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</p:sldMasterIdLst>
  <p:notesMasterIdLst>
    <p:notesMasterId r:id="rId16"/>
  </p:notesMasterIdLst>
  <p:handoutMasterIdLst>
    <p:handoutMasterId r:id="rId17"/>
  </p:handoutMasterIdLst>
  <p:sldIdLst>
    <p:sldId id="302" r:id="rId5"/>
    <p:sldId id="456" r:id="rId6"/>
    <p:sldId id="462" r:id="rId7"/>
    <p:sldId id="453" r:id="rId8"/>
    <p:sldId id="463" r:id="rId9"/>
    <p:sldId id="455" r:id="rId10"/>
    <p:sldId id="454" r:id="rId11"/>
    <p:sldId id="464" r:id="rId12"/>
    <p:sldId id="465" r:id="rId13"/>
    <p:sldId id="466" r:id="rId14"/>
    <p:sldId id="301" r:id="rId15"/>
  </p:sldIdLst>
  <p:sldSz cx="12192000" cy="6858000"/>
  <p:notesSz cx="12192000" cy="6858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5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17" Type="http://schemas.openxmlformats.org/officeDocument/2006/relationships/tags" Target="../tags/tag4.xml"/><Relationship Id="rId16" Type="http://schemas.openxmlformats.org/officeDocument/2006/relationships/tags" Target="../tags/tag3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3.xml"/><Relationship Id="rId17" Type="http://schemas.openxmlformats.org/officeDocument/2006/relationships/tags" Target="../tags/tag6.xml"/><Relationship Id="rId16" Type="http://schemas.openxmlformats.org/officeDocument/2006/relationships/tags" Target="../tags/tag5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 userDrawn="1"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 userDrawn="1"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 userDrawn="1"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 userDrawn="1"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 userDrawn="1"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 userDrawn="1"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 userDrawn="1"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 userDrawn="1"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 userDrawn="1"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769104" y="6343661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Methodology</a:t>
            </a:r>
            <a:endParaRPr lang="en-US" altLang="zh-CN" dirty="0"/>
          </a:p>
        </p:txBody>
      </p:sp>
      <p:sp>
        <p:nvSpPr>
          <p:cNvPr id="4" name="Holder 4"/>
          <p:cNvSpPr txBox="1"/>
          <p:nvPr userDrawn="1">
            <p:custDataLst>
              <p:tags r:id="rId16"/>
            </p:custDataLst>
          </p:nvPr>
        </p:nvSpPr>
        <p:spPr>
          <a:xfrm>
            <a:off x="8839451" y="6351270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Work P</a:t>
            </a:r>
            <a:r>
              <a:rPr lang="en-US" altLang="zh-CN" dirty="0"/>
              <a:t>lan</a:t>
            </a:r>
            <a:endParaRPr lang="en-US" altLang="zh-CN" dirty="0"/>
          </a:p>
        </p:txBody>
      </p:sp>
      <p:sp>
        <p:nvSpPr>
          <p:cNvPr id="5" name="Holder 4"/>
          <p:cNvSpPr txBox="1"/>
          <p:nvPr userDrawn="1">
            <p:custDataLst>
              <p:tags r:id="rId17"/>
            </p:custDataLst>
          </p:nvPr>
        </p:nvSpPr>
        <p:spPr>
          <a:xfrm>
            <a:off x="5486400" y="6351270"/>
            <a:ext cx="1445895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ym typeface="+mn-ea"/>
              </a:rPr>
              <a:t>Problem Statement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 userDrawn="1"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 userDrawn="1"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 userDrawn="1"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 userDrawn="1"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 userDrawn="1"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 userDrawn="1"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 userDrawn="1"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 userDrawn="1"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 userDrawn="1"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76910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Methodology</a:t>
            </a:r>
            <a:endParaRPr lang="en-US" altLang="zh-CN" dirty="0"/>
          </a:p>
        </p:txBody>
      </p:sp>
      <p:sp>
        <p:nvSpPr>
          <p:cNvPr id="4" name="Holder 4"/>
          <p:cNvSpPr txBox="1"/>
          <p:nvPr userDrawn="1">
            <p:custDataLst>
              <p:tags r:id="rId16"/>
            </p:custDataLst>
          </p:nvPr>
        </p:nvSpPr>
        <p:spPr>
          <a:xfrm>
            <a:off x="8839451" y="6351270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Work P</a:t>
            </a:r>
            <a:r>
              <a:rPr lang="en-US" altLang="zh-CN" dirty="0"/>
              <a:t>lan</a:t>
            </a:r>
            <a:endParaRPr lang="en-US" altLang="zh-CN" dirty="0"/>
          </a:p>
        </p:txBody>
      </p:sp>
      <p:sp>
        <p:nvSpPr>
          <p:cNvPr id="5" name="Holder 4"/>
          <p:cNvSpPr txBox="1"/>
          <p:nvPr userDrawn="1">
            <p:custDataLst>
              <p:tags r:id="rId17"/>
            </p:custDataLst>
          </p:nvPr>
        </p:nvSpPr>
        <p:spPr>
          <a:xfrm>
            <a:off x="5486400" y="6351270"/>
            <a:ext cx="1445895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ym typeface="+mn-ea"/>
              </a:rPr>
              <a:t>Problem Statement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 userDrawn="1"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 userDrawn="1"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 userDrawn="1"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 userDrawn="1"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 userDrawn="1"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 userDrawn="1"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 userDrawn="1"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 userDrawn="1"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 userDrawn="1"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769104" y="6343661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Methodology</a:t>
            </a:r>
            <a:endParaRPr lang="en-US" altLang="zh-CN" dirty="0"/>
          </a:p>
        </p:txBody>
      </p:sp>
      <p:sp>
        <p:nvSpPr>
          <p:cNvPr id="4" name="Holder 4"/>
          <p:cNvSpPr txBox="1"/>
          <p:nvPr userDrawn="1">
            <p:custDataLst>
              <p:tags r:id="rId16"/>
            </p:custDataLst>
          </p:nvPr>
        </p:nvSpPr>
        <p:spPr>
          <a:xfrm>
            <a:off x="8839451" y="6351270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Work P</a:t>
            </a:r>
            <a:r>
              <a:rPr lang="en-US" altLang="zh-CN" dirty="0"/>
              <a:t>lan</a:t>
            </a:r>
            <a:endParaRPr lang="en-US" altLang="zh-CN" dirty="0"/>
          </a:p>
        </p:txBody>
      </p:sp>
      <p:sp>
        <p:nvSpPr>
          <p:cNvPr id="5" name="Holder 4"/>
          <p:cNvSpPr txBox="1"/>
          <p:nvPr userDrawn="1">
            <p:custDataLst>
              <p:tags r:id="rId17"/>
            </p:custDataLst>
          </p:nvPr>
        </p:nvSpPr>
        <p:spPr>
          <a:xfrm>
            <a:off x="5486400" y="6351270"/>
            <a:ext cx="1445895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ym typeface="+mn-ea"/>
              </a:rPr>
              <a:t>Problem Statement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tags" Target="../tags/tag51.xml"/><Relationship Id="rId4" Type="http://schemas.openxmlformats.org/officeDocument/2006/relationships/image" Target="../media/image25.png"/><Relationship Id="rId3" Type="http://schemas.openxmlformats.org/officeDocument/2006/relationships/tags" Target="../tags/tag50.xml"/><Relationship Id="rId2" Type="http://schemas.openxmlformats.org/officeDocument/2006/relationships/image" Target="../media/image13.png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../media/image32.jpeg"/><Relationship Id="rId6" Type="http://schemas.openxmlformats.org/officeDocument/2006/relationships/tags" Target="../tags/tag5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5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tags" Target="../tags/tag13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10" Type="http://schemas.openxmlformats.org/officeDocument/2006/relationships/tags" Target="../tags/tag1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tags" Target="../tags/tag19.xml"/><Relationship Id="rId4" Type="http://schemas.openxmlformats.org/officeDocument/2006/relationships/image" Target="../media/image14.png"/><Relationship Id="rId3" Type="http://schemas.openxmlformats.org/officeDocument/2006/relationships/tags" Target="../tags/tag18.xml"/><Relationship Id="rId2" Type="http://schemas.openxmlformats.org/officeDocument/2006/relationships/image" Target="../media/image13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tags" Target="../tags/tag22.xml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21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20.png"/><Relationship Id="rId3" Type="http://schemas.openxmlformats.org/officeDocument/2006/relationships/tags" Target="../tags/tag25.xml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46.xml"/><Relationship Id="rId6" Type="http://schemas.openxmlformats.org/officeDocument/2006/relationships/image" Target="../media/image23.png"/><Relationship Id="rId5" Type="http://schemas.openxmlformats.org/officeDocument/2006/relationships/tags" Target="../tags/tag45.xml"/><Relationship Id="rId4" Type="http://schemas.openxmlformats.org/officeDocument/2006/relationships/image" Target="../media/image22.png"/><Relationship Id="rId3" Type="http://schemas.openxmlformats.org/officeDocument/2006/relationships/tags" Target="../tags/tag44.xml"/><Relationship Id="rId2" Type="http://schemas.openxmlformats.org/officeDocument/2006/relationships/image" Target="../media/image13.png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tags" Target="../tags/tag48.xml"/><Relationship Id="rId2" Type="http://schemas.openxmlformats.org/officeDocument/2006/relationships/image" Target="../media/image13.png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56890" y="2209800"/>
            <a:ext cx="6182360" cy="139573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Rongsheng W</a:t>
            </a:r>
            <a:r>
              <a:rPr 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ang</a:t>
            </a:r>
            <a:endParaRPr lang="en-US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endParaRPr lang="en-US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Supervisor: Tao T</a:t>
            </a:r>
            <a:r>
              <a:rPr 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an</a:t>
            </a:r>
            <a:endParaRPr lang="en-US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endParaRPr lang="en-US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08/11/2023</a:t>
            </a:r>
            <a:endParaRPr lang="en-US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5" y="1066800"/>
            <a:ext cx="959739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Multi-task breast mammography image classification</a:t>
            </a:r>
            <a:endParaRPr lang="en-US" sz="32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4114800"/>
            <a:ext cx="482854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2896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P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9373235" y="6020435"/>
            <a:ext cx="224790" cy="2241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6610" y="1266825"/>
            <a:ext cx="5126355" cy="4598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20435" y="1794510"/>
            <a:ext cx="5607685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  <p:grpSp>
        <p:nvGrpSpPr>
          <p:cNvPr id="23" name="object 2"/>
          <p:cNvGrpSpPr/>
          <p:nvPr/>
        </p:nvGrpSpPr>
        <p:grpSpPr>
          <a:xfrm>
            <a:off x="27432" y="1277112"/>
            <a:ext cx="12171045" cy="4996180"/>
            <a:chOff x="27432" y="1277112"/>
            <a:chExt cx="12171045" cy="4996180"/>
          </a:xfrm>
        </p:grpSpPr>
        <p:pic>
          <p:nvPicPr>
            <p:cNvPr id="24" name="object 3"/>
            <p:cNvPicPr/>
            <p:nvPr>
              <p:custDataLst>
                <p:tags r:id="rId6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1851659" y="1277112"/>
              <a:ext cx="8881871" cy="4995671"/>
            </a:xfrm>
            <a:prstGeom prst="rect">
              <a:avLst/>
            </a:prstGeom>
          </p:spPr>
        </p:pic>
        <p:sp>
          <p:nvSpPr>
            <p:cNvPr id="25" name="object 4"/>
            <p:cNvSpPr/>
            <p:nvPr>
              <p:custDataLst>
                <p:tags r:id="rId8"/>
              </p:custDataLst>
            </p:nvPr>
          </p:nvSpPr>
          <p:spPr>
            <a:xfrm>
              <a:off x="33528" y="5010912"/>
              <a:ext cx="12158980" cy="965200"/>
            </a:xfrm>
            <a:custGeom>
              <a:avLst/>
              <a:gdLst/>
              <a:ahLst/>
              <a:cxnLst/>
              <a:rect l="l" t="t" r="r" b="b"/>
              <a:pathLst>
                <a:path w="12158980" h="965200">
                  <a:moveTo>
                    <a:pt x="0" y="964691"/>
                  </a:moveTo>
                  <a:lnTo>
                    <a:pt x="12158472" y="964691"/>
                  </a:lnTo>
                  <a:lnTo>
                    <a:pt x="12158472" y="0"/>
                  </a:lnTo>
                  <a:lnTo>
                    <a:pt x="0" y="0"/>
                  </a:lnTo>
                  <a:lnTo>
                    <a:pt x="0" y="964691"/>
                  </a:lnTo>
                  <a:close/>
                </a:path>
              </a:pathLst>
            </a:custGeom>
            <a:solidFill>
              <a:srgbClr val="FFFFFF">
                <a:alpha val="9293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>
              <p:custDataLst>
                <p:tags r:id="rId9"/>
              </p:custDataLst>
            </p:nvPr>
          </p:nvSpPr>
          <p:spPr>
            <a:xfrm>
              <a:off x="33528" y="5969507"/>
              <a:ext cx="12158980" cy="12700"/>
            </a:xfrm>
            <a:custGeom>
              <a:avLst/>
              <a:gdLst/>
              <a:ahLst/>
              <a:cxnLst/>
              <a:rect l="l" t="t" r="r" b="b"/>
              <a:pathLst>
                <a:path w="12158980" h="12700">
                  <a:moveTo>
                    <a:pt x="0" y="12192"/>
                  </a:moveTo>
                  <a:lnTo>
                    <a:pt x="12158472" y="12192"/>
                  </a:lnTo>
                  <a:lnTo>
                    <a:pt x="121584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>
              <p:custDataLst>
                <p:tags r:id="rId10"/>
              </p:custDataLst>
            </p:nvPr>
          </p:nvSpPr>
          <p:spPr>
            <a:xfrm>
              <a:off x="33528" y="5010912"/>
              <a:ext cx="12158980" cy="965200"/>
            </a:xfrm>
            <a:custGeom>
              <a:avLst/>
              <a:gdLst/>
              <a:ahLst/>
              <a:cxnLst/>
              <a:rect l="l" t="t" r="r" b="b"/>
              <a:pathLst>
                <a:path w="12158980" h="965200">
                  <a:moveTo>
                    <a:pt x="12158472" y="0"/>
                  </a:moveTo>
                  <a:lnTo>
                    <a:pt x="0" y="0"/>
                  </a:lnTo>
                  <a:lnTo>
                    <a:pt x="0" y="96469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96435" y="5117909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ntroduction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4990" y="1152525"/>
            <a:ext cx="5094605" cy="40506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94290" y="1152525"/>
            <a:ext cx="761365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0000" y="5257800"/>
            <a:ext cx="421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Estimated  number of new cases in 2020, World,  both sexes, all ages</a:t>
            </a:r>
            <a:r>
              <a:rPr lang="en-US" altLang="zh-CN" sz="1000" baseline="30000"/>
              <a:t>[1]</a:t>
            </a:r>
            <a:endParaRPr lang="en-US" altLang="zh-CN" sz="1000" baseline="30000"/>
          </a:p>
        </p:txBody>
      </p:sp>
      <p:sp>
        <p:nvSpPr>
          <p:cNvPr id="10" name="文本框 9"/>
          <p:cNvSpPr txBox="1"/>
          <p:nvPr/>
        </p:nvSpPr>
        <p:spPr>
          <a:xfrm>
            <a:off x="34290" y="6586855"/>
            <a:ext cx="1794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[1]https://gco.iarc.fr/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827405" y="1371600"/>
            <a:ext cx="61829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Breast cancer is a significant health concern worldwide and is the first leading cause of cancer-related death among women.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methods used for diagnosing breast cancer include: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Direct breast checking by doctor</a:t>
            </a:r>
            <a:r>
              <a:rPr lang="en-US"/>
              <a:t>;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Mammography;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Breast ultrasound;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Taking a sample of breast cells for testing;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Breast magnetic resonance imaging (MRI);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Different methods are suitable for different conditions. </a:t>
            </a:r>
            <a:r>
              <a:rPr lang="en-US">
                <a:sym typeface="+mn-ea"/>
              </a:rPr>
              <a:t>Mammography</a:t>
            </a:r>
            <a:r>
              <a:rPr lang="en-US"/>
              <a:t> is a type of X-ray </a:t>
            </a:r>
            <a:r>
              <a:rPr lang="en-US"/>
              <a:t>check specifically for the breast. </a:t>
            </a:r>
            <a:r>
              <a:rPr lang="en-US">
                <a:sym typeface="+mn-ea"/>
              </a:rPr>
              <a:t>Mammography</a:t>
            </a:r>
            <a:r>
              <a:rPr lang="en-US"/>
              <a:t> is commonly used for early breast cancer screening.</a:t>
            </a:r>
            <a:endParaRPr lang="en-US"/>
          </a:p>
        </p:txBody>
      </p:sp>
      <p:pic>
        <p:nvPicPr>
          <p:cNvPr id="17" name="object 3"/>
          <p:cNvPicPr/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0" y="6020435"/>
            <a:ext cx="234950" cy="248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ntroduction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190" y="3429635"/>
            <a:ext cx="3395980" cy="12312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1010" y="685800"/>
            <a:ext cx="3086100" cy="2552700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flipV="1">
            <a:off x="4136390" y="2514600"/>
            <a:ext cx="1273810" cy="892175"/>
          </a:xfrm>
          <a:prstGeom prst="bentConnector3">
            <a:avLst>
              <a:gd name="adj1" fmla="val 500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4145280" y="3397885"/>
            <a:ext cx="1264920" cy="869315"/>
          </a:xfrm>
          <a:prstGeom prst="bentConnector3">
            <a:avLst>
              <a:gd name="adj1" fmla="val 500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95400" y="4648835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Mammography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49900" y="3733800"/>
            <a:ext cx="3407410" cy="2165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39200" y="1219200"/>
            <a:ext cx="3321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octor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Rich medical experience is required </a:t>
            </a:r>
            <a:r>
              <a:rPr lang="en-US" altLang="zh-CN">
                <a:solidFill>
                  <a:srgbClr val="00B050"/>
                </a:solidFill>
              </a:rPr>
              <a:t>✔</a:t>
            </a:r>
            <a:r>
              <a:rPr lang="en-US" altLang="zh-CN"/>
              <a:t>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 workload and low checking efficiency </a:t>
            </a:r>
            <a:r>
              <a:rPr lang="en-US" altLang="zh-CN">
                <a:solidFill>
                  <a:srgbClr val="FF0000"/>
                </a:solidFill>
              </a:rPr>
              <a:t>❌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839200" y="3962400"/>
            <a:ext cx="3321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 from Deep Lea</a:t>
            </a:r>
            <a:r>
              <a:rPr lang="en-US"/>
              <a:t>rning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 level of automation and time saving </a:t>
            </a:r>
            <a:r>
              <a:rPr lang="en-US" altLang="zh-CN">
                <a:solidFill>
                  <a:srgbClr val="00B050"/>
                </a:solidFill>
              </a:rPr>
              <a:t>✔</a:t>
            </a:r>
            <a:r>
              <a:rPr lang="en-US" altLang="zh-CN"/>
              <a:t>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 data dependency and difficult to domain shift </a:t>
            </a:r>
            <a:r>
              <a:rPr lang="en-US" altLang="zh-CN">
                <a:solidFill>
                  <a:srgbClr val="FF0000"/>
                </a:solidFill>
              </a:rPr>
              <a:t>❌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7" name="object 3"/>
          <p:cNvPicPr/>
          <p:nvPr>
            <p:custDataLst>
              <p:tags r:id="rId8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6020435"/>
            <a:ext cx="234950" cy="2489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31190" y="2286635"/>
            <a:ext cx="3374390" cy="902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</a:t>
            </a: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altLang="zh-CN" sz="20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4321810" y="6019800"/>
            <a:ext cx="224790" cy="224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610" y="1280795"/>
            <a:ext cx="1094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Since the importance of mammography images for training deep learning models has been realised, a lot of data has been presented in this research area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57800" y="1753235"/>
            <a:ext cx="6369685" cy="41389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95290" y="2033270"/>
            <a:ext cx="5831840" cy="3543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Public Dataset</a:t>
            </a:r>
            <a:r>
              <a:rPr lang="en-US" altLang="zh-CN"/>
              <a:t>: CSAW-CC, InB</a:t>
            </a:r>
            <a:r>
              <a:rPr lang="en-US" altLang="zh-CN"/>
              <a:t>reast, RSNA, VinDr-Mammo, MIAS, BCDR, Mini-DDSM, CMMD, CDD-CESM, BMCD, EMBED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All breast X-ray image data exceeds 3.5 million images.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r>
              <a:rPr lang="en-US" altLang="zh-CN"/>
              <a:t>ll breast X-ray image data come from regions including Europe, Asia, and the Americas.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53400" y="4191635"/>
            <a:ext cx="3333115" cy="1208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75275" y="4367530"/>
            <a:ext cx="2715895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6610" y="3201035"/>
            <a:ext cx="4440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</a:t>
            </a:r>
            <a:r>
              <a:rPr lang="en-US" altLang="zh-CN"/>
              <a:t>se</a:t>
            </a:r>
            <a:r>
              <a:rPr lang="zh-CN" altLang="en-US"/>
              <a:t> characteristics of the data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Rich data;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Rich variety of forms (</a:t>
            </a:r>
            <a:r>
              <a:rPr lang="en-US" altLang="zh-CN"/>
              <a:t>four-view, two-</a:t>
            </a:r>
            <a:r>
              <a:rPr lang="en-US" altLang="zh-CN"/>
              <a:t>view);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Diverse distribution;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930900" y="5424170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Two-V</a:t>
            </a:r>
            <a:r>
              <a:rPr lang="en-US" altLang="zh-CN"/>
              <a:t>iew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8915400" y="5424170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</a:t>
            </a:r>
            <a:r>
              <a:rPr lang="en-US" altLang="zh-CN"/>
              <a:t>our-V</a:t>
            </a:r>
            <a:r>
              <a:rPr lang="en-US" altLang="zh-CN"/>
              <a:t>iew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21325" y="2743835"/>
            <a:ext cx="5832475" cy="22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Work</a:t>
            </a: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endParaRPr lang="en-US" altLang="zh-CN" sz="20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4321810" y="6019800"/>
            <a:ext cx="224790" cy="224155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835"/>
            <a:ext cx="6068695" cy="2634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0800" y="1067435"/>
            <a:ext cx="5439410" cy="3168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29410" y="43440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</a:t>
            </a:r>
            <a:r>
              <a:rPr lang="zh-CN" altLang="en-US"/>
              <a:t>ammography </a:t>
            </a:r>
            <a:r>
              <a:rPr lang="en-US" altLang="zh-CN" b="1"/>
              <a:t>C</a:t>
            </a:r>
            <a:r>
              <a:rPr lang="zh-CN" altLang="en-US" b="1"/>
              <a:t>lassification</a:t>
            </a:r>
            <a:endParaRPr lang="zh-CN" altLang="en-US" b="1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192645" y="4344035"/>
            <a:ext cx="422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</a:t>
            </a:r>
            <a:r>
              <a:rPr lang="zh-CN" altLang="en-US"/>
              <a:t>ammography </a:t>
            </a:r>
            <a:r>
              <a:rPr lang="en-US" b="1"/>
              <a:t>Detection/S</a:t>
            </a:r>
            <a:r>
              <a:rPr lang="en-US" b="1"/>
              <a:t>egmention</a:t>
            </a:r>
            <a:endParaRPr 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067435" y="5029835"/>
            <a:ext cx="10420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Both classification and detection based on deep learning can be used in screening mammography images.</a:t>
            </a:r>
            <a:r>
              <a:rPr lang="en-US" altLang="zh-CN"/>
              <a:t> </a:t>
            </a:r>
            <a:r>
              <a:rPr lang="zh-CN" altLang="en-US"/>
              <a:t>However, detection has higher precision and can predict the lesion area.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6020435" y="6020435"/>
            <a:ext cx="224790" cy="224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2635" y="1266190"/>
            <a:ext cx="1074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To address the above problems, </a:t>
            </a:r>
            <a:r>
              <a:t>What do we want to do?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835" y="2896235"/>
            <a:ext cx="4940935" cy="25838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835" y="1634490"/>
            <a:ext cx="10260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b="1"/>
              <a:t>Unified Architecture</a:t>
            </a:r>
            <a:r>
              <a:rPr lang="zh-CN" altLang="en-US"/>
              <a:t>. We want deep learning models to share the backbone to perform classification and detection tasks at the same time.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b="1"/>
              <a:t>Domain shift</a:t>
            </a:r>
            <a:r>
              <a:rPr lang="en-US" altLang="zh-CN" b="1"/>
              <a:t>/Continual Learning</a:t>
            </a:r>
            <a:r>
              <a:rPr lang="zh-CN" altLang="en-US"/>
              <a:t>. We want to address the differences that exist between data from different </a:t>
            </a:r>
            <a:r>
              <a:rPr lang="en-US" altLang="zh-CN"/>
              <a:t>area</a:t>
            </a:r>
            <a:r>
              <a:rPr lang="zh-CN" altLang="en-US"/>
              <a:t>s so that models can be trained on new datasets but still </a:t>
            </a:r>
            <a:r>
              <a:rPr lang="en-US" altLang="zh-CN"/>
              <a:t>keep</a:t>
            </a:r>
            <a:r>
              <a:rPr lang="zh-CN" altLang="en-US"/>
              <a:t> their previous abilities.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4876800" y="2896235"/>
            <a:ext cx="761365" cy="119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4876800" y="4094480"/>
            <a:ext cx="761365" cy="1365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30035" y="2896235"/>
            <a:ext cx="3967480" cy="2504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19605" y="5542915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Unified Architecture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884035" y="5517515"/>
            <a:ext cx="331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Domain shift</a:t>
            </a:r>
            <a:r>
              <a:rPr lang="en-US" altLang="zh-CN">
                <a:sym typeface="+mn-ea"/>
              </a:rPr>
              <a:t>/Continual Learning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-Data preprocessing</a:t>
            </a:r>
            <a:endParaRPr lang="en-US" altLang="zh-CN" sz="20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1251585" y="1600835"/>
            <a:ext cx="3013710" cy="18307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28420" y="1753235"/>
            <a:ext cx="2877185" cy="156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Public Dataset</a:t>
            </a:r>
            <a:r>
              <a:rPr lang="en-US" altLang="zh-CN"/>
              <a:t>: CSAW-CC, InB</a:t>
            </a:r>
            <a:r>
              <a:rPr lang="en-US" altLang="zh-CN"/>
              <a:t>reast, RSNA, VinDr-Mammo, MIAS, BCDR, Mini-DDSM, CMMD, CDD-CESM, BMCD, EMBED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262120" y="2134235"/>
            <a:ext cx="220980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5"/>
            </p:custDataLst>
          </p:nvPr>
        </p:nvCxnSpPr>
        <p:spPr>
          <a:xfrm flipV="1">
            <a:off x="4265295" y="2896235"/>
            <a:ext cx="2206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65295" y="182753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Data used for classification</a:t>
            </a:r>
            <a:endParaRPr lang="zh-CN" altLang="en-US" sz="1400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4307840" y="258953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Data used for </a:t>
            </a:r>
            <a:r>
              <a:rPr lang="en-US" altLang="zh-CN" sz="1400"/>
              <a:t>detection</a:t>
            </a:r>
            <a:endParaRPr lang="en-US" altLang="zh-CN" sz="1400"/>
          </a:p>
        </p:txBody>
      </p:sp>
      <p:sp>
        <p:nvSpPr>
          <p:cNvPr id="18" name="左大括号 17"/>
          <p:cNvSpPr/>
          <p:nvPr/>
        </p:nvSpPr>
        <p:spPr>
          <a:xfrm>
            <a:off x="6490970" y="1829435"/>
            <a:ext cx="359410" cy="6064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>
            <p:custDataLst>
              <p:tags r:id="rId7"/>
            </p:custDataLst>
          </p:nvPr>
        </p:nvSpPr>
        <p:spPr>
          <a:xfrm>
            <a:off x="6514465" y="2591435"/>
            <a:ext cx="359410" cy="6064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00520" y="1790700"/>
            <a:ext cx="386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Label: </a:t>
            </a:r>
            <a:r>
              <a:rPr lang="en-US" altLang="zh-CN"/>
              <a:t>normal, </a:t>
            </a:r>
            <a:r>
              <a:rPr lang="en-US" altLang="zh-CN"/>
              <a:t>ab</a:t>
            </a:r>
            <a:r>
              <a:rPr lang="en-US" altLang="zh-CN"/>
              <a:t>normal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Images: Breast Images (</a:t>
            </a:r>
            <a:r>
              <a:rPr lang="en-US" altLang="zh-CN"/>
              <a:t>format: png)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700520" y="2562860"/>
            <a:ext cx="386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Label: </a:t>
            </a:r>
            <a:r>
              <a:rPr lang="en-US" altLang="zh-CN"/>
              <a:t>labelled area of the lesion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Images: Breast Images (</a:t>
            </a:r>
            <a:r>
              <a:rPr lang="en-US" altLang="zh-CN"/>
              <a:t>format: png)</a:t>
            </a:r>
            <a:endParaRPr lang="en-US" altLang="zh-CN"/>
          </a:p>
        </p:txBody>
      </p:sp>
      <p:sp>
        <p:nvSpPr>
          <p:cNvPr id="22" name="右大括号 21"/>
          <p:cNvSpPr/>
          <p:nvPr/>
        </p:nvSpPr>
        <p:spPr>
          <a:xfrm>
            <a:off x="10363200" y="1750060"/>
            <a:ext cx="457200" cy="1447800"/>
          </a:xfrm>
          <a:prstGeom prst="rightBrace">
            <a:avLst>
              <a:gd name="adj1" fmla="val 8333"/>
              <a:gd name="adj2" fmla="val 4802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611235" y="3277235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56460" y="4039235"/>
            <a:ext cx="457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6766560" y="4039235"/>
            <a:ext cx="1577975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8382635" y="4039235"/>
            <a:ext cx="157797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185795" y="410972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Training Set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6429375" y="410972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Valid</a:t>
            </a:r>
            <a:r>
              <a:rPr lang="en-US" altLang="zh-CN">
                <a:solidFill>
                  <a:schemeClr val="bg1"/>
                </a:solidFill>
              </a:rPr>
              <a:t>ation Set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8059420" y="410972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>
                <a:solidFill>
                  <a:schemeClr val="bg1"/>
                </a:solidFill>
              </a:rPr>
              <a:t>est Set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00120" y="4605020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6706235" y="4576445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10%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8388350" y="4575810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10%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662670" y="3423920"/>
            <a:ext cx="2018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Split data</a:t>
            </a:r>
            <a:r>
              <a:rPr lang="zh-CN" altLang="en-US" sz="1400"/>
              <a:t> </a:t>
            </a:r>
            <a:r>
              <a:rPr lang="en-US" altLang="zh-CN" sz="1400"/>
              <a:t>by</a:t>
            </a:r>
            <a:r>
              <a:rPr lang="zh-CN" altLang="en-US" sz="1400"/>
              <a:t> patient ID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-Training multi-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model</a:t>
            </a:r>
            <a:endParaRPr lang="en-US" altLang="zh-CN" sz="20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70" y="1829435"/>
            <a:ext cx="6619875" cy="3180080"/>
          </a:xfrm>
          <a:prstGeom prst="rect">
            <a:avLst/>
          </a:prstGeom>
        </p:spPr>
      </p:pic>
      <p:pic>
        <p:nvPicPr>
          <p:cNvPr id="3" name="图片 2" descr="QQ图片202306101358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11035" y="1753235"/>
            <a:ext cx="5106035" cy="3048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0835" y="4953635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</a:t>
            </a:r>
            <a:r>
              <a:rPr lang="zh-CN" altLang="en-US"/>
              <a:t>ulti-task </a:t>
            </a:r>
            <a:r>
              <a:rPr lang="en-US"/>
              <a:t>M</a:t>
            </a:r>
            <a:r>
              <a:rPr lang="en-US"/>
              <a:t>odel</a:t>
            </a:r>
            <a:endParaRPr 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392035" y="4957445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Predicted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2896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-Domain shift/Continual Learning</a:t>
            </a:r>
            <a:endParaRPr lang="en-US" altLang="zh-CN" sz="20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5035" y="4039235"/>
            <a:ext cx="4013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</a:t>
            </a:r>
            <a:r>
              <a:rPr lang="zh-CN" altLang="en-US" sz="1200"/>
              <a:t>Accuracy and AUC are evaluation metrics for classification</a:t>
            </a:r>
            <a:r>
              <a:rPr lang="en-US" altLang="zh-CN" sz="1200"/>
              <a:t>.</a:t>
            </a:r>
            <a:endParaRPr lang="en-US" altLang="zh-CN" sz="1200"/>
          </a:p>
          <a:p>
            <a:r>
              <a:rPr lang="en-US" altLang="zh-CN" sz="1200"/>
              <a:t>*Dice is the evaluation metric for detection.</a:t>
            </a:r>
            <a:endParaRPr lang="en-US" altLang="zh-CN" sz="12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435" y="1524635"/>
            <a:ext cx="4257675" cy="24872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9200" y="4801235"/>
            <a:ext cx="993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 trained the multi-task model on the INBerast dataset and it achieved good metrics on the test set. We directly used the model to test on other datasets achieving very bad results.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0835" y="3192145"/>
            <a:ext cx="3808730" cy="662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970" y="3361690"/>
            <a:ext cx="3785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Multi-task model trained on the INBreast dataset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5410835" y="1814830"/>
            <a:ext cx="3808095" cy="13182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74970" y="1843405"/>
            <a:ext cx="36404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Continual Learning on </a:t>
            </a: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the:</a:t>
            </a:r>
            <a:endParaRPr lang="en-US" altLang="zh-CN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BCDR</a:t>
            </a:r>
            <a:endParaRPr lang="en-US" altLang="zh-CN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</a:t>
            </a: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ini-DDSM</a:t>
            </a:r>
            <a:endParaRPr lang="en-US" altLang="zh-CN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CDD-CESM</a:t>
            </a:r>
            <a:endParaRPr lang="en-US" altLang="zh-CN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9144635" y="1524635"/>
            <a:ext cx="685800" cy="2590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821545" y="1915160"/>
            <a:ext cx="2275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same results are maintained on the INBreast data, with performance improvements on the other test sets.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宽屏</PresentationFormat>
  <Paragraphs>138</Paragraphs>
  <Slides>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1_Office Theme</vt:lpstr>
      <vt:lpstr>2_Office Theme</vt:lpstr>
      <vt:lpstr>lvyGPT：...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549</cp:revision>
  <dcterms:created xsi:type="dcterms:W3CDTF">2022-11-05T07:14:00Z</dcterms:created>
  <dcterms:modified xsi:type="dcterms:W3CDTF">2023-08-10T14:24:48Z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2052-12.1.0.15120</vt:lpwstr>
  </property>
</Properties>
</file>