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8" r:id="rId2"/>
    <p:sldId id="347" r:id="rId3"/>
    <p:sldId id="348" r:id="rId4"/>
    <p:sldId id="349" r:id="rId5"/>
    <p:sldId id="350" r:id="rId6"/>
    <p:sldId id="351" r:id="rId7"/>
    <p:sldId id="31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77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C9"/>
    <a:srgbClr val="CAD9F3"/>
    <a:srgbClr val="FDFDFD"/>
    <a:srgbClr val="32A8E4"/>
    <a:srgbClr val="8FAEE5"/>
    <a:srgbClr val="0371C1"/>
    <a:srgbClr val="52B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92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443E-1A20-42C4-91B9-AEDF7E2BD4D7}" type="datetimeFigureOut">
              <a:rPr lang="zh-CN" altLang="en-US" smtClean="0"/>
              <a:t>2021/05/19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58BC-5BD3-4B2E-96BE-FBBE97437E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68A2-10CC-41D3-9C40-2BFA940BDCE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7DA2-7D97-490B-ABB6-55861A342C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58BC-5BD3-4B2E-96BE-FBBE97437E1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 flipH="1">
            <a:off x="0" y="5730240"/>
            <a:ext cx="12192000" cy="1127762"/>
            <a:chOff x="0" y="3414951"/>
            <a:chExt cx="12192000" cy="344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23" name="任意多边形 22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等腰三角形 27"/>
          <p:cNvSpPr/>
          <p:nvPr userDrawn="1"/>
        </p:nvSpPr>
        <p:spPr>
          <a:xfrm rot="5400000">
            <a:off x="197780" y="167806"/>
            <a:ext cx="663306" cy="571814"/>
          </a:xfrm>
          <a:prstGeom prst="triangle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127556" y="267659"/>
            <a:ext cx="431645" cy="372108"/>
          </a:xfrm>
          <a:prstGeom prst="triangle">
            <a:avLst/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静态物品数据采集与识别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49293" y="3019872"/>
            <a:ext cx="569341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数据采集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数据标注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快速建模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结果展示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后期实现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434840" y="3663459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姓名：王荣胜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学号：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j-ea"/>
                <a:cs typeface="+mn-ea"/>
              </a:rPr>
              <a:t>311809000608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809773" y="1959724"/>
            <a:ext cx="3986711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手机品牌：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ipone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手机型号：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ipone8plus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摄像头像素：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1200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万像素</a:t>
            </a:r>
          </a:p>
        </p:txBody>
      </p:sp>
      <p:sp>
        <p:nvSpPr>
          <p:cNvPr id="19" name="矩形 18"/>
          <p:cNvSpPr/>
          <p:nvPr/>
        </p:nvSpPr>
        <p:spPr>
          <a:xfrm>
            <a:off x="930143" y="234916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采集设备与环境</a:t>
            </a:r>
          </a:p>
        </p:txBody>
      </p:sp>
      <p:sp>
        <p:nvSpPr>
          <p:cNvPr id="4" name="矩形 3"/>
          <p:cNvSpPr/>
          <p:nvPr/>
        </p:nvSpPr>
        <p:spPr>
          <a:xfrm>
            <a:off x="6898233" y="1541100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44140" y="15657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采集设备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09773" y="3875313"/>
            <a:ext cx="3986711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地点：教室自然光桌子上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    寝室灯光桌子上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98233" y="3456689"/>
            <a:ext cx="1986986" cy="418624"/>
          </a:xfrm>
          <a:prstGeom prst="rect">
            <a:avLst/>
          </a:prstGeom>
          <a:solidFill>
            <a:srgbClr val="19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44140" y="34813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拍摄环境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B7F247-12C6-4B3D-BC65-2478439D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93" y="961095"/>
            <a:ext cx="3880975" cy="399740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30275" y="234950"/>
            <a:ext cx="84791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数据数量举例展示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更换图片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06220" y="1211580"/>
          <a:ext cx="805116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ea typeface="宋体" panose="02010600030101010101" pitchFamily="2" charset="-122"/>
                        </a:rPr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单个钥匙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单个钱包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单个手机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单个水杯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单个包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混合图片（含多个物品）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图片数量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572135" y="4993794"/>
            <a:ext cx="11205159" cy="570715"/>
            <a:chOff x="496" y="7974"/>
            <a:chExt cx="19202" cy="978"/>
          </a:xfrm>
        </p:grpSpPr>
        <p:grpSp>
          <p:nvGrpSpPr>
            <p:cNvPr id="6" name="组合 5"/>
            <p:cNvGrpSpPr/>
            <p:nvPr/>
          </p:nvGrpSpPr>
          <p:grpSpPr>
            <a:xfrm>
              <a:off x="496" y="7974"/>
              <a:ext cx="3065" cy="978"/>
              <a:chOff x="4901583" y="4844059"/>
              <a:chExt cx="1946151" cy="62082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keys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钥匙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746" y="7974"/>
              <a:ext cx="3065" cy="978"/>
              <a:chOff x="4901583" y="4844059"/>
              <a:chExt cx="1946151" cy="62082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wallet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钱包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997" y="7974"/>
              <a:ext cx="3065" cy="978"/>
              <a:chOff x="4901583" y="4844059"/>
              <a:chExt cx="1946151" cy="62082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smart phone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手机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132" y="7974"/>
              <a:ext cx="3065" cy="978"/>
              <a:chOff x="4901583" y="4844059"/>
              <a:chExt cx="1946151" cy="620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cup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水杯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3382" y="7974"/>
              <a:ext cx="3065" cy="978"/>
              <a:chOff x="4901583" y="4844059"/>
              <a:chExt cx="1946151" cy="62082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bag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包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6633" y="7974"/>
              <a:ext cx="3065" cy="978"/>
              <a:chOff x="4901583" y="4844059"/>
              <a:chExt cx="1946151" cy="620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901583" y="4844059"/>
                <a:ext cx="1946151" cy="620826"/>
              </a:xfrm>
              <a:prstGeom prst="rect">
                <a:avLst/>
              </a:prstGeom>
              <a:solidFill>
                <a:srgbClr val="1959C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099465" y="5130548"/>
                <a:ext cx="1591792" cy="3170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cs typeface="+mn-ea"/>
                    <a:sym typeface="+mn-lt"/>
                  </a:rPr>
                  <a:t>complex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217798" y="4856374"/>
                <a:ext cx="1355124" cy="40340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ea typeface="宋体" panose="02010600030101010101" pitchFamily="2" charset="-122"/>
                    <a:cs typeface="+mn-ea"/>
                    <a:sym typeface="+mn-lt"/>
                  </a:rPr>
                  <a:t>混合</a:t>
                </a: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4635DEB-B12A-447D-B4B8-69CEBA4157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336" y="2496185"/>
            <a:ext cx="1788554" cy="2503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3B6BF5-3247-48FE-A13A-16256FB98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44" y="2496185"/>
            <a:ext cx="1789139" cy="25089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F134D-DB34-4C27-99E9-C9A4FF3C78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37" y="2496185"/>
            <a:ext cx="1788555" cy="250326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4C4ED39-6FCD-49C5-AC9A-C934DEF971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1" y="2496185"/>
            <a:ext cx="1790554" cy="249760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AED8587-9D66-4546-95B6-7FDC2705BE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50" y="2502582"/>
            <a:ext cx="1788554" cy="249760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6D8F272-4904-496B-AD6A-925E8DF6FB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56" y="2457556"/>
            <a:ext cx="1788554" cy="254189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9263" y="1532854"/>
            <a:ext cx="4040282" cy="4144489"/>
            <a:chOff x="6822917" y="1686296"/>
            <a:chExt cx="4040282" cy="4144489"/>
          </a:xfrm>
        </p:grpSpPr>
        <p:sp>
          <p:nvSpPr>
            <p:cNvPr id="15" name="矩形 14"/>
            <p:cNvSpPr/>
            <p:nvPr/>
          </p:nvSpPr>
          <p:spPr>
            <a:xfrm>
              <a:off x="6822917" y="1686296"/>
              <a:ext cx="4040282" cy="4144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4093" y="2411490"/>
              <a:ext cx="3418697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利用采集到的数据，使用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的目标检测功能进行模型生成；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和其他同学的数据进行交叉测试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7174094" y="1969460"/>
              <a:ext cx="21348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模型测试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822917" y="4286992"/>
              <a:ext cx="4040282" cy="130628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7363352" y="4412008"/>
              <a:ext cx="1056253" cy="105625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843058" y="4586191"/>
              <a:ext cx="16401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99.6%</a:t>
              </a:r>
              <a:endPara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模型结果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3" y="881902"/>
            <a:ext cx="9880986" cy="3204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7DC779-A2F5-4A93-A9AC-8C0A67E1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136" y="2567653"/>
            <a:ext cx="7591298" cy="328809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9263" y="1532854"/>
            <a:ext cx="4040282" cy="4144489"/>
            <a:chOff x="6822917" y="1686296"/>
            <a:chExt cx="4040282" cy="4144489"/>
          </a:xfrm>
        </p:grpSpPr>
        <p:sp>
          <p:nvSpPr>
            <p:cNvPr id="15" name="矩形 14"/>
            <p:cNvSpPr/>
            <p:nvPr/>
          </p:nvSpPr>
          <p:spPr>
            <a:xfrm>
              <a:off x="6822917" y="1686296"/>
              <a:ext cx="4040282" cy="4144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4093" y="2411490"/>
              <a:ext cx="3418697" cy="81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利用采集到的数据，使用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的目标检测功能进行模型生成；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和其他同学的数据进行交叉测试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7174094" y="1969460"/>
              <a:ext cx="21348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EasyDL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anose="02010600030101010101" pitchFamily="2" charset="-122"/>
                  <a:cs typeface="+mn-ea"/>
                  <a:sym typeface="+mn-lt"/>
                </a:rPr>
                <a:t>模型测试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822917" y="4286992"/>
              <a:ext cx="4040282" cy="1306286"/>
            </a:xfrm>
            <a:prstGeom prst="rect">
              <a:avLst/>
            </a:pr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7363352" y="4412008"/>
              <a:ext cx="1056253" cy="1056253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8843058" y="4586191"/>
              <a:ext cx="16401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70.5%</a:t>
              </a:r>
              <a:endParaRPr lang="zh-CN" altLang="en-US" sz="40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0143" y="234916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交叉测试结果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1539875"/>
            <a:ext cx="7283450" cy="27184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5E39B8-8FFD-461E-8A17-FCEA17AA5CEA}"/>
              </a:ext>
            </a:extLst>
          </p:cNvPr>
          <p:cNvSpPr txBox="1"/>
          <p:nvPr/>
        </p:nvSpPr>
        <p:spPr>
          <a:xfrm>
            <a:off x="4977353" y="4432749"/>
            <a:ext cx="69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交叉数据集来自：宁辉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30143" y="234916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简要总结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0E9754-343F-4E80-A126-8811BC694CC7}"/>
              </a:ext>
            </a:extLst>
          </p:cNvPr>
          <p:cNvSpPr txBox="1"/>
          <p:nvPr/>
        </p:nvSpPr>
        <p:spPr>
          <a:xfrm>
            <a:off x="930143" y="1159497"/>
            <a:ext cx="1043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未加交叉验证效果好的原因？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数据集拍摄合适；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数据标注工作十分完美合理；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加交叉验证效果不好的原因？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拍摄数据环境与图像中物体的复杂性；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数据标注要求的严格性；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-762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21084" y="2059187"/>
            <a:ext cx="854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谢谢观看  </a:t>
            </a:r>
            <a:r>
              <a:rPr lang="en-US" altLang="zh-CN" sz="5400" dirty="0">
                <a:gradFill>
                  <a:gsLst>
                    <a:gs pos="0">
                      <a:srgbClr val="32A8E4"/>
                    </a:gs>
                    <a:gs pos="91000">
                      <a:srgbClr val="1959C9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THANKS</a:t>
            </a:r>
            <a:endParaRPr lang="zh-CN" altLang="en-US" sz="5400" dirty="0">
              <a:gradFill>
                <a:gsLst>
                  <a:gs pos="0">
                    <a:srgbClr val="32A8E4"/>
                  </a:gs>
                  <a:gs pos="91000">
                    <a:srgbClr val="1959C9"/>
                  </a:gs>
                </a:gsLst>
                <a:lin ang="5400000" scaled="1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434840" y="3633614"/>
            <a:ext cx="3322320" cy="515230"/>
          </a:xfrm>
          <a:prstGeom prst="roundRect">
            <a:avLst>
              <a:gd name="adj" fmla="val 50000"/>
            </a:avLst>
          </a:prstGeom>
          <a:solidFill>
            <a:srgbClr val="CA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ea typeface="+mj-ea"/>
              </a:rPr>
              <a:t>See you 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331735" y="64670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gradFill>
                  <a:gsLst>
                    <a:gs pos="100000">
                      <a:schemeClr val="bg1"/>
                    </a:gs>
                    <a:gs pos="0">
                      <a:srgbClr val="1959C9"/>
                    </a:gs>
                  </a:gsLst>
                  <a:lin ang="5400000" scaled="1"/>
                </a:gra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AI+X</a:t>
            </a:r>
            <a:endParaRPr lang="zh-CN" altLang="en-US" sz="9600" dirty="0">
              <a:gradFill>
                <a:gsLst>
                  <a:gs pos="100000">
                    <a:schemeClr val="bg1"/>
                  </a:gs>
                  <a:gs pos="0">
                    <a:srgbClr val="1959C9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3414951"/>
            <a:ext cx="12192000" cy="3443051"/>
            <a:chOff x="0" y="3414951"/>
            <a:chExt cx="12192000" cy="3443051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3414951"/>
              <a:ext cx="12192000" cy="3443051"/>
              <a:chOff x="0" y="3414951"/>
              <a:chExt cx="12192000" cy="3443051"/>
            </a:xfrm>
          </p:grpSpPr>
          <p:sp>
            <p:nvSpPr>
              <p:cNvPr id="17" name="任意多边形 16"/>
              <p:cNvSpPr/>
              <p:nvPr/>
            </p:nvSpPr>
            <p:spPr>
              <a:xfrm rot="10800000">
                <a:off x="0" y="3414951"/>
                <a:ext cx="12192000" cy="3168728"/>
              </a:xfrm>
              <a:custGeom>
                <a:avLst/>
                <a:gdLst>
                  <a:gd name="connsiteX0" fmla="*/ 12192000 w 12192000"/>
                  <a:gd name="connsiteY0" fmla="*/ 3168728 h 3168728"/>
                  <a:gd name="connsiteX1" fmla="*/ 12139251 w 12192000"/>
                  <a:gd name="connsiteY1" fmla="*/ 3104319 h 3168728"/>
                  <a:gd name="connsiteX2" fmla="*/ 4599122 w 12192000"/>
                  <a:gd name="connsiteY2" fmla="*/ 928175 h 3168728"/>
                  <a:gd name="connsiteX3" fmla="*/ 111028 w 12192000"/>
                  <a:gd name="connsiteY3" fmla="*/ 1494573 h 3168728"/>
                  <a:gd name="connsiteX4" fmla="*/ 0 w 12192000"/>
                  <a:gd name="connsiteY4" fmla="*/ 1527193 h 3168728"/>
                  <a:gd name="connsiteX5" fmla="*/ 0 w 12192000"/>
                  <a:gd name="connsiteY5" fmla="*/ 0 h 3168728"/>
                  <a:gd name="connsiteX6" fmla="*/ 12192000 w 12192000"/>
                  <a:gd name="connsiteY6" fmla="*/ 0 h 3168728"/>
                  <a:gd name="connsiteX7" fmla="*/ 12192000 w 12192000"/>
                  <a:gd name="connsiteY7" fmla="*/ 3168728 h 3168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3168728">
                    <a:moveTo>
                      <a:pt x="12192000" y="3168728"/>
                    </a:moveTo>
                    <a:lnTo>
                      <a:pt x="12139251" y="3104319"/>
                    </a:lnTo>
                    <a:cubicBezTo>
                      <a:pt x="11013838" y="1834441"/>
                      <a:pt x="8062646" y="928175"/>
                      <a:pt x="4599122" y="928175"/>
                    </a:cubicBezTo>
                    <a:cubicBezTo>
                      <a:pt x="2936631" y="928175"/>
                      <a:pt x="1392180" y="1136979"/>
                      <a:pt x="111028" y="1494573"/>
                    </a:cubicBezTo>
                    <a:lnTo>
                      <a:pt x="0" y="1527193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3168728"/>
                    </a:lnTo>
                    <a:close/>
                  </a:path>
                </a:pathLst>
              </a:custGeom>
              <a:solidFill>
                <a:srgbClr val="CAD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0" y="4453009"/>
                <a:ext cx="12192000" cy="2404993"/>
              </a:xfrm>
              <a:custGeom>
                <a:avLst/>
                <a:gdLst>
                  <a:gd name="connsiteX0" fmla="*/ 0 w 12192000"/>
                  <a:gd name="connsiteY0" fmla="*/ 0 h 2404993"/>
                  <a:gd name="connsiteX1" fmla="*/ 159343 w 12192000"/>
                  <a:gd name="connsiteY1" fmla="*/ 102689 h 2404993"/>
                  <a:gd name="connsiteX2" fmla="*/ 6815638 w 12192000"/>
                  <a:gd name="connsiteY2" fmla="*/ 1564881 h 2404993"/>
                  <a:gd name="connsiteX3" fmla="*/ 11921694 w 12192000"/>
                  <a:gd name="connsiteY3" fmla="*/ 807565 h 2404993"/>
                  <a:gd name="connsiteX4" fmla="*/ 12192000 w 12192000"/>
                  <a:gd name="connsiteY4" fmla="*/ 710828 h 2404993"/>
                  <a:gd name="connsiteX5" fmla="*/ 12192000 w 12192000"/>
                  <a:gd name="connsiteY5" fmla="*/ 2404993 h 2404993"/>
                  <a:gd name="connsiteX6" fmla="*/ 0 w 12192000"/>
                  <a:gd name="connsiteY6" fmla="*/ 2404993 h 2404993"/>
                  <a:gd name="connsiteX7" fmla="*/ 0 w 12192000"/>
                  <a:gd name="connsiteY7" fmla="*/ 0 h 240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404993">
                    <a:moveTo>
                      <a:pt x="0" y="0"/>
                    </a:moveTo>
                    <a:lnTo>
                      <a:pt x="159343" y="102689"/>
                    </a:lnTo>
                    <a:cubicBezTo>
                      <a:pt x="1601892" y="984871"/>
                      <a:pt x="4044819" y="1564881"/>
                      <a:pt x="6815638" y="1564881"/>
                    </a:cubicBezTo>
                    <a:cubicBezTo>
                      <a:pt x="8755211" y="1564881"/>
                      <a:pt x="10534117" y="1280676"/>
                      <a:pt x="11921694" y="807565"/>
                    </a:cubicBezTo>
                    <a:lnTo>
                      <a:pt x="12192000" y="710828"/>
                    </a:lnTo>
                    <a:lnTo>
                      <a:pt x="12192000" y="2404993"/>
                    </a:lnTo>
                    <a:lnTo>
                      <a:pt x="0" y="2404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AE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 rot="10800000">
              <a:off x="0" y="4968239"/>
              <a:ext cx="12192000" cy="1889760"/>
            </a:xfrm>
            <a:custGeom>
              <a:avLst/>
              <a:gdLst>
                <a:gd name="connsiteX0" fmla="*/ 0 w 12192000"/>
                <a:gd name="connsiteY0" fmla="*/ 0 h 1943717"/>
                <a:gd name="connsiteX1" fmla="*/ 12192000 w 12192000"/>
                <a:gd name="connsiteY1" fmla="*/ 0 h 1943717"/>
                <a:gd name="connsiteX2" fmla="*/ 12192000 w 12192000"/>
                <a:gd name="connsiteY2" fmla="*/ 1943717 h 1943717"/>
                <a:gd name="connsiteX3" fmla="*/ 12111010 w 12192000"/>
                <a:gd name="connsiteY3" fmla="*/ 1889803 h 1943717"/>
                <a:gd name="connsiteX4" fmla="*/ 6096000 w 12192000"/>
                <a:gd name="connsiteY4" fmla="*/ 669216 h 1943717"/>
                <a:gd name="connsiteX5" fmla="*/ 80990 w 12192000"/>
                <a:gd name="connsiteY5" fmla="*/ 1889803 h 1943717"/>
                <a:gd name="connsiteX6" fmla="*/ 0 w 12192000"/>
                <a:gd name="connsiteY6" fmla="*/ 1943717 h 1943717"/>
                <a:gd name="connsiteX7" fmla="*/ 0 w 12192000"/>
                <a:gd name="connsiteY7" fmla="*/ 0 h 194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43717">
                  <a:moveTo>
                    <a:pt x="0" y="0"/>
                  </a:moveTo>
                  <a:lnTo>
                    <a:pt x="12192000" y="0"/>
                  </a:lnTo>
                  <a:lnTo>
                    <a:pt x="12192000" y="1943717"/>
                  </a:lnTo>
                  <a:lnTo>
                    <a:pt x="12111010" y="1889803"/>
                  </a:lnTo>
                  <a:cubicBezTo>
                    <a:pt x="10952621" y="1162767"/>
                    <a:pt x="8693361" y="669216"/>
                    <a:pt x="6096000" y="669216"/>
                  </a:cubicBezTo>
                  <a:cubicBezTo>
                    <a:pt x="3498639" y="669216"/>
                    <a:pt x="1239379" y="1162767"/>
                    <a:pt x="80990" y="1889803"/>
                  </a:cubicBezTo>
                  <a:lnTo>
                    <a:pt x="0" y="1943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5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CC647F-8DA1-4301-A71D-DB536CBD3D4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年终工作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2d232d-33d5-4df6-a4e7-ea5615acd89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n5jfwxe">
      <a:majorFont>
        <a:latin typeface=""/>
        <a:ea typeface="阿里巴巴普惠体 R"/>
        <a:cs typeface=""/>
      </a:majorFont>
      <a:minorFont>
        <a:latin typeface="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244</Words>
  <Application>Microsoft Office PowerPoint</Application>
  <PresentationFormat>宽屏</PresentationFormat>
  <Paragraphs>69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阿里巴巴普惠体 B</vt:lpstr>
      <vt:lpstr>阿里巴巴普惠体 R</vt:lpstr>
      <vt:lpstr>思源宋体 CN Heavy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——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51PPT模板网</dc:creator>
  <dc:description>www.51pptmoban.com</dc:description>
  <cp:lastModifiedBy>荣胜</cp:lastModifiedBy>
  <cp:revision>226</cp:revision>
  <dcterms:created xsi:type="dcterms:W3CDTF">2019-12-16T02:16:00Z</dcterms:created>
  <dcterms:modified xsi:type="dcterms:W3CDTF">2021-05-19T04:06:38Z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