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399" r:id="rId2"/>
    <p:sldId id="384" r:id="rId3"/>
    <p:sldId id="414" r:id="rId4"/>
    <p:sldId id="400" r:id="rId5"/>
    <p:sldId id="436" r:id="rId6"/>
    <p:sldId id="379" r:id="rId7"/>
    <p:sldId id="458" r:id="rId8"/>
    <p:sldId id="403" r:id="rId9"/>
    <p:sldId id="404" r:id="rId10"/>
    <p:sldId id="437" r:id="rId11"/>
    <p:sldId id="438" r:id="rId12"/>
    <p:sldId id="439" r:id="rId13"/>
    <p:sldId id="459" r:id="rId14"/>
    <p:sldId id="461" r:id="rId15"/>
    <p:sldId id="463" r:id="rId16"/>
    <p:sldId id="415" r:id="rId17"/>
    <p:sldId id="416" r:id="rId18"/>
    <p:sldId id="397" r:id="rId19"/>
    <p:sldId id="413"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微软雅黑" panose="020B0503020204020204" pitchFamily="34" charset="-122"/>
      <p:regular r:id="rId26"/>
      <p:bold r:id="rId27"/>
    </p:embeddedFont>
    <p:embeddedFont>
      <p:font typeface="微软雅黑 Light" panose="020B0502040204020203" pitchFamily="34" charset="-122"/>
      <p:regular r:id="rId28"/>
    </p:embeddedFont>
  </p:embeddedFontLst>
  <p:custDataLst>
    <p:tags r:id="rId29"/>
  </p:custDataLst>
  <p:defaultTextStyle>
    <a:defPPr>
      <a:defRPr lang="zh-CN"/>
    </a:defPPr>
    <a:lvl1pPr marL="0" lvl="0" indent="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1pPr>
    <a:lvl2pPr marL="342900" lvl="1" indent="1143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2pPr>
    <a:lvl3pPr marL="685800" lvl="2" indent="2286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3pPr>
    <a:lvl4pPr marL="1028700" lvl="3" indent="3429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4pPr>
    <a:lvl5pPr marL="1371600" lvl="4"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5pPr>
    <a:lvl6pPr marL="2286000" lvl="5"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6pPr>
    <a:lvl7pPr marL="2743200" lvl="6"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7pPr>
    <a:lvl8pPr marL="3200400" lvl="7"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8pPr>
    <a:lvl9pPr marL="3657600" lvl="8"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156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D5"/>
    <a:srgbClr val="FFFFCC"/>
    <a:srgbClr val="00508A"/>
    <a:srgbClr val="EB6C15"/>
    <a:srgbClr val="D05F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21" autoAdjust="0"/>
    <p:restoredTop sz="86992" autoAdjust="0"/>
  </p:normalViewPr>
  <p:slideViewPr>
    <p:cSldViewPr snapToGrid="0">
      <p:cViewPr varScale="1">
        <p:scale>
          <a:sx n="76" d="100"/>
          <a:sy n="76" d="100"/>
        </p:scale>
        <p:origin x="920" y="-972"/>
      </p:cViewPr>
      <p:guideLst>
        <p:guide orient="horz" pos="1565"/>
        <p:guide pos="2880"/>
      </p:guideLst>
    </p:cSldViewPr>
  </p:slideViewPr>
  <p:notesTextViewPr>
    <p:cViewPr>
      <p:scale>
        <a:sx n="1" d="1"/>
        <a:sy n="1" d="1"/>
      </p:scale>
      <p:origin x="0" y="0"/>
    </p:cViewPr>
  </p:notesTextViewPr>
  <p:sorterViewPr showFormatting="0">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685800" rtl="0" eaLnBrk="1" fontAlgn="base" latinLnBrk="0" hangingPunct="1">
              <a:lnSpc>
                <a:spcPct val="100000"/>
              </a:lnSpc>
              <a:spcBef>
                <a:spcPct val="30000"/>
              </a:spcBef>
              <a:spcAft>
                <a:spcPct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342900" marR="0" lvl="1"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第二级</a:t>
            </a:r>
          </a:p>
          <a:p>
            <a:pPr marL="685800" marR="0" lvl="2"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第三级</a:t>
            </a:r>
          </a:p>
          <a:p>
            <a:pPr marL="1028700" marR="0" lvl="3"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第四级</a:t>
            </a:r>
          </a:p>
          <a:p>
            <a:pPr marL="1371600" marR="0" lvl="4"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fld id="{1E537610-B3E9-4438-B703-EE74B58B6B71}"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defTabSz="685800" rtl="0" fontAlgn="base">
      <a:spcBef>
        <a:spcPct val="30000"/>
      </a:spcBef>
      <a:spcAft>
        <a:spcPct val="0"/>
      </a:spcAft>
      <a:defRPr sz="900" kern="1200">
        <a:solidFill>
          <a:schemeClr val="tx1"/>
        </a:solidFill>
        <a:latin typeface="+mn-lt"/>
        <a:ea typeface="+mn-ea"/>
        <a:cs typeface="+mn-cs"/>
      </a:defRPr>
    </a:lvl1pPr>
    <a:lvl2pPr marL="342900" algn="l" defTabSz="685800" rtl="0" fontAlgn="base">
      <a:spcBef>
        <a:spcPct val="30000"/>
      </a:spcBef>
      <a:spcAft>
        <a:spcPct val="0"/>
      </a:spcAft>
      <a:defRPr sz="900" kern="1200">
        <a:solidFill>
          <a:schemeClr val="tx1"/>
        </a:solidFill>
        <a:latin typeface="+mn-lt"/>
        <a:ea typeface="+mn-ea"/>
        <a:cs typeface="+mn-cs"/>
      </a:defRPr>
    </a:lvl2pPr>
    <a:lvl3pPr marL="685800" algn="l" defTabSz="685800" rtl="0" fontAlgn="base">
      <a:spcBef>
        <a:spcPct val="30000"/>
      </a:spcBef>
      <a:spcAft>
        <a:spcPct val="0"/>
      </a:spcAft>
      <a:defRPr sz="900" kern="1200">
        <a:solidFill>
          <a:schemeClr val="tx1"/>
        </a:solidFill>
        <a:latin typeface="+mn-lt"/>
        <a:ea typeface="+mn-ea"/>
        <a:cs typeface="+mn-cs"/>
      </a:defRPr>
    </a:lvl3pPr>
    <a:lvl4pPr marL="1028700" algn="l" defTabSz="685800" rtl="0" fontAlgn="base">
      <a:spcBef>
        <a:spcPct val="30000"/>
      </a:spcBef>
      <a:spcAft>
        <a:spcPct val="0"/>
      </a:spcAft>
      <a:defRPr sz="900" kern="1200">
        <a:solidFill>
          <a:schemeClr val="tx1"/>
        </a:solidFill>
        <a:latin typeface="+mn-lt"/>
        <a:ea typeface="+mn-ea"/>
        <a:cs typeface="+mn-cs"/>
      </a:defRPr>
    </a:lvl4pPr>
    <a:lvl5pPr marL="1371600" algn="l" defTabSz="685800" rtl="0" fontAlgn="base">
      <a:spcBef>
        <a:spcPct val="30000"/>
      </a:spcBef>
      <a:spcAft>
        <a:spcPct val="0"/>
      </a:spcAft>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a:solidFill>
              <a:srgbClr val="000000">
                <a:alpha val="100000"/>
              </a:srgbClr>
            </a:solidFill>
            <a:miter lim="800000"/>
          </a:ln>
        </p:spPr>
      </p:sp>
      <p:sp>
        <p:nvSpPr>
          <p:cNvPr id="3072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072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10</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a:solidFill>
              <a:srgbClr val="000000">
                <a:alpha val="100000"/>
              </a:srgbClr>
            </a:solidFill>
            <a:miter lim="800000"/>
          </a:ln>
        </p:spPr>
      </p:sp>
      <p:sp>
        <p:nvSpPr>
          <p:cNvPr id="3072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zh-CN" altLang="en-US" dirty="0"/>
              <a:t>通过网络根据</a:t>
            </a:r>
            <a:r>
              <a:rPr lang="en-US" altLang="zh-CN" dirty="0"/>
              <a:t>loss</a:t>
            </a:r>
            <a:r>
              <a:rPr lang="zh-CN" altLang="en-US" dirty="0"/>
              <a:t>去学习特征权重，使得有效的</a:t>
            </a:r>
            <a:r>
              <a:rPr lang="en-US" altLang="zh-CN" dirty="0"/>
              <a:t>feature map</a:t>
            </a:r>
            <a:r>
              <a:rPr lang="zh-CN" altLang="en-US" dirty="0"/>
              <a:t>权重大，无效或效果小的</a:t>
            </a:r>
            <a:r>
              <a:rPr lang="en-US" altLang="zh-CN" dirty="0"/>
              <a:t>feature map</a:t>
            </a:r>
            <a:r>
              <a:rPr lang="zh-CN" altLang="en-US" dirty="0"/>
              <a:t>权重小的方式训练模型达到更好的结果</a:t>
            </a:r>
          </a:p>
        </p:txBody>
      </p:sp>
      <p:sp>
        <p:nvSpPr>
          <p:cNvPr id="3072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a:solidFill>
              <a:srgbClr val="000000">
                <a:alpha val="100000"/>
              </a:srgbClr>
            </a:solidFill>
            <a:miter lim="800000"/>
          </a:ln>
        </p:spPr>
      </p:sp>
      <p:sp>
        <p:nvSpPr>
          <p:cNvPr id="3072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072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a:solidFill>
              <a:srgbClr val="000000">
                <a:alpha val="100000"/>
              </a:srgbClr>
            </a:solidFill>
            <a:miter lim="800000"/>
          </a:ln>
        </p:spPr>
      </p:sp>
      <p:sp>
        <p:nvSpPr>
          <p:cNvPr id="3072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zh-CN" altLang="en-US" dirty="0"/>
              <a:t>通过网络根据</a:t>
            </a:r>
            <a:r>
              <a:rPr lang="en-US" altLang="zh-CN" dirty="0"/>
              <a:t>loss</a:t>
            </a:r>
            <a:r>
              <a:rPr lang="zh-CN" altLang="en-US" dirty="0"/>
              <a:t>去学习特征权重，使得有效的</a:t>
            </a:r>
            <a:r>
              <a:rPr lang="en-US" altLang="zh-CN" dirty="0"/>
              <a:t>feature map</a:t>
            </a:r>
            <a:r>
              <a:rPr lang="zh-CN" altLang="en-US" dirty="0"/>
              <a:t>权重大，无效或效果小的</a:t>
            </a:r>
            <a:r>
              <a:rPr lang="en-US" altLang="zh-CN" dirty="0"/>
              <a:t>feature map</a:t>
            </a:r>
            <a:r>
              <a:rPr lang="zh-CN" altLang="en-US" dirty="0"/>
              <a:t>权重小的方式训练模型达到更好的结果</a:t>
            </a:r>
          </a:p>
        </p:txBody>
      </p:sp>
      <p:sp>
        <p:nvSpPr>
          <p:cNvPr id="3072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13</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a:solidFill>
              <a:srgbClr val="000000">
                <a:alpha val="100000"/>
              </a:srgbClr>
            </a:solidFill>
            <a:miter lim="800000"/>
          </a:ln>
        </p:spPr>
      </p:sp>
      <p:sp>
        <p:nvSpPr>
          <p:cNvPr id="3072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zh-CN" altLang="en-US" dirty="0"/>
              <a:t>通过网络根据</a:t>
            </a:r>
            <a:r>
              <a:rPr lang="en-US" altLang="zh-CN" dirty="0"/>
              <a:t>loss</a:t>
            </a:r>
            <a:r>
              <a:rPr lang="zh-CN" altLang="en-US" dirty="0"/>
              <a:t>去学习特征权重，使得有效的</a:t>
            </a:r>
            <a:r>
              <a:rPr lang="en-US" altLang="zh-CN" dirty="0"/>
              <a:t>feature map</a:t>
            </a:r>
            <a:r>
              <a:rPr lang="zh-CN" altLang="en-US" dirty="0"/>
              <a:t>权重大，无效或效果小的</a:t>
            </a:r>
            <a:r>
              <a:rPr lang="en-US" altLang="zh-CN" dirty="0"/>
              <a:t>feature map</a:t>
            </a:r>
            <a:r>
              <a:rPr lang="zh-CN" altLang="en-US" dirty="0"/>
              <a:t>权重小的方式训练模型达到更好的结果</a:t>
            </a:r>
          </a:p>
        </p:txBody>
      </p:sp>
      <p:sp>
        <p:nvSpPr>
          <p:cNvPr id="3072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14</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a:solidFill>
              <a:srgbClr val="000000">
                <a:alpha val="100000"/>
              </a:srgbClr>
            </a:solidFill>
            <a:miter lim="800000"/>
          </a:ln>
        </p:spPr>
      </p:sp>
      <p:sp>
        <p:nvSpPr>
          <p:cNvPr id="3072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zh-CN" altLang="en-US" dirty="0"/>
              <a:t>通过网络根据</a:t>
            </a:r>
            <a:r>
              <a:rPr lang="en-US" altLang="zh-CN" dirty="0"/>
              <a:t>loss</a:t>
            </a:r>
            <a:r>
              <a:rPr lang="zh-CN" altLang="en-US" dirty="0"/>
              <a:t>去学习特征权重，使得有效的</a:t>
            </a:r>
            <a:r>
              <a:rPr lang="en-US" altLang="zh-CN" dirty="0"/>
              <a:t>feature map</a:t>
            </a:r>
            <a:r>
              <a:rPr lang="zh-CN" altLang="en-US" dirty="0"/>
              <a:t>权重大，无效或效果小的</a:t>
            </a:r>
            <a:r>
              <a:rPr lang="en-US" altLang="zh-CN" dirty="0"/>
              <a:t>feature map</a:t>
            </a:r>
            <a:r>
              <a:rPr lang="zh-CN" altLang="en-US" dirty="0"/>
              <a:t>权重小的方式训练模型达到更好的结果</a:t>
            </a:r>
          </a:p>
        </p:txBody>
      </p:sp>
      <p:sp>
        <p:nvSpPr>
          <p:cNvPr id="3072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a:solidFill>
              <a:srgbClr val="000000">
                <a:alpha val="100000"/>
              </a:srgbClr>
            </a:solidFill>
            <a:miter lim="800000"/>
          </a:ln>
        </p:spPr>
      </p:sp>
      <p:sp>
        <p:nvSpPr>
          <p:cNvPr id="54275"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5427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18</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a:solidFill>
              <a:srgbClr val="000000">
                <a:alpha val="100000"/>
              </a:srgbClr>
            </a:solidFill>
            <a:miter lim="800000"/>
          </a:ln>
        </p:spPr>
      </p:sp>
      <p:sp>
        <p:nvSpPr>
          <p:cNvPr id="5120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5120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19</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3</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ln>
            <a:solidFill>
              <a:srgbClr val="000000">
                <a:alpha val="100000"/>
              </a:srgbClr>
            </a:solidFill>
            <a:miter lim="800000"/>
          </a:ln>
        </p:spPr>
      </p:sp>
      <p:sp>
        <p:nvSpPr>
          <p:cNvPr id="2048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4</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ln>
            <a:solidFill>
              <a:srgbClr val="000000">
                <a:alpha val="100000"/>
              </a:srgbClr>
            </a:solidFill>
            <a:miter lim="800000"/>
          </a:ln>
        </p:spPr>
      </p:sp>
      <p:sp>
        <p:nvSpPr>
          <p:cNvPr id="2048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a:solidFill>
              <a:srgbClr val="000000">
                <a:alpha val="100000"/>
              </a:srgbClr>
            </a:solidFill>
            <a:miter lim="800000"/>
          </a:ln>
        </p:spPr>
      </p:sp>
      <p:sp>
        <p:nvSpPr>
          <p:cNvPr id="28675"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867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a:solidFill>
              <a:srgbClr val="000000">
                <a:alpha val="100000"/>
              </a:srgbClr>
            </a:solidFill>
            <a:miter lim="800000"/>
          </a:ln>
        </p:spPr>
      </p:sp>
      <p:sp>
        <p:nvSpPr>
          <p:cNvPr id="28675"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867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8</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a:solidFill>
              <a:srgbClr val="000000">
                <a:alpha val="100000"/>
              </a:srgbClr>
            </a:solidFill>
            <a:miter lim="800000"/>
          </a:ln>
        </p:spPr>
      </p:sp>
      <p:sp>
        <p:nvSpPr>
          <p:cNvPr id="3072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072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9</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slide" Target="../slides/slide6.xm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slide" Target="../slides/slide16.xml"/></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slide" Target="../slides/slide6.xm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slide" Target="../slides/slide16.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slide" Target="../slides/slide6.xm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slide" Target="../slides/slide16.xml"/></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slide" Target="../slides/slide6.xm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slide" Target="../slides/slide16.xml"/></Relationships>
</file>

<file path=ppt/slideLayouts/_rels/slideLayout14.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slide" Target="../slides/slide6.xm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slide" Target="../slides/slide1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920875" y="-1587"/>
            <a:ext cx="1412875" cy="520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8196"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a:spLocks noChangeArrowheads="1"/>
            </p:cNvSpPr>
            <p:nvPr/>
          </p:nvSpPr>
          <p:spPr bwMode="auto">
            <a:xfrm>
              <a:off x="1691372" y="1281702"/>
              <a:ext cx="184044" cy="33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rId2" action="ppaction://hlinksldjump"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选题背景及意义</a:t>
            </a:r>
          </a:p>
        </p:txBody>
      </p:sp>
      <p:sp>
        <p:nvSpPr>
          <p:cNvPr id="13" name="TextBox 17">
            <a:hlinkClick r:id="" action="ppaction://hlinkshowjump?jump=nextslide" highlightClick="1"/>
            <a:hlinkHover r:id="rId3" action="ppaction://hlinksldjump"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论文综述</a:t>
            </a:r>
          </a:p>
        </p:txBody>
      </p:sp>
      <p:sp>
        <p:nvSpPr>
          <p:cNvPr id="14" name="TextBox 18">
            <a:hlinkClick r:id="" action="ppaction://noaction" highlightClick="1"/>
            <a:hlinkHover r:id="rId4" action="ppaction://hlinksldjump"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关键技术与难点</a:t>
            </a:r>
          </a:p>
        </p:txBody>
      </p:sp>
      <p:sp>
        <p:nvSpPr>
          <p:cNvPr id="15" name="TextBox 19">
            <a:hlinkClick r:id="" action="ppaction://noaction" highlightClick="1"/>
            <a:hlinkHover r:id="rId3" action="ppaction://hlinksldjump" highlightClick="1"/>
          </p:cNvPr>
          <p:cNvSpPr txBox="1"/>
          <p:nvPr/>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研究成果与应用</a:t>
            </a:r>
          </a:p>
        </p:txBody>
      </p:sp>
      <p:sp>
        <p:nvSpPr>
          <p:cNvPr id="16" name="TextBox 20">
            <a:hlinkClick r:id="" action="ppaction://noaction" highlightClick="1"/>
            <a:hlinkHover r:id="rId3" action="ppaction://hlinksldjump" highlightClick="1"/>
          </p:cNvPr>
          <p:cNvSpPr txBox="1"/>
          <p:nvPr/>
        </p:nvSpPr>
        <p:spPr>
          <a:xfrm>
            <a:off x="7742238" y="149225"/>
            <a:ext cx="1401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论文总结</a:t>
            </a:r>
          </a:p>
        </p:txBody>
      </p:sp>
      <p:cxnSp>
        <p:nvCxnSpPr>
          <p:cNvPr id="17" name="直接连接符 16"/>
          <p:cNvCxnSpPr/>
          <p:nvPr/>
        </p:nvCxnSpPr>
        <p:spPr>
          <a:xfrm>
            <a:off x="45974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19442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72477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8205" name="图片 19"/>
          <p:cNvPicPr>
            <a:picLocks noChangeAspect="1"/>
          </p:cNvPicPr>
          <p:nvPr userDrawn="1"/>
        </p:nvPicPr>
        <p:blipFill>
          <a:blip r:embed="rId5" cstate="screen"/>
          <a:stretch>
            <a:fillRect/>
          </a:stretch>
        </p:blipFill>
        <p:spPr>
          <a:xfrm>
            <a:off x="273050" y="57150"/>
            <a:ext cx="1243013" cy="420688"/>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3333750" y="-1587"/>
            <a:ext cx="1263650" cy="520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9220"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a:spLocks noChangeArrowheads="1"/>
            </p:cNvSpPr>
            <p:nvPr/>
          </p:nvSpPr>
          <p:spPr bwMode="auto">
            <a:xfrm>
              <a:off x="1691372" y="1281702"/>
              <a:ext cx="184044" cy="33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rId2" action="ppaction://hlinksldjump"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选题背景及意义</a:t>
            </a:r>
          </a:p>
        </p:txBody>
      </p:sp>
      <p:sp>
        <p:nvSpPr>
          <p:cNvPr id="13" name="TextBox 17">
            <a:hlinkClick r:id="" action="ppaction://hlinkshowjump?jump=nextslide" highlightClick="1"/>
            <a:hlinkHover r:id="rId3" action="ppaction://hlinksldjump"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论文综述</a:t>
            </a:r>
          </a:p>
        </p:txBody>
      </p:sp>
      <p:sp>
        <p:nvSpPr>
          <p:cNvPr id="14" name="TextBox 18">
            <a:hlinkClick r:id="" action="ppaction://noaction" highlightClick="1"/>
            <a:hlinkHover r:id="rId4" action="ppaction://hlinksldjump"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关键技术与难点</a:t>
            </a:r>
          </a:p>
        </p:txBody>
      </p:sp>
      <p:sp>
        <p:nvSpPr>
          <p:cNvPr id="15" name="TextBox 19">
            <a:hlinkClick r:id="" action="ppaction://noaction" highlightClick="1"/>
            <a:hlinkHover r:id="rId3" action="ppaction://hlinksldjump" highlightClick="1"/>
          </p:cNvPr>
          <p:cNvSpPr txBox="1"/>
          <p:nvPr/>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研究成果与应用</a:t>
            </a:r>
          </a:p>
        </p:txBody>
      </p:sp>
      <p:sp>
        <p:nvSpPr>
          <p:cNvPr id="16" name="TextBox 20">
            <a:hlinkClick r:id="" action="ppaction://noaction" highlightClick="1"/>
            <a:hlinkHover r:id="rId3" action="ppaction://hlinksldjump" highlightClick="1"/>
          </p:cNvPr>
          <p:cNvSpPr txBox="1"/>
          <p:nvPr/>
        </p:nvSpPr>
        <p:spPr>
          <a:xfrm>
            <a:off x="7742238" y="149225"/>
            <a:ext cx="1401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论文总结</a:t>
            </a:r>
          </a:p>
        </p:txBody>
      </p:sp>
      <p:cxnSp>
        <p:nvCxnSpPr>
          <p:cNvPr id="17" name="直接连接符 16"/>
          <p:cNvCxnSpPr/>
          <p:nvPr/>
        </p:nvCxnSpPr>
        <p:spPr>
          <a:xfrm>
            <a:off x="619442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72477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9228" name="图片 18"/>
          <p:cNvPicPr>
            <a:picLocks noChangeAspect="1"/>
          </p:cNvPicPr>
          <p:nvPr userDrawn="1"/>
        </p:nvPicPr>
        <p:blipFill>
          <a:blip r:embed="rId5" cstate="screen"/>
          <a:stretch>
            <a:fillRect/>
          </a:stretch>
        </p:blipFill>
        <p:spPr>
          <a:xfrm>
            <a:off x="273050" y="57150"/>
            <a:ext cx="1243013" cy="420688"/>
          </a:xfrm>
          <a:prstGeom prst="rect">
            <a:avLst/>
          </a:prstGeom>
          <a:noFill/>
          <a:ln w="9525">
            <a:noFill/>
          </a:ln>
        </p:spPr>
      </p:pic>
      <p:cxnSp>
        <p:nvCxnSpPr>
          <p:cNvPr id="20" name="直接连接符 19"/>
          <p:cNvCxnSpPr/>
          <p:nvPr/>
        </p:nvCxnSpPr>
        <p:spPr>
          <a:xfrm>
            <a:off x="1849438" y="-1587"/>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4629150" y="6350"/>
            <a:ext cx="1573213" cy="520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10244"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a:spLocks noChangeArrowheads="1"/>
            </p:cNvSpPr>
            <p:nvPr/>
          </p:nvSpPr>
          <p:spPr bwMode="auto">
            <a:xfrm>
              <a:off x="1691372" y="1281702"/>
              <a:ext cx="184044" cy="33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rId2" action="ppaction://hlinksldjump"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选题背景及意义</a:t>
            </a:r>
          </a:p>
        </p:txBody>
      </p:sp>
      <p:sp>
        <p:nvSpPr>
          <p:cNvPr id="13" name="TextBox 17">
            <a:hlinkClick r:id="" action="ppaction://hlinkshowjump?jump=nextslide" highlightClick="1"/>
            <a:hlinkHover r:id="rId3" action="ppaction://hlinksldjump"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论文综述</a:t>
            </a:r>
          </a:p>
        </p:txBody>
      </p:sp>
      <p:sp>
        <p:nvSpPr>
          <p:cNvPr id="14" name="TextBox 18">
            <a:hlinkClick r:id="" action="ppaction://noaction" highlightClick="1"/>
            <a:hlinkHover r:id="rId4" action="ppaction://hlinksldjump"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关键技术与难点</a:t>
            </a:r>
          </a:p>
        </p:txBody>
      </p:sp>
      <p:sp>
        <p:nvSpPr>
          <p:cNvPr id="15" name="TextBox 19">
            <a:hlinkClick r:id="" action="ppaction://noaction" highlightClick="1"/>
            <a:hlinkHover r:id="rId3" action="ppaction://hlinksldjump" highlightClick="1"/>
          </p:cNvPr>
          <p:cNvSpPr txBox="1"/>
          <p:nvPr/>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研究成果与应用</a:t>
            </a:r>
          </a:p>
        </p:txBody>
      </p:sp>
      <p:sp>
        <p:nvSpPr>
          <p:cNvPr id="16" name="TextBox 20">
            <a:hlinkClick r:id="" action="ppaction://noaction" highlightClick="1"/>
            <a:hlinkHover r:id="rId3" action="ppaction://hlinksldjump" highlightClick="1"/>
          </p:cNvPr>
          <p:cNvSpPr txBox="1"/>
          <p:nvPr/>
        </p:nvSpPr>
        <p:spPr>
          <a:xfrm>
            <a:off x="7742238" y="149225"/>
            <a:ext cx="1401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论文总结</a:t>
            </a:r>
          </a:p>
        </p:txBody>
      </p:sp>
      <p:cxnSp>
        <p:nvCxnSpPr>
          <p:cNvPr id="17" name="直接连接符 16"/>
          <p:cNvCxnSpPr/>
          <p:nvPr/>
        </p:nvCxnSpPr>
        <p:spPr>
          <a:xfrm>
            <a:off x="33401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72477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0252" name="图片 18"/>
          <p:cNvPicPr>
            <a:picLocks noChangeAspect="1"/>
          </p:cNvPicPr>
          <p:nvPr userDrawn="1"/>
        </p:nvPicPr>
        <p:blipFill>
          <a:blip r:embed="rId5" cstate="screen"/>
          <a:stretch>
            <a:fillRect/>
          </a:stretch>
        </p:blipFill>
        <p:spPr>
          <a:xfrm>
            <a:off x="273050" y="57150"/>
            <a:ext cx="1243013" cy="420688"/>
          </a:xfrm>
          <a:prstGeom prst="rect">
            <a:avLst/>
          </a:prstGeom>
          <a:noFill/>
          <a:ln w="9525">
            <a:noFill/>
          </a:ln>
        </p:spPr>
      </p:pic>
      <p:cxnSp>
        <p:nvCxnSpPr>
          <p:cNvPr id="20" name="直接连接符 19"/>
          <p:cNvCxnSpPr/>
          <p:nvPr/>
        </p:nvCxnSpPr>
        <p:spPr>
          <a:xfrm>
            <a:off x="1849438" y="-1587"/>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6194425" y="7938"/>
            <a:ext cx="1547813" cy="51911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11268"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a:spLocks noChangeArrowheads="1"/>
            </p:cNvSpPr>
            <p:nvPr/>
          </p:nvSpPr>
          <p:spPr bwMode="auto">
            <a:xfrm>
              <a:off x="1691372" y="1281702"/>
              <a:ext cx="184044" cy="33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rId2" action="ppaction://hlinksldjump"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选题背景及意义</a:t>
            </a:r>
          </a:p>
        </p:txBody>
      </p:sp>
      <p:sp>
        <p:nvSpPr>
          <p:cNvPr id="13" name="TextBox 17">
            <a:hlinkClick r:id="" action="ppaction://hlinkshowjump?jump=nextslide" highlightClick="1"/>
            <a:hlinkHover r:id="rId3" action="ppaction://hlinksldjump"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论文综述</a:t>
            </a:r>
          </a:p>
        </p:txBody>
      </p:sp>
      <p:sp>
        <p:nvSpPr>
          <p:cNvPr id="14" name="TextBox 18">
            <a:hlinkClick r:id="" action="ppaction://noaction" highlightClick="1"/>
            <a:hlinkHover r:id="rId4" action="ppaction://hlinksldjump"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关键技术与难点</a:t>
            </a:r>
          </a:p>
        </p:txBody>
      </p:sp>
      <p:sp>
        <p:nvSpPr>
          <p:cNvPr id="15" name="TextBox 19">
            <a:hlinkClick r:id="" action="ppaction://noaction" highlightClick="1"/>
            <a:hlinkHover r:id="rId3" action="ppaction://hlinksldjump" highlightClick="1"/>
          </p:cNvPr>
          <p:cNvSpPr txBox="1"/>
          <p:nvPr/>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研究成果与应用</a:t>
            </a:r>
          </a:p>
        </p:txBody>
      </p:sp>
      <p:sp>
        <p:nvSpPr>
          <p:cNvPr id="16" name="TextBox 20">
            <a:hlinkClick r:id="" action="ppaction://noaction" highlightClick="1"/>
            <a:hlinkHover r:id="rId3" action="ppaction://hlinksldjump" highlightClick="1"/>
          </p:cNvPr>
          <p:cNvSpPr txBox="1"/>
          <p:nvPr/>
        </p:nvSpPr>
        <p:spPr>
          <a:xfrm>
            <a:off x="7742238" y="149225"/>
            <a:ext cx="1401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论文总结</a:t>
            </a:r>
          </a:p>
        </p:txBody>
      </p:sp>
      <p:cxnSp>
        <p:nvCxnSpPr>
          <p:cNvPr id="17" name="直接连接符 16"/>
          <p:cNvCxnSpPr/>
          <p:nvPr/>
        </p:nvCxnSpPr>
        <p:spPr>
          <a:xfrm>
            <a:off x="33401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1275" name="图片 17"/>
          <p:cNvPicPr>
            <a:picLocks noChangeAspect="1"/>
          </p:cNvPicPr>
          <p:nvPr userDrawn="1"/>
        </p:nvPicPr>
        <p:blipFill>
          <a:blip r:embed="rId5" cstate="screen"/>
          <a:stretch>
            <a:fillRect/>
          </a:stretch>
        </p:blipFill>
        <p:spPr>
          <a:xfrm>
            <a:off x="273050" y="57150"/>
            <a:ext cx="1243013" cy="420688"/>
          </a:xfrm>
          <a:prstGeom prst="rect">
            <a:avLst/>
          </a:prstGeom>
          <a:noFill/>
          <a:ln w="9525">
            <a:noFill/>
          </a:ln>
        </p:spPr>
      </p:pic>
      <p:cxnSp>
        <p:nvCxnSpPr>
          <p:cNvPr id="19" name="直接连接符 18"/>
          <p:cNvCxnSpPr/>
          <p:nvPr/>
        </p:nvCxnSpPr>
        <p:spPr>
          <a:xfrm>
            <a:off x="1849438" y="-1587"/>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602163"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7769225" y="-4762"/>
            <a:ext cx="1374775" cy="520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12292"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a:spLocks noChangeArrowheads="1"/>
            </p:cNvSpPr>
            <p:nvPr/>
          </p:nvSpPr>
          <p:spPr bwMode="auto">
            <a:xfrm>
              <a:off x="1691372" y="1281702"/>
              <a:ext cx="184044" cy="33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rId2" action="ppaction://hlinksldjump"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选题背景及意义</a:t>
            </a:r>
          </a:p>
        </p:txBody>
      </p:sp>
      <p:sp>
        <p:nvSpPr>
          <p:cNvPr id="13" name="TextBox 17">
            <a:hlinkClick r:id="" action="ppaction://hlinkshowjump?jump=nextslide" highlightClick="1"/>
            <a:hlinkHover r:id="rId3" action="ppaction://hlinksldjump"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论文综述</a:t>
            </a:r>
          </a:p>
        </p:txBody>
      </p:sp>
      <p:sp>
        <p:nvSpPr>
          <p:cNvPr id="14" name="TextBox 18">
            <a:hlinkClick r:id="" action="ppaction://noaction" highlightClick="1"/>
            <a:hlinkHover r:id="rId4" action="ppaction://hlinksldjump"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关键技术与难点</a:t>
            </a:r>
          </a:p>
        </p:txBody>
      </p:sp>
      <p:sp>
        <p:nvSpPr>
          <p:cNvPr id="15" name="TextBox 19">
            <a:hlinkClick r:id="" action="ppaction://noaction" highlightClick="1"/>
            <a:hlinkHover r:id="rId3" action="ppaction://hlinksldjump" highlightClick="1"/>
          </p:cNvPr>
          <p:cNvSpPr txBox="1"/>
          <p:nvPr/>
        </p:nvSpPr>
        <p:spPr>
          <a:xfrm>
            <a:off x="6205538" y="141288"/>
            <a:ext cx="15541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研究成果与应用</a:t>
            </a:r>
          </a:p>
        </p:txBody>
      </p:sp>
      <p:sp>
        <p:nvSpPr>
          <p:cNvPr id="16" name="TextBox 20">
            <a:hlinkClick r:id="" action="ppaction://noaction" highlightClick="1"/>
            <a:hlinkHover r:id="rId3" action="ppaction://hlinksldjump" highlightClick="1"/>
          </p:cNvPr>
          <p:cNvSpPr txBox="1"/>
          <p:nvPr/>
        </p:nvSpPr>
        <p:spPr>
          <a:xfrm>
            <a:off x="7789863" y="149225"/>
            <a:ext cx="14033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论文总结</a:t>
            </a:r>
          </a:p>
        </p:txBody>
      </p:sp>
      <p:cxnSp>
        <p:nvCxnSpPr>
          <p:cNvPr id="17" name="直接连接符 16"/>
          <p:cNvCxnSpPr/>
          <p:nvPr/>
        </p:nvCxnSpPr>
        <p:spPr>
          <a:xfrm>
            <a:off x="33401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2299" name="图片 17"/>
          <p:cNvPicPr>
            <a:picLocks noChangeAspect="1"/>
          </p:cNvPicPr>
          <p:nvPr userDrawn="1"/>
        </p:nvPicPr>
        <p:blipFill>
          <a:blip r:embed="rId5" cstate="screen"/>
          <a:stretch>
            <a:fillRect/>
          </a:stretch>
        </p:blipFill>
        <p:spPr>
          <a:xfrm>
            <a:off x="273050" y="57150"/>
            <a:ext cx="1243013" cy="420688"/>
          </a:xfrm>
          <a:prstGeom prst="rect">
            <a:avLst/>
          </a:prstGeom>
          <a:noFill/>
          <a:ln w="9525">
            <a:noFill/>
          </a:ln>
        </p:spPr>
      </p:pic>
      <p:cxnSp>
        <p:nvCxnSpPr>
          <p:cNvPr id="19" name="直接连接符 18"/>
          <p:cNvCxnSpPr/>
          <p:nvPr/>
        </p:nvCxnSpPr>
        <p:spPr>
          <a:xfrm>
            <a:off x="1849438" y="-1587"/>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602163"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176963"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8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矩形 7"/>
          <p:cNvSpPr/>
          <p:nvPr userDrawn="1"/>
        </p:nvSpPr>
        <p:spPr>
          <a:xfrm>
            <a:off x="7197886" y="4779255"/>
            <a:ext cx="775136" cy="246221"/>
          </a:xfrm>
          <a:prstGeom prst="rect">
            <a:avLst/>
          </a:prstGeom>
        </p:spPr>
        <p:txBody>
          <a:bodyPr wrap="square">
            <a:spAutoFit/>
          </a:bodyPr>
          <a:lstStyle/>
          <a:p>
            <a:pPr defTabSz="914400"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pPr defTabSz="914400"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pPr defTabSz="914400"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pPr defTabSz="914400"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pPr defTabSz="914400"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pPr defTabSz="914400"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pPr defTabSz="914400"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pPr defTabSz="914400"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pPr defTabSz="914400"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pPr defTabSz="914400"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transition spd="slow" advClick="0" advTm="3000">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比较">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sp>
        <p:nvSpPr>
          <p:cNvPr id="7" name="矩形 6"/>
          <p:cNvSpPr/>
          <p:nvPr/>
        </p:nvSpPr>
        <p:spPr>
          <a:xfrm>
            <a:off x="0"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itchFamily="50" charset="0"/>
              <a:ea typeface="+mn-ea"/>
              <a:cs typeface="+mn-cs"/>
            </a:endParaRPr>
          </a:p>
        </p:txBody>
      </p:sp>
      <p:sp>
        <p:nvSpPr>
          <p:cNvPr id="8" name="矩形 7"/>
          <p:cNvSpPr/>
          <p:nvPr/>
        </p:nvSpPr>
        <p:spPr>
          <a:xfrm>
            <a:off x="63500"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itchFamily="50" charset="0"/>
              <a:ea typeface="+mn-ea"/>
              <a:cs typeface="+mn-cs"/>
            </a:endParaRPr>
          </a:p>
        </p:txBody>
      </p:sp>
      <p:sp>
        <p:nvSpPr>
          <p:cNvPr id="9" name="矩形 8"/>
          <p:cNvSpPr/>
          <p:nvPr/>
        </p:nvSpPr>
        <p:spPr>
          <a:xfrm>
            <a:off x="188913"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itchFamily="50" charset="0"/>
              <a:ea typeface="+mn-ea"/>
              <a:cs typeface="+mn-cs"/>
            </a:endParaRPr>
          </a:p>
        </p:txBody>
      </p:sp>
      <p:sp>
        <p:nvSpPr>
          <p:cNvPr id="10" name="矩形 9"/>
          <p:cNvSpPr/>
          <p:nvPr/>
        </p:nvSpPr>
        <p:spPr>
          <a:xfrm>
            <a:off x="125413"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itchFamily="50" charset="0"/>
              <a:ea typeface="+mn-ea"/>
              <a:cs typeface="+mn-cs"/>
            </a:endParaRPr>
          </a:p>
        </p:txBody>
      </p:sp>
      <p:sp>
        <p:nvSpPr>
          <p:cNvPr id="11" name="圆角矩形 10"/>
          <p:cNvSpPr/>
          <p:nvPr/>
        </p:nvSpPr>
        <p:spPr>
          <a:xfrm>
            <a:off x="188913" y="190500"/>
            <a:ext cx="2706688" cy="457200"/>
          </a:xfrm>
          <a:prstGeom prst="roundRect">
            <a:avLst>
              <a:gd name="adj" fmla="val 5000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Nexa Light" pitchFamily="50" charset="0"/>
                <a:ea typeface="+mn-ea"/>
                <a:cs typeface="+mn-cs"/>
              </a:rPr>
              <a:t>目录</a:t>
            </a:r>
          </a:p>
        </p:txBody>
      </p: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3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2" presetClass="entr" presetSubtype="8" fill="hold" grpId="0" nodeType="withEffect">
                                  <p:stCondLst>
                                    <p:cond delay="8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矩形 6"/>
          <p:cNvSpPr/>
          <p:nvPr/>
        </p:nvSpPr>
        <p:spPr>
          <a:xfrm>
            <a:off x="0"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itchFamily="50" charset="0"/>
              <a:ea typeface="+mn-ea"/>
              <a:cs typeface="+mn-cs"/>
            </a:endParaRPr>
          </a:p>
        </p:txBody>
      </p:sp>
      <p:sp>
        <p:nvSpPr>
          <p:cNvPr id="8" name="矩形 7"/>
          <p:cNvSpPr/>
          <p:nvPr/>
        </p:nvSpPr>
        <p:spPr>
          <a:xfrm>
            <a:off x="63500"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itchFamily="50" charset="0"/>
              <a:ea typeface="+mn-ea"/>
              <a:cs typeface="+mn-cs"/>
            </a:endParaRPr>
          </a:p>
        </p:txBody>
      </p:sp>
      <p:sp>
        <p:nvSpPr>
          <p:cNvPr id="9" name="矩形 8"/>
          <p:cNvSpPr/>
          <p:nvPr/>
        </p:nvSpPr>
        <p:spPr>
          <a:xfrm>
            <a:off x="188913"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itchFamily="50" charset="0"/>
              <a:ea typeface="+mn-ea"/>
              <a:cs typeface="+mn-cs"/>
            </a:endParaRPr>
          </a:p>
        </p:txBody>
      </p:sp>
      <p:sp>
        <p:nvSpPr>
          <p:cNvPr id="10" name="矩形 9"/>
          <p:cNvSpPr/>
          <p:nvPr/>
        </p:nvSpPr>
        <p:spPr>
          <a:xfrm>
            <a:off x="125413"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itchFamily="50" charset="0"/>
              <a:ea typeface="+mn-ea"/>
              <a:cs typeface="+mn-cs"/>
            </a:endParaRPr>
          </a:p>
        </p:txBody>
      </p:sp>
      <p:sp>
        <p:nvSpPr>
          <p:cNvPr id="11" name="圆角矩形 10"/>
          <p:cNvSpPr/>
          <p:nvPr/>
        </p:nvSpPr>
        <p:spPr>
          <a:xfrm>
            <a:off x="188913" y="190500"/>
            <a:ext cx="3073400" cy="457200"/>
          </a:xfrm>
          <a:prstGeom prst="roundRect">
            <a:avLst>
              <a:gd name="adj" fmla="val 5000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Nexa Light" pitchFamily="50" charset="0"/>
                <a:ea typeface="+mn-ea"/>
                <a:cs typeface="+mn-cs"/>
              </a:rPr>
              <a:t>点击此处添加标题</a:t>
            </a:r>
          </a:p>
        </p:txBody>
      </p: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3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2" presetClass="entr" presetSubtype="8" fill="hold" grpId="0" nodeType="withEffect">
                                  <p:stCondLst>
                                    <p:cond delay="8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内容与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标题和内容">
    <p:spTree>
      <p:nvGrpSpPr>
        <p:cNvPr id="1" name=""/>
        <p:cNvGrpSpPr/>
        <p:nvPr/>
      </p:nvGrpSpPr>
      <p:grpSpPr>
        <a:xfrm>
          <a:off x="0" y="0"/>
          <a:ext cx="0" cy="0"/>
          <a:chOff x="0" y="0"/>
          <a:chExt cx="0" cy="0"/>
        </a:xfrm>
      </p:grpSpPr>
      <p:sp>
        <p:nvSpPr>
          <p:cNvPr id="7" name="矩形 6"/>
          <p:cNvSpPr/>
          <p:nvPr/>
        </p:nvSpPr>
        <p:spPr>
          <a:xfrm>
            <a:off x="0" y="0"/>
            <a:ext cx="9144000" cy="6000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grpSp>
        <p:nvGrpSpPr>
          <p:cNvPr id="7171" name="组合 7"/>
          <p:cNvGrpSpPr/>
          <p:nvPr userDrawn="1"/>
        </p:nvGrpSpPr>
        <p:grpSpPr>
          <a:xfrm>
            <a:off x="1370013" y="106363"/>
            <a:ext cx="1330325" cy="474662"/>
            <a:chOff x="1399441" y="1145221"/>
            <a:chExt cx="1329556" cy="474509"/>
          </a:xfrm>
        </p:grpSpPr>
        <p:sp>
          <p:nvSpPr>
            <p:cNvPr id="9" name="圆角矩形 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0" name="TextBox 15"/>
            <p:cNvSpPr txBox="1">
              <a:spLocks noChangeArrowheads="1"/>
            </p:cNvSpPr>
            <p:nvPr/>
          </p:nvSpPr>
          <p:spPr bwMode="auto">
            <a:xfrm>
              <a:off x="1691372" y="1281702"/>
              <a:ext cx="184044" cy="33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pic>
        <p:nvPicPr>
          <p:cNvPr id="7172" name="图片 10"/>
          <p:cNvPicPr>
            <a:picLocks noChangeAspect="1"/>
          </p:cNvPicPr>
          <p:nvPr userDrawn="1"/>
        </p:nvPicPr>
        <p:blipFill>
          <a:blip r:embed="rId2" cstate="screen">
            <a:biLevel thresh="50000"/>
            <a:grayscl/>
          </a:blip>
          <a:stretch>
            <a:fillRect/>
          </a:stretch>
        </p:blipFill>
        <p:spPr>
          <a:xfrm>
            <a:off x="150813" y="3175"/>
            <a:ext cx="1447800" cy="612775"/>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28650" y="274638"/>
            <a:ext cx="7886700" cy="993775"/>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a:xfrm>
            <a:off x="628650" y="1370013"/>
            <a:ext cx="7886700" cy="3262312"/>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x-none" dirty="0"/>
          </a:p>
        </p:txBody>
      </p:sp>
      <p:sp>
        <p:nvSpPr>
          <p:cNvPr id="4" name="Date Placeholder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lgn="l" eaLnBrk="1" fontAlgn="auto" hangingPunct="1">
              <a:spcBef>
                <a:spcPts val="0"/>
              </a:spcBef>
              <a:spcAft>
                <a:spcPts val="0"/>
              </a:spcAft>
              <a:defRPr sz="900" smtClean="0">
                <a:solidFill>
                  <a:schemeClr val="tx1">
                    <a:tint val="75000"/>
                  </a:schemeClr>
                </a:solidFill>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tint val="75000"/>
                  </a:schemeClr>
                </a:solidFill>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slow" advClick="0" advTm="3000">
    <p:blinds dir="vert"/>
  </p:transition>
  <p:hf sldNum="0"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2pPr>
      <a:lvl3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3pPr>
      <a:lvl4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4pPr>
      <a:lvl5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5pPr>
      <a:lvl6pPr marL="4572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6pPr>
      <a:lvl7pPr marL="9144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7pPr>
      <a:lvl8pPr marL="13716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8pPr>
      <a:lvl9pPr marL="18288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椭圆 12"/>
          <p:cNvSpPr/>
          <p:nvPr/>
        </p:nvSpPr>
        <p:spPr>
          <a:xfrm rot="4500000">
            <a:off x="3289951" y="3858827"/>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15" name="文本框 14"/>
          <p:cNvSpPr txBox="1"/>
          <p:nvPr/>
        </p:nvSpPr>
        <p:spPr>
          <a:xfrm>
            <a:off x="433705" y="1370330"/>
            <a:ext cx="5882005" cy="521970"/>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kumimoji="0" lang="zh-CN" altLang="en-US" sz="2800" kern="1200" cap="none" spc="0" normalizeH="0" baseline="0"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基于机器视觉的手势识别和人机交互</a:t>
            </a:r>
          </a:p>
        </p:txBody>
      </p:sp>
      <p:grpSp>
        <p:nvGrpSpPr>
          <p:cNvPr id="7" name="组合 6"/>
          <p:cNvGrpSpPr/>
          <p:nvPr/>
        </p:nvGrpSpPr>
        <p:grpSpPr>
          <a:xfrm>
            <a:off x="897890" y="2758440"/>
            <a:ext cx="3747135" cy="801370"/>
            <a:chOff x="710" y="5493"/>
            <a:chExt cx="5011" cy="1262"/>
          </a:xfrm>
        </p:grpSpPr>
        <p:sp>
          <p:nvSpPr>
            <p:cNvPr id="17" name="文本框 16"/>
            <p:cNvSpPr txBox="1"/>
            <p:nvPr/>
          </p:nvSpPr>
          <p:spPr>
            <a:xfrm>
              <a:off x="710" y="5493"/>
              <a:ext cx="5011" cy="531"/>
            </a:xfrm>
            <a:prstGeom prst="rect">
              <a:avLst/>
            </a:prstGeom>
            <a:noFill/>
            <a:ln w="9525">
              <a:noFill/>
            </a:ln>
          </p:spPr>
          <p:txBody>
            <a:bodyPr wrap="square">
              <a:spAutoFit/>
            </a:bodyPr>
            <a:lstStyle/>
            <a:p>
              <a:pPr marL="285750" indent="-285750" eaLnBrk="1" hangingPunct="1">
                <a:buFont typeface="Wingdings" panose="05000000000000000000" pitchFamily="2" charset="2"/>
                <a:buChar char="n"/>
              </a:pPr>
              <a:r>
                <a:rPr lang="zh-CN" altLang="en-US" sz="1600" dirty="0">
                  <a:latin typeface="微软雅黑 Light" panose="020B0502040204020203" pitchFamily="34" charset="-122"/>
                  <a:ea typeface="微软雅黑 Light" panose="020B0502040204020203" pitchFamily="34" charset="-122"/>
                  <a:sym typeface="微软雅黑 Light" panose="020B0502040204020203" pitchFamily="34" charset="-122"/>
                </a:rPr>
                <a:t>小组成员：朱迪、林玉成、张泽童</a:t>
              </a:r>
            </a:p>
          </p:txBody>
        </p:sp>
        <p:sp>
          <p:nvSpPr>
            <p:cNvPr id="19" name="文本框 18"/>
            <p:cNvSpPr txBox="1"/>
            <p:nvPr/>
          </p:nvSpPr>
          <p:spPr>
            <a:xfrm>
              <a:off x="710" y="6224"/>
              <a:ext cx="4835" cy="531"/>
            </a:xfrm>
            <a:prstGeom prst="rect">
              <a:avLst/>
            </a:prstGeom>
            <a:noFill/>
            <a:ln w="9525">
              <a:noFill/>
            </a:ln>
          </p:spPr>
          <p:txBody>
            <a:bodyPr>
              <a:spAutoFit/>
            </a:bodyPr>
            <a:lstStyle/>
            <a:p>
              <a:pPr marL="285750" indent="-285750" eaLnBrk="1" hangingPunct="1">
                <a:buFont typeface="Wingdings" panose="05000000000000000000" pitchFamily="2" charset="2"/>
                <a:buChar char="n"/>
              </a:pPr>
              <a:r>
                <a:rPr lang="zh-CN" altLang="en-US" sz="1600" dirty="0">
                  <a:latin typeface="微软雅黑 Light" panose="020B0502040204020203" pitchFamily="34" charset="-122"/>
                  <a:ea typeface="微软雅黑 Light" panose="020B0502040204020203" pitchFamily="34" charset="-122"/>
                  <a:sym typeface="微软雅黑 Light" panose="020B0502040204020203" pitchFamily="34" charset="-122"/>
                </a:rPr>
                <a:t>答辩时间：</a:t>
              </a:r>
              <a:r>
                <a:rPr lang="en-US" altLang="zh-CN" sz="1600" dirty="0">
                  <a:latin typeface="微软雅黑 Light" panose="020B0502040204020203" pitchFamily="34" charset="-122"/>
                  <a:ea typeface="微软雅黑 Light" panose="020B0502040204020203" pitchFamily="34" charset="-122"/>
                  <a:sym typeface="微软雅黑 Light" panose="020B0502040204020203" pitchFamily="34" charset="-122"/>
                </a:rPr>
                <a:t>2019</a:t>
              </a:r>
              <a:r>
                <a:rPr lang="zh-CN" altLang="en-US" sz="1600" dirty="0">
                  <a:latin typeface="微软雅黑 Light" panose="020B0502040204020203" pitchFamily="34" charset="-122"/>
                  <a:ea typeface="微软雅黑 Light" panose="020B0502040204020203" pitchFamily="34" charset="-122"/>
                  <a:sym typeface="微软雅黑 Light" panose="020B0502040204020203" pitchFamily="34" charset="-122"/>
                </a:rPr>
                <a:t>年</a:t>
              </a:r>
              <a:r>
                <a:rPr lang="en-US" altLang="zh-CN" sz="1600" dirty="0">
                  <a:latin typeface="微软雅黑 Light" panose="020B0502040204020203" pitchFamily="34" charset="-122"/>
                  <a:ea typeface="微软雅黑 Light" panose="020B0502040204020203" pitchFamily="34" charset="-122"/>
                  <a:sym typeface="微软雅黑 Light" panose="020B0502040204020203" pitchFamily="34" charset="-122"/>
                </a:rPr>
                <a:t>11</a:t>
              </a:r>
              <a:r>
                <a:rPr lang="zh-CN" altLang="en-US" sz="1600" dirty="0">
                  <a:latin typeface="微软雅黑 Light" panose="020B0502040204020203" pitchFamily="34" charset="-122"/>
                  <a:ea typeface="微软雅黑 Light" panose="020B0502040204020203" pitchFamily="34" charset="-122"/>
                  <a:sym typeface="微软雅黑 Light" panose="020B0502040204020203" pitchFamily="34" charset="-122"/>
                </a:rPr>
                <a:t>月</a:t>
              </a:r>
              <a:r>
                <a:rPr lang="en-US" altLang="zh-CN" sz="1600" dirty="0">
                  <a:latin typeface="微软雅黑 Light" panose="020B0502040204020203" pitchFamily="34" charset="-122"/>
                  <a:ea typeface="微软雅黑 Light" panose="020B0502040204020203" pitchFamily="34" charset="-122"/>
                  <a:sym typeface="微软雅黑 Light" panose="020B0502040204020203" pitchFamily="34" charset="-122"/>
                </a:rPr>
                <a:t>4</a:t>
              </a:r>
              <a:r>
                <a:rPr lang="zh-CN" altLang="en-US" sz="1600" dirty="0">
                  <a:latin typeface="微软雅黑 Light" panose="020B0502040204020203" pitchFamily="34" charset="-122"/>
                  <a:ea typeface="微软雅黑 Light" panose="020B0502040204020203" pitchFamily="34" charset="-122"/>
                  <a:sym typeface="微软雅黑 Light" panose="020B0502040204020203" pitchFamily="34" charset="-122"/>
                </a:rPr>
                <a:t>日</a:t>
              </a:r>
            </a:p>
          </p:txBody>
        </p:sp>
      </p:grpSp>
      <p:sp>
        <p:nvSpPr>
          <p:cNvPr id="4" name="椭圆 3"/>
          <p:cNvSpPr/>
          <p:nvPr/>
        </p:nvSpPr>
        <p:spPr>
          <a:xfrm rot="1800000">
            <a:off x="6695036" y="2153963"/>
            <a:ext cx="5713384" cy="492533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20" name="椭圆 19"/>
          <p:cNvSpPr/>
          <p:nvPr/>
        </p:nvSpPr>
        <p:spPr>
          <a:xfrm rot="4500000">
            <a:off x="-758410" y="-1863366"/>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cxnSp>
        <p:nvCxnSpPr>
          <p:cNvPr id="6" name="直接连接符 5"/>
          <p:cNvCxnSpPr/>
          <p:nvPr/>
        </p:nvCxnSpPr>
        <p:spPr>
          <a:xfrm>
            <a:off x="450850" y="2089785"/>
            <a:ext cx="5683250" cy="3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图片 4" descr="xixik_c38f7038d3246e52"/>
          <p:cNvPicPr>
            <a:picLocks noChangeAspect="1"/>
          </p:cNvPicPr>
          <p:nvPr/>
        </p:nvPicPr>
        <p:blipFill>
          <a:blip r:embed="rId3"/>
          <a:stretch>
            <a:fillRect/>
          </a:stretch>
        </p:blipFill>
        <p:spPr>
          <a:xfrm>
            <a:off x="7134860" y="181610"/>
            <a:ext cx="1618615" cy="1466850"/>
          </a:xfrm>
          <a:prstGeom prst="rect">
            <a:avLst/>
          </a:prstGeom>
        </p:spPr>
      </p:pic>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15"/>
                                        </p:tgtEl>
                                        <p:attrNameLst>
                                          <p:attrName>style.visibility</p:attrName>
                                        </p:attrNameLst>
                                      </p:cBhvr>
                                      <p:to>
                                        <p:strVal val="visible"/>
                                      </p:to>
                                    </p:set>
                                    <p:anim calcmode="lin" valueType="num">
                                      <p:cBhvr>
                                        <p:cTn id="7" dur="250" fill="hold"/>
                                        <p:tgtEl>
                                          <p:spTgt spid="15"/>
                                        </p:tgtEl>
                                        <p:attrNameLst>
                                          <p:attrName>ppt_x</p:attrName>
                                        </p:attrNameLst>
                                      </p:cBhvr>
                                      <p:tavLst>
                                        <p:tav tm="0">
                                          <p:val>
                                            <p:strVal val="#ppt_x"/>
                                          </p:val>
                                        </p:tav>
                                        <p:tav tm="100000">
                                          <p:val>
                                            <p:strVal val="#ppt_x"/>
                                          </p:val>
                                        </p:tav>
                                      </p:tavLst>
                                    </p:anim>
                                    <p:anim calcmode="lin" valueType="num">
                                      <p:cBhvr>
                                        <p:cTn id="8" dur="250" fill="hold"/>
                                        <p:tgtEl>
                                          <p:spTgt spid="15"/>
                                        </p:tgtEl>
                                        <p:attrNameLst>
                                          <p:attrName>ppt_y</p:attrName>
                                        </p:attrNameLst>
                                      </p:cBhvr>
                                      <p:tavLst>
                                        <p:tav tm="0">
                                          <p:val>
                                            <p:strVal val="#ppt_y-#ppt_h/2"/>
                                          </p:val>
                                        </p:tav>
                                        <p:tav tm="100000">
                                          <p:val>
                                            <p:strVal val="#ppt_y"/>
                                          </p:val>
                                        </p:tav>
                                      </p:tavLst>
                                    </p:anim>
                                    <p:anim calcmode="lin" valueType="num">
                                      <p:cBhvr>
                                        <p:cTn id="9" dur="250" fill="hold"/>
                                        <p:tgtEl>
                                          <p:spTgt spid="15"/>
                                        </p:tgtEl>
                                        <p:attrNameLst>
                                          <p:attrName>ppt_w</p:attrName>
                                        </p:attrNameLst>
                                      </p:cBhvr>
                                      <p:tavLst>
                                        <p:tav tm="0">
                                          <p:val>
                                            <p:strVal val="#ppt_w"/>
                                          </p:val>
                                        </p:tav>
                                        <p:tav tm="100000">
                                          <p:val>
                                            <p:strVal val="#ppt_w"/>
                                          </p:val>
                                        </p:tav>
                                      </p:tavLst>
                                    </p:anim>
                                    <p:anim calcmode="lin" valueType="num">
                                      <p:cBhvr>
                                        <p:cTn id="10" dur="25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498530" y="1243"/>
            <a:ext cx="3124499" cy="859534"/>
            <a:chOff x="-498530" y="1243"/>
            <a:chExt cx="3124499" cy="859534"/>
          </a:xfrm>
        </p:grpSpPr>
        <p:sp>
          <p:nvSpPr>
            <p:cNvPr id="45" name="文本框 44"/>
            <p:cNvSpPr txBox="1"/>
            <p:nvPr/>
          </p:nvSpPr>
          <p:spPr>
            <a:xfrm>
              <a:off x="498529" y="105863"/>
              <a:ext cx="2127440" cy="461963"/>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研究方法</a:t>
              </a:r>
            </a:p>
          </p:txBody>
        </p:sp>
        <p:sp>
          <p:nvSpPr>
            <p:cNvPr id="46" name="椭圆 45"/>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7" name="矩形 46"/>
            <p:cNvSpPr/>
            <p:nvPr/>
          </p:nvSpPr>
          <p:spPr>
            <a:xfrm>
              <a:off x="513914" y="506933"/>
              <a:ext cx="1503938" cy="292388"/>
            </a:xfrm>
            <a:prstGeom prst="rect">
              <a:avLst/>
            </a:prstGeom>
          </p:spPr>
          <p:txBody>
            <a:bodyPr wrap="none">
              <a:spAutoFit/>
            </a:bodyPr>
            <a:lstStyle/>
            <a:p>
              <a:r>
                <a:rPr lang="en-US" altLang="zh-CN" dirty="0">
                  <a:latin typeface="微软雅黑 Light" panose="020B0502040204020203" pitchFamily="34" charset="-122"/>
                  <a:ea typeface="微软雅黑 Light" panose="020B0502040204020203" pitchFamily="34" charset="-122"/>
                  <a:sym typeface="微软雅黑 Light" panose="020B0502040204020203" pitchFamily="34" charset="-122"/>
                </a:rPr>
                <a:t>Research Method</a:t>
              </a:r>
              <a:endParaRPr lang="zh-CN" altLang="en-US" dirty="0">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48" name="椭圆 47"/>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50" name="椭圆 49"/>
          <p:cNvSpPr/>
          <p:nvPr/>
        </p:nvSpPr>
        <p:spPr>
          <a:xfrm>
            <a:off x="4992688" y="-2068901"/>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2" name="文本框 1"/>
          <p:cNvSpPr txBox="1"/>
          <p:nvPr/>
        </p:nvSpPr>
        <p:spPr>
          <a:xfrm>
            <a:off x="1161133" y="1278307"/>
            <a:ext cx="6820526" cy="2646045"/>
          </a:xfrm>
          <a:prstGeom prst="rect">
            <a:avLst/>
          </a:prstGeom>
          <a:noFill/>
        </p:spPr>
        <p:txBody>
          <a:bodyPr wrap="square" rtlCol="0">
            <a:spAutoFit/>
          </a:bodyPr>
          <a:lstStyle/>
          <a:p>
            <a:r>
              <a:rPr lang="zh-CN" altLang="en-US" sz="2000" dirty="0"/>
              <a:t>卷积层</a:t>
            </a:r>
            <a:r>
              <a:rPr lang="zh-CN" altLang="en-US" dirty="0"/>
              <a:t>：</a:t>
            </a:r>
            <a:r>
              <a:rPr lang="zh-CN" altLang="en-US" sz="1600" dirty="0"/>
              <a:t>卷积层的功能是对输入数据进行特征提取，其内部包含多个卷积核，组成卷积核的每个元素都对应一个权重系数和一个偏差量，类似于一个前馈神经网络的神经元。</a:t>
            </a:r>
            <a:endParaRPr lang="en-US" altLang="zh-CN" dirty="0"/>
          </a:p>
          <a:p>
            <a:endParaRPr lang="en-US" altLang="zh-CN" dirty="0"/>
          </a:p>
          <a:p>
            <a:r>
              <a:rPr lang="zh-CN" altLang="en-US" sz="2000" dirty="0"/>
              <a:t>池化层</a:t>
            </a:r>
            <a:r>
              <a:rPr lang="zh-CN" altLang="en-US" dirty="0"/>
              <a:t>：</a:t>
            </a:r>
            <a:r>
              <a:rPr lang="zh-CN" altLang="en-US" sz="1600" dirty="0"/>
              <a:t>在卷积层进行特征提取后，输出的特征图会被传递至池化层进行特征选择和信息过滤。池化层包含预设定的池化函数，其功能是将特征图中单个点的结果替换为其相邻区域的特征图统计量。</a:t>
            </a:r>
            <a:endParaRPr lang="en-US" altLang="zh-CN" dirty="0"/>
          </a:p>
          <a:p>
            <a:endParaRPr lang="en-US" altLang="zh-CN" dirty="0"/>
          </a:p>
          <a:p>
            <a:r>
              <a:rPr lang="zh-CN" altLang="en-US" sz="2000" dirty="0"/>
              <a:t>全连接层</a:t>
            </a:r>
            <a:r>
              <a:rPr lang="zh-CN" altLang="en-US" dirty="0"/>
              <a:t>：</a:t>
            </a:r>
            <a:r>
              <a:rPr lang="zh-CN" altLang="en-US" sz="1600" dirty="0"/>
              <a:t>全连接层位于卷积神经网络隐含层的最后部分，对卷积、池化层提取的特征进行非线性组合得到输出，只向其它全连接层传递信号。</a:t>
            </a:r>
          </a:p>
        </p:txBody>
      </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498530" y="1243"/>
            <a:ext cx="3124499" cy="859534"/>
            <a:chOff x="-498530" y="1243"/>
            <a:chExt cx="3124499" cy="859534"/>
          </a:xfrm>
        </p:grpSpPr>
        <p:sp>
          <p:nvSpPr>
            <p:cNvPr id="45" name="文本框 44"/>
            <p:cNvSpPr txBox="1"/>
            <p:nvPr/>
          </p:nvSpPr>
          <p:spPr>
            <a:xfrm>
              <a:off x="498529" y="105863"/>
              <a:ext cx="2127440" cy="461963"/>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研究方法</a:t>
              </a:r>
            </a:p>
          </p:txBody>
        </p:sp>
        <p:sp>
          <p:nvSpPr>
            <p:cNvPr id="46" name="椭圆 45"/>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7" name="矩形 46"/>
            <p:cNvSpPr/>
            <p:nvPr/>
          </p:nvSpPr>
          <p:spPr>
            <a:xfrm>
              <a:off x="513914" y="506933"/>
              <a:ext cx="1503938" cy="292388"/>
            </a:xfrm>
            <a:prstGeom prst="rect">
              <a:avLst/>
            </a:prstGeom>
          </p:spPr>
          <p:txBody>
            <a:bodyPr wrap="none">
              <a:spAutoFit/>
            </a:bodyPr>
            <a:lstStyle/>
            <a:p>
              <a:r>
                <a:rPr lang="en-US" altLang="zh-CN" dirty="0">
                  <a:latin typeface="微软雅黑 Light" panose="020B0502040204020203" pitchFamily="34" charset="-122"/>
                  <a:ea typeface="微软雅黑 Light" panose="020B0502040204020203" pitchFamily="34" charset="-122"/>
                  <a:sym typeface="微软雅黑 Light" panose="020B0502040204020203" pitchFamily="34" charset="-122"/>
                </a:rPr>
                <a:t>Research Method</a:t>
              </a:r>
              <a:endParaRPr lang="zh-CN" altLang="en-US" dirty="0">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48" name="椭圆 47"/>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50" name="椭圆 49"/>
          <p:cNvSpPr/>
          <p:nvPr/>
        </p:nvSpPr>
        <p:spPr>
          <a:xfrm>
            <a:off x="4992688" y="-2068901"/>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pic>
        <p:nvPicPr>
          <p:cNvPr id="3" name="图片 2"/>
          <p:cNvPicPr>
            <a:picLocks noChangeAspect="1"/>
          </p:cNvPicPr>
          <p:nvPr/>
        </p:nvPicPr>
        <p:blipFill>
          <a:blip r:embed="rId3"/>
          <a:stretch>
            <a:fillRect/>
          </a:stretch>
        </p:blipFill>
        <p:spPr>
          <a:xfrm>
            <a:off x="526423" y="836673"/>
            <a:ext cx="3116187" cy="3519071"/>
          </a:xfrm>
          <a:prstGeom prst="rect">
            <a:avLst/>
          </a:prstGeom>
        </p:spPr>
      </p:pic>
      <p:pic>
        <p:nvPicPr>
          <p:cNvPr id="4" name="图片 3"/>
          <p:cNvPicPr>
            <a:picLocks noChangeAspect="1"/>
          </p:cNvPicPr>
          <p:nvPr/>
        </p:nvPicPr>
        <p:blipFill>
          <a:blip r:embed="rId4"/>
          <a:stretch>
            <a:fillRect/>
          </a:stretch>
        </p:blipFill>
        <p:spPr>
          <a:xfrm>
            <a:off x="4572000" y="799321"/>
            <a:ext cx="3264068" cy="2267067"/>
          </a:xfrm>
          <a:prstGeom prst="rect">
            <a:avLst/>
          </a:prstGeom>
        </p:spPr>
      </p:pic>
      <p:sp>
        <p:nvSpPr>
          <p:cNvPr id="5" name="文本框 4"/>
          <p:cNvSpPr txBox="1"/>
          <p:nvPr/>
        </p:nvSpPr>
        <p:spPr>
          <a:xfrm>
            <a:off x="1508869" y="4331640"/>
            <a:ext cx="1746354" cy="292951"/>
          </a:xfrm>
          <a:prstGeom prst="rect">
            <a:avLst/>
          </a:prstGeom>
          <a:noFill/>
        </p:spPr>
        <p:txBody>
          <a:bodyPr wrap="square" rtlCol="0">
            <a:spAutoFit/>
          </a:bodyPr>
          <a:lstStyle/>
          <a:p>
            <a:r>
              <a:rPr lang="zh-CN" altLang="en-US" dirty="0"/>
              <a:t>网络架构</a:t>
            </a:r>
          </a:p>
        </p:txBody>
      </p:sp>
      <p:sp>
        <p:nvSpPr>
          <p:cNvPr id="6" name="文本框 5"/>
          <p:cNvSpPr txBox="1"/>
          <p:nvPr/>
        </p:nvSpPr>
        <p:spPr>
          <a:xfrm>
            <a:off x="5641903" y="3046711"/>
            <a:ext cx="1124262" cy="292388"/>
          </a:xfrm>
          <a:prstGeom prst="rect">
            <a:avLst/>
          </a:prstGeom>
          <a:noFill/>
        </p:spPr>
        <p:txBody>
          <a:bodyPr wrap="square" rtlCol="0">
            <a:spAutoFit/>
          </a:bodyPr>
          <a:lstStyle/>
          <a:p>
            <a:r>
              <a:rPr lang="en-US" altLang="zh-CN" dirty="0"/>
              <a:t>SE-Block</a:t>
            </a:r>
            <a:endParaRPr lang="zh-CN" altLang="en-US" dirty="0"/>
          </a:p>
        </p:txBody>
      </p:sp>
      <p:sp>
        <p:nvSpPr>
          <p:cNvPr id="7" name="文本框 6"/>
          <p:cNvSpPr txBox="1"/>
          <p:nvPr/>
        </p:nvSpPr>
        <p:spPr>
          <a:xfrm>
            <a:off x="4882198" y="3338567"/>
            <a:ext cx="2642443" cy="1568450"/>
          </a:xfrm>
          <a:prstGeom prst="rect">
            <a:avLst/>
          </a:prstGeom>
          <a:noFill/>
        </p:spPr>
        <p:txBody>
          <a:bodyPr wrap="square" rtlCol="0">
            <a:spAutoFit/>
          </a:bodyPr>
          <a:lstStyle/>
          <a:p>
            <a:r>
              <a:rPr lang="zh-CN" altLang="en-US" sz="1600" dirty="0"/>
              <a:t>       显式地建模特征通道之间的相互依赖关系，自动获取到每个特征通道的重要程度，然后依照这个重要程度去提升有用的特征并抑制对当前任务用处不大的特征。</a:t>
            </a:r>
          </a:p>
        </p:txBody>
      </p:sp>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498530" y="1243"/>
            <a:ext cx="3124499" cy="859534"/>
            <a:chOff x="-498530" y="1243"/>
            <a:chExt cx="3124499" cy="859534"/>
          </a:xfrm>
        </p:grpSpPr>
        <p:sp>
          <p:nvSpPr>
            <p:cNvPr id="45" name="文本框 44"/>
            <p:cNvSpPr txBox="1"/>
            <p:nvPr/>
          </p:nvSpPr>
          <p:spPr>
            <a:xfrm>
              <a:off x="498529" y="105863"/>
              <a:ext cx="2127440" cy="461963"/>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研究方法</a:t>
              </a:r>
            </a:p>
          </p:txBody>
        </p:sp>
        <p:sp>
          <p:nvSpPr>
            <p:cNvPr id="46" name="椭圆 45"/>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7" name="矩形 46"/>
            <p:cNvSpPr/>
            <p:nvPr/>
          </p:nvSpPr>
          <p:spPr>
            <a:xfrm>
              <a:off x="513914" y="506933"/>
              <a:ext cx="1503938" cy="292388"/>
            </a:xfrm>
            <a:prstGeom prst="rect">
              <a:avLst/>
            </a:prstGeom>
          </p:spPr>
          <p:txBody>
            <a:bodyPr wrap="none">
              <a:spAutoFit/>
            </a:bodyPr>
            <a:lstStyle/>
            <a:p>
              <a:r>
                <a:rPr lang="en-US" altLang="zh-CN" dirty="0">
                  <a:latin typeface="微软雅黑 Light" panose="020B0502040204020203" pitchFamily="34" charset="-122"/>
                  <a:ea typeface="微软雅黑 Light" panose="020B0502040204020203" pitchFamily="34" charset="-122"/>
                  <a:sym typeface="微软雅黑 Light" panose="020B0502040204020203" pitchFamily="34" charset="-122"/>
                </a:rPr>
                <a:t>Research Method</a:t>
              </a:r>
              <a:endParaRPr lang="zh-CN" altLang="en-US" dirty="0">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48" name="椭圆 47"/>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50" name="椭圆 49"/>
          <p:cNvSpPr/>
          <p:nvPr/>
        </p:nvSpPr>
        <p:spPr>
          <a:xfrm>
            <a:off x="4992688" y="-2068901"/>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749" y="-585529"/>
            <a:ext cx="9144000" cy="2892612"/>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029" y="861066"/>
            <a:ext cx="9144000" cy="3460575"/>
          </a:xfrm>
          <a:prstGeom prst="rect">
            <a:avLst/>
          </a:prstGeom>
        </p:spPr>
      </p:pic>
      <p:sp>
        <p:nvSpPr>
          <p:cNvPr id="13" name="文本框 12"/>
          <p:cNvSpPr txBox="1"/>
          <p:nvPr/>
        </p:nvSpPr>
        <p:spPr>
          <a:xfrm>
            <a:off x="3523260" y="1969770"/>
            <a:ext cx="2097247" cy="337185"/>
          </a:xfrm>
          <a:prstGeom prst="rect">
            <a:avLst/>
          </a:prstGeom>
          <a:noFill/>
        </p:spPr>
        <p:txBody>
          <a:bodyPr wrap="square" rtlCol="0">
            <a:spAutoFit/>
          </a:bodyPr>
          <a:lstStyle/>
          <a:p>
            <a:r>
              <a:rPr lang="zh-CN" altLang="en-US" sz="1600" dirty="0"/>
              <a:t>神经网络训练流程图</a:t>
            </a:r>
          </a:p>
        </p:txBody>
      </p:sp>
      <p:sp>
        <p:nvSpPr>
          <p:cNvPr id="14" name="文本框 13"/>
          <p:cNvSpPr txBox="1"/>
          <p:nvPr/>
        </p:nvSpPr>
        <p:spPr>
          <a:xfrm>
            <a:off x="3931285" y="3815715"/>
            <a:ext cx="1280795" cy="337185"/>
          </a:xfrm>
          <a:prstGeom prst="rect">
            <a:avLst/>
          </a:prstGeom>
          <a:noFill/>
        </p:spPr>
        <p:txBody>
          <a:bodyPr wrap="square" rtlCol="0">
            <a:spAutoFit/>
          </a:bodyPr>
          <a:lstStyle/>
          <a:p>
            <a:r>
              <a:rPr lang="zh-CN" altLang="en-US" sz="1600" dirty="0"/>
              <a:t>系统流程图</a:t>
            </a:r>
          </a:p>
        </p:txBody>
      </p:sp>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498530" y="1243"/>
            <a:ext cx="3124499" cy="859534"/>
            <a:chOff x="-498530" y="1243"/>
            <a:chExt cx="3124499" cy="859534"/>
          </a:xfrm>
        </p:grpSpPr>
        <p:sp>
          <p:nvSpPr>
            <p:cNvPr id="45" name="文本框 44"/>
            <p:cNvSpPr txBox="1"/>
            <p:nvPr/>
          </p:nvSpPr>
          <p:spPr>
            <a:xfrm>
              <a:off x="498529" y="105863"/>
              <a:ext cx="2127440" cy="461963"/>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研究方法</a:t>
              </a:r>
            </a:p>
          </p:txBody>
        </p:sp>
        <p:sp>
          <p:nvSpPr>
            <p:cNvPr id="46" name="椭圆 45"/>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7" name="矩形 46"/>
            <p:cNvSpPr/>
            <p:nvPr/>
          </p:nvSpPr>
          <p:spPr>
            <a:xfrm>
              <a:off x="513914" y="506933"/>
              <a:ext cx="1503938" cy="292388"/>
            </a:xfrm>
            <a:prstGeom prst="rect">
              <a:avLst/>
            </a:prstGeom>
          </p:spPr>
          <p:txBody>
            <a:bodyPr wrap="none">
              <a:spAutoFit/>
            </a:bodyPr>
            <a:lstStyle/>
            <a:p>
              <a:r>
                <a:rPr lang="en-US" altLang="zh-CN" dirty="0">
                  <a:latin typeface="微软雅黑 Light" panose="020B0502040204020203" pitchFamily="34" charset="-122"/>
                  <a:ea typeface="微软雅黑 Light" panose="020B0502040204020203" pitchFamily="34" charset="-122"/>
                  <a:sym typeface="微软雅黑 Light" panose="020B0502040204020203" pitchFamily="34" charset="-122"/>
                </a:rPr>
                <a:t>Research Method</a:t>
              </a:r>
              <a:endParaRPr lang="zh-CN" altLang="en-US" dirty="0">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48" name="椭圆 47"/>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50" name="椭圆 49"/>
          <p:cNvSpPr/>
          <p:nvPr/>
        </p:nvSpPr>
        <p:spPr>
          <a:xfrm>
            <a:off x="4992688" y="-2068901"/>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pic>
        <p:nvPicPr>
          <p:cNvPr id="8" name="图片 7"/>
          <p:cNvPicPr>
            <a:picLocks noChangeAspect="1"/>
          </p:cNvPicPr>
          <p:nvPr/>
        </p:nvPicPr>
        <p:blipFill>
          <a:blip r:embed="rId3"/>
          <a:stretch>
            <a:fillRect/>
          </a:stretch>
        </p:blipFill>
        <p:spPr>
          <a:xfrm>
            <a:off x="5876290" y="798830"/>
            <a:ext cx="2886075" cy="3638550"/>
          </a:xfrm>
          <a:prstGeom prst="rect">
            <a:avLst/>
          </a:prstGeom>
        </p:spPr>
      </p:pic>
      <p:sp>
        <p:nvSpPr>
          <p:cNvPr id="9" name="文本框 8"/>
          <p:cNvSpPr txBox="1"/>
          <p:nvPr/>
        </p:nvSpPr>
        <p:spPr>
          <a:xfrm>
            <a:off x="965200" y="1452880"/>
            <a:ext cx="4272280" cy="2984500"/>
          </a:xfrm>
          <a:prstGeom prst="rect">
            <a:avLst/>
          </a:prstGeom>
          <a:noFill/>
        </p:spPr>
        <p:txBody>
          <a:bodyPr wrap="square" rtlCol="0">
            <a:spAutoFit/>
          </a:bodyPr>
          <a:lstStyle/>
          <a:p>
            <a:r>
              <a:rPr lang="zh-CN" altLang="en-US" sz="2000"/>
              <a:t>控制板：</a:t>
            </a:r>
            <a:r>
              <a:rPr lang="zh-CN" altLang="en-US" sz="1600"/>
              <a:t>包括两个部分，一个是基础板，还有一部分就是接在主板接口的 STM32 板。</a:t>
            </a:r>
          </a:p>
          <a:p>
            <a:endParaRPr lang="zh-CN" altLang="en-US" sz="1600"/>
          </a:p>
          <a:p>
            <a:r>
              <a:rPr lang="zh-CN" altLang="en-US" sz="2000"/>
              <a:t>舵机：</a:t>
            </a:r>
            <a:r>
              <a:rPr lang="zh-CN" altLang="en-US" sz="1600"/>
              <a:t>整套手掌一共使用了 5 个防堵转 LFD-01 舵机和一个高精度数字数字 1501。</a:t>
            </a:r>
            <a:r>
              <a:rPr lang="zh-CN" altLang="en-US" sz="1600">
                <a:sym typeface="+mn-ea"/>
              </a:rPr>
              <a:t>舵机转动</a:t>
            </a:r>
            <a:r>
              <a:rPr lang="zh-CN" altLang="en-US" sz="1600"/>
              <a:t>由</a:t>
            </a:r>
            <a:r>
              <a:rPr lang="en-US" altLang="zh-CN" sz="1600"/>
              <a:t>PWM</a:t>
            </a:r>
            <a:r>
              <a:rPr lang="zh-CN" altLang="en-US" sz="1600"/>
              <a:t>波控制，转动速度通过分段停顿的控制方式来改变。</a:t>
            </a:r>
          </a:p>
          <a:p>
            <a:endParaRPr lang="zh-CN" altLang="en-US" sz="1600"/>
          </a:p>
          <a:p>
            <a:r>
              <a:rPr lang="zh-CN" altLang="en-US" sz="2000"/>
              <a:t>支架结构：</a:t>
            </a:r>
            <a:r>
              <a:rPr lang="zh-CN" altLang="en-US" sz="1600"/>
              <a:t>主体支架呈黑色，全部采用质地轻巧的亚克力，手指部分关节则用金属连接，大大提高了坚实度，耐用性。</a:t>
            </a:r>
          </a:p>
        </p:txBody>
      </p:sp>
    </p:spTree>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498530" y="1243"/>
            <a:ext cx="3124499" cy="859534"/>
            <a:chOff x="-498530" y="1243"/>
            <a:chExt cx="3124499" cy="859534"/>
          </a:xfrm>
        </p:grpSpPr>
        <p:sp>
          <p:nvSpPr>
            <p:cNvPr id="45" name="文本框 44"/>
            <p:cNvSpPr txBox="1"/>
            <p:nvPr/>
          </p:nvSpPr>
          <p:spPr>
            <a:xfrm>
              <a:off x="498529" y="105863"/>
              <a:ext cx="2127440" cy="461963"/>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研究方法</a:t>
              </a:r>
            </a:p>
          </p:txBody>
        </p:sp>
        <p:sp>
          <p:nvSpPr>
            <p:cNvPr id="46" name="椭圆 45"/>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7" name="矩形 46"/>
            <p:cNvSpPr/>
            <p:nvPr/>
          </p:nvSpPr>
          <p:spPr>
            <a:xfrm>
              <a:off x="513914" y="506933"/>
              <a:ext cx="1503938" cy="292388"/>
            </a:xfrm>
            <a:prstGeom prst="rect">
              <a:avLst/>
            </a:prstGeom>
          </p:spPr>
          <p:txBody>
            <a:bodyPr wrap="none">
              <a:spAutoFit/>
            </a:bodyPr>
            <a:lstStyle/>
            <a:p>
              <a:r>
                <a:rPr lang="en-US" altLang="zh-CN" dirty="0">
                  <a:latin typeface="微软雅黑 Light" panose="020B0502040204020203" pitchFamily="34" charset="-122"/>
                  <a:ea typeface="微软雅黑 Light" panose="020B0502040204020203" pitchFamily="34" charset="-122"/>
                  <a:sym typeface="微软雅黑 Light" panose="020B0502040204020203" pitchFamily="34" charset="-122"/>
                </a:rPr>
                <a:t>Research Method</a:t>
              </a:r>
              <a:endParaRPr lang="zh-CN" altLang="en-US" dirty="0">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48" name="椭圆 47"/>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50" name="椭圆 49"/>
          <p:cNvSpPr/>
          <p:nvPr/>
        </p:nvSpPr>
        <p:spPr>
          <a:xfrm>
            <a:off x="4992688" y="-2068901"/>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2" name="文本框 1"/>
          <p:cNvSpPr txBox="1"/>
          <p:nvPr/>
        </p:nvSpPr>
        <p:spPr>
          <a:xfrm>
            <a:off x="1463040" y="1459230"/>
            <a:ext cx="1018540" cy="337185"/>
          </a:xfrm>
          <a:prstGeom prst="rect">
            <a:avLst/>
          </a:prstGeom>
          <a:noFill/>
        </p:spPr>
        <p:txBody>
          <a:bodyPr wrap="square" rtlCol="0">
            <a:spAutoFit/>
          </a:bodyPr>
          <a:lstStyle/>
          <a:p>
            <a:r>
              <a:rPr lang="zh-CN" altLang="en-US" sz="1600"/>
              <a:t>配置串口</a:t>
            </a:r>
          </a:p>
        </p:txBody>
      </p:sp>
      <p:sp>
        <p:nvSpPr>
          <p:cNvPr id="8" name="文本框 7"/>
          <p:cNvSpPr txBox="1"/>
          <p:nvPr/>
        </p:nvSpPr>
        <p:spPr>
          <a:xfrm>
            <a:off x="1037590" y="2403475"/>
            <a:ext cx="1869440" cy="337185"/>
          </a:xfrm>
          <a:prstGeom prst="rect">
            <a:avLst/>
          </a:prstGeom>
          <a:noFill/>
        </p:spPr>
        <p:txBody>
          <a:bodyPr wrap="square" rtlCol="0">
            <a:spAutoFit/>
          </a:bodyPr>
          <a:lstStyle/>
          <a:p>
            <a:r>
              <a:rPr lang="zh-CN" altLang="en-US" sz="1600"/>
              <a:t>设置串口接收指令</a:t>
            </a:r>
          </a:p>
        </p:txBody>
      </p:sp>
      <p:sp>
        <p:nvSpPr>
          <p:cNvPr id="9" name="文本框 8"/>
          <p:cNvSpPr txBox="1"/>
          <p:nvPr/>
        </p:nvSpPr>
        <p:spPr>
          <a:xfrm>
            <a:off x="1463040" y="3345180"/>
            <a:ext cx="1035685" cy="337185"/>
          </a:xfrm>
          <a:prstGeom prst="rect">
            <a:avLst/>
          </a:prstGeom>
          <a:noFill/>
        </p:spPr>
        <p:txBody>
          <a:bodyPr wrap="square" rtlCol="0">
            <a:spAutoFit/>
          </a:bodyPr>
          <a:lstStyle/>
          <a:p>
            <a:r>
              <a:rPr lang="zh-CN" altLang="en-US" sz="1600"/>
              <a:t>检测指令</a:t>
            </a:r>
          </a:p>
        </p:txBody>
      </p:sp>
      <p:pic>
        <p:nvPicPr>
          <p:cNvPr id="10" name="图片 9"/>
          <p:cNvPicPr>
            <a:picLocks noChangeAspect="1"/>
          </p:cNvPicPr>
          <p:nvPr/>
        </p:nvPicPr>
        <p:blipFill>
          <a:blip r:embed="rId3"/>
          <a:stretch>
            <a:fillRect/>
          </a:stretch>
        </p:blipFill>
        <p:spPr>
          <a:xfrm>
            <a:off x="3561715" y="1796415"/>
            <a:ext cx="4695825" cy="1209675"/>
          </a:xfrm>
          <a:prstGeom prst="rect">
            <a:avLst/>
          </a:prstGeom>
        </p:spPr>
      </p:pic>
      <p:cxnSp>
        <p:nvCxnSpPr>
          <p:cNvPr id="12" name="直接箭头连接符 11"/>
          <p:cNvCxnSpPr>
            <a:stCxn id="2" idx="2"/>
            <a:endCxn id="8" idx="0"/>
          </p:cNvCxnSpPr>
          <p:nvPr/>
        </p:nvCxnSpPr>
        <p:spPr>
          <a:xfrm>
            <a:off x="1972310" y="1796415"/>
            <a:ext cx="0" cy="60706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972310" y="2740660"/>
            <a:ext cx="0" cy="60706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4"/>
          <a:stretch>
            <a:fillRect/>
          </a:stretch>
        </p:blipFill>
        <p:spPr>
          <a:xfrm>
            <a:off x="3281045" y="506730"/>
            <a:ext cx="5257800" cy="4438650"/>
          </a:xfrm>
          <a:prstGeom prst="rect">
            <a:avLst/>
          </a:prstGeom>
        </p:spPr>
      </p:pic>
      <p:pic>
        <p:nvPicPr>
          <p:cNvPr id="15" name="图片 14"/>
          <p:cNvPicPr>
            <a:picLocks noChangeAspect="1"/>
          </p:cNvPicPr>
          <p:nvPr/>
        </p:nvPicPr>
        <p:blipFill>
          <a:blip r:embed="rId5"/>
          <a:stretch>
            <a:fillRect/>
          </a:stretch>
        </p:blipFill>
        <p:spPr>
          <a:xfrm>
            <a:off x="3347720" y="1459230"/>
            <a:ext cx="5124450" cy="2552700"/>
          </a:xfrm>
          <a:prstGeom prst="rect">
            <a:avLst/>
          </a:prstGeom>
        </p:spPr>
      </p:pic>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2" presetClass="exit" presetSubtype="4" fill="hold" nodeType="withEffect">
                                  <p:stCondLst>
                                    <p:cond delay="0"/>
                                  </p:stCondLst>
                                  <p:childTnLst>
                                    <p:anim calcmode="lin" valueType="num">
                                      <p:cBhvr additive="base">
                                        <p:cTn id="12" dur="500"/>
                                        <p:tgtEl>
                                          <p:spTgt spid="14"/>
                                        </p:tgtEl>
                                        <p:attrNameLst>
                                          <p:attrName>ppt_x</p:attrName>
                                        </p:attrNameLst>
                                      </p:cBhvr>
                                      <p:tavLst>
                                        <p:tav tm="0">
                                          <p:val>
                                            <p:strVal val="ppt_x"/>
                                          </p:val>
                                        </p:tav>
                                        <p:tav tm="100000">
                                          <p:val>
                                            <p:strVal val="ppt_x"/>
                                          </p:val>
                                        </p:tav>
                                      </p:tavLst>
                                    </p:anim>
                                    <p:anim calcmode="lin" valueType="num">
                                      <p:cBhvr additive="base">
                                        <p:cTn id="13" dur="500"/>
                                        <p:tgtEl>
                                          <p:spTgt spid="14"/>
                                        </p:tgtEl>
                                        <p:attrNameLst>
                                          <p:attrName>ppt_y</p:attrName>
                                        </p:attrNameLst>
                                      </p:cBhvr>
                                      <p:tavLst>
                                        <p:tav tm="0">
                                          <p:val>
                                            <p:strVal val="ppt_y"/>
                                          </p:val>
                                        </p:tav>
                                        <p:tav tm="100000">
                                          <p:val>
                                            <p:strVal val="1+ppt_h/2"/>
                                          </p:val>
                                        </p:tav>
                                      </p:tavLst>
                                    </p:anim>
                                    <p:set>
                                      <p:cBhvr>
                                        <p:cTn id="14"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498530" y="1243"/>
            <a:ext cx="3124499" cy="859534"/>
            <a:chOff x="-498530" y="1243"/>
            <a:chExt cx="3124499" cy="859534"/>
          </a:xfrm>
        </p:grpSpPr>
        <p:sp>
          <p:nvSpPr>
            <p:cNvPr id="45" name="文本框 44"/>
            <p:cNvSpPr txBox="1"/>
            <p:nvPr/>
          </p:nvSpPr>
          <p:spPr>
            <a:xfrm>
              <a:off x="498529" y="105863"/>
              <a:ext cx="2127440" cy="461963"/>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研究方法</a:t>
              </a:r>
            </a:p>
          </p:txBody>
        </p:sp>
        <p:sp>
          <p:nvSpPr>
            <p:cNvPr id="46" name="椭圆 45"/>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7" name="矩形 46"/>
            <p:cNvSpPr/>
            <p:nvPr/>
          </p:nvSpPr>
          <p:spPr>
            <a:xfrm>
              <a:off x="513914" y="506933"/>
              <a:ext cx="1503938" cy="292388"/>
            </a:xfrm>
            <a:prstGeom prst="rect">
              <a:avLst/>
            </a:prstGeom>
          </p:spPr>
          <p:txBody>
            <a:bodyPr wrap="none">
              <a:spAutoFit/>
            </a:bodyPr>
            <a:lstStyle/>
            <a:p>
              <a:r>
                <a:rPr lang="en-US" altLang="zh-CN" dirty="0">
                  <a:latin typeface="微软雅黑 Light" panose="020B0502040204020203" pitchFamily="34" charset="-122"/>
                  <a:ea typeface="微软雅黑 Light" panose="020B0502040204020203" pitchFamily="34" charset="-122"/>
                  <a:sym typeface="微软雅黑 Light" panose="020B0502040204020203" pitchFamily="34" charset="-122"/>
                </a:rPr>
                <a:t>Research Method</a:t>
              </a:r>
              <a:endParaRPr lang="zh-CN" altLang="en-US" dirty="0">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48" name="椭圆 47"/>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50" name="椭圆 49"/>
          <p:cNvSpPr/>
          <p:nvPr/>
        </p:nvSpPr>
        <p:spPr>
          <a:xfrm>
            <a:off x="4992688" y="-2068901"/>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2" name="文本框 1"/>
          <p:cNvSpPr txBox="1"/>
          <p:nvPr/>
        </p:nvSpPr>
        <p:spPr>
          <a:xfrm>
            <a:off x="1151890" y="1459230"/>
            <a:ext cx="1276350" cy="337185"/>
          </a:xfrm>
          <a:prstGeom prst="rect">
            <a:avLst/>
          </a:prstGeom>
          <a:noFill/>
        </p:spPr>
        <p:txBody>
          <a:bodyPr wrap="square" rtlCol="0">
            <a:spAutoFit/>
          </a:bodyPr>
          <a:lstStyle/>
          <a:p>
            <a:r>
              <a:rPr lang="zh-CN" altLang="en-US" sz="1600"/>
              <a:t>编译动作组</a:t>
            </a:r>
          </a:p>
        </p:txBody>
      </p:sp>
      <p:sp>
        <p:nvSpPr>
          <p:cNvPr id="8" name="文本框 7"/>
          <p:cNvSpPr txBox="1"/>
          <p:nvPr/>
        </p:nvSpPr>
        <p:spPr>
          <a:xfrm>
            <a:off x="673100" y="2403475"/>
            <a:ext cx="2233930" cy="337185"/>
          </a:xfrm>
          <a:prstGeom prst="rect">
            <a:avLst/>
          </a:prstGeom>
          <a:noFill/>
        </p:spPr>
        <p:txBody>
          <a:bodyPr wrap="square" rtlCol="0">
            <a:spAutoFit/>
          </a:bodyPr>
          <a:lstStyle/>
          <a:p>
            <a:r>
              <a:rPr lang="zh-CN" altLang="en-US" sz="1600"/>
              <a:t>根据通信协议编写指令</a:t>
            </a:r>
          </a:p>
        </p:txBody>
      </p:sp>
      <p:sp>
        <p:nvSpPr>
          <p:cNvPr id="9" name="文本框 8"/>
          <p:cNvSpPr txBox="1"/>
          <p:nvPr/>
        </p:nvSpPr>
        <p:spPr>
          <a:xfrm>
            <a:off x="756285" y="3345180"/>
            <a:ext cx="2068195" cy="337185"/>
          </a:xfrm>
          <a:prstGeom prst="rect">
            <a:avLst/>
          </a:prstGeom>
          <a:noFill/>
        </p:spPr>
        <p:txBody>
          <a:bodyPr wrap="square" rtlCol="0">
            <a:spAutoFit/>
          </a:bodyPr>
          <a:lstStyle/>
          <a:p>
            <a:r>
              <a:rPr lang="zh-CN" altLang="en-US" sz="1600"/>
              <a:t>识别手势后发送指令</a:t>
            </a:r>
          </a:p>
        </p:txBody>
      </p:sp>
      <p:cxnSp>
        <p:nvCxnSpPr>
          <p:cNvPr id="12" name="直接箭头连接符 11"/>
          <p:cNvCxnSpPr>
            <a:stCxn id="2" idx="2"/>
            <a:endCxn id="8" idx="0"/>
          </p:cNvCxnSpPr>
          <p:nvPr/>
        </p:nvCxnSpPr>
        <p:spPr>
          <a:xfrm>
            <a:off x="1790065" y="1796415"/>
            <a:ext cx="0" cy="60706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790065" y="2738120"/>
            <a:ext cx="0" cy="60706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clrChange>
              <a:clrFrom>
                <a:srgbClr val="D7D7D7">
                  <a:alpha val="100000"/>
                </a:srgbClr>
              </a:clrFrom>
              <a:clrTo>
                <a:srgbClr val="D7D7D7">
                  <a:alpha val="100000"/>
                  <a:alpha val="0"/>
                </a:srgbClr>
              </a:clrTo>
            </a:clrChange>
          </a:blip>
          <a:stretch>
            <a:fillRect/>
          </a:stretch>
        </p:blipFill>
        <p:spPr>
          <a:xfrm>
            <a:off x="3228340" y="1315085"/>
            <a:ext cx="5362575" cy="2514600"/>
          </a:xfrm>
          <a:prstGeom prst="rect">
            <a:avLst/>
          </a:prstGeom>
        </p:spPr>
      </p:pic>
    </p:spTree>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2283237" y="1485670"/>
            <a:ext cx="6562860" cy="1777403"/>
            <a:chOff x="4318880" y="1766424"/>
            <a:chExt cx="6568041" cy="1777788"/>
          </a:xfrm>
        </p:grpSpPr>
        <p:sp>
          <p:nvSpPr>
            <p:cNvPr id="11" name="文本框 2"/>
            <p:cNvSpPr txBox="1"/>
            <p:nvPr/>
          </p:nvSpPr>
          <p:spPr>
            <a:xfrm>
              <a:off x="4331795" y="2621992"/>
              <a:ext cx="6555126" cy="922220"/>
            </a:xfrm>
            <a:prstGeom prst="rect">
              <a:avLst/>
            </a:prstGeom>
            <a:noFill/>
            <a:ln w="9525">
              <a:noFill/>
            </a:ln>
          </p:spPr>
          <p:txBody>
            <a:bodyPr wrap="square">
              <a:spAutoFit/>
            </a:bodyPr>
            <a:lstStyle/>
            <a:p>
              <a:pPr eaLnBrk="1" fontAlgn="auto" hangingPunct="1">
                <a:spcBef>
                  <a:spcPts val="0"/>
                </a:spcBef>
                <a:spcAft>
                  <a:spcPts val="0"/>
                </a:spcAft>
                <a:defRPr/>
              </a:pPr>
              <a:r>
                <a:rPr lang="zh-CN" altLang="en-US" sz="5400" dirty="0">
                  <a:latin typeface="微软雅黑 Light" panose="020B0502040204020203" pitchFamily="34" charset="-122"/>
                  <a:ea typeface="微软雅黑 Light" panose="020B0502040204020203" pitchFamily="34" charset="-122"/>
                  <a:sym typeface="微软雅黑 Light" panose="020B0502040204020203" pitchFamily="34" charset="-122"/>
                </a:rPr>
                <a:t>项目成果</a:t>
              </a:r>
            </a:p>
          </p:txBody>
        </p:sp>
        <p:sp>
          <p:nvSpPr>
            <p:cNvPr id="12" name="文本框 4"/>
            <p:cNvSpPr txBox="1"/>
            <p:nvPr/>
          </p:nvSpPr>
          <p:spPr>
            <a:xfrm>
              <a:off x="4318880" y="1766424"/>
              <a:ext cx="4026954" cy="769608"/>
            </a:xfrm>
            <a:prstGeom prst="rect">
              <a:avLst/>
            </a:prstGeom>
            <a:noFill/>
            <a:ln w="9525">
              <a:noFill/>
            </a:ln>
          </p:spPr>
          <p:txBody>
            <a:bodyPr wrap="square">
              <a:spAutoFit/>
            </a:bodyPr>
            <a:lstStyle/>
            <a:p>
              <a:pPr eaLnBrk="1" hangingPunct="1"/>
              <a:r>
                <a:rPr lang="en-US" altLang="zh-CN" sz="4400" dirty="0">
                  <a:latin typeface="微软雅黑 Light" panose="020B0502040204020203" pitchFamily="34" charset="-122"/>
                  <a:ea typeface="微软雅黑 Light" panose="020B0502040204020203" pitchFamily="34" charset="-122"/>
                  <a:sym typeface="微软雅黑 Light" panose="020B0502040204020203" pitchFamily="34" charset="-122"/>
                </a:rPr>
                <a:t>PART THREE</a:t>
              </a:r>
              <a:endParaRPr lang="zh-CN" altLang="en-US" sz="4400" dirty="0">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13" name="椭圆 12"/>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15" name="椭圆 14"/>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16" name="椭圆 15"/>
          <p:cNvSpPr/>
          <p:nvPr/>
        </p:nvSpPr>
        <p:spPr>
          <a:xfrm>
            <a:off x="-1221299" y="10373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2283237" y="1485670"/>
            <a:ext cx="6562860" cy="1777403"/>
            <a:chOff x="4318880" y="1766424"/>
            <a:chExt cx="6568041" cy="1777788"/>
          </a:xfrm>
        </p:grpSpPr>
        <p:sp>
          <p:nvSpPr>
            <p:cNvPr id="11" name="文本框 2"/>
            <p:cNvSpPr txBox="1"/>
            <p:nvPr/>
          </p:nvSpPr>
          <p:spPr>
            <a:xfrm>
              <a:off x="4331795" y="2621992"/>
              <a:ext cx="6555126" cy="922220"/>
            </a:xfrm>
            <a:prstGeom prst="rect">
              <a:avLst/>
            </a:prstGeom>
            <a:noFill/>
            <a:ln w="9525">
              <a:noFill/>
            </a:ln>
          </p:spPr>
          <p:txBody>
            <a:bodyPr wrap="square">
              <a:spAutoFit/>
            </a:bodyPr>
            <a:lstStyle/>
            <a:p>
              <a:pPr eaLnBrk="1" fontAlgn="auto" hangingPunct="1">
                <a:spcBef>
                  <a:spcPts val="0"/>
                </a:spcBef>
                <a:spcAft>
                  <a:spcPts val="0"/>
                </a:spcAft>
                <a:defRPr/>
              </a:pPr>
              <a:r>
                <a:rPr lang="zh-CN" altLang="en-US" sz="5400" dirty="0">
                  <a:latin typeface="微软雅黑 Light" panose="020B0502040204020203" pitchFamily="34" charset="-122"/>
                  <a:ea typeface="微软雅黑 Light" panose="020B0502040204020203" pitchFamily="34" charset="-122"/>
                  <a:sym typeface="微软雅黑 Light" panose="020B0502040204020203" pitchFamily="34" charset="-122"/>
                </a:rPr>
                <a:t>项目自评</a:t>
              </a:r>
            </a:p>
          </p:txBody>
        </p:sp>
        <p:sp>
          <p:nvSpPr>
            <p:cNvPr id="12" name="文本框 4"/>
            <p:cNvSpPr txBox="1"/>
            <p:nvPr/>
          </p:nvSpPr>
          <p:spPr>
            <a:xfrm>
              <a:off x="4318880" y="1766424"/>
              <a:ext cx="4026954" cy="769608"/>
            </a:xfrm>
            <a:prstGeom prst="rect">
              <a:avLst/>
            </a:prstGeom>
            <a:noFill/>
            <a:ln w="9525">
              <a:noFill/>
            </a:ln>
          </p:spPr>
          <p:txBody>
            <a:bodyPr wrap="square">
              <a:spAutoFit/>
            </a:bodyPr>
            <a:lstStyle/>
            <a:p>
              <a:pPr eaLnBrk="1" hangingPunct="1"/>
              <a:r>
                <a:rPr lang="en-US" altLang="zh-CN" sz="4400" dirty="0">
                  <a:latin typeface="微软雅黑 Light" panose="020B0502040204020203" pitchFamily="34" charset="-122"/>
                  <a:ea typeface="微软雅黑 Light" panose="020B0502040204020203" pitchFamily="34" charset="-122"/>
                  <a:sym typeface="微软雅黑 Light" panose="020B0502040204020203" pitchFamily="34" charset="-122"/>
                </a:rPr>
                <a:t>PART FOUR</a:t>
              </a:r>
              <a:endParaRPr lang="zh-CN" altLang="en-US" sz="4400" dirty="0">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13" name="椭圆 12"/>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15" name="椭圆 14"/>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16" name="椭圆 15"/>
          <p:cNvSpPr/>
          <p:nvPr/>
        </p:nvSpPr>
        <p:spPr>
          <a:xfrm>
            <a:off x="-1221299" y="10373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0" name="组合 19"/>
          <p:cNvGrpSpPr/>
          <p:nvPr/>
        </p:nvGrpSpPr>
        <p:grpSpPr>
          <a:xfrm>
            <a:off x="-498530" y="1243"/>
            <a:ext cx="2375535" cy="859534"/>
            <a:chOff x="-498530" y="1243"/>
            <a:chExt cx="2375535" cy="859534"/>
          </a:xfrm>
        </p:grpSpPr>
        <p:sp>
          <p:nvSpPr>
            <p:cNvPr id="22" name="文本框 21"/>
            <p:cNvSpPr txBox="1"/>
            <p:nvPr/>
          </p:nvSpPr>
          <p:spPr>
            <a:xfrm>
              <a:off x="608275" y="46328"/>
              <a:ext cx="1268730" cy="460375"/>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总结</a:t>
              </a:r>
            </a:p>
          </p:txBody>
        </p:sp>
        <p:sp>
          <p:nvSpPr>
            <p:cNvPr id="25" name="椭圆 24"/>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26" name="矩形 25"/>
            <p:cNvSpPr/>
            <p:nvPr/>
          </p:nvSpPr>
          <p:spPr>
            <a:xfrm>
              <a:off x="513914" y="506933"/>
              <a:ext cx="899160" cy="291465"/>
            </a:xfrm>
            <a:prstGeom prst="rect">
              <a:avLst/>
            </a:prstGeom>
          </p:spPr>
          <p:txBody>
            <a:bodyPr wrap="none">
              <a:spAutoFit/>
            </a:bodyPr>
            <a:lstStyle/>
            <a:p>
              <a:r>
                <a:rPr lang="en-US" altLang="zh-CN" dirty="0">
                  <a:latin typeface="微软雅黑 Light" panose="020B0502040204020203" pitchFamily="34" charset="-122"/>
                  <a:ea typeface="微软雅黑 Light" panose="020B0502040204020203" pitchFamily="34" charset="-122"/>
                  <a:sym typeface="微软雅黑 Light" panose="020B0502040204020203" pitchFamily="34" charset="-122"/>
                </a:rPr>
                <a:t>Summary </a:t>
              </a:r>
              <a:endParaRPr lang="zh-CN" altLang="en-US" dirty="0">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2" name="文本框 1"/>
          <p:cNvSpPr txBox="1"/>
          <p:nvPr/>
        </p:nvSpPr>
        <p:spPr>
          <a:xfrm>
            <a:off x="1542415" y="1299845"/>
            <a:ext cx="6223635" cy="3291840"/>
          </a:xfrm>
          <a:prstGeom prst="rect">
            <a:avLst/>
          </a:prstGeom>
          <a:noFill/>
        </p:spPr>
        <p:txBody>
          <a:bodyPr wrap="square" rtlCol="0">
            <a:spAutoFit/>
          </a:bodyPr>
          <a:lstStyle/>
          <a:p>
            <a:r>
              <a:rPr lang="en-US" altLang="zh-CN" sz="1600"/>
              <a:t>       </a:t>
            </a:r>
            <a:r>
              <a:rPr lang="zh-CN" altLang="en-US" sz="1600"/>
              <a:t>总体来说，本项目实现了预期目标，可以完成基于机器视觉的对人手势的捕捉、处理、分析，并进行模式匹配，最终通过机械手实现人机交互。同时这套系统具有良好的响应速度，以及较高的识别度，在不同的背景下都能有较好的识别效果。整个项目对于组员的团队协作以及个人都起到了一定的锻炼作用。</a:t>
            </a:r>
          </a:p>
          <a:p>
            <a:endParaRPr lang="zh-CN" altLang="en-US" sz="1600"/>
          </a:p>
          <a:p>
            <a:r>
              <a:rPr lang="zh-CN" altLang="en-US" sz="1600"/>
              <a:t>       对于后期的改进工作，目前想到的主要有两方面：</a:t>
            </a:r>
          </a:p>
          <a:p>
            <a:endParaRPr lang="zh-CN" altLang="en-US" sz="1600"/>
          </a:p>
          <a:p>
            <a:r>
              <a:rPr lang="zh-CN" altLang="en-US" sz="1600"/>
              <a:t>1.增加学习的数据量，对于差异度较大的背景、不同类型的手势都能准确且快速地识别。</a:t>
            </a:r>
          </a:p>
          <a:p>
            <a:endParaRPr lang="zh-CN" altLang="en-US" sz="1600"/>
          </a:p>
          <a:p>
            <a:r>
              <a:rPr lang="zh-CN" altLang="en-US" sz="1600"/>
              <a:t>2.加固机械手，开发手腕的舵机，在增加机械手运动的灵活性和动作的丰富性的同时，赋予其实际应用的能力，而不仅是展现手势。</a:t>
            </a:r>
          </a:p>
        </p:txBody>
      </p:sp>
    </p:spTree>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文本框 7"/>
          <p:cNvSpPr txBox="1"/>
          <p:nvPr/>
        </p:nvSpPr>
        <p:spPr>
          <a:xfrm>
            <a:off x="2225231" y="1573047"/>
            <a:ext cx="4698722" cy="1446550"/>
          </a:xfrm>
          <a:prstGeom prst="rect">
            <a:avLst/>
          </a:prstGeom>
          <a:noFill/>
        </p:spPr>
        <p:txBody>
          <a:bodyPr wrap="none" rtlCol="0">
            <a:spAutoFit/>
          </a:bodyPr>
          <a:lstStyle/>
          <a:p>
            <a:r>
              <a:rPr lang="zh-CN" altLang="en-US" sz="8800" dirty="0">
                <a:latin typeface="微软雅黑 Light" panose="020B0502040204020203" pitchFamily="34" charset="-122"/>
                <a:ea typeface="微软雅黑 Light" panose="020B0502040204020203" pitchFamily="34" charset="-122"/>
                <a:sym typeface="微软雅黑 Light" panose="020B0502040204020203" pitchFamily="34" charset="-122"/>
              </a:rPr>
              <a:t>谢谢大家</a:t>
            </a:r>
          </a:p>
        </p:txBody>
      </p:sp>
      <p:sp>
        <p:nvSpPr>
          <p:cNvPr id="3" name="椭圆 2"/>
          <p:cNvSpPr/>
          <p:nvPr/>
        </p:nvSpPr>
        <p:spPr>
          <a:xfrm rot="4500000">
            <a:off x="3289951" y="3858827"/>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11" name="椭圆 10"/>
          <p:cNvSpPr/>
          <p:nvPr/>
        </p:nvSpPr>
        <p:spPr>
          <a:xfrm rot="1800000">
            <a:off x="6695036" y="2153963"/>
            <a:ext cx="5713384" cy="492533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12" name="椭圆 11"/>
          <p:cNvSpPr/>
          <p:nvPr/>
        </p:nvSpPr>
        <p:spPr>
          <a:xfrm rot="4500000">
            <a:off x="-758410" y="-1863366"/>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pic>
        <p:nvPicPr>
          <p:cNvPr id="5" name="图片 4" descr="xixik_c38f7038d3246e52"/>
          <p:cNvPicPr>
            <a:picLocks noChangeAspect="1"/>
          </p:cNvPicPr>
          <p:nvPr/>
        </p:nvPicPr>
        <p:blipFill>
          <a:blip r:embed="rId3"/>
          <a:stretch>
            <a:fillRect/>
          </a:stretch>
        </p:blipFill>
        <p:spPr>
          <a:xfrm>
            <a:off x="7134860" y="181610"/>
            <a:ext cx="1618615" cy="1466850"/>
          </a:xfrm>
          <a:prstGeom prst="rect">
            <a:avLst/>
          </a:prstGeom>
        </p:spPr>
      </p:pic>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文本框 38"/>
          <p:cNvSpPr txBox="1"/>
          <p:nvPr/>
        </p:nvSpPr>
        <p:spPr>
          <a:xfrm>
            <a:off x="3101954" y="509849"/>
            <a:ext cx="2940092" cy="523220"/>
          </a:xfrm>
          <a:prstGeom prst="rect">
            <a:avLst/>
          </a:prstGeom>
          <a:noFill/>
        </p:spPr>
        <p:txBody>
          <a:bodyPr wrap="square">
            <a:spAutoFit/>
          </a:bodyPr>
          <a:lstStyle/>
          <a:p>
            <a:pPr algn="ctr" eaLnBrk="1" fontAlgn="auto" hangingPunct="1">
              <a:spcBef>
                <a:spcPts val="0"/>
              </a:spcBef>
              <a:spcAft>
                <a:spcPts val="0"/>
              </a:spcAft>
              <a:defRPr/>
            </a:pPr>
            <a:r>
              <a:rPr lang="zh-CN" altLang="en-US" sz="2800" b="1"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目录</a:t>
            </a:r>
            <a:r>
              <a:rPr lang="en-US" altLang="zh-CN" sz="2800" b="1"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a:t>
            </a:r>
            <a:r>
              <a:rPr kumimoji="0" lang="en-US" altLang="zh-CN" sz="2800" kern="1200" cap="none" spc="0" normalizeH="0" baseline="0"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CONTENTS</a:t>
            </a:r>
            <a:endParaRPr kumimoji="0" lang="zh-CN" altLang="en-US" sz="2800" kern="1200" cap="none" spc="0" normalizeH="0" baseline="0"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7" name="组合 6"/>
          <p:cNvGrpSpPr/>
          <p:nvPr/>
        </p:nvGrpSpPr>
        <p:grpSpPr>
          <a:xfrm>
            <a:off x="2117725" y="1850390"/>
            <a:ext cx="1738630" cy="629920"/>
            <a:chOff x="2325" y="2898"/>
            <a:chExt cx="2738" cy="992"/>
          </a:xfrm>
        </p:grpSpPr>
        <p:sp>
          <p:nvSpPr>
            <p:cNvPr id="56" name="文本框 18"/>
            <p:cNvSpPr txBox="1"/>
            <p:nvPr/>
          </p:nvSpPr>
          <p:spPr>
            <a:xfrm>
              <a:off x="3335" y="3135"/>
              <a:ext cx="1728" cy="580"/>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项目简介</a:t>
              </a:r>
            </a:p>
          </p:txBody>
        </p:sp>
        <p:grpSp>
          <p:nvGrpSpPr>
            <p:cNvPr id="4" name="组合 3"/>
            <p:cNvGrpSpPr/>
            <p:nvPr/>
          </p:nvGrpSpPr>
          <p:grpSpPr>
            <a:xfrm>
              <a:off x="2325" y="2898"/>
              <a:ext cx="992" cy="992"/>
              <a:chOff x="1218649" y="1840153"/>
              <a:chExt cx="629630" cy="629630"/>
            </a:xfrm>
          </p:grpSpPr>
          <p:sp>
            <p:nvSpPr>
              <p:cNvPr id="3" name="椭圆 2"/>
              <p:cNvSpPr/>
              <p:nvPr/>
            </p:nvSpPr>
            <p:spPr>
              <a:xfrm>
                <a:off x="1218649" y="1840153"/>
                <a:ext cx="629630" cy="629630"/>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58" name="文本框 16"/>
              <p:cNvSpPr txBox="1"/>
              <p:nvPr/>
            </p:nvSpPr>
            <p:spPr>
              <a:xfrm>
                <a:off x="1372202" y="1898649"/>
                <a:ext cx="322524" cy="523220"/>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800" kern="1200" cap="none" spc="0" normalizeH="0" baseline="0"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1</a:t>
                </a:r>
                <a:endParaRPr kumimoji="0" lang="zh-CN" altLang="en-US" sz="2800" kern="1200" cap="none" spc="0" normalizeH="0" baseline="0"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grpSp>
      <p:grpSp>
        <p:nvGrpSpPr>
          <p:cNvPr id="2" name="组合 1"/>
          <p:cNvGrpSpPr/>
          <p:nvPr/>
        </p:nvGrpSpPr>
        <p:grpSpPr>
          <a:xfrm>
            <a:off x="5207000" y="3025140"/>
            <a:ext cx="1797685" cy="676275"/>
            <a:chOff x="2325" y="4613"/>
            <a:chExt cx="2831" cy="1065"/>
          </a:xfrm>
        </p:grpSpPr>
        <p:sp>
          <p:nvSpPr>
            <p:cNvPr id="48" name="椭圆 47"/>
            <p:cNvSpPr/>
            <p:nvPr/>
          </p:nvSpPr>
          <p:spPr>
            <a:xfrm>
              <a:off x="2325" y="4686"/>
              <a:ext cx="992" cy="99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87" name="组合 86"/>
            <p:cNvGrpSpPr/>
            <p:nvPr/>
          </p:nvGrpSpPr>
          <p:grpSpPr>
            <a:xfrm>
              <a:off x="2330" y="4613"/>
              <a:ext cx="992" cy="992"/>
              <a:chOff x="1218649" y="1840153"/>
              <a:chExt cx="629630" cy="629630"/>
            </a:xfrm>
          </p:grpSpPr>
          <p:sp>
            <p:nvSpPr>
              <p:cNvPr id="88" name="椭圆 87"/>
              <p:cNvSpPr/>
              <p:nvPr/>
            </p:nvSpPr>
            <p:spPr>
              <a:xfrm>
                <a:off x="1218649" y="1840153"/>
                <a:ext cx="629630" cy="629630"/>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89" name="文本框 16"/>
              <p:cNvSpPr txBox="1"/>
              <p:nvPr/>
            </p:nvSpPr>
            <p:spPr>
              <a:xfrm>
                <a:off x="1338539" y="1898649"/>
                <a:ext cx="389851" cy="523220"/>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800" kern="1200" cap="none" spc="0" normalizeH="0" baseline="0"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4</a:t>
                </a:r>
                <a:endParaRPr kumimoji="0" lang="zh-CN" altLang="en-US" sz="2800" kern="1200" cap="none" spc="0" normalizeH="0" baseline="0"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60" name="文本框 21"/>
            <p:cNvSpPr txBox="1"/>
            <p:nvPr/>
          </p:nvSpPr>
          <p:spPr>
            <a:xfrm>
              <a:off x="3428" y="4892"/>
              <a:ext cx="1728" cy="580"/>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项目自评</a:t>
              </a:r>
            </a:p>
          </p:txBody>
        </p:sp>
      </p:grpSp>
      <p:grpSp>
        <p:nvGrpSpPr>
          <p:cNvPr id="6" name="组合 5"/>
          <p:cNvGrpSpPr/>
          <p:nvPr/>
        </p:nvGrpSpPr>
        <p:grpSpPr>
          <a:xfrm>
            <a:off x="5207000" y="1850390"/>
            <a:ext cx="1739265" cy="629920"/>
            <a:chOff x="5758" y="2921"/>
            <a:chExt cx="2739" cy="992"/>
          </a:xfrm>
        </p:grpSpPr>
        <p:grpSp>
          <p:nvGrpSpPr>
            <p:cNvPr id="49" name="组合 48"/>
            <p:cNvGrpSpPr/>
            <p:nvPr/>
          </p:nvGrpSpPr>
          <p:grpSpPr>
            <a:xfrm>
              <a:off x="5758" y="2921"/>
              <a:ext cx="992" cy="992"/>
              <a:chOff x="1218649" y="1840153"/>
              <a:chExt cx="629630" cy="629630"/>
            </a:xfrm>
          </p:grpSpPr>
          <p:sp>
            <p:nvSpPr>
              <p:cNvPr id="50" name="椭圆 49"/>
              <p:cNvSpPr/>
              <p:nvPr/>
            </p:nvSpPr>
            <p:spPr>
              <a:xfrm>
                <a:off x="1218649" y="1840153"/>
                <a:ext cx="629630" cy="629630"/>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51" name="文本框 16"/>
              <p:cNvSpPr txBox="1"/>
              <p:nvPr/>
            </p:nvSpPr>
            <p:spPr>
              <a:xfrm>
                <a:off x="1340943" y="1898649"/>
                <a:ext cx="385042" cy="523220"/>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lang="en-US" altLang="zh-CN" sz="280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2</a:t>
                </a:r>
                <a:endParaRPr kumimoji="0" lang="zh-CN" altLang="en-US" sz="2800" kern="1200" cap="none" spc="0" normalizeH="0" baseline="0"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64" name="文本框 24"/>
            <p:cNvSpPr txBox="1"/>
            <p:nvPr/>
          </p:nvSpPr>
          <p:spPr>
            <a:xfrm>
              <a:off x="6769" y="3126"/>
              <a:ext cx="1728" cy="580"/>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项目进程</a:t>
              </a:r>
            </a:p>
          </p:txBody>
        </p:sp>
      </p:grpSp>
      <p:grpSp>
        <p:nvGrpSpPr>
          <p:cNvPr id="5" name="组合 4"/>
          <p:cNvGrpSpPr/>
          <p:nvPr/>
        </p:nvGrpSpPr>
        <p:grpSpPr>
          <a:xfrm>
            <a:off x="2117725" y="3034665"/>
            <a:ext cx="1737995" cy="629920"/>
            <a:chOff x="9243" y="2898"/>
            <a:chExt cx="2737" cy="992"/>
          </a:xfrm>
        </p:grpSpPr>
        <p:grpSp>
          <p:nvGrpSpPr>
            <p:cNvPr id="52" name="组合 51"/>
            <p:cNvGrpSpPr/>
            <p:nvPr/>
          </p:nvGrpSpPr>
          <p:grpSpPr>
            <a:xfrm>
              <a:off x="9243" y="2898"/>
              <a:ext cx="992" cy="992"/>
              <a:chOff x="1218649" y="1840153"/>
              <a:chExt cx="629630" cy="629630"/>
            </a:xfrm>
          </p:grpSpPr>
          <p:sp>
            <p:nvSpPr>
              <p:cNvPr id="53" name="椭圆 52"/>
              <p:cNvSpPr/>
              <p:nvPr/>
            </p:nvSpPr>
            <p:spPr>
              <a:xfrm>
                <a:off x="1218649" y="1840153"/>
                <a:ext cx="629630" cy="629630"/>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54" name="文本框 16"/>
              <p:cNvSpPr txBox="1"/>
              <p:nvPr/>
            </p:nvSpPr>
            <p:spPr>
              <a:xfrm>
                <a:off x="1340943" y="1898649"/>
                <a:ext cx="385042" cy="523220"/>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800" kern="1200" cap="none" spc="0" normalizeH="0" baseline="0"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3</a:t>
                </a:r>
                <a:endParaRPr kumimoji="0" lang="zh-CN" altLang="en-US" sz="2800" kern="1200" cap="none" spc="0" normalizeH="0" baseline="0"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72" name="文本框 30"/>
            <p:cNvSpPr txBox="1"/>
            <p:nvPr/>
          </p:nvSpPr>
          <p:spPr>
            <a:xfrm>
              <a:off x="10252" y="3126"/>
              <a:ext cx="1728" cy="580"/>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项目成果</a:t>
              </a:r>
            </a:p>
          </p:txBody>
        </p:sp>
      </p:grpSp>
      <p:cxnSp>
        <p:nvCxnSpPr>
          <p:cNvPr id="80" name="直接连接符 79"/>
          <p:cNvCxnSpPr/>
          <p:nvPr/>
        </p:nvCxnSpPr>
        <p:spPr>
          <a:xfrm rot="16200000">
            <a:off x="4569926" y="362349"/>
            <a:ext cx="0" cy="15462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直角三角形 30"/>
          <p:cNvSpPr/>
          <p:nvPr/>
        </p:nvSpPr>
        <p:spPr>
          <a:xfrm rot="4500000">
            <a:off x="8099928" y="3764230"/>
            <a:ext cx="3264253" cy="2814012"/>
          </a:xfrm>
          <a:prstGeom prst="rtTriangl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33" name="椭圆 32"/>
          <p:cNvSpPr/>
          <p:nvPr/>
        </p:nvSpPr>
        <p:spPr>
          <a:xfrm rot="4500000">
            <a:off x="-758410" y="-1863366"/>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2283238" y="1485670"/>
            <a:ext cx="6562859" cy="1777403"/>
            <a:chOff x="4318881" y="1766424"/>
            <a:chExt cx="6568040" cy="1777788"/>
          </a:xfrm>
        </p:grpSpPr>
        <p:sp>
          <p:nvSpPr>
            <p:cNvPr id="11" name="文本框 2"/>
            <p:cNvSpPr txBox="1"/>
            <p:nvPr/>
          </p:nvSpPr>
          <p:spPr>
            <a:xfrm>
              <a:off x="4331795" y="2621992"/>
              <a:ext cx="6555126" cy="922220"/>
            </a:xfrm>
            <a:prstGeom prst="rect">
              <a:avLst/>
            </a:prstGeom>
            <a:noFill/>
            <a:ln w="9525">
              <a:noFill/>
            </a:ln>
          </p:spPr>
          <p:txBody>
            <a:bodyPr wrap="square">
              <a:spAutoFit/>
            </a:bodyPr>
            <a:lstStyle/>
            <a:p>
              <a:pPr eaLnBrk="1" hangingPunct="1"/>
              <a:r>
                <a:rPr lang="zh-CN" altLang="en-US" sz="5400" dirty="0">
                  <a:solidFill>
                    <a:srgbClr val="000000"/>
                  </a:solidFill>
                  <a:latin typeface="微软雅黑 Light" panose="020B0502040204020203" pitchFamily="34" charset="-122"/>
                  <a:ea typeface="微软雅黑 Light" panose="020B0502040204020203" pitchFamily="34" charset="-122"/>
                  <a:sym typeface="微软雅黑 Light" panose="020B0502040204020203" pitchFamily="34" charset="-122"/>
                </a:rPr>
                <a:t>项目简介</a:t>
              </a:r>
            </a:p>
          </p:txBody>
        </p:sp>
        <p:sp>
          <p:nvSpPr>
            <p:cNvPr id="12" name="文本框 4"/>
            <p:cNvSpPr txBox="1"/>
            <p:nvPr/>
          </p:nvSpPr>
          <p:spPr>
            <a:xfrm>
              <a:off x="4318881" y="1766424"/>
              <a:ext cx="3152058" cy="769608"/>
            </a:xfrm>
            <a:prstGeom prst="rect">
              <a:avLst/>
            </a:prstGeom>
            <a:noFill/>
            <a:ln w="9525">
              <a:noFill/>
            </a:ln>
          </p:spPr>
          <p:txBody>
            <a:bodyPr wrap="square">
              <a:spAutoFit/>
            </a:bodyPr>
            <a:lstStyle/>
            <a:p>
              <a:pPr eaLnBrk="1" hangingPunct="1"/>
              <a:r>
                <a:rPr lang="en-US" altLang="zh-CN" sz="4400" dirty="0">
                  <a:latin typeface="微软雅黑 Light" panose="020B0502040204020203" pitchFamily="34" charset="-122"/>
                  <a:ea typeface="微软雅黑 Light" panose="020B0502040204020203" pitchFamily="34" charset="-122"/>
                  <a:sym typeface="微软雅黑 Light" panose="020B0502040204020203" pitchFamily="34" charset="-122"/>
                </a:rPr>
                <a:t>PART ONE</a:t>
              </a:r>
              <a:endParaRPr lang="zh-CN" altLang="en-US" sz="4400" dirty="0">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13" name="椭圆 12"/>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15" name="椭圆 14"/>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16" name="椭圆 15"/>
          <p:cNvSpPr/>
          <p:nvPr/>
        </p:nvSpPr>
        <p:spPr>
          <a:xfrm>
            <a:off x="-1221299" y="10373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pic>
        <p:nvPicPr>
          <p:cNvPr id="47" name="图片 46"/>
          <p:cNvPicPr>
            <a:picLocks noChangeAspect="1"/>
          </p:cNvPicPr>
          <p:nvPr/>
        </p:nvPicPr>
        <p:blipFill>
          <a:blip r:embed="rId3"/>
          <a:stretch>
            <a:fillRect/>
          </a:stretch>
        </p:blipFill>
        <p:spPr>
          <a:xfrm>
            <a:off x="1100455" y="1181100"/>
            <a:ext cx="6943090" cy="2781300"/>
          </a:xfrm>
          <a:prstGeom prst="rect">
            <a:avLst/>
          </a:prstGeom>
        </p:spPr>
      </p:pic>
      <p:grpSp>
        <p:nvGrpSpPr>
          <p:cNvPr id="11" name="组合 10"/>
          <p:cNvGrpSpPr/>
          <p:nvPr/>
        </p:nvGrpSpPr>
        <p:grpSpPr>
          <a:xfrm>
            <a:off x="-498530" y="1243"/>
            <a:ext cx="2536190" cy="859534"/>
            <a:chOff x="-498530" y="1243"/>
            <a:chExt cx="2536190" cy="859534"/>
          </a:xfrm>
        </p:grpSpPr>
        <p:sp>
          <p:nvSpPr>
            <p:cNvPr id="12" name="文本框 11"/>
            <p:cNvSpPr txBox="1"/>
            <p:nvPr/>
          </p:nvSpPr>
          <p:spPr>
            <a:xfrm>
              <a:off x="663520" y="106018"/>
              <a:ext cx="1374140" cy="460375"/>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背景</a:t>
              </a: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14" name="矩形 13"/>
            <p:cNvSpPr/>
            <p:nvPr/>
          </p:nvSpPr>
          <p:spPr>
            <a:xfrm>
              <a:off x="498674" y="494868"/>
              <a:ext cx="1072515" cy="291465"/>
            </a:xfrm>
            <a:prstGeom prst="rect">
              <a:avLst/>
            </a:prstGeom>
          </p:spPr>
          <p:txBody>
            <a:bodyPr wrap="none">
              <a:spAutoFit/>
            </a:bodyPr>
            <a:lstStyle/>
            <a:p>
              <a:r>
                <a:rPr lang="en-US" dirty="0">
                  <a:latin typeface="微软雅黑 Light" panose="020B0502040204020203" pitchFamily="34" charset="-122"/>
                  <a:ea typeface="微软雅黑 Light" panose="020B0502040204020203" pitchFamily="34" charset="-122"/>
                  <a:sym typeface="微软雅黑 Light" panose="020B0502040204020203" pitchFamily="34" charset="-122"/>
                </a:rPr>
                <a:t>Background</a:t>
              </a:r>
            </a:p>
          </p:txBody>
        </p:sp>
      </p:gr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pic>
        <p:nvPicPr>
          <p:cNvPr id="2" name="图片 1"/>
          <p:cNvPicPr>
            <a:picLocks noChangeAspect="1"/>
          </p:cNvPicPr>
          <p:nvPr/>
        </p:nvPicPr>
        <p:blipFill>
          <a:blip r:embed="rId3"/>
          <a:stretch>
            <a:fillRect/>
          </a:stretch>
        </p:blipFill>
        <p:spPr>
          <a:xfrm>
            <a:off x="1306830" y="1177290"/>
            <a:ext cx="6530340" cy="2788285"/>
          </a:xfrm>
          <a:prstGeom prst="rect">
            <a:avLst/>
          </a:prstGeom>
        </p:spPr>
      </p:pic>
      <p:grpSp>
        <p:nvGrpSpPr>
          <p:cNvPr id="11" name="组合 10"/>
          <p:cNvGrpSpPr/>
          <p:nvPr/>
        </p:nvGrpSpPr>
        <p:grpSpPr>
          <a:xfrm>
            <a:off x="-498530" y="1243"/>
            <a:ext cx="2536190" cy="859534"/>
            <a:chOff x="-498530" y="1243"/>
            <a:chExt cx="2536190" cy="859534"/>
          </a:xfrm>
        </p:grpSpPr>
        <p:sp>
          <p:nvSpPr>
            <p:cNvPr id="12" name="文本框 11"/>
            <p:cNvSpPr txBox="1"/>
            <p:nvPr/>
          </p:nvSpPr>
          <p:spPr>
            <a:xfrm>
              <a:off x="663520" y="106018"/>
              <a:ext cx="1374140" cy="460375"/>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背景</a:t>
              </a: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14" name="矩形 13"/>
            <p:cNvSpPr/>
            <p:nvPr/>
          </p:nvSpPr>
          <p:spPr>
            <a:xfrm>
              <a:off x="498674" y="494868"/>
              <a:ext cx="1072515" cy="291465"/>
            </a:xfrm>
            <a:prstGeom prst="rect">
              <a:avLst/>
            </a:prstGeom>
          </p:spPr>
          <p:txBody>
            <a:bodyPr wrap="none">
              <a:spAutoFit/>
            </a:bodyPr>
            <a:lstStyle/>
            <a:p>
              <a:r>
                <a:rPr lang="en-US" dirty="0">
                  <a:latin typeface="微软雅黑 Light" panose="020B0502040204020203" pitchFamily="34" charset="-122"/>
                  <a:ea typeface="微软雅黑 Light" panose="020B0502040204020203" pitchFamily="34" charset="-122"/>
                  <a:sym typeface="微软雅黑 Light" panose="020B0502040204020203" pitchFamily="34" charset="-122"/>
                </a:rPr>
                <a:t>Background</a:t>
              </a:r>
            </a:p>
          </p:txBody>
        </p:sp>
      </p:grpSp>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2283238" y="1485670"/>
            <a:ext cx="6562859" cy="1715807"/>
            <a:chOff x="4318881" y="1766424"/>
            <a:chExt cx="6568040" cy="1716179"/>
          </a:xfrm>
        </p:grpSpPr>
        <p:sp>
          <p:nvSpPr>
            <p:cNvPr id="11" name="文本框 2"/>
            <p:cNvSpPr txBox="1"/>
            <p:nvPr/>
          </p:nvSpPr>
          <p:spPr>
            <a:xfrm>
              <a:off x="4331795" y="2621992"/>
              <a:ext cx="6555126" cy="860611"/>
            </a:xfrm>
            <a:prstGeom prst="rect">
              <a:avLst/>
            </a:prstGeom>
            <a:noFill/>
            <a:ln w="9525">
              <a:noFill/>
            </a:ln>
          </p:spPr>
          <p:txBody>
            <a:bodyPr wrap="square">
              <a:spAutoFit/>
            </a:bodyPr>
            <a:lstStyle/>
            <a:p>
              <a:pPr eaLnBrk="1" fontAlgn="auto" hangingPunct="1">
                <a:spcBef>
                  <a:spcPts val="0"/>
                </a:spcBef>
                <a:spcAft>
                  <a:spcPts val="0"/>
                </a:spcAft>
                <a:defRPr/>
              </a:pPr>
              <a:r>
                <a:rPr lang="zh-CN" altLang="en-US" sz="500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项目进程</a:t>
              </a:r>
            </a:p>
          </p:txBody>
        </p:sp>
        <p:sp>
          <p:nvSpPr>
            <p:cNvPr id="12" name="文本框 4"/>
            <p:cNvSpPr txBox="1"/>
            <p:nvPr/>
          </p:nvSpPr>
          <p:spPr>
            <a:xfrm>
              <a:off x="4318881" y="1766424"/>
              <a:ext cx="3152058" cy="769608"/>
            </a:xfrm>
            <a:prstGeom prst="rect">
              <a:avLst/>
            </a:prstGeom>
            <a:noFill/>
            <a:ln w="9525">
              <a:noFill/>
            </a:ln>
          </p:spPr>
          <p:txBody>
            <a:bodyPr wrap="square">
              <a:spAutoFit/>
            </a:bodyPr>
            <a:lstStyle/>
            <a:p>
              <a:pPr eaLnBrk="1" hangingPunct="1"/>
              <a:r>
                <a:rPr lang="en-US" altLang="zh-CN" sz="4400" dirty="0">
                  <a:latin typeface="微软雅黑 Light" panose="020B0502040204020203" pitchFamily="34" charset="-122"/>
                  <a:ea typeface="微软雅黑 Light" panose="020B0502040204020203" pitchFamily="34" charset="-122"/>
                  <a:sym typeface="微软雅黑 Light" panose="020B0502040204020203" pitchFamily="34" charset="-122"/>
                </a:rPr>
                <a:t>PART TWO</a:t>
              </a:r>
              <a:endParaRPr lang="zh-CN" altLang="en-US" sz="4400" dirty="0">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13" name="椭圆 12"/>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15" name="椭圆 14"/>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16" name="椭圆 15"/>
          <p:cNvSpPr/>
          <p:nvPr/>
        </p:nvSpPr>
        <p:spPr>
          <a:xfrm>
            <a:off x="-1221299" y="10373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98530" y="1243"/>
            <a:ext cx="3124499" cy="859534"/>
            <a:chOff x="-498530" y="1243"/>
            <a:chExt cx="3124499" cy="859534"/>
          </a:xfrm>
        </p:grpSpPr>
        <p:sp>
          <p:nvSpPr>
            <p:cNvPr id="12" name="文本框 11"/>
            <p:cNvSpPr txBox="1"/>
            <p:nvPr/>
          </p:nvSpPr>
          <p:spPr>
            <a:xfrm>
              <a:off x="498529" y="105863"/>
              <a:ext cx="2127440" cy="460375"/>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课题目标</a:t>
              </a: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14" name="矩形 13"/>
            <p:cNvSpPr/>
            <p:nvPr/>
          </p:nvSpPr>
          <p:spPr>
            <a:xfrm>
              <a:off x="643454" y="483438"/>
              <a:ext cx="1088390" cy="291465"/>
            </a:xfrm>
            <a:prstGeom prst="rect">
              <a:avLst/>
            </a:prstGeom>
          </p:spPr>
          <p:txBody>
            <a:bodyPr wrap="none">
              <a:spAutoFit/>
            </a:bodyPr>
            <a:lstStyle/>
            <a:p>
              <a:r>
                <a:rPr lang="en-US" dirty="0">
                  <a:latin typeface="微软雅黑 Light" panose="020B0502040204020203" pitchFamily="34" charset="-122"/>
                  <a:ea typeface="微软雅黑 Light" panose="020B0502040204020203" pitchFamily="34" charset="-122"/>
                  <a:sym typeface="微软雅黑 Light" panose="020B0502040204020203" pitchFamily="34" charset="-122"/>
                </a:rPr>
                <a:t>Project Goal</a:t>
              </a:r>
            </a:p>
          </p:txBody>
        </p:sp>
      </p:gr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16" name="椭圆 15"/>
          <p:cNvSpPr/>
          <p:nvPr/>
        </p:nvSpPr>
        <p:spPr>
          <a:xfrm>
            <a:off x="1186534" y="4715503"/>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pic>
        <p:nvPicPr>
          <p:cNvPr id="3" name="图片 2"/>
          <p:cNvPicPr>
            <a:picLocks noChangeAspect="1"/>
          </p:cNvPicPr>
          <p:nvPr/>
        </p:nvPicPr>
        <p:blipFill>
          <a:blip r:embed="rId3"/>
          <a:stretch>
            <a:fillRect/>
          </a:stretch>
        </p:blipFill>
        <p:spPr>
          <a:xfrm>
            <a:off x="471170" y="1540510"/>
            <a:ext cx="8201025" cy="2471420"/>
          </a:xfrm>
          <a:prstGeom prst="rect">
            <a:avLst/>
          </a:prstGeom>
        </p:spPr>
      </p:pic>
    </p:spTree>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1" name="组合 10"/>
          <p:cNvGrpSpPr/>
          <p:nvPr/>
        </p:nvGrpSpPr>
        <p:grpSpPr>
          <a:xfrm>
            <a:off x="-498530" y="1243"/>
            <a:ext cx="3124499" cy="859534"/>
            <a:chOff x="-498530" y="1243"/>
            <a:chExt cx="3124499" cy="859534"/>
          </a:xfrm>
        </p:grpSpPr>
        <p:sp>
          <p:nvSpPr>
            <p:cNvPr id="12" name="文本框 11"/>
            <p:cNvSpPr txBox="1"/>
            <p:nvPr/>
          </p:nvSpPr>
          <p:spPr>
            <a:xfrm>
              <a:off x="498529" y="105863"/>
              <a:ext cx="2127440" cy="461963"/>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研究思路</a:t>
              </a: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14" name="矩形 13"/>
            <p:cNvSpPr/>
            <p:nvPr/>
          </p:nvSpPr>
          <p:spPr>
            <a:xfrm>
              <a:off x="513914" y="506933"/>
              <a:ext cx="1345240" cy="292388"/>
            </a:xfrm>
            <a:prstGeom prst="rect">
              <a:avLst/>
            </a:prstGeom>
          </p:spPr>
          <p:txBody>
            <a:bodyPr wrap="none">
              <a:spAutoFit/>
            </a:bodyPr>
            <a:lstStyle/>
            <a:p>
              <a:r>
                <a:rPr lang="en-US" altLang="zh-CN" dirty="0">
                  <a:latin typeface="微软雅黑 Light" panose="020B0502040204020203" pitchFamily="34" charset="-122"/>
                  <a:ea typeface="微软雅黑 Light" panose="020B0502040204020203" pitchFamily="34" charset="-122"/>
                  <a:sym typeface="微软雅黑 Light" panose="020B0502040204020203" pitchFamily="34" charset="-122"/>
                </a:rPr>
                <a:t>Research Ideas</a:t>
              </a:r>
              <a:endParaRPr lang="zh-CN" altLang="en-US" dirty="0">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16" name="椭圆 15"/>
          <p:cNvSpPr/>
          <p:nvPr/>
        </p:nvSpPr>
        <p:spPr>
          <a:xfrm>
            <a:off x="1186534" y="4715503"/>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pic>
        <p:nvPicPr>
          <p:cNvPr id="2" name="图片 1"/>
          <p:cNvPicPr>
            <a:picLocks noChangeAspect="1"/>
          </p:cNvPicPr>
          <p:nvPr/>
        </p:nvPicPr>
        <p:blipFill>
          <a:blip r:embed="rId3"/>
          <a:stretch>
            <a:fillRect/>
          </a:stretch>
        </p:blipFill>
        <p:spPr>
          <a:xfrm>
            <a:off x="1391285" y="1466850"/>
            <a:ext cx="6362065" cy="2545080"/>
          </a:xfrm>
          <a:prstGeom prst="rect">
            <a:avLst/>
          </a:prstGeom>
        </p:spPr>
      </p:pic>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4" name="组合 43"/>
          <p:cNvGrpSpPr/>
          <p:nvPr/>
        </p:nvGrpSpPr>
        <p:grpSpPr>
          <a:xfrm>
            <a:off x="-498530" y="1243"/>
            <a:ext cx="3124499" cy="859534"/>
            <a:chOff x="-498530" y="1243"/>
            <a:chExt cx="3124499" cy="859534"/>
          </a:xfrm>
        </p:grpSpPr>
        <p:sp>
          <p:nvSpPr>
            <p:cNvPr id="45" name="文本框 44"/>
            <p:cNvSpPr txBox="1"/>
            <p:nvPr/>
          </p:nvSpPr>
          <p:spPr>
            <a:xfrm>
              <a:off x="498529" y="105863"/>
              <a:ext cx="2127440" cy="461963"/>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研究方法</a:t>
              </a:r>
            </a:p>
          </p:txBody>
        </p:sp>
        <p:sp>
          <p:nvSpPr>
            <p:cNvPr id="46" name="椭圆 45"/>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7" name="矩形 46"/>
            <p:cNvSpPr/>
            <p:nvPr/>
          </p:nvSpPr>
          <p:spPr>
            <a:xfrm>
              <a:off x="513914" y="506933"/>
              <a:ext cx="1503938" cy="292388"/>
            </a:xfrm>
            <a:prstGeom prst="rect">
              <a:avLst/>
            </a:prstGeom>
          </p:spPr>
          <p:txBody>
            <a:bodyPr wrap="none">
              <a:spAutoFit/>
            </a:bodyPr>
            <a:lstStyle/>
            <a:p>
              <a:r>
                <a:rPr lang="en-US" altLang="zh-CN" dirty="0">
                  <a:latin typeface="微软雅黑 Light" panose="020B0502040204020203" pitchFamily="34" charset="-122"/>
                  <a:ea typeface="微软雅黑 Light" panose="020B0502040204020203" pitchFamily="34" charset="-122"/>
                  <a:sym typeface="微软雅黑 Light" panose="020B0502040204020203" pitchFamily="34" charset="-122"/>
                </a:rPr>
                <a:t>Research Method</a:t>
              </a:r>
              <a:endParaRPr lang="zh-CN" altLang="en-US" dirty="0">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48" name="椭圆 47"/>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50" name="椭圆 49"/>
          <p:cNvSpPr/>
          <p:nvPr/>
        </p:nvSpPr>
        <p:spPr>
          <a:xfrm>
            <a:off x="4992688" y="-2068901"/>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27" name="文本框 26"/>
          <p:cNvSpPr txBox="1"/>
          <p:nvPr/>
        </p:nvSpPr>
        <p:spPr>
          <a:xfrm>
            <a:off x="468503" y="1031014"/>
            <a:ext cx="2127440" cy="461665"/>
          </a:xfrm>
          <a:prstGeom prst="rect">
            <a:avLst/>
          </a:prstGeom>
          <a:noFill/>
        </p:spPr>
        <p:txBody>
          <a:bodyPr wrap="square" rtlCol="0">
            <a:spAutoFit/>
          </a:bodyPr>
          <a:lstStyle/>
          <a:p>
            <a:r>
              <a:rPr lang="zh-CN" altLang="en-US" sz="2400" dirty="0"/>
              <a:t>卷积神经网络</a:t>
            </a:r>
          </a:p>
        </p:txBody>
      </p:sp>
      <p:sp>
        <p:nvSpPr>
          <p:cNvPr id="28" name="文本框 27"/>
          <p:cNvSpPr txBox="1"/>
          <p:nvPr/>
        </p:nvSpPr>
        <p:spPr>
          <a:xfrm>
            <a:off x="1169035" y="2698115"/>
            <a:ext cx="6661150" cy="1568450"/>
          </a:xfrm>
          <a:prstGeom prst="rect">
            <a:avLst/>
          </a:prstGeom>
          <a:noFill/>
        </p:spPr>
        <p:txBody>
          <a:bodyPr wrap="square" rtlCol="0">
            <a:spAutoFit/>
          </a:bodyPr>
          <a:lstStyle/>
          <a:p>
            <a:r>
              <a:rPr lang="en-US" altLang="zh-CN" sz="1600" dirty="0"/>
              <a:t>       </a:t>
            </a:r>
            <a:r>
              <a:rPr lang="zh-CN" altLang="en-US" sz="1600" dirty="0"/>
              <a:t>卷积神经网络（</a:t>
            </a:r>
            <a:r>
              <a:rPr lang="en-US" altLang="zh-CN" sz="1600" dirty="0"/>
              <a:t>Convolutional Neural Networks, CNN</a:t>
            </a:r>
            <a:r>
              <a:rPr lang="zh-CN" altLang="en-US" sz="1600" dirty="0"/>
              <a:t>）是一类包含卷积计算且具有深度结构的前馈神经网络（</a:t>
            </a:r>
            <a:r>
              <a:rPr lang="en-US" altLang="zh-CN" sz="1600" dirty="0"/>
              <a:t>Feedforward Neural Networks</a:t>
            </a:r>
            <a:r>
              <a:rPr lang="zh-CN" altLang="en-US" sz="1600" dirty="0"/>
              <a:t>），是深度学习（</a:t>
            </a:r>
            <a:r>
              <a:rPr lang="en-US" altLang="zh-CN" sz="1600" dirty="0"/>
              <a:t>deep learning</a:t>
            </a:r>
            <a:r>
              <a:rPr lang="zh-CN" altLang="en-US" sz="1600" dirty="0"/>
              <a:t>）的代表算法之一</a:t>
            </a:r>
            <a:r>
              <a:rPr lang="zh-CN" altLang="en-US" sz="1600" baseline="30000" dirty="0"/>
              <a:t> </a:t>
            </a:r>
            <a:r>
              <a:rPr lang="zh-CN" altLang="en-US" sz="1600" dirty="0"/>
              <a:t> 。卷积神经网络具有表征学习（</a:t>
            </a:r>
            <a:r>
              <a:rPr lang="en-US" altLang="zh-CN" sz="1600" dirty="0"/>
              <a:t>representation learning</a:t>
            </a:r>
            <a:r>
              <a:rPr lang="zh-CN" altLang="en-US" sz="1600" dirty="0"/>
              <a:t>）能力，能够按其阶层结构对输入信息进行平移不变分类。卷积神经网络长期以来是图像识别领域的核心算法之一，并在学习数据充足时有稳定的表现。</a:t>
            </a:r>
          </a:p>
        </p:txBody>
      </p:sp>
      <p:pic>
        <p:nvPicPr>
          <p:cNvPr id="29" name="图片 28"/>
          <p:cNvPicPr>
            <a:picLocks noChangeAspect="1"/>
          </p:cNvPicPr>
          <p:nvPr/>
        </p:nvPicPr>
        <p:blipFill>
          <a:blip r:embed="rId3"/>
          <a:stretch>
            <a:fillRect/>
          </a:stretch>
        </p:blipFill>
        <p:spPr>
          <a:xfrm>
            <a:off x="3174033" y="516468"/>
            <a:ext cx="5280419" cy="1775593"/>
          </a:xfrm>
          <a:prstGeom prst="rect">
            <a:avLst/>
          </a:prstGeom>
        </p:spPr>
      </p:pic>
    </p:spTree>
  </p:cSld>
  <p:clrMapOvr>
    <a:masterClrMapping/>
  </p:clrMapOvr>
  <p:transition spd="slow">
    <p:blinds dir="vert"/>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550"/>
</p:tagLst>
</file>

<file path=ppt/theme/theme1.xml><?xml version="1.0" encoding="utf-8"?>
<a:theme xmlns:a="http://schemas.openxmlformats.org/drawingml/2006/main" name="第一PPT，www.1ppt.com">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777</Words>
  <Application>Microsoft Office PowerPoint</Application>
  <PresentationFormat>全屏显示(16:9)</PresentationFormat>
  <Paragraphs>96</Paragraphs>
  <Slides>19</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微软雅黑 Light</vt:lpstr>
      <vt:lpstr>Nexa Light</vt:lpstr>
      <vt:lpstr>Arial</vt:lpstr>
      <vt:lpstr>Calibri</vt:lpstr>
      <vt:lpstr>微软雅黑</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极简毕业答辩</dc:title>
  <dc:creator>第一PPT</dc:creator>
  <cp:keywords>www.1ppt.com</cp:keywords>
  <dc:description>www.1ppt.com</dc:description>
  <cp:lastModifiedBy>Mads Lin</cp:lastModifiedBy>
  <cp:revision>161</cp:revision>
  <dcterms:created xsi:type="dcterms:W3CDTF">2015-04-27T05:53:00Z</dcterms:created>
  <dcterms:modified xsi:type="dcterms:W3CDTF">2019-10-31T13:37:54Z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