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4" r:id="rId3"/>
    <p:sldId id="306" r:id="rId4"/>
    <p:sldId id="307" r:id="rId5"/>
    <p:sldId id="308" r:id="rId6"/>
    <p:sldId id="309" r:id="rId7"/>
    <p:sldId id="265" r:id="rId8"/>
    <p:sldId id="311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19" r:id="rId19"/>
    <p:sldId id="282" r:id="rId20"/>
    <p:sldId id="321" r:id="rId21"/>
    <p:sldId id="322" r:id="rId22"/>
    <p:sldId id="323" r:id="rId23"/>
    <p:sldId id="298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2021/02/20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9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5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52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2021/02/20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2021/02/20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31640" y="2088545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天池热身赛：布匹缺陷检测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汇报人：王荣胜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数据预处理：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YOLOV5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数据格式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322234-5DE4-4F7F-8BCB-887BFF341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1" r="1913"/>
          <a:stretch/>
        </p:blipFill>
        <p:spPr>
          <a:xfrm>
            <a:off x="4211960" y="1376358"/>
            <a:ext cx="4817494" cy="1735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7E8E61-F7C8-4DC3-9BA4-8512CF2D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51" y="1376358"/>
            <a:ext cx="2149026" cy="108975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F944970-910F-45F2-9EAA-68C02F6C52DF}"/>
              </a:ext>
            </a:extLst>
          </p:cNvPr>
          <p:cNvSpPr txBox="1"/>
          <p:nvPr/>
        </p:nvSpPr>
        <p:spPr>
          <a:xfrm>
            <a:off x="286205" y="105046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YOLO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训练数据文件结构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641C97-1B4E-4A1E-940D-5434F6783516}"/>
              </a:ext>
            </a:extLst>
          </p:cNvPr>
          <p:cNvSpPr txBox="1"/>
          <p:nvPr/>
        </p:nvSpPr>
        <p:spPr>
          <a:xfrm>
            <a:off x="4139952" y="102375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FF0000"/>
                </a:solidFill>
                <a:effectLst/>
                <a:latin typeface="-apple-system"/>
              </a:rPr>
              <a:t>YOLO 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标注格式说明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18B005-8B0F-42D5-B65A-728E9FD5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10" y="1701558"/>
            <a:ext cx="2903472" cy="6325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3CFA3C-039D-4447-855C-9FCD197DD0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85" r="1039"/>
          <a:stretch/>
        </p:blipFill>
        <p:spPr>
          <a:xfrm>
            <a:off x="686290" y="2334073"/>
            <a:ext cx="2903472" cy="11392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4FB6F5-2A91-4527-99C0-B8C006DC3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54" y="3562544"/>
            <a:ext cx="2804403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数据预处理：数据格式转换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AEDF51-DE5A-44F1-9DDC-C652CBC884EB}"/>
              </a:ext>
            </a:extLst>
          </p:cNvPr>
          <p:cNvSpPr txBox="1"/>
          <p:nvPr/>
        </p:nvSpPr>
        <p:spPr>
          <a:xfrm>
            <a:off x="251520" y="8272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比赛数据格式 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-&gt;  YOLO</a:t>
            </a: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数据格式： </a:t>
            </a:r>
            <a:r>
              <a:rPr lang="it-IT" altLang="zh-CN" sz="1400" dirty="0">
                <a:solidFill>
                  <a:srgbClr val="FF0000"/>
                </a:solidFill>
                <a:latin typeface="-apple-system"/>
              </a:rPr>
              <a:t>convertTrainLabel.py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021567-2699-45AA-BA6A-43CAA50A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3" y="1409898"/>
            <a:ext cx="6692659" cy="3077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22978A5-C499-427A-ADC9-E2E35954DAFA}"/>
              </a:ext>
            </a:extLst>
          </p:cNvPr>
          <p:cNvSpPr txBox="1"/>
          <p:nvPr/>
        </p:nvSpPr>
        <p:spPr>
          <a:xfrm>
            <a:off x="226056" y="1114438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</a:t>
            </a:r>
            <a:r>
              <a:rPr lang="zh-CN" altLang="en-US" sz="1100" dirty="0">
                <a:latin typeface="+mn-ea"/>
              </a:rPr>
              <a:t>读取比赛数据的标签文件：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1EF0D6-8A25-48A7-8E0E-3D8C3CE1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3" y="1697129"/>
            <a:ext cx="4098251" cy="152269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C4C95B8-EF49-4573-A105-3803709B4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734058"/>
            <a:ext cx="2928940" cy="18383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942AA7-5470-482F-8B12-8FFD2802B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07" y="3728282"/>
            <a:ext cx="2270792" cy="118556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87FACFA-34F2-48C2-BB32-9FAE3BA4C64C}"/>
              </a:ext>
            </a:extLst>
          </p:cNvPr>
          <p:cNvSpPr txBox="1"/>
          <p:nvPr/>
        </p:nvSpPr>
        <p:spPr>
          <a:xfrm>
            <a:off x="252699" y="3376248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</a:t>
            </a:r>
            <a:r>
              <a:rPr lang="zh-CN" altLang="en-US" sz="1100" dirty="0">
                <a:latin typeface="+mn-ea"/>
              </a:rPr>
              <a:t>标注格式转换 并存入列表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1BF56FA-C8CD-4198-B29F-971C30B698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371" r="1913"/>
          <a:stretch/>
        </p:blipFill>
        <p:spPr>
          <a:xfrm>
            <a:off x="5580112" y="3291830"/>
            <a:ext cx="3384376" cy="12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数据预处理：数据格式转换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7FACFA-34F2-48C2-BB32-9FAE3BA4C64C}"/>
              </a:ext>
            </a:extLst>
          </p:cNvPr>
          <p:cNvSpPr txBox="1"/>
          <p:nvPr/>
        </p:nvSpPr>
        <p:spPr>
          <a:xfrm>
            <a:off x="340555" y="2998572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</a:t>
            </a:r>
            <a:r>
              <a:rPr lang="zh-CN" altLang="en-US" sz="1100" dirty="0">
                <a:latin typeface="+mn-ea"/>
              </a:rPr>
              <a:t>数据写入 </a:t>
            </a:r>
            <a:r>
              <a:rPr lang="en-US" altLang="zh-CN" sz="1100" dirty="0">
                <a:latin typeface="+mn-ea"/>
              </a:rPr>
              <a:t>yolov5</a:t>
            </a:r>
            <a:r>
              <a:rPr lang="zh-CN" altLang="en-US" sz="1100" dirty="0">
                <a:latin typeface="+mn-ea"/>
              </a:rPr>
              <a:t>文件格式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EE2AB2-472E-4217-9DE4-1DF051B2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8" y="1193786"/>
            <a:ext cx="6617472" cy="15023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8E67A44-5708-46BD-BB1C-B486CD14E50C}"/>
              </a:ext>
            </a:extLst>
          </p:cNvPr>
          <p:cNvSpPr txBox="1"/>
          <p:nvPr/>
        </p:nvSpPr>
        <p:spPr>
          <a:xfrm>
            <a:off x="326811" y="829696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</a:t>
            </a:r>
            <a:r>
              <a:rPr lang="zh-CN" altLang="en-US" sz="1100" dirty="0">
                <a:latin typeface="+mn-ea"/>
              </a:rPr>
              <a:t>读取列表 </a:t>
            </a:r>
            <a:r>
              <a:rPr lang="en-US" altLang="zh-CN" sz="1100" dirty="0">
                <a:latin typeface="+mn-ea"/>
              </a:rPr>
              <a:t>list </a:t>
            </a:r>
            <a:r>
              <a:rPr lang="zh-CN" altLang="en-US" sz="1100" dirty="0">
                <a:latin typeface="+mn-ea"/>
              </a:rPr>
              <a:t>数据</a:t>
            </a:r>
            <a:r>
              <a:rPr lang="en-US" altLang="zh-CN" sz="1100" dirty="0">
                <a:latin typeface="+mn-ea"/>
              </a:rPr>
              <a:t>,</a:t>
            </a:r>
            <a:r>
              <a:rPr lang="zh-CN" altLang="en-US" sz="1100" dirty="0">
                <a:latin typeface="+mn-ea"/>
              </a:rPr>
              <a:t>并划分训练集和验证集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22187-C1D0-4B71-8718-B2C11E42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1" y="3419243"/>
            <a:ext cx="6700890" cy="14379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F26FDC-6F93-41F5-BC57-221BEAF6B22D}"/>
              </a:ext>
            </a:extLst>
          </p:cNvPr>
          <p:cNvSpPr/>
          <p:nvPr/>
        </p:nvSpPr>
        <p:spPr>
          <a:xfrm>
            <a:off x="683568" y="4443958"/>
            <a:ext cx="4896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2755EB-6D18-4C53-A3FB-3F84FB30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238" y="3129903"/>
            <a:ext cx="2014589" cy="1674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C724C8-F34F-400F-B6D1-103DED5E9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084676"/>
            <a:ext cx="2090121" cy="16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模型训练：参数设置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39AF5E-4667-4A92-8A60-A98E6063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5" y="1108494"/>
            <a:ext cx="4497060" cy="15321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EE3806C-55DF-4A29-8983-6EF94A8EF93B}"/>
              </a:ext>
            </a:extLst>
          </p:cNvPr>
          <p:cNvSpPr txBox="1"/>
          <p:nvPr/>
        </p:nvSpPr>
        <p:spPr>
          <a:xfrm>
            <a:off x="251520" y="829696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+mn-ea"/>
              </a:rPr>
              <a:t>数据路径设置： </a:t>
            </a:r>
            <a:r>
              <a:rPr lang="en-US" altLang="zh-CN" sz="1100" dirty="0" err="1">
                <a:latin typeface="+mn-ea"/>
              </a:rPr>
              <a:t>yaml</a:t>
            </a:r>
            <a:r>
              <a:rPr lang="zh-CN" altLang="en-US" sz="1100" dirty="0">
                <a:latin typeface="+mn-ea"/>
              </a:rPr>
              <a:t>文件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4F2156-837B-412E-8C78-4A143BBF0279}"/>
              </a:ext>
            </a:extLst>
          </p:cNvPr>
          <p:cNvSpPr txBox="1"/>
          <p:nvPr/>
        </p:nvSpPr>
        <p:spPr>
          <a:xfrm>
            <a:off x="251520" y="2716514"/>
            <a:ext cx="50372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+mn-ea"/>
              </a:rPr>
              <a:t>模型文件： </a:t>
            </a:r>
            <a:r>
              <a:rPr lang="en-US" altLang="zh-CN" sz="1100" dirty="0">
                <a:latin typeface="+mn-ea"/>
              </a:rPr>
              <a:t>yolov5x.yaml, yolov5m.yaml, yolov5l.yaml yolov5s.yaml</a:t>
            </a:r>
            <a:r>
              <a:rPr lang="zh-CN" altLang="en-US" sz="1100" dirty="0">
                <a:latin typeface="+mn-ea"/>
              </a:rPr>
              <a:t>文件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EE8C0-5CEE-4EE8-B664-71B9BC40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5" y="2993366"/>
            <a:ext cx="3284866" cy="17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模型训练：参数设置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543784-416F-4111-AA82-0F086774717E}"/>
              </a:ext>
            </a:extLst>
          </p:cNvPr>
          <p:cNvSpPr txBox="1"/>
          <p:nvPr/>
        </p:nvSpPr>
        <p:spPr>
          <a:xfrm>
            <a:off x="251520" y="829696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+mn-ea"/>
              </a:rPr>
              <a:t>超参数设置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CB2BA6-FF81-41C9-92BA-06A1194B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5443"/>
            <a:ext cx="4320480" cy="17993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93F4FC-11A6-457C-8297-386FA37F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54844"/>
            <a:ext cx="4759002" cy="14023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44BA33-7185-4875-BC15-3096017A1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06"/>
          <a:stretch/>
        </p:blipFill>
        <p:spPr>
          <a:xfrm>
            <a:off x="4716016" y="1165443"/>
            <a:ext cx="4248472" cy="205437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6659126-80C6-41C1-8169-BD39261500E8}"/>
              </a:ext>
            </a:extLst>
          </p:cNvPr>
          <p:cNvSpPr txBox="1"/>
          <p:nvPr/>
        </p:nvSpPr>
        <p:spPr>
          <a:xfrm>
            <a:off x="4644008" y="821426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+mn-ea"/>
              </a:rPr>
              <a:t>训练配置设置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BC46331-AE4D-446C-B110-DF101E173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208" y="3643437"/>
            <a:ext cx="4248472" cy="6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4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模型训练：参数设置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543784-416F-4111-AA82-0F086774717E}"/>
              </a:ext>
            </a:extLst>
          </p:cNvPr>
          <p:cNvSpPr txBox="1"/>
          <p:nvPr/>
        </p:nvSpPr>
        <p:spPr>
          <a:xfrm>
            <a:off x="251520" y="829696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+mn-ea"/>
              </a:rPr>
              <a:t>超参数设置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CB2BA6-FF81-41C9-92BA-06A1194B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5443"/>
            <a:ext cx="4320480" cy="17993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93F4FC-11A6-457C-8297-386FA37F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54844"/>
            <a:ext cx="4759002" cy="14023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44BA33-7185-4875-BC15-3096017A1E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06"/>
          <a:stretch/>
        </p:blipFill>
        <p:spPr>
          <a:xfrm>
            <a:off x="4716016" y="1165443"/>
            <a:ext cx="4248472" cy="205437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6659126-80C6-41C1-8169-BD39261500E8}"/>
              </a:ext>
            </a:extLst>
          </p:cNvPr>
          <p:cNvSpPr txBox="1"/>
          <p:nvPr/>
        </p:nvSpPr>
        <p:spPr>
          <a:xfrm>
            <a:off x="4644008" y="821426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+mn-ea"/>
              </a:rPr>
              <a:t>训练配置设置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BC46331-AE4D-446C-B110-DF101E173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208" y="3643437"/>
            <a:ext cx="4248472" cy="6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测试模型并生成结果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9B3625-C7D2-4C45-BDEC-3F9B7676B8F6}"/>
              </a:ext>
            </a:extLst>
          </p:cNvPr>
          <p:cNvSpPr txBox="1"/>
          <p:nvPr/>
        </p:nvSpPr>
        <p:spPr>
          <a:xfrm>
            <a:off x="251520" y="829696"/>
            <a:ext cx="3853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提交格式：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9FF248-B9D3-41E3-9EAA-D2E264535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69" b="-282"/>
          <a:stretch/>
        </p:blipFill>
        <p:spPr>
          <a:xfrm>
            <a:off x="323528" y="1275606"/>
            <a:ext cx="3024336" cy="2448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5D8A88-F6B4-4C5D-8886-7C71E1133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93" y="829696"/>
            <a:ext cx="5138203" cy="206943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B8876BD-A5B0-493A-8501-9CA7B2AEC804}"/>
              </a:ext>
            </a:extLst>
          </p:cNvPr>
          <p:cNvSpPr txBox="1"/>
          <p:nvPr/>
        </p:nvSpPr>
        <p:spPr>
          <a:xfrm>
            <a:off x="3923928" y="537674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</a:t>
            </a:r>
            <a:r>
              <a:rPr lang="zh-CN" altLang="en-US" sz="1100" dirty="0">
                <a:latin typeface="+mn-ea"/>
              </a:rPr>
              <a:t>将预测结果保存为提交的格式存入</a:t>
            </a:r>
            <a:r>
              <a:rPr lang="en-US" altLang="zh-CN" sz="1100" dirty="0">
                <a:latin typeface="+mn-ea"/>
              </a:rPr>
              <a:t>list</a:t>
            </a:r>
            <a:r>
              <a:rPr lang="zh-CN" altLang="en-US" sz="1100" dirty="0">
                <a:latin typeface="+mn-ea"/>
              </a:rPr>
              <a:t>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C426C8-A4E9-46CA-A7D6-33E6CD87E983}"/>
              </a:ext>
            </a:extLst>
          </p:cNvPr>
          <p:cNvSpPr txBox="1"/>
          <p:nvPr/>
        </p:nvSpPr>
        <p:spPr>
          <a:xfrm>
            <a:off x="3777893" y="2929539"/>
            <a:ext cx="3853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n-ea"/>
              </a:rPr>
              <a:t>#</a:t>
            </a:r>
            <a:r>
              <a:rPr lang="zh-CN" altLang="en-US" sz="1100" dirty="0">
                <a:latin typeface="+mn-ea"/>
              </a:rPr>
              <a:t>预测结果写入</a:t>
            </a:r>
            <a:r>
              <a:rPr lang="en-US" altLang="zh-CN" sz="1100" dirty="0">
                <a:latin typeface="+mn-ea"/>
              </a:rPr>
              <a:t>json</a:t>
            </a:r>
            <a:r>
              <a:rPr lang="zh-CN" altLang="en-US" sz="1100" dirty="0">
                <a:latin typeface="+mn-ea"/>
              </a:rPr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2B5C3-E12F-47BD-BBF0-2468B52D5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848" y="3312200"/>
            <a:ext cx="4058792" cy="8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提交结果：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4074B-0E97-4746-A367-6CD21739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042855"/>
            <a:ext cx="5112568" cy="3288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455034-A375-400D-8891-A60B84CB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701" y="2362696"/>
            <a:ext cx="4097786" cy="195411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4AB205F-89A3-4E88-9088-D32FEFF3DC19}"/>
              </a:ext>
            </a:extLst>
          </p:cNvPr>
          <p:cNvSpPr txBox="1"/>
          <p:nvPr/>
        </p:nvSpPr>
        <p:spPr>
          <a:xfrm>
            <a:off x="4920630" y="1018719"/>
            <a:ext cx="4176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+mn-ea"/>
              </a:rPr>
              <a:t>这部分我根据我的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+mn-ea"/>
              </a:rPr>
              <a:t>docker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+mn-ea"/>
              </a:rPr>
              <a:t>结果提交步骤，写了一份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布匹缺陷检测结果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docker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提交教程，主要是以官方教程为基础，然后增加了一些里面没有提到的提交细节。</a:t>
            </a:r>
            <a:endParaRPr lang="en-US" altLang="zh-CN" sz="18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034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503712" y="2039357"/>
            <a:ext cx="5184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提升比赛成绩思路</a:t>
            </a:r>
          </a:p>
        </p:txBody>
      </p:sp>
      <p:sp>
        <p:nvSpPr>
          <p:cNvPr id="41" name="矩形 40"/>
          <p:cNvSpPr/>
          <p:nvPr/>
        </p:nvSpPr>
        <p:spPr>
          <a:xfrm>
            <a:off x="2843808" y="174830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9DBEE15-9FED-4F85-A2D4-23F3EF7068C8}"/>
              </a:ext>
            </a:extLst>
          </p:cNvPr>
          <p:cNvSpPr/>
          <p:nvPr/>
        </p:nvSpPr>
        <p:spPr>
          <a:xfrm>
            <a:off x="2699792" y="2730521"/>
            <a:ext cx="3456384" cy="15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数据分布不均匀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极端长宽比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小目标问题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提分技巧</a:t>
            </a:r>
          </a:p>
        </p:txBody>
      </p:sp>
    </p:spTree>
    <p:extLst>
      <p:ext uri="{BB962C8B-B14F-4D97-AF65-F5344CB8AC3E}">
        <p14:creationId xmlns:p14="http://schemas.microsoft.com/office/powerpoint/2010/main" val="87287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数据分布不均匀问题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39498EB-E87B-4AF1-A5DE-2AD0E64AF9E1}"/>
              </a:ext>
            </a:extLst>
          </p:cNvPr>
          <p:cNvSpPr txBox="1"/>
          <p:nvPr/>
        </p:nvSpPr>
        <p:spPr>
          <a:xfrm>
            <a:off x="273918" y="987573"/>
            <a:ext cx="3853161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解决思路：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、过采样种类较少的样本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、数据扩增：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在训练方面，除了常规的数据增强之外，我们观察到原始的标注存在不准确的情况，为了使网络适应这种不确定性，我们在训练时随机对原始的标注框进行了抖动，是网络能够学习这种不确定性</a:t>
            </a:r>
            <a:endParaRPr lang="en-US" altLang="zh-CN" sz="1400" dirty="0">
              <a:latin typeface="+mn-ea"/>
            </a:endParaRPr>
          </a:p>
          <a:p>
            <a:endParaRPr lang="zh-CN" altLang="en-US" sz="1400" dirty="0">
              <a:latin typeface="+mn-ea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0A3758A-7884-40A4-9314-7375923D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42" y="1970568"/>
            <a:ext cx="1496943" cy="6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1B9BFBA-D0F6-474B-B05F-EE15E29B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48264" y="1203598"/>
            <a:ext cx="1496943" cy="6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D4B964B-14E0-4E31-BAF2-F603D31E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96" y="2631198"/>
            <a:ext cx="1496945" cy="6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DD8F5AC-56E8-45FF-850F-E60C846320AB}"/>
              </a:ext>
            </a:extLst>
          </p:cNvPr>
          <p:cNvCxnSpPr>
            <a:endCxn id="20" idx="3"/>
          </p:cNvCxnSpPr>
          <p:nvPr/>
        </p:nvCxnSpPr>
        <p:spPr>
          <a:xfrm flipV="1">
            <a:off x="5981478" y="1533913"/>
            <a:ext cx="966786" cy="46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342FCD-8886-4A49-BED4-B5EAC4DEB8BF}"/>
              </a:ext>
            </a:extLst>
          </p:cNvPr>
          <p:cNvCxnSpPr>
            <a:endCxn id="21" idx="1"/>
          </p:cNvCxnSpPr>
          <p:nvPr/>
        </p:nvCxnSpPr>
        <p:spPr>
          <a:xfrm>
            <a:off x="5981478" y="2571750"/>
            <a:ext cx="989618" cy="38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9DAD151-4A32-4DD1-85C4-B4B4C3DA7059}"/>
              </a:ext>
            </a:extLst>
          </p:cNvPr>
          <p:cNvSpPr txBox="1"/>
          <p:nvPr/>
        </p:nvSpPr>
        <p:spPr>
          <a:xfrm>
            <a:off x="5981478" y="141806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+mn-ea"/>
              </a:rPr>
              <a:t>竖直翻折</a:t>
            </a:r>
            <a:endParaRPr lang="zh-CN" altLang="en-US" sz="11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EFF73-82F3-4CFA-B77E-F3E15E4ED7F7}"/>
              </a:ext>
            </a:extLst>
          </p:cNvPr>
          <p:cNvSpPr txBox="1"/>
          <p:nvPr/>
        </p:nvSpPr>
        <p:spPr>
          <a:xfrm>
            <a:off x="6034992" y="28157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+mn-ea"/>
              </a:rPr>
              <a:t>水平翻折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503712" y="2039357"/>
            <a:ext cx="5184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布匹缺陷检测比赛分析</a:t>
            </a:r>
          </a:p>
        </p:txBody>
      </p:sp>
      <p:sp>
        <p:nvSpPr>
          <p:cNvPr id="41" name="矩形 40"/>
          <p:cNvSpPr/>
          <p:nvPr/>
        </p:nvSpPr>
        <p:spPr>
          <a:xfrm>
            <a:off x="2843808" y="174830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极端长宽比问题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39498EB-E87B-4AF1-A5DE-2AD0E64AF9E1}"/>
              </a:ext>
            </a:extLst>
          </p:cNvPr>
          <p:cNvSpPr txBox="1"/>
          <p:nvPr/>
        </p:nvSpPr>
        <p:spPr>
          <a:xfrm>
            <a:off x="273918" y="987573"/>
            <a:ext cx="3853161" cy="230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解决思路：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anchor </a:t>
            </a:r>
            <a:r>
              <a:rPr lang="zh-CN" altLang="en-US" sz="1400" dirty="0">
                <a:latin typeface="+mn-ea"/>
              </a:rPr>
              <a:t>设置：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考虑到样本的长宽比差异较大，通过聚类分析可以发现，原始的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并不能满足当前任务的需要，通过增加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anchor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数目，提高检测性能。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、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可变形卷积：增强特征提取能力，提高检测性能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1C03B2-23FF-4EE9-9514-4B517F0C5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003798"/>
            <a:ext cx="3523044" cy="150402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74229C9-0D06-4610-B3A3-F50B79DCD093}"/>
              </a:ext>
            </a:extLst>
          </p:cNvPr>
          <p:cNvSpPr txBox="1"/>
          <p:nvPr/>
        </p:nvSpPr>
        <p:spPr>
          <a:xfrm>
            <a:off x="266097" y="3369551"/>
            <a:ext cx="3824528" cy="134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4D4D4D"/>
                </a:solidFill>
                <a:latin typeface="-apple-system"/>
              </a:rPr>
              <a:t>方法：在 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backbone</a:t>
            </a:r>
            <a:r>
              <a:rPr lang="zh-CN" altLang="zh-CN" sz="1400" dirty="0">
                <a:solidFill>
                  <a:srgbClr val="4D4D4D"/>
                </a:solidFill>
                <a:latin typeface="-apple-system"/>
              </a:rPr>
              <a:t>结构的最后一个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block</a:t>
            </a:r>
            <a:r>
              <a:rPr lang="zh-CN" altLang="zh-CN" sz="1400" dirty="0">
                <a:solidFill>
                  <a:srgbClr val="4D4D4D"/>
                </a:solidFill>
                <a:latin typeface="-apple-system"/>
              </a:rPr>
              <a:t>采用可变形卷积核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4D4D4D"/>
                </a:solidFill>
                <a:latin typeface="-apple-system"/>
              </a:rPr>
              <a:t>优点：可变形卷积能够计算每个点的偏移，从最合适的地方取特征进行卷积</a:t>
            </a:r>
          </a:p>
        </p:txBody>
      </p:sp>
    </p:spTree>
    <p:extLst>
      <p:ext uri="{BB962C8B-B14F-4D97-AF65-F5344CB8AC3E}">
        <p14:creationId xmlns:p14="http://schemas.microsoft.com/office/powerpoint/2010/main" val="94433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小目标问题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39498EB-E87B-4AF1-A5DE-2AD0E64AF9E1}"/>
              </a:ext>
            </a:extLst>
          </p:cNvPr>
          <p:cNvSpPr txBox="1"/>
          <p:nvPr/>
        </p:nvSpPr>
        <p:spPr>
          <a:xfrm>
            <a:off x="248733" y="869043"/>
            <a:ext cx="3853161" cy="456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解决思路：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、针对小目标的扩增方式：</a:t>
            </a:r>
            <a:r>
              <a:rPr lang="it-IT" altLang="zh-CN" sz="1400" b="1" i="0" dirty="0">
                <a:solidFill>
                  <a:srgbClr val="C00000"/>
                </a:solidFill>
                <a:effectLst/>
                <a:latin typeface="-apple-system"/>
              </a:rPr>
              <a:t>Copy-Pasted</a:t>
            </a: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616161"/>
                </a:solidFill>
                <a:effectLst/>
                <a:latin typeface="-apple-system"/>
              </a:rPr>
              <a:t>也就是将小目标贴到图像中的任意位置并生成新的标注，并且粘贴的小目标可以进行随机变换（缩放，翻折，旋转等），这种方式通过增加每个图像中小目标的数量，匹配的 </a:t>
            </a:r>
            <a:r>
              <a:rPr lang="en-US" altLang="zh-CN" sz="1400" b="0" i="0" dirty="0">
                <a:solidFill>
                  <a:srgbClr val="616161"/>
                </a:solidFill>
                <a:effectLst/>
                <a:latin typeface="-apple-system"/>
              </a:rPr>
              <a:t>anchor </a:t>
            </a:r>
            <a:r>
              <a:rPr lang="zh-CN" altLang="en-US" sz="1400" b="0" i="0" dirty="0">
                <a:solidFill>
                  <a:srgbClr val="616161"/>
                </a:solidFill>
                <a:effectLst/>
                <a:latin typeface="-apple-system"/>
              </a:rPr>
              <a:t>的数量也会随之增加，这进而提升了小目标在训练阶段对 </a:t>
            </a:r>
            <a:r>
              <a:rPr lang="en-US" altLang="zh-CN" sz="1400" b="0" i="0" dirty="0">
                <a:solidFill>
                  <a:srgbClr val="616161"/>
                </a:solidFill>
                <a:effectLst/>
                <a:latin typeface="-apple-system"/>
              </a:rPr>
              <a:t>loss </a:t>
            </a:r>
            <a:r>
              <a:rPr lang="zh-CN" altLang="en-US" sz="1400" b="0" i="0" dirty="0">
                <a:solidFill>
                  <a:srgbClr val="616161"/>
                </a:solidFill>
                <a:effectLst/>
                <a:latin typeface="-apple-system"/>
              </a:rPr>
              <a:t>计算的贡献。</a:t>
            </a:r>
            <a:endParaRPr lang="it-IT" altLang="zh-CN" sz="1400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、多尺度训练：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525252"/>
                </a:solidFill>
                <a:effectLst/>
                <a:latin typeface="Helvetica Neue"/>
              </a:rPr>
              <a:t>多尺度训练（</a:t>
            </a:r>
            <a:r>
              <a:rPr lang="en-US" altLang="zh-CN" sz="1400" b="0" i="0" dirty="0">
                <a:solidFill>
                  <a:srgbClr val="525252"/>
                </a:solidFill>
                <a:effectLst/>
                <a:latin typeface="Helvetica Neue"/>
              </a:rPr>
              <a:t>Multi Scale Training, MST</a:t>
            </a:r>
            <a:r>
              <a:rPr lang="zh-CN" altLang="en-US" sz="1400" b="0" i="0" dirty="0">
                <a:solidFill>
                  <a:srgbClr val="525252"/>
                </a:solidFill>
                <a:effectLst/>
                <a:latin typeface="Helvetica Neue"/>
              </a:rPr>
              <a:t>）通常是指设置几种不同的图片输入尺度，训练时从多个尺度中随机选取一种尺度，将输入图片缩放到该尺度并送入网络中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2A2E3-47BE-4374-920D-B18F70FD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203598"/>
            <a:ext cx="4552459" cy="15709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BAF22FD-802A-45D8-AA3D-1A680B1A6B5C}"/>
              </a:ext>
            </a:extLst>
          </p:cNvPr>
          <p:cNvSpPr txBox="1"/>
          <p:nvPr/>
        </p:nvSpPr>
        <p:spPr>
          <a:xfrm>
            <a:off x="4452978" y="2928535"/>
            <a:ext cx="4572000" cy="101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3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FPN </a:t>
            </a:r>
            <a:r>
              <a:rPr lang="zh-CN" altLang="en-US" sz="1400" dirty="0">
                <a:latin typeface="+mn-ea"/>
              </a:rPr>
              <a:t>增加融合因子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Effective Fusion Factor in FPN for Tiny Object Detection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EB57CB-6101-470A-A443-449CAF6A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73081"/>
            <a:ext cx="3059832" cy="14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4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目标检测提分技巧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C2ABA5A-96AF-449E-BE8E-528945E8E048}"/>
              </a:ext>
            </a:extLst>
          </p:cNvPr>
          <p:cNvSpPr txBox="1"/>
          <p:nvPr/>
        </p:nvSpPr>
        <p:spPr>
          <a:xfrm>
            <a:off x="251520" y="987574"/>
            <a:ext cx="5688632" cy="336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en-US" altLang="zh-CN" dirty="0">
                <a:solidFill>
                  <a:srgbClr val="12121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zh-CN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半监督学习</a:t>
            </a:r>
            <a:r>
              <a:rPr lang="zh-CN" altLang="en-US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：</a:t>
            </a:r>
            <a:endParaRPr lang="en-US" altLang="zh-CN" sz="1800" kern="1200" dirty="0">
              <a:solidFill>
                <a:srgbClr val="121212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pPr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12121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利用训练集训练好的模型预测测试集，将预测结果作为伪标签加入训练</a:t>
            </a:r>
            <a:endParaRPr lang="zh-CN" altLang="zh-CN" dirty="0">
              <a:effectLst/>
            </a:endParaRPr>
          </a:p>
          <a:p>
            <a:pPr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12121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altLang="zh-CN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.</a:t>
            </a:r>
            <a:r>
              <a:rPr lang="zh-CN" altLang="zh-CN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测试增强</a:t>
            </a:r>
            <a:r>
              <a:rPr lang="zh-CN" altLang="en-US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：</a:t>
            </a:r>
            <a:endParaRPr lang="en-US" altLang="zh-CN" sz="1800" kern="1200" dirty="0">
              <a:solidFill>
                <a:srgbClr val="121212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pPr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对检测图片进行翻折、旋转、色彩增强，然后分别对这些扩增图片进行预测，将多个预测结果进行融合</a:t>
            </a:r>
            <a:endParaRPr lang="zh-CN" altLang="zh-CN" dirty="0">
              <a:effectLst/>
            </a:endParaRPr>
          </a:p>
          <a:p>
            <a:pPr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3.</a:t>
            </a:r>
            <a:r>
              <a:rPr lang="zh-CN" altLang="zh-CN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模型集成</a:t>
            </a:r>
            <a:r>
              <a:rPr lang="zh-CN" altLang="en-US" sz="1800" kern="1200" dirty="0">
                <a:solidFill>
                  <a:srgbClr val="121212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：</a:t>
            </a:r>
            <a:endParaRPr lang="en-US" altLang="zh-CN" sz="1800" kern="1200" dirty="0">
              <a:solidFill>
                <a:srgbClr val="121212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pPr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多个模型进行预测，将一张图片的多个结果进行融合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012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感谢大家聆听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EB700CD-FE39-4AC0-BB9B-669F78042CC2}"/>
              </a:ext>
            </a:extLst>
          </p:cNvPr>
          <p:cNvSpPr txBox="1"/>
          <p:nvPr/>
        </p:nvSpPr>
        <p:spPr>
          <a:xfrm>
            <a:off x="0" y="1059582"/>
            <a:ext cx="46503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赛题背景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本赛场聚焦布匹疵点智能检测，要求选手研究开发高效可靠的计算机视觉算法，提升布匹疵点检验的准确度，降低对大量人工的依赖，提升布样疵点质检的效果和效率。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比赛要求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要求算法既要</a:t>
            </a:r>
            <a:r>
              <a:rPr lang="zh-CN" altLang="en-US" sz="1400" b="1" i="0" dirty="0">
                <a:effectLst/>
                <a:latin typeface="+mn-ea"/>
              </a:rPr>
              <a:t>检测布匹是否包含疵点，又要给出疵点具体的位置和类别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，既考察疵点检出能力、也考察疵点定位和分类能力。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评估指标：</a:t>
            </a:r>
            <a:endParaRPr lang="en-US" altLang="zh-CN" sz="1400" b="0" i="0" dirty="0">
              <a:effectLst/>
              <a:latin typeface="-apple-system"/>
            </a:endParaRPr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4F093044-C394-4EE9-BA26-3CFF2B3C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0896"/>
            <a:ext cx="4082505" cy="18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9">
            <a:extLst>
              <a:ext uri="{FF2B5EF4-FFF2-40B4-BE49-F238E27FC236}">
                <a16:creationId xmlns:a16="http://schemas.microsoft.com/office/drawing/2014/main" id="{9FB5ACA8-7983-43FD-8001-46F4E7FD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布匹缺陷检测比赛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A7BE14-533C-416A-9875-8FCA4F3D5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177" y="3573492"/>
            <a:ext cx="8146734" cy="24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EB700CD-FE39-4AC0-BB9B-669F78042CC2}"/>
              </a:ext>
            </a:extLst>
          </p:cNvPr>
          <p:cNvSpPr txBox="1"/>
          <p:nvPr/>
        </p:nvSpPr>
        <p:spPr>
          <a:xfrm>
            <a:off x="0" y="1059582"/>
            <a:ext cx="465031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比赛时间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</a:rPr>
              <a:t>16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日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</a:rPr>
              <a:t>-3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+mn-ea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日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比赛奖励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一等奖：排名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1-2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名，红蜘蛛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K750T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茶轴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87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键机械键盘</a:t>
            </a: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二等奖：排名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3-5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名，小米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MI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无线充电宝青春版本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10000mAh</a:t>
            </a: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三等奖：排名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6-10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名，天猫精灵方糖小音响</a:t>
            </a:r>
          </a:p>
          <a:p>
            <a:pPr algn="l"/>
            <a:endParaRPr lang="en-US" altLang="zh-CN" sz="14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提交说明</a:t>
            </a:r>
            <a:r>
              <a:rPr lang="zh-CN" altLang="en-US" sz="1400" b="0" i="0" dirty="0">
                <a:effectLst/>
                <a:latin typeface="-apple-system"/>
              </a:rPr>
              <a:t>：</a:t>
            </a:r>
            <a:endParaRPr lang="en-US" altLang="zh-CN" sz="1400" b="0" i="0" dirty="0">
              <a:effectLst/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平台采用了基于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GPU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计算资源的提交镜像的方式，将本地代码打包成镜像提交，推送至阿里云容器镜像仓库后，在天池提交页面中输入镜像地址、用户名和仓库密码。由比赛平台拉取镜像运行， 运行结束即可在成绩页面查询运行日志及评测结果。</a:t>
            </a:r>
            <a:endParaRPr lang="en-US" altLang="zh-CN" sz="1400" b="0" i="0" dirty="0">
              <a:effectLst/>
              <a:latin typeface="-apple-system"/>
            </a:endParaRPr>
          </a:p>
          <a:p>
            <a:pPr algn="l"/>
            <a:endParaRPr lang="en-US" altLang="zh-CN" sz="1400" b="0" i="0" dirty="0"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35FB96-12AE-4695-932D-82AC7419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83" y="3557301"/>
            <a:ext cx="3973090" cy="13340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D01DD1-1DAC-4278-BAAD-73B924A2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83" y="555526"/>
            <a:ext cx="3862826" cy="2783001"/>
          </a:xfrm>
          <a:prstGeom prst="rect">
            <a:avLst/>
          </a:prstGeom>
        </p:spPr>
      </p:pic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布匹缺陷检测比赛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EB700CD-FE39-4AC0-BB9B-669F78042CC2}"/>
              </a:ext>
            </a:extLst>
          </p:cNvPr>
          <p:cNvSpPr txBox="1"/>
          <p:nvPr/>
        </p:nvSpPr>
        <p:spPr>
          <a:xfrm>
            <a:off x="144163" y="819726"/>
            <a:ext cx="3400356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数据大小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+mn-ea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+mn-ea"/>
              </a:rPr>
              <a:t>官方一共提供了</a:t>
            </a:r>
            <a:r>
              <a:rPr lang="en-US" altLang="zh-CN" sz="1400" dirty="0">
                <a:solidFill>
                  <a:srgbClr val="333333"/>
                </a:solidFill>
                <a:latin typeface="+mn-ea"/>
              </a:rPr>
              <a:t>9576</a:t>
            </a:r>
            <a:r>
              <a:rPr lang="zh-CN" altLang="en-US" sz="1400" dirty="0">
                <a:solidFill>
                  <a:srgbClr val="333333"/>
                </a:solidFill>
                <a:latin typeface="+mn-ea"/>
              </a:rPr>
              <a:t>张图片用于训练其中有瑕疵图片</a:t>
            </a:r>
            <a:r>
              <a:rPr lang="en-US" altLang="zh-CN" sz="1400" dirty="0">
                <a:solidFill>
                  <a:srgbClr val="333333"/>
                </a:solidFill>
                <a:latin typeface="+mn-ea"/>
              </a:rPr>
              <a:t>5913</a:t>
            </a:r>
            <a:r>
              <a:rPr lang="zh-CN" altLang="en-US" sz="1400" dirty="0">
                <a:solidFill>
                  <a:srgbClr val="333333"/>
                </a:solidFill>
                <a:latin typeface="+mn-ea"/>
              </a:rPr>
              <a:t>张，无瑕疵图片</a:t>
            </a:r>
            <a:r>
              <a:rPr lang="en-US" altLang="zh-CN" sz="1400" dirty="0">
                <a:solidFill>
                  <a:srgbClr val="333333"/>
                </a:solidFill>
                <a:latin typeface="+mn-ea"/>
              </a:rPr>
              <a:t>3663</a:t>
            </a:r>
            <a:r>
              <a:rPr lang="zh-CN" altLang="en-US" sz="1400" dirty="0">
                <a:solidFill>
                  <a:srgbClr val="333333"/>
                </a:solidFill>
                <a:latin typeface="+mn-ea"/>
              </a:rPr>
              <a:t>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瑕疵类别共有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34</a:t>
            </a: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个类别，在最终提交结果上对一些相似类别进行了合并后，共分为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20</a:t>
            </a: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个瑕疵类别。</a:t>
            </a:r>
            <a:endParaRPr lang="en-US" altLang="zh-CN" sz="1400" dirty="0">
              <a:solidFill>
                <a:srgbClr val="333333"/>
              </a:solidFill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尺寸：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4096 </a:t>
            </a: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* 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1696</a:t>
            </a:r>
            <a:endParaRPr lang="zh-CN" altLang="en-US" sz="1400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sz="1400" b="0" i="0" dirty="0">
              <a:effectLst/>
              <a:latin typeface="-apple-system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8B4AC42A-EF74-4C0D-A34B-35587A3F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比赛数据分析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16F9AF-CDEC-4E1B-8EBF-5CA13E8C28B0}"/>
              </a:ext>
            </a:extLst>
          </p:cNvPr>
          <p:cNvSpPr txBox="1"/>
          <p:nvPr/>
        </p:nvSpPr>
        <p:spPr>
          <a:xfrm>
            <a:off x="17892" y="3170483"/>
            <a:ext cx="1535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数据分布：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4100" name="Picture 4" descr="分布统计">
            <a:extLst>
              <a:ext uri="{FF2B5EF4-FFF2-40B4-BE49-F238E27FC236}">
                <a16:creationId xmlns:a16="http://schemas.microsoft.com/office/drawing/2014/main" id="{29927C23-F7D3-4650-A14B-715A78B7F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3" r="1900" b="9663"/>
          <a:stretch/>
        </p:blipFill>
        <p:spPr bwMode="auto">
          <a:xfrm>
            <a:off x="17892" y="3529454"/>
            <a:ext cx="7503169" cy="1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79B2B62-AE10-48D1-96F2-570498706EEB}"/>
              </a:ext>
            </a:extLst>
          </p:cNvPr>
          <p:cNvSpPr txBox="1"/>
          <p:nvPr/>
        </p:nvSpPr>
        <p:spPr>
          <a:xfrm>
            <a:off x="4355976" y="755559"/>
            <a:ext cx="3662536" cy="167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i="0" dirty="0">
                <a:solidFill>
                  <a:srgbClr val="333333"/>
                </a:solidFill>
                <a:effectLst/>
                <a:latin typeface="pingfang SC"/>
              </a:rPr>
              <a:t>比赛难点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种类较多，且数据分布不均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缺陷形状具有极端的长宽比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图片尺寸较大，部分缺陷尺寸小，小目标问题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2599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503712" y="2039357"/>
            <a:ext cx="5184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快速实现比赛的</a:t>
            </a:r>
            <a:r>
              <a:rPr lang="en-US" altLang="zh-CN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Baseline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43808" y="174830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9DBEE15-9FED-4F85-A2D4-23F3EF7068C8}"/>
              </a:ext>
            </a:extLst>
          </p:cNvPr>
          <p:cNvSpPr/>
          <p:nvPr/>
        </p:nvSpPr>
        <p:spPr>
          <a:xfrm>
            <a:off x="2699792" y="2730521"/>
            <a:ext cx="3456384" cy="152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开源框架选择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数据预处理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训练模型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测试提交结果</a:t>
            </a:r>
          </a:p>
        </p:txBody>
      </p:sp>
    </p:spTree>
    <p:extLst>
      <p:ext uri="{BB962C8B-B14F-4D97-AF65-F5344CB8AC3E}">
        <p14:creationId xmlns:p14="http://schemas.microsoft.com/office/powerpoint/2010/main" val="423647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16158" y="255015"/>
            <a:ext cx="8476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开源框架选择：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YOLOV5		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7" name="矩形 3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D3A83BB-AF8A-401C-947A-4DD1C1706E57}"/>
              </a:ext>
            </a:extLst>
          </p:cNvPr>
          <p:cNvSpPr txBox="1"/>
          <p:nvPr/>
        </p:nvSpPr>
        <p:spPr>
          <a:xfrm>
            <a:off x="117813" y="892309"/>
            <a:ext cx="3693861" cy="2963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任务分析：</a:t>
            </a: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此次任务是布匹瑕疵检测，首先考虑的应该是目标检测框架。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当前目标检测主要分为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one-stage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two-stage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两种类型，以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YOLO,SSD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等框架为代表的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one-stage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速度快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以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Faster-RCNN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为代表的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two-stage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框架精度高。基于本次任务时间有限制在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小时内，因此采用单阶段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YOLOV5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的方案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79193B-AB2F-48C7-A7B5-F632450D8A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18198"/>
            <a:ext cx="4854885" cy="273087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6A84F95-48E3-4AC9-95B0-91C8EEBDADAD}"/>
              </a:ext>
            </a:extLst>
          </p:cNvPr>
          <p:cNvSpPr txBox="1"/>
          <p:nvPr/>
        </p:nvSpPr>
        <p:spPr>
          <a:xfrm>
            <a:off x="3995936" y="803383"/>
            <a:ext cx="457200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YOLOV5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框架设置：</a:t>
            </a: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16158" y="255015"/>
            <a:ext cx="8476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开源框架选择：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YOLOV5		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7" name="矩形 3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D3A83BB-AF8A-401C-947A-4DD1C1706E57}"/>
              </a:ext>
            </a:extLst>
          </p:cNvPr>
          <p:cNvSpPr txBox="1"/>
          <p:nvPr/>
        </p:nvSpPr>
        <p:spPr>
          <a:xfrm>
            <a:off x="117813" y="892309"/>
            <a:ext cx="3693861" cy="264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环境配置：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1" dirty="0">
              <a:solidFill>
                <a:srgbClr val="4D4D4D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1" dirty="0">
              <a:solidFill>
                <a:srgbClr val="4D4D4D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1" dirty="0">
              <a:solidFill>
                <a:srgbClr val="4D4D4D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A84F95-48E3-4AC9-95B0-91C8EEBDADAD}"/>
              </a:ext>
            </a:extLst>
          </p:cNvPr>
          <p:cNvSpPr txBox="1"/>
          <p:nvPr/>
        </p:nvSpPr>
        <p:spPr>
          <a:xfrm>
            <a:off x="3563888" y="801662"/>
            <a:ext cx="457200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训练设置：</a:t>
            </a: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01419A-4DA4-473A-BD57-07D4CA33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" r="45713"/>
          <a:stretch/>
        </p:blipFill>
        <p:spPr>
          <a:xfrm>
            <a:off x="221171" y="1418198"/>
            <a:ext cx="3342717" cy="2878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184136-6C5F-4431-BDC8-7220AA65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97" y="1322225"/>
            <a:ext cx="5418290" cy="8535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160591-A1FF-4AE7-A4AE-8CA8A68CB497}"/>
              </a:ext>
            </a:extLst>
          </p:cNvPr>
          <p:cNvSpPr txBox="1"/>
          <p:nvPr/>
        </p:nvSpPr>
        <p:spPr>
          <a:xfrm>
            <a:off x="3491880" y="2408158"/>
            <a:ext cx="4572000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预测设置：</a:t>
            </a: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DDDBA2-FBBE-4A59-B641-8279EFC07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862148"/>
            <a:ext cx="5258256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999212" y="2549173"/>
            <a:ext cx="2019300" cy="10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rgbClr val="FFFFFF">
                  <a:lumMod val="50000"/>
                </a:srgbClr>
              </a:solidFill>
            </a:endParaRPr>
          </a:p>
          <a:p>
            <a:pPr lvl="0">
              <a:lnSpc>
                <a:spcPct val="120000"/>
              </a:lnSpc>
            </a:pPr>
            <a:endParaRPr lang="zh-CN" alt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EB700CD-FE39-4AC0-BB9B-669F78042CC2}"/>
              </a:ext>
            </a:extLst>
          </p:cNvPr>
          <p:cNvSpPr txBox="1"/>
          <p:nvPr/>
        </p:nvSpPr>
        <p:spPr>
          <a:xfrm>
            <a:off x="323528" y="869043"/>
            <a:ext cx="465031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训练数据文件结构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n-US" altLang="zh-CN" sz="14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313BD02F-5D82-4C3F-822A-7C5667F5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9" y="278281"/>
            <a:ext cx="36744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数据预处理：比赛数据格式分析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DF7B6E-7092-4D43-8B41-B2900AC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7" y="1203152"/>
            <a:ext cx="2933659" cy="18555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22CD64-C029-4F37-A510-E1567899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05" y="2978358"/>
            <a:ext cx="2933659" cy="5951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819EF6-7A68-4554-BF3C-924F303E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605" y="1176820"/>
            <a:ext cx="3722954" cy="233674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29F19D6-4541-4026-8FCE-4985FF101C03}"/>
              </a:ext>
            </a:extLst>
          </p:cNvPr>
          <p:cNvSpPr txBox="1"/>
          <p:nvPr/>
        </p:nvSpPr>
        <p:spPr>
          <a:xfrm>
            <a:off x="3844838" y="77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标注格式说明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313545C-D989-4028-9FCC-74A8671D1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237" y="3335345"/>
            <a:ext cx="5214980" cy="14865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CF18C56-E755-468D-9EF5-60142FB1A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" y="3756314"/>
            <a:ext cx="3928605" cy="10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333333"/>
    </a:dk1>
    <a:lt1>
      <a:srgbClr val="FFFFFF"/>
    </a:lt1>
    <a:dk2>
      <a:srgbClr val="333333"/>
    </a:dk2>
    <a:lt2>
      <a:srgbClr val="FFFFFF"/>
    </a:lt2>
    <a:accent1>
      <a:srgbClr val="1D69A3"/>
    </a:accent1>
    <a:accent2>
      <a:srgbClr val="84CBC3"/>
    </a:accent2>
    <a:accent3>
      <a:srgbClr val="F8D158"/>
    </a:accent3>
    <a:accent4>
      <a:srgbClr val="F57365"/>
    </a:accent4>
    <a:accent5>
      <a:srgbClr val="7FC9EC"/>
    </a:accent5>
    <a:accent6>
      <a:srgbClr val="8689D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1077</Words>
  <Application>Microsoft Office PowerPoint</Application>
  <PresentationFormat>全屏显示(16:9)</PresentationFormat>
  <Paragraphs>147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Helvetica Neue</vt:lpstr>
      <vt:lpstr>pingfang SC</vt:lpstr>
      <vt:lpstr>宋体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荣胜</cp:lastModifiedBy>
  <cp:revision>97</cp:revision>
  <dcterms:created xsi:type="dcterms:W3CDTF">2016-04-09T09:29:00Z</dcterms:created>
  <dcterms:modified xsi:type="dcterms:W3CDTF">2021-02-20T03:16:04Z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