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slideLayout" Target="../slideLayouts/slideLayout1.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2235" y="117475"/>
            <a:ext cx="4064000" cy="521970"/>
          </a:xfrm>
          <a:prstGeom prst="rect">
            <a:avLst/>
          </a:prstGeom>
          <a:noFill/>
        </p:spPr>
        <p:txBody>
          <a:bodyPr wrap="square" rtlCol="0">
            <a:spAutoFit/>
          </a:bodyPr>
          <a:p>
            <a:r>
              <a:rPr lang="zh-CN" altLang="en-US" sz="2800"/>
              <a:t>西门子</a:t>
            </a:r>
            <a:endParaRPr lang="zh-CN" altLang="en-US" sz="2800"/>
          </a:p>
        </p:txBody>
      </p:sp>
      <p:pic>
        <p:nvPicPr>
          <p:cNvPr id="23" name="图片 22"/>
          <p:cNvPicPr>
            <a:picLocks noChangeAspect="1"/>
          </p:cNvPicPr>
          <p:nvPr>
            <p:custDataLst>
              <p:tags r:id="rId1"/>
            </p:custDataLst>
          </p:nvPr>
        </p:nvPicPr>
        <p:blipFill>
          <a:blip r:embed="rId2"/>
          <a:stretch>
            <a:fillRect/>
          </a:stretch>
        </p:blipFill>
        <p:spPr>
          <a:xfrm>
            <a:off x="1448435" y="1132840"/>
            <a:ext cx="5699125" cy="717550"/>
          </a:xfrm>
          <a:prstGeom prst="rect">
            <a:avLst/>
          </a:prstGeom>
        </p:spPr>
      </p:pic>
      <p:sp>
        <p:nvSpPr>
          <p:cNvPr id="5" name="文本框 4"/>
          <p:cNvSpPr txBox="1"/>
          <p:nvPr/>
        </p:nvSpPr>
        <p:spPr>
          <a:xfrm>
            <a:off x="1574800" y="764540"/>
            <a:ext cx="4064000" cy="368300"/>
          </a:xfrm>
          <a:prstGeom prst="rect">
            <a:avLst/>
          </a:prstGeom>
          <a:noFill/>
        </p:spPr>
        <p:txBody>
          <a:bodyPr wrap="square" rtlCol="0">
            <a:spAutoFit/>
          </a:bodyPr>
          <a:p>
            <a:r>
              <a:rPr lang="zh-CN" altLang="en-US"/>
              <a:t>之前模型（</a:t>
            </a:r>
            <a:r>
              <a:rPr lang="en-US" altLang="zh-CN"/>
              <a:t>2</a:t>
            </a:r>
            <a:r>
              <a:rPr lang="en-US" altLang="zh-CN"/>
              <a:t>00 epochs</a:t>
            </a:r>
            <a:r>
              <a:rPr lang="zh-CN" altLang="en-US"/>
              <a:t>）：</a:t>
            </a:r>
            <a:endParaRPr lang="zh-CN" altLang="en-US"/>
          </a:p>
        </p:txBody>
      </p:sp>
      <p:sp>
        <p:nvSpPr>
          <p:cNvPr id="6" name="文本框 5"/>
          <p:cNvSpPr txBox="1"/>
          <p:nvPr/>
        </p:nvSpPr>
        <p:spPr>
          <a:xfrm>
            <a:off x="1574800" y="1938020"/>
            <a:ext cx="4064000" cy="368300"/>
          </a:xfrm>
          <a:prstGeom prst="rect">
            <a:avLst/>
          </a:prstGeom>
          <a:noFill/>
        </p:spPr>
        <p:txBody>
          <a:bodyPr wrap="square" rtlCol="0">
            <a:spAutoFit/>
          </a:bodyPr>
          <a:p>
            <a:r>
              <a:rPr lang="zh-CN" altLang="en-US"/>
              <a:t>现在模型（</a:t>
            </a:r>
            <a:r>
              <a:rPr lang="en-US" altLang="zh-CN"/>
              <a:t>30 epochs</a:t>
            </a:r>
            <a:r>
              <a:rPr lang="zh-CN" altLang="en-US"/>
              <a:t>）</a:t>
            </a:r>
            <a:endParaRPr lang="zh-CN" altLang="en-US"/>
          </a:p>
        </p:txBody>
      </p:sp>
      <p:graphicFrame>
        <p:nvGraphicFramePr>
          <p:cNvPr id="7" name="表格 6"/>
          <p:cNvGraphicFramePr/>
          <p:nvPr/>
        </p:nvGraphicFramePr>
        <p:xfrm>
          <a:off x="1574800" y="2463165"/>
          <a:ext cx="8533765" cy="762000"/>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p>
                      <a:pPr>
                        <a:buNone/>
                      </a:pPr>
                      <a:r>
                        <a:rPr lang="zh-CN" altLang="en-US"/>
                        <a:t>分类</a:t>
                      </a:r>
                      <a:r>
                        <a:rPr lang="en-US" altLang="zh-CN"/>
                        <a:t>ACC</a:t>
                      </a:r>
                      <a:endParaRPr lang="en-US" altLang="zh-CN"/>
                    </a:p>
                  </a:txBody>
                  <a:tcPr/>
                </a:tc>
                <a:tc>
                  <a:txBody>
                    <a:bodyPr/>
                    <a:p>
                      <a:pPr>
                        <a:buNone/>
                      </a:pPr>
                      <a:r>
                        <a:rPr lang="zh-CN" altLang="en-US"/>
                        <a:t>分类</a:t>
                      </a:r>
                      <a:r>
                        <a:rPr lang="en-US" altLang="zh-CN"/>
                        <a:t>AUC</a:t>
                      </a:r>
                      <a:endParaRPr lang="en-US" altLang="zh-CN"/>
                    </a:p>
                  </a:txBody>
                  <a:tcPr/>
                </a:tc>
                <a:tc>
                  <a:txBody>
                    <a:bodyPr/>
                    <a:p>
                      <a:pPr>
                        <a:buNone/>
                      </a:pPr>
                      <a:r>
                        <a:rPr lang="zh-CN" altLang="en-US"/>
                        <a:t>分割</a:t>
                      </a:r>
                      <a:r>
                        <a:rPr lang="en-US" altLang="zh-CN"/>
                        <a:t>D</a:t>
                      </a:r>
                      <a:r>
                        <a:rPr lang="en-US" altLang="zh-CN"/>
                        <a:t>ice</a:t>
                      </a:r>
                      <a:endParaRPr lang="en-US" altLang="zh-CN"/>
                    </a:p>
                  </a:txBody>
                  <a:tcPr/>
                </a:tc>
              </a:tr>
              <a:tr h="381000">
                <a:tc>
                  <a:txBody>
                    <a:bodyPr/>
                    <a:p>
                      <a:pPr>
                        <a:buNone/>
                      </a:pPr>
                      <a:r>
                        <a:rPr lang="en-US" altLang="zh-CN"/>
                        <a:t>87.66%</a:t>
                      </a:r>
                      <a:endParaRPr lang="en-US" altLang="zh-CN"/>
                    </a:p>
                  </a:txBody>
                  <a:tcPr/>
                </a:tc>
                <a:tc>
                  <a:txBody>
                    <a:bodyPr/>
                    <a:p>
                      <a:pPr>
                        <a:buNone/>
                      </a:pPr>
                      <a:r>
                        <a:rPr lang="en-US" altLang="zh-CN"/>
                        <a:t>84.01%</a:t>
                      </a:r>
                      <a:endParaRPr lang="en-US" altLang="zh-CN"/>
                    </a:p>
                  </a:txBody>
                  <a:tcPr/>
                </a:tc>
                <a:tc>
                  <a:txBody>
                    <a:bodyPr/>
                    <a:p>
                      <a:pPr>
                        <a:buNone/>
                      </a:pPr>
                      <a:r>
                        <a:rPr lang="en-US" altLang="zh-CN"/>
                        <a:t>83.00%</a:t>
                      </a:r>
                      <a:endParaRPr lang="en-US" altLang="zh-CN"/>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2235" y="117475"/>
            <a:ext cx="4064000" cy="521970"/>
          </a:xfrm>
          <a:prstGeom prst="rect">
            <a:avLst/>
          </a:prstGeom>
          <a:noFill/>
        </p:spPr>
        <p:txBody>
          <a:bodyPr wrap="square" rtlCol="0">
            <a:spAutoFit/>
          </a:bodyPr>
          <a:p>
            <a:r>
              <a:rPr lang="zh-CN" altLang="en-US" sz="2800"/>
              <a:t>乳腺钼靶</a:t>
            </a:r>
            <a:endParaRPr lang="zh-CN" altLang="en-US" sz="2800"/>
          </a:p>
        </p:txBody>
      </p:sp>
      <p:pic>
        <p:nvPicPr>
          <p:cNvPr id="5" name="图片 4"/>
          <p:cNvPicPr>
            <a:picLocks noChangeAspect="1"/>
          </p:cNvPicPr>
          <p:nvPr>
            <p:custDataLst>
              <p:tags r:id="rId1"/>
            </p:custDataLst>
          </p:nvPr>
        </p:nvPicPr>
        <p:blipFill>
          <a:blip r:embed="rId2"/>
          <a:stretch>
            <a:fillRect/>
          </a:stretch>
        </p:blipFill>
        <p:spPr>
          <a:xfrm>
            <a:off x="3933825" y="1325245"/>
            <a:ext cx="8061325" cy="4086860"/>
          </a:xfrm>
          <a:prstGeom prst="rect">
            <a:avLst/>
          </a:prstGeom>
        </p:spPr>
      </p:pic>
      <p:sp>
        <p:nvSpPr>
          <p:cNvPr id="2" name="文本框 1"/>
          <p:cNvSpPr txBox="1"/>
          <p:nvPr/>
        </p:nvSpPr>
        <p:spPr>
          <a:xfrm>
            <a:off x="102235" y="956945"/>
            <a:ext cx="4064000" cy="3415030"/>
          </a:xfrm>
          <a:prstGeom prst="rect">
            <a:avLst/>
          </a:prstGeom>
          <a:noFill/>
        </p:spPr>
        <p:txBody>
          <a:bodyPr wrap="square" rtlCol="0">
            <a:spAutoFit/>
          </a:bodyPr>
          <a:p>
            <a:r>
              <a:rPr lang="zh-CN" altLang="en-US"/>
              <a:t>执行</a:t>
            </a:r>
            <a:r>
              <a:rPr lang="zh-CN" altLang="en-US"/>
              <a:t>过程：</a:t>
            </a:r>
            <a:endParaRPr lang="zh-CN" altLang="en-US"/>
          </a:p>
          <a:p>
            <a:r>
              <a:rPr lang="en-US" altLang="zh-CN"/>
              <a:t>1. </a:t>
            </a:r>
            <a:r>
              <a:rPr lang="zh-CN" altLang="en-US"/>
              <a:t>在【数据集</a:t>
            </a:r>
            <a:r>
              <a:rPr lang="en-US" altLang="zh-CN"/>
              <a:t>1</a:t>
            </a:r>
            <a:r>
              <a:rPr lang="zh-CN" altLang="en-US"/>
              <a:t>（</a:t>
            </a:r>
            <a:r>
              <a:rPr lang="en-US" altLang="zh-CN"/>
              <a:t>cal</a:t>
            </a:r>
            <a:r>
              <a:rPr lang="zh-CN" altLang="en-US"/>
              <a:t>）】上做正常的分割训练，得到【模型</a:t>
            </a:r>
            <a:r>
              <a:rPr lang="en-US" altLang="zh-CN"/>
              <a:t>1</a:t>
            </a:r>
            <a:r>
              <a:rPr lang="zh-CN" altLang="en-US"/>
              <a:t>】</a:t>
            </a:r>
            <a:r>
              <a:rPr lang="zh-CN" altLang="en-US"/>
              <a:t>。需要注意的是这里有专门针对</a:t>
            </a:r>
            <a:r>
              <a:rPr lang="zh-CN" altLang="en-US"/>
              <a:t>特定任务训练的</a:t>
            </a:r>
            <a:r>
              <a:rPr lang="en-US" altLang="zh-CN"/>
              <a:t>CLIP Embedding</a:t>
            </a:r>
            <a:r>
              <a:rPr lang="zh-CN" altLang="en-US"/>
              <a:t>生成更丰富语义信息（即</a:t>
            </a:r>
            <a:r>
              <a:rPr lang="en-US" altLang="zh-CN"/>
              <a:t>prompt</a:t>
            </a:r>
            <a:r>
              <a:rPr lang="zh-CN" altLang="en-US"/>
              <a:t>提示）。</a:t>
            </a:r>
            <a:endParaRPr lang="zh-CN" altLang="en-US"/>
          </a:p>
          <a:p>
            <a:r>
              <a:rPr lang="en-US" altLang="zh-CN"/>
              <a:t>2. </a:t>
            </a:r>
            <a:r>
              <a:rPr lang="zh-CN" altLang="en-US"/>
              <a:t>使用【模型</a:t>
            </a:r>
            <a:r>
              <a:rPr lang="en-US" altLang="zh-CN"/>
              <a:t>1</a:t>
            </a:r>
            <a:r>
              <a:rPr lang="zh-CN" altLang="en-US"/>
              <a:t>】对【数据集</a:t>
            </a:r>
            <a:r>
              <a:rPr lang="en-US" altLang="zh-CN"/>
              <a:t>2</a:t>
            </a:r>
            <a:r>
              <a:rPr lang="zh-CN" altLang="en-US"/>
              <a:t>（</a:t>
            </a:r>
            <a:r>
              <a:rPr lang="en-US" altLang="zh-CN"/>
              <a:t>mass</a:t>
            </a:r>
            <a:r>
              <a:rPr lang="zh-CN" altLang="en-US"/>
              <a:t>）】进行预测，并且预测得到的结果作为伪标签，结合预测结果和新的【</a:t>
            </a:r>
            <a:r>
              <a:rPr lang="en-US" altLang="zh-CN"/>
              <a:t>CLS</a:t>
            </a:r>
            <a:r>
              <a:rPr lang="zh-CN" altLang="en-US"/>
              <a:t>】进行持续</a:t>
            </a:r>
            <a:r>
              <a:rPr lang="zh-CN" altLang="en-US"/>
              <a:t>学习训练。</a:t>
            </a:r>
            <a:endParaRPr lang="zh-CN" altLang="en-US"/>
          </a:p>
          <a:p>
            <a:endParaRPr lang="zh-CN" altLang="en-US"/>
          </a:p>
          <a:p>
            <a:r>
              <a:rPr lang="zh-CN" altLang="en-US"/>
              <a:t>（类别</a:t>
            </a:r>
            <a:r>
              <a:rPr lang="zh-CN" altLang="en-US"/>
              <a:t>的持续</a:t>
            </a:r>
            <a:r>
              <a:rPr lang="zh-CN" altLang="en-US"/>
              <a:t>学习）</a:t>
            </a:r>
            <a:endParaRPr lang="zh-CN" altLang="en-US"/>
          </a:p>
        </p:txBody>
      </p:sp>
      <p:sp>
        <p:nvSpPr>
          <p:cNvPr id="3" name="文本框 2"/>
          <p:cNvSpPr txBox="1"/>
          <p:nvPr/>
        </p:nvSpPr>
        <p:spPr>
          <a:xfrm>
            <a:off x="4166235" y="4651375"/>
            <a:ext cx="2196465" cy="245110"/>
          </a:xfrm>
          <a:prstGeom prst="rect">
            <a:avLst/>
          </a:prstGeom>
          <a:noFill/>
        </p:spPr>
        <p:txBody>
          <a:bodyPr wrap="square" rtlCol="0">
            <a:spAutoFit/>
          </a:bodyPr>
          <a:p>
            <a:pPr algn="ctr"/>
            <a:r>
              <a:rPr lang="zh-CN" altLang="en-US" sz="1000">
                <a:solidFill>
                  <a:srgbClr val="FF0000"/>
                </a:solidFill>
              </a:rPr>
              <a:t>针对多器官的预训练</a:t>
            </a:r>
            <a:r>
              <a:rPr lang="en-US" altLang="zh-CN" sz="1000">
                <a:solidFill>
                  <a:srgbClr val="FF0000"/>
                </a:solidFill>
              </a:rPr>
              <a:t>CLIP</a:t>
            </a:r>
            <a:endParaRPr lang="en-US" altLang="zh-CN" sz="1000">
              <a:solidFill>
                <a:srgbClr val="FF0000"/>
              </a:solidFill>
            </a:endParaRPr>
          </a:p>
        </p:txBody>
      </p:sp>
      <p:sp>
        <p:nvSpPr>
          <p:cNvPr id="6" name="文本框 5"/>
          <p:cNvSpPr txBox="1"/>
          <p:nvPr>
            <p:custDataLst>
              <p:tags r:id="rId3"/>
            </p:custDataLst>
          </p:nvPr>
        </p:nvSpPr>
        <p:spPr>
          <a:xfrm>
            <a:off x="7299960" y="5013325"/>
            <a:ext cx="2196465" cy="398780"/>
          </a:xfrm>
          <a:prstGeom prst="rect">
            <a:avLst/>
          </a:prstGeom>
          <a:noFill/>
        </p:spPr>
        <p:txBody>
          <a:bodyPr wrap="square" rtlCol="0">
            <a:spAutoFit/>
          </a:bodyPr>
          <a:p>
            <a:pPr algn="ctr"/>
            <a:r>
              <a:rPr lang="zh-CN" altLang="en-US" sz="1000">
                <a:solidFill>
                  <a:srgbClr val="FF0000"/>
                </a:solidFill>
              </a:rPr>
              <a:t>编码的语义信息：</a:t>
            </a:r>
            <a:r>
              <a:rPr lang="en-US" sz="1000">
                <a:solidFill>
                  <a:srgbClr val="FF0000"/>
                </a:solidFill>
              </a:rPr>
              <a:t>“</a:t>
            </a:r>
            <a:r>
              <a:rPr lang="zh-CN" altLang="en-US" sz="1000">
                <a:solidFill>
                  <a:srgbClr val="FF0000"/>
                </a:solidFill>
              </a:rPr>
              <a:t>一个带有</a:t>
            </a:r>
            <a:r>
              <a:rPr lang="en-US" altLang="zh-CN" sz="1000">
                <a:solidFill>
                  <a:srgbClr val="FF0000"/>
                </a:solidFill>
              </a:rPr>
              <a:t>[CLS]</a:t>
            </a:r>
            <a:r>
              <a:rPr lang="zh-CN" altLang="en-US" sz="1000">
                <a:solidFill>
                  <a:srgbClr val="FF0000"/>
                </a:solidFill>
              </a:rPr>
              <a:t>的计算机</a:t>
            </a:r>
            <a:r>
              <a:rPr lang="zh-CN" altLang="en-US" sz="1000">
                <a:solidFill>
                  <a:srgbClr val="FF0000"/>
                </a:solidFill>
              </a:rPr>
              <a:t>断层扫描图</a:t>
            </a:r>
            <a:r>
              <a:rPr lang="en-US" sz="1000">
                <a:solidFill>
                  <a:srgbClr val="FF0000"/>
                </a:solidFill>
              </a:rPr>
              <a:t>”</a:t>
            </a:r>
            <a:endParaRPr lang="en-US" sz="1000">
              <a:solidFill>
                <a:srgbClr val="FF0000"/>
              </a:solidFill>
            </a:endParaRPr>
          </a:p>
        </p:txBody>
      </p:sp>
      <p:cxnSp>
        <p:nvCxnSpPr>
          <p:cNvPr id="7" name="直接箭头连接符 6"/>
          <p:cNvCxnSpPr/>
          <p:nvPr/>
        </p:nvCxnSpPr>
        <p:spPr>
          <a:xfrm flipH="1">
            <a:off x="11854180" y="1652905"/>
            <a:ext cx="8890" cy="2626995"/>
          </a:xfrm>
          <a:prstGeom prst="straightConnector1">
            <a:avLst/>
          </a:prstGeom>
          <a:ln w="28575" cmpd="sng">
            <a:solidFill>
              <a:srgbClr val="FF0000"/>
            </a:solidFill>
            <a:prstDash val="solid"/>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11128375" y="1194435"/>
            <a:ext cx="4064000" cy="368300"/>
          </a:xfrm>
          <a:prstGeom prst="rect">
            <a:avLst/>
          </a:prstGeom>
          <a:noFill/>
        </p:spPr>
        <p:txBody>
          <a:bodyPr wrap="square" rtlCol="0">
            <a:spAutoFit/>
          </a:bodyPr>
          <a:p>
            <a:r>
              <a:rPr lang="zh-CN" altLang="en-US">
                <a:solidFill>
                  <a:srgbClr val="FF0000"/>
                </a:solidFill>
              </a:rPr>
              <a:t>逐步增</a:t>
            </a:r>
            <a:r>
              <a:rPr lang="zh-CN" altLang="en-US">
                <a:solidFill>
                  <a:srgbClr val="FF0000"/>
                </a:solidFill>
              </a:rPr>
              <a:t>类</a:t>
            </a:r>
            <a:endParaRPr lang="zh-CN" altLang="en-US">
              <a:solidFill>
                <a:srgbClr val="FF0000"/>
              </a:solidFill>
            </a:endParaRPr>
          </a:p>
        </p:txBody>
      </p:sp>
      <p:cxnSp>
        <p:nvCxnSpPr>
          <p:cNvPr id="9" name="直接箭头连接符 8"/>
          <p:cNvCxnSpPr/>
          <p:nvPr>
            <p:custDataLst>
              <p:tags r:id="rId4"/>
            </p:custDataLst>
          </p:nvPr>
        </p:nvCxnSpPr>
        <p:spPr>
          <a:xfrm>
            <a:off x="1037590" y="4371975"/>
            <a:ext cx="635" cy="728345"/>
          </a:xfrm>
          <a:prstGeom prst="straightConnector1">
            <a:avLst/>
          </a:prstGeom>
          <a:ln w="28575" cmpd="sng">
            <a:solidFill>
              <a:srgbClr val="FF0000"/>
            </a:solidFill>
            <a:prstDash val="solid"/>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02235" y="5100320"/>
            <a:ext cx="4064000" cy="368300"/>
          </a:xfrm>
          <a:prstGeom prst="rect">
            <a:avLst/>
          </a:prstGeom>
          <a:noFill/>
        </p:spPr>
        <p:txBody>
          <a:bodyPr wrap="square" rtlCol="0">
            <a:spAutoFit/>
          </a:bodyPr>
          <a:p>
            <a:r>
              <a:rPr lang="zh-CN" altLang="en-US"/>
              <a:t>（数据的持续</a:t>
            </a:r>
            <a:r>
              <a:rPr lang="zh-CN" altLang="en-US"/>
              <a:t>学习）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422910" y="3329305"/>
            <a:ext cx="3870960" cy="3006725"/>
          </a:xfrm>
          <a:prstGeom prst="rect">
            <a:avLst/>
          </a:prstGeom>
          <a:solidFill>
            <a:schemeClr val="accent3">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7" name="表格 6"/>
          <p:cNvGraphicFramePr/>
          <p:nvPr>
            <p:custDataLst>
              <p:tags r:id="rId1"/>
            </p:custDataLst>
          </p:nvPr>
        </p:nvGraphicFramePr>
        <p:xfrm>
          <a:off x="502285" y="407670"/>
          <a:ext cx="3704590" cy="2292985"/>
        </p:xfrm>
        <a:graphic>
          <a:graphicData uri="http://schemas.openxmlformats.org/drawingml/2006/table">
            <a:tbl>
              <a:tblPr firstRow="1" bandRow="1">
                <a:tableStyleId>{5C22544A-7EE6-4342-B048-85BDC9FD1C3A}</a:tableStyleId>
              </a:tblPr>
              <a:tblGrid>
                <a:gridCol w="1852295"/>
                <a:gridCol w="1852295"/>
              </a:tblGrid>
              <a:tr h="396875">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79095">
                <a:tc>
                  <a:txBody>
                    <a:bodyPr/>
                    <a:p>
                      <a:pPr>
                        <a:buNone/>
                      </a:pPr>
                      <a:r>
                        <a:rPr lang="en-US" altLang="zh-CN"/>
                        <a:t>INbreast</a:t>
                      </a:r>
                      <a:endParaRPr lang="en-US" altLang="zh-CN"/>
                    </a:p>
                  </a:txBody>
                  <a:tcPr/>
                </a:tc>
                <a:tc>
                  <a:txBody>
                    <a:bodyPr/>
                    <a:p>
                      <a:pPr>
                        <a:buNone/>
                      </a:pPr>
                      <a:r>
                        <a:rPr lang="zh-CN" altLang="en-US"/>
                        <a:t>0.89</a:t>
                      </a:r>
                      <a:endParaRPr lang="en-US" altLang="zh-CN"/>
                    </a:p>
                  </a:txBody>
                  <a:tcPr/>
                </a:tc>
              </a:tr>
              <a:tr h="379095">
                <a:tc>
                  <a:txBody>
                    <a:bodyPr/>
                    <a:p>
                      <a:pPr>
                        <a:buNone/>
                      </a:pPr>
                      <a:r>
                        <a:rPr lang="zh-CN" altLang="en-US"/>
                        <a:t>BCDR</a:t>
                      </a:r>
                      <a:endParaRPr lang="zh-CN" altLang="en-US"/>
                    </a:p>
                  </a:txBody>
                  <a:tcPr/>
                </a:tc>
                <a:tc>
                  <a:txBody>
                    <a:bodyPr/>
                    <a:p>
                      <a:pPr>
                        <a:buNone/>
                      </a:pPr>
                      <a:r>
                        <a:rPr lang="zh-CN" altLang="en-US"/>
                        <a:t>0.57</a:t>
                      </a:r>
                      <a:endParaRPr lang="zh-CN" altLang="en-US"/>
                    </a:p>
                  </a:txBody>
                  <a:tcPr/>
                </a:tc>
              </a:tr>
              <a:tr h="379730">
                <a:tc>
                  <a:txBody>
                    <a:bodyPr/>
                    <a:p>
                      <a:pPr>
                        <a:buNone/>
                      </a:pPr>
                      <a:r>
                        <a:rPr lang="zh-CN" altLang="en-US"/>
                        <a:t>Mini-DDSM</a:t>
                      </a:r>
                      <a:endParaRPr lang="zh-CN" altLang="en-US"/>
                    </a:p>
                  </a:txBody>
                  <a:tcPr/>
                </a:tc>
                <a:tc>
                  <a:txBody>
                    <a:bodyPr/>
                    <a:p>
                      <a:pPr>
                        <a:buNone/>
                      </a:pPr>
                      <a:r>
                        <a:rPr lang="en-US" altLang="zh-CN"/>
                        <a:t>0.70</a:t>
                      </a:r>
                      <a:endParaRPr lang="en-US" altLang="zh-CN"/>
                    </a:p>
                  </a:txBody>
                  <a:tcPr/>
                </a:tc>
              </a:tr>
              <a:tr h="379095">
                <a:tc>
                  <a:txBody>
                    <a:bodyPr/>
                    <a:p>
                      <a:pPr>
                        <a:buNone/>
                      </a:pPr>
                      <a:r>
                        <a:rPr lang="zh-CN" altLang="en-US"/>
                        <a:t>CDD-CESM</a:t>
                      </a:r>
                      <a:endParaRPr lang="zh-CN" altLang="en-US"/>
                    </a:p>
                  </a:txBody>
                  <a:tcPr/>
                </a:tc>
                <a:tc>
                  <a:txBody>
                    <a:bodyPr/>
                    <a:p>
                      <a:pPr>
                        <a:buNone/>
                      </a:pPr>
                      <a:r>
                        <a:rPr lang="zh-CN" altLang="en-US"/>
                        <a:t>0.54</a:t>
                      </a:r>
                      <a:endParaRPr lang="zh-CN" altLang="en-US"/>
                    </a:p>
                  </a:txBody>
                  <a:tcPr/>
                </a:tc>
              </a:tr>
              <a:tr h="379095">
                <a:tc>
                  <a:txBody>
                    <a:bodyPr/>
                    <a:p>
                      <a:pPr>
                        <a:buNone/>
                      </a:pPr>
                      <a:r>
                        <a:rPr lang="en-US" altLang="zh-CN"/>
                        <a:t>BMCD</a:t>
                      </a:r>
                      <a:endParaRPr lang="en-US" altLang="zh-CN"/>
                    </a:p>
                  </a:txBody>
                  <a:tcPr/>
                </a:tc>
                <a:tc>
                  <a:txBody>
                    <a:bodyPr/>
                    <a:p>
                      <a:pPr>
                        <a:buNone/>
                      </a:pPr>
                      <a:r>
                        <a:rPr lang="en-US" altLang="zh-CN"/>
                        <a:t>0.471</a:t>
                      </a:r>
                      <a:endParaRPr lang="en-US" altLang="zh-CN"/>
                    </a:p>
                  </a:txBody>
                  <a:tcPr/>
                </a:tc>
              </a:tr>
            </a:tbl>
          </a:graphicData>
        </a:graphic>
      </p:graphicFrame>
      <p:sp>
        <p:nvSpPr>
          <p:cNvPr id="8" name="文本框 7"/>
          <p:cNvSpPr txBox="1"/>
          <p:nvPr>
            <p:custDataLst>
              <p:tags r:id="rId2"/>
            </p:custDataLst>
          </p:nvPr>
        </p:nvSpPr>
        <p:spPr>
          <a:xfrm>
            <a:off x="825500" y="2700655"/>
            <a:ext cx="3058795" cy="245110"/>
          </a:xfrm>
          <a:prstGeom prst="rect">
            <a:avLst/>
          </a:prstGeom>
          <a:noFill/>
        </p:spPr>
        <p:txBody>
          <a:bodyPr wrap="square" rtlCol="0">
            <a:spAutoFit/>
          </a:bodyPr>
          <a:p>
            <a:r>
              <a:rPr lang="zh-CN" altLang="en-US" sz="1000"/>
              <a:t>在</a:t>
            </a:r>
            <a:r>
              <a:rPr lang="en-US" altLang="zh-CN" sz="1000"/>
              <a:t>INBreast</a:t>
            </a:r>
            <a:r>
              <a:rPr lang="zh-CN" altLang="en-US" sz="1000"/>
              <a:t>上训练，在所有数据的</a:t>
            </a:r>
            <a:r>
              <a:rPr lang="en-US" altLang="zh-CN" sz="1000"/>
              <a:t>test set</a:t>
            </a:r>
            <a:r>
              <a:rPr lang="zh-CN" altLang="en-US" sz="1000"/>
              <a:t>上测试结果</a:t>
            </a:r>
            <a:endParaRPr lang="zh-CN" altLang="en-US" sz="1000"/>
          </a:p>
        </p:txBody>
      </p:sp>
      <p:graphicFrame>
        <p:nvGraphicFramePr>
          <p:cNvPr id="9" name="表格 8"/>
          <p:cNvGraphicFramePr/>
          <p:nvPr>
            <p:custDataLst>
              <p:tags r:id="rId3"/>
            </p:custDataLst>
          </p:nvPr>
        </p:nvGraphicFramePr>
        <p:xfrm>
          <a:off x="502285" y="3495675"/>
          <a:ext cx="3704590" cy="2312670"/>
        </p:xfrm>
        <a:graphic>
          <a:graphicData uri="http://schemas.openxmlformats.org/drawingml/2006/table">
            <a:tbl>
              <a:tblPr firstRow="1" bandRow="1">
                <a:tableStyleId>{5C22544A-7EE6-4342-B048-85BDC9FD1C3A}</a:tableStyleId>
              </a:tblPr>
              <a:tblGrid>
                <a:gridCol w="1852295"/>
                <a:gridCol w="1852295"/>
              </a:tblGrid>
              <a:tr h="385445">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85445">
                <a:tc>
                  <a:txBody>
                    <a:bodyPr/>
                    <a:p>
                      <a:pPr>
                        <a:buNone/>
                      </a:pPr>
                      <a:r>
                        <a:rPr lang="en-US" altLang="zh-CN"/>
                        <a:t>INbreast</a:t>
                      </a:r>
                      <a:endParaRPr lang="en-US" altLang="zh-CN"/>
                    </a:p>
                  </a:txBody>
                  <a:tcPr/>
                </a:tc>
                <a:tc>
                  <a:txBody>
                    <a:bodyPr/>
                    <a:p>
                      <a:pPr>
                        <a:buNone/>
                      </a:pPr>
                      <a:r>
                        <a:rPr lang="zh-CN" altLang="en-US">
                          <a:solidFill>
                            <a:srgbClr val="FF0000"/>
                          </a:solidFill>
                        </a:rPr>
                        <a:t>0.8</a:t>
                      </a:r>
                      <a:r>
                        <a:rPr lang="en-US" altLang="zh-CN">
                          <a:solidFill>
                            <a:srgbClr val="FF0000"/>
                          </a:solidFill>
                        </a:rPr>
                        <a:t>5 (-0.04)</a:t>
                      </a:r>
                      <a:endParaRPr lang="en-US" altLang="zh-CN">
                        <a:solidFill>
                          <a:srgbClr val="FF0000"/>
                        </a:solidFill>
                      </a:endParaRPr>
                    </a:p>
                  </a:txBody>
                  <a:tcPr/>
                </a:tc>
              </a:tr>
              <a:tr h="385445">
                <a:tc>
                  <a:txBody>
                    <a:bodyPr/>
                    <a:p>
                      <a:pPr>
                        <a:buNone/>
                      </a:pPr>
                      <a:r>
                        <a:rPr lang="zh-CN" altLang="en-US"/>
                        <a:t>BCDR</a:t>
                      </a:r>
                      <a:endParaRPr lang="zh-CN" altLang="en-US"/>
                    </a:p>
                  </a:txBody>
                  <a:tcPr/>
                </a:tc>
                <a:tc>
                  <a:txBody>
                    <a:bodyPr/>
                    <a:p>
                      <a:pPr>
                        <a:buNone/>
                      </a:pPr>
                      <a:r>
                        <a:rPr lang="zh-CN" altLang="en-US"/>
                        <a:t>0.</a:t>
                      </a:r>
                      <a:r>
                        <a:rPr lang="en-US" altLang="zh-CN"/>
                        <a:t>71 (+0.14)</a:t>
                      </a:r>
                      <a:endParaRPr lang="en-US" altLang="zh-CN"/>
                    </a:p>
                  </a:txBody>
                  <a:tcPr/>
                </a:tc>
              </a:tr>
              <a:tr h="385445">
                <a:tc>
                  <a:txBody>
                    <a:bodyPr/>
                    <a:p>
                      <a:pPr>
                        <a:buNone/>
                      </a:pPr>
                      <a:r>
                        <a:rPr lang="zh-CN" altLang="en-US"/>
                        <a:t>Mini-DDSM</a:t>
                      </a:r>
                      <a:endParaRPr lang="zh-CN" altLang="en-US"/>
                    </a:p>
                  </a:txBody>
                  <a:tcPr/>
                </a:tc>
                <a:tc>
                  <a:txBody>
                    <a:bodyPr/>
                    <a:p>
                      <a:pPr>
                        <a:buNone/>
                      </a:pPr>
                      <a:r>
                        <a:rPr lang="en-US" altLang="zh-CN">
                          <a:solidFill>
                            <a:srgbClr val="FF0000"/>
                          </a:solidFill>
                        </a:rPr>
                        <a:t>0.682 (-0.018)</a:t>
                      </a:r>
                      <a:endParaRPr lang="en-US" altLang="zh-CN">
                        <a:solidFill>
                          <a:srgbClr val="FF0000"/>
                        </a:solidFill>
                      </a:endParaRPr>
                    </a:p>
                  </a:txBody>
                  <a:tcPr/>
                </a:tc>
              </a:tr>
              <a:tr h="385445">
                <a:tc>
                  <a:txBody>
                    <a:bodyPr/>
                    <a:p>
                      <a:pPr>
                        <a:buNone/>
                      </a:pPr>
                      <a:r>
                        <a:rPr lang="zh-CN" altLang="en-US"/>
                        <a:t>CDD-CESM</a:t>
                      </a:r>
                      <a:endParaRPr lang="zh-CN" altLang="en-US"/>
                    </a:p>
                  </a:txBody>
                  <a:tcPr/>
                </a:tc>
                <a:tc>
                  <a:txBody>
                    <a:bodyPr/>
                    <a:p>
                      <a:pPr>
                        <a:buNone/>
                      </a:pPr>
                      <a:r>
                        <a:rPr lang="zh-CN" altLang="en-US"/>
                        <a:t>0.</a:t>
                      </a:r>
                      <a:r>
                        <a:rPr lang="en-US" altLang="zh-CN"/>
                        <a:t>61 (+0.07)</a:t>
                      </a:r>
                      <a:endParaRPr lang="en-US" altLang="zh-CN"/>
                    </a:p>
                  </a:txBody>
                  <a:tcPr/>
                </a:tc>
              </a:tr>
              <a:tr h="385445">
                <a:tc>
                  <a:txBody>
                    <a:bodyPr/>
                    <a:p>
                      <a:pPr>
                        <a:buNone/>
                      </a:pPr>
                      <a:r>
                        <a:rPr lang="en-US" altLang="zh-CN"/>
                        <a:t>BMCD</a:t>
                      </a:r>
                      <a:endParaRPr lang="en-US" altLang="zh-CN"/>
                    </a:p>
                  </a:txBody>
                  <a:tcPr/>
                </a:tc>
                <a:tc>
                  <a:txBody>
                    <a:bodyPr/>
                    <a:p>
                      <a:pPr>
                        <a:buNone/>
                      </a:pPr>
                      <a:r>
                        <a:rPr lang="en-US" altLang="zh-CN"/>
                        <a:t>0.54 (+0.069)</a:t>
                      </a:r>
                      <a:endParaRPr lang="en-US" altLang="zh-CN"/>
                    </a:p>
                  </a:txBody>
                  <a:tcPr/>
                </a:tc>
              </a:tr>
            </a:tbl>
          </a:graphicData>
        </a:graphic>
      </p:graphicFrame>
      <p:sp>
        <p:nvSpPr>
          <p:cNvPr id="10" name="文本框 9"/>
          <p:cNvSpPr txBox="1"/>
          <p:nvPr>
            <p:custDataLst>
              <p:tags r:id="rId4"/>
            </p:custDataLst>
          </p:nvPr>
        </p:nvSpPr>
        <p:spPr>
          <a:xfrm>
            <a:off x="825500" y="5808345"/>
            <a:ext cx="3058795" cy="491490"/>
          </a:xfrm>
          <a:prstGeom prst="rect">
            <a:avLst/>
          </a:prstGeom>
          <a:noFill/>
        </p:spPr>
        <p:txBody>
          <a:bodyPr wrap="square" rtlCol="0">
            <a:spAutoFit/>
          </a:bodyPr>
          <a:p>
            <a:r>
              <a:rPr lang="zh-CN" altLang="en-US" sz="1000"/>
              <a:t>在</a:t>
            </a:r>
            <a:r>
              <a:rPr lang="en-US" altLang="zh-CN" sz="1000"/>
              <a:t>INBreast</a:t>
            </a:r>
            <a:r>
              <a:rPr lang="zh-CN" altLang="en-US" sz="1000"/>
              <a:t>训练基础上加入</a:t>
            </a:r>
            <a:r>
              <a:rPr lang="en-US" altLang="zh-CN" sz="1000">
                <a:solidFill>
                  <a:srgbClr val="FF0000"/>
                </a:solidFill>
              </a:rPr>
              <a:t>BCDR</a:t>
            </a:r>
            <a:r>
              <a:rPr lang="zh-CN" altLang="en-US" sz="1000">
                <a:solidFill>
                  <a:srgbClr val="FF0000"/>
                </a:solidFill>
              </a:rPr>
              <a:t>持续学习</a:t>
            </a:r>
            <a:r>
              <a:rPr lang="en-US" altLang="zh-CN" sz="1000">
                <a:solidFill>
                  <a:srgbClr val="FF0000"/>
                </a:solidFill>
              </a:rPr>
              <a:t> (</a:t>
            </a:r>
            <a:r>
              <a:rPr lang="en-US" altLang="zh-CN" sz="1600" b="1">
                <a:solidFill>
                  <a:srgbClr val="FF0000"/>
                </a:solidFill>
              </a:rPr>
              <a:t>LWF</a:t>
            </a:r>
            <a:r>
              <a:rPr lang="en-US" altLang="zh-CN" sz="1000">
                <a:solidFill>
                  <a:srgbClr val="FF0000"/>
                </a:solidFill>
              </a:rPr>
              <a:t>)</a:t>
            </a:r>
            <a:r>
              <a:rPr lang="zh-CN" altLang="en-US" sz="1000"/>
              <a:t>，然后在</a:t>
            </a:r>
            <a:r>
              <a:rPr lang="zh-CN" altLang="en-US" sz="1000">
                <a:sym typeface="+mn-ea"/>
              </a:rPr>
              <a:t>所有数据的</a:t>
            </a:r>
            <a:r>
              <a:rPr lang="en-US" altLang="zh-CN" sz="1000">
                <a:sym typeface="+mn-ea"/>
              </a:rPr>
              <a:t>test set</a:t>
            </a:r>
            <a:r>
              <a:rPr lang="zh-CN" altLang="en-US" sz="1000">
                <a:sym typeface="+mn-ea"/>
              </a:rPr>
              <a:t>上测试结果</a:t>
            </a:r>
            <a:endParaRPr lang="zh-CN" altLang="en-US" sz="1000"/>
          </a:p>
        </p:txBody>
      </p:sp>
      <p:graphicFrame>
        <p:nvGraphicFramePr>
          <p:cNvPr id="11" name="表格 10"/>
          <p:cNvGraphicFramePr/>
          <p:nvPr>
            <p:custDataLst>
              <p:tags r:id="rId5"/>
            </p:custDataLst>
          </p:nvPr>
        </p:nvGraphicFramePr>
        <p:xfrm>
          <a:off x="4333875" y="3495675"/>
          <a:ext cx="3704590" cy="2312670"/>
        </p:xfrm>
        <a:graphic>
          <a:graphicData uri="http://schemas.openxmlformats.org/drawingml/2006/table">
            <a:tbl>
              <a:tblPr firstRow="1" bandRow="1">
                <a:tableStyleId>{5C22544A-7EE6-4342-B048-85BDC9FD1C3A}</a:tableStyleId>
              </a:tblPr>
              <a:tblGrid>
                <a:gridCol w="1852295"/>
                <a:gridCol w="1852295"/>
              </a:tblGrid>
              <a:tr h="385445">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85445">
                <a:tc>
                  <a:txBody>
                    <a:bodyPr/>
                    <a:p>
                      <a:pPr>
                        <a:buNone/>
                      </a:pPr>
                      <a:r>
                        <a:rPr lang="en-US" altLang="zh-CN"/>
                        <a:t>INbreast</a:t>
                      </a:r>
                      <a:endParaRPr lang="en-US" altLang="zh-CN"/>
                    </a:p>
                  </a:txBody>
                  <a:tcPr/>
                </a:tc>
                <a:tc>
                  <a:txBody>
                    <a:bodyPr/>
                    <a:p>
                      <a:pPr>
                        <a:buNone/>
                      </a:pPr>
                      <a:r>
                        <a:rPr lang="zh-CN" altLang="en-US">
                          <a:solidFill>
                            <a:srgbClr val="FF0000"/>
                          </a:solidFill>
                        </a:rPr>
                        <a:t>0.8</a:t>
                      </a:r>
                      <a:r>
                        <a:rPr lang="en-US" altLang="zh-CN">
                          <a:solidFill>
                            <a:srgbClr val="FF0000"/>
                          </a:solidFill>
                        </a:rPr>
                        <a:t>66 (-0.024)</a:t>
                      </a:r>
                      <a:endParaRPr lang="en-US" altLang="zh-CN">
                        <a:solidFill>
                          <a:srgbClr val="FF0000"/>
                        </a:solidFill>
                      </a:endParaRPr>
                    </a:p>
                  </a:txBody>
                  <a:tcPr/>
                </a:tc>
              </a:tr>
              <a:tr h="385445">
                <a:tc>
                  <a:txBody>
                    <a:bodyPr/>
                    <a:p>
                      <a:pPr>
                        <a:buNone/>
                      </a:pPr>
                      <a:r>
                        <a:rPr lang="zh-CN" altLang="en-US"/>
                        <a:t>BCDR</a:t>
                      </a:r>
                      <a:endParaRPr lang="zh-CN" altLang="en-US"/>
                    </a:p>
                  </a:txBody>
                  <a:tcPr/>
                </a:tc>
                <a:tc>
                  <a:txBody>
                    <a:bodyPr/>
                    <a:p>
                      <a:pPr>
                        <a:buNone/>
                      </a:pPr>
                      <a:r>
                        <a:rPr lang="zh-CN" altLang="en-US"/>
                        <a:t>0.</a:t>
                      </a:r>
                      <a:r>
                        <a:rPr lang="en-US" altLang="zh-CN"/>
                        <a:t>72 (0.15)</a:t>
                      </a:r>
                      <a:endParaRPr lang="en-US" altLang="zh-CN"/>
                    </a:p>
                  </a:txBody>
                  <a:tcPr/>
                </a:tc>
              </a:tr>
              <a:tr h="385445">
                <a:tc>
                  <a:txBody>
                    <a:bodyPr/>
                    <a:p>
                      <a:pPr>
                        <a:buNone/>
                      </a:pPr>
                      <a:r>
                        <a:rPr lang="zh-CN" altLang="en-US"/>
                        <a:t>Mini-DDSM</a:t>
                      </a:r>
                      <a:endParaRPr lang="zh-CN" altLang="en-US"/>
                    </a:p>
                  </a:txBody>
                  <a:tcPr/>
                </a:tc>
                <a:tc>
                  <a:txBody>
                    <a:bodyPr/>
                    <a:p>
                      <a:pPr>
                        <a:buNone/>
                      </a:pPr>
                      <a:r>
                        <a:rPr lang="en-US" altLang="zh-CN"/>
                        <a:t>0.701 (+0.001)</a:t>
                      </a:r>
                      <a:endParaRPr lang="en-US" altLang="zh-CN"/>
                    </a:p>
                  </a:txBody>
                  <a:tcPr/>
                </a:tc>
              </a:tr>
              <a:tr h="385445">
                <a:tc>
                  <a:txBody>
                    <a:bodyPr/>
                    <a:p>
                      <a:pPr>
                        <a:buNone/>
                      </a:pPr>
                      <a:r>
                        <a:rPr lang="zh-CN" altLang="en-US"/>
                        <a:t>CDD-CESM</a:t>
                      </a:r>
                      <a:endParaRPr lang="zh-CN" altLang="en-US"/>
                    </a:p>
                  </a:txBody>
                  <a:tcPr/>
                </a:tc>
                <a:tc>
                  <a:txBody>
                    <a:bodyPr/>
                    <a:p>
                      <a:pPr>
                        <a:buNone/>
                      </a:pPr>
                      <a:r>
                        <a:rPr lang="zh-CN" altLang="en-US"/>
                        <a:t>0.</a:t>
                      </a:r>
                      <a:r>
                        <a:rPr lang="en-US" altLang="zh-CN"/>
                        <a:t>63 (+0.09)</a:t>
                      </a:r>
                      <a:endParaRPr lang="en-US" altLang="zh-CN"/>
                    </a:p>
                  </a:txBody>
                  <a:tcPr/>
                </a:tc>
              </a:tr>
              <a:tr h="385445">
                <a:tc>
                  <a:txBody>
                    <a:bodyPr/>
                    <a:p>
                      <a:pPr>
                        <a:buNone/>
                      </a:pPr>
                      <a:r>
                        <a:rPr lang="en-US" altLang="zh-CN"/>
                        <a:t>BMCD</a:t>
                      </a:r>
                      <a:endParaRPr lang="en-US" altLang="zh-CN"/>
                    </a:p>
                  </a:txBody>
                  <a:tcPr/>
                </a:tc>
                <a:tc>
                  <a:txBody>
                    <a:bodyPr/>
                    <a:p>
                      <a:pPr>
                        <a:buNone/>
                      </a:pPr>
                      <a:r>
                        <a:rPr lang="en-US" altLang="zh-CN"/>
                        <a:t>0.547 (+0.076)</a:t>
                      </a:r>
                      <a:endParaRPr lang="en-US" altLang="zh-CN"/>
                    </a:p>
                  </a:txBody>
                  <a:tcPr/>
                </a:tc>
              </a:tr>
            </a:tbl>
          </a:graphicData>
        </a:graphic>
      </p:graphicFrame>
      <p:sp>
        <p:nvSpPr>
          <p:cNvPr id="12" name="文本框 11"/>
          <p:cNvSpPr txBox="1"/>
          <p:nvPr>
            <p:custDataLst>
              <p:tags r:id="rId6"/>
            </p:custDataLst>
          </p:nvPr>
        </p:nvSpPr>
        <p:spPr>
          <a:xfrm>
            <a:off x="4656455" y="5808345"/>
            <a:ext cx="3058795" cy="491490"/>
          </a:xfrm>
          <a:prstGeom prst="rect">
            <a:avLst/>
          </a:prstGeom>
          <a:noFill/>
        </p:spPr>
        <p:txBody>
          <a:bodyPr wrap="square" rtlCol="0">
            <a:spAutoFit/>
          </a:bodyPr>
          <a:p>
            <a:r>
              <a:rPr lang="zh-CN" altLang="en-US" sz="1000"/>
              <a:t>在</a:t>
            </a:r>
            <a:r>
              <a:rPr lang="en-US" altLang="zh-CN" sz="1000"/>
              <a:t>INBreast</a:t>
            </a:r>
            <a:r>
              <a:rPr lang="zh-CN" altLang="en-US" sz="1000"/>
              <a:t>训练基础上加入</a:t>
            </a:r>
            <a:r>
              <a:rPr lang="en-US" altLang="zh-CN" sz="1000">
                <a:solidFill>
                  <a:srgbClr val="FF0000"/>
                </a:solidFill>
              </a:rPr>
              <a:t>BCDR</a:t>
            </a:r>
            <a:r>
              <a:rPr lang="zh-CN" altLang="en-US" sz="1000">
                <a:solidFill>
                  <a:srgbClr val="FF0000"/>
                </a:solidFill>
              </a:rPr>
              <a:t>持续学习</a:t>
            </a:r>
            <a:r>
              <a:rPr lang="en-US" altLang="zh-CN" sz="1000">
                <a:solidFill>
                  <a:srgbClr val="FF0000"/>
                </a:solidFill>
              </a:rPr>
              <a:t> (</a:t>
            </a:r>
            <a:r>
              <a:rPr lang="en-US" altLang="zh-CN" sz="1600" b="1">
                <a:solidFill>
                  <a:srgbClr val="FF0000"/>
                </a:solidFill>
              </a:rPr>
              <a:t>EWC</a:t>
            </a:r>
            <a:r>
              <a:rPr lang="en-US" altLang="zh-CN" sz="1000">
                <a:solidFill>
                  <a:srgbClr val="FF0000"/>
                </a:solidFill>
              </a:rPr>
              <a:t>)</a:t>
            </a:r>
            <a:r>
              <a:rPr lang="zh-CN" altLang="en-US" sz="1000"/>
              <a:t>，然后在</a:t>
            </a:r>
            <a:r>
              <a:rPr lang="zh-CN" altLang="en-US" sz="1000">
                <a:sym typeface="+mn-ea"/>
              </a:rPr>
              <a:t>所有数据的</a:t>
            </a:r>
            <a:r>
              <a:rPr lang="en-US" altLang="zh-CN" sz="1000">
                <a:sym typeface="+mn-ea"/>
              </a:rPr>
              <a:t>test set</a:t>
            </a:r>
            <a:r>
              <a:rPr lang="zh-CN" altLang="en-US" sz="1000">
                <a:sym typeface="+mn-ea"/>
              </a:rPr>
              <a:t>上测试结果</a:t>
            </a:r>
            <a:endParaRPr lang="zh-CN" altLang="en-US" sz="1000"/>
          </a:p>
        </p:txBody>
      </p:sp>
      <p:graphicFrame>
        <p:nvGraphicFramePr>
          <p:cNvPr id="13" name="表格 12"/>
          <p:cNvGraphicFramePr/>
          <p:nvPr>
            <p:custDataLst>
              <p:tags r:id="rId7"/>
            </p:custDataLst>
          </p:nvPr>
        </p:nvGraphicFramePr>
        <p:xfrm>
          <a:off x="8164830" y="3495675"/>
          <a:ext cx="3704590" cy="2312670"/>
        </p:xfrm>
        <a:graphic>
          <a:graphicData uri="http://schemas.openxmlformats.org/drawingml/2006/table">
            <a:tbl>
              <a:tblPr firstRow="1" bandRow="1">
                <a:tableStyleId>{5C22544A-7EE6-4342-B048-85BDC9FD1C3A}</a:tableStyleId>
              </a:tblPr>
              <a:tblGrid>
                <a:gridCol w="1852295"/>
                <a:gridCol w="1852295"/>
              </a:tblGrid>
              <a:tr h="385445">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85445">
                <a:tc>
                  <a:txBody>
                    <a:bodyPr/>
                    <a:p>
                      <a:pPr>
                        <a:buNone/>
                      </a:pPr>
                      <a:r>
                        <a:rPr lang="en-US" altLang="zh-CN"/>
                        <a:t>INbreast</a:t>
                      </a:r>
                      <a:endParaRPr lang="en-US" altLang="zh-CN"/>
                    </a:p>
                  </a:txBody>
                  <a:tcPr/>
                </a:tc>
                <a:tc>
                  <a:txBody>
                    <a:bodyPr/>
                    <a:p>
                      <a:pPr>
                        <a:buNone/>
                      </a:pPr>
                      <a:r>
                        <a:rPr lang="zh-CN" altLang="en-US">
                          <a:solidFill>
                            <a:srgbClr val="FF0000"/>
                          </a:solidFill>
                        </a:rPr>
                        <a:t>0.8</a:t>
                      </a:r>
                      <a:r>
                        <a:rPr lang="en-US" altLang="zh-CN">
                          <a:solidFill>
                            <a:srgbClr val="FF0000"/>
                          </a:solidFill>
                        </a:rPr>
                        <a:t>21 (-0.069)</a:t>
                      </a:r>
                      <a:endParaRPr lang="en-US" altLang="zh-CN">
                        <a:solidFill>
                          <a:srgbClr val="FF0000"/>
                        </a:solidFill>
                      </a:endParaRPr>
                    </a:p>
                  </a:txBody>
                  <a:tcPr/>
                </a:tc>
              </a:tr>
              <a:tr h="385445">
                <a:tc>
                  <a:txBody>
                    <a:bodyPr/>
                    <a:p>
                      <a:pPr>
                        <a:buNone/>
                      </a:pPr>
                      <a:r>
                        <a:rPr lang="zh-CN" altLang="en-US"/>
                        <a:t>BCDR</a:t>
                      </a:r>
                      <a:endParaRPr lang="zh-CN" altLang="en-US"/>
                    </a:p>
                  </a:txBody>
                  <a:tcPr/>
                </a:tc>
                <a:tc>
                  <a:txBody>
                    <a:bodyPr/>
                    <a:p>
                      <a:pPr>
                        <a:buNone/>
                      </a:pPr>
                      <a:r>
                        <a:rPr lang="zh-CN" altLang="en-US"/>
                        <a:t>0.</a:t>
                      </a:r>
                      <a:r>
                        <a:rPr lang="en-US" altLang="zh-CN"/>
                        <a:t>735 (+0.165)</a:t>
                      </a:r>
                      <a:endParaRPr lang="en-US" altLang="zh-CN"/>
                    </a:p>
                  </a:txBody>
                  <a:tcPr/>
                </a:tc>
              </a:tr>
              <a:tr h="385445">
                <a:tc>
                  <a:txBody>
                    <a:bodyPr/>
                    <a:p>
                      <a:pPr>
                        <a:buNone/>
                      </a:pPr>
                      <a:r>
                        <a:rPr lang="zh-CN" altLang="en-US"/>
                        <a:t>Mini-DDSM</a:t>
                      </a:r>
                      <a:endParaRPr lang="zh-CN" altLang="en-US"/>
                    </a:p>
                  </a:txBody>
                  <a:tcPr/>
                </a:tc>
                <a:tc>
                  <a:txBody>
                    <a:bodyPr/>
                    <a:p>
                      <a:pPr>
                        <a:buNone/>
                      </a:pPr>
                      <a:r>
                        <a:rPr lang="en-US" altLang="zh-CN"/>
                        <a:t>0.711 (+0.011)</a:t>
                      </a:r>
                      <a:endParaRPr lang="en-US" altLang="zh-CN"/>
                    </a:p>
                  </a:txBody>
                  <a:tcPr/>
                </a:tc>
              </a:tr>
              <a:tr h="385445">
                <a:tc>
                  <a:txBody>
                    <a:bodyPr/>
                    <a:p>
                      <a:pPr>
                        <a:buNone/>
                      </a:pPr>
                      <a:r>
                        <a:rPr lang="zh-CN" altLang="en-US"/>
                        <a:t>CDD-CESM</a:t>
                      </a:r>
                      <a:endParaRPr lang="zh-CN" altLang="en-US"/>
                    </a:p>
                  </a:txBody>
                  <a:tcPr/>
                </a:tc>
                <a:tc>
                  <a:txBody>
                    <a:bodyPr/>
                    <a:p>
                      <a:pPr>
                        <a:buNone/>
                      </a:pPr>
                      <a:r>
                        <a:rPr lang="zh-CN" altLang="en-US"/>
                        <a:t>0.</a:t>
                      </a:r>
                      <a:r>
                        <a:rPr lang="en-US" altLang="zh-CN"/>
                        <a:t>67 (+0.13)</a:t>
                      </a:r>
                      <a:endParaRPr lang="en-US" altLang="zh-CN"/>
                    </a:p>
                  </a:txBody>
                  <a:tcPr/>
                </a:tc>
              </a:tr>
              <a:tr h="385445">
                <a:tc>
                  <a:txBody>
                    <a:bodyPr/>
                    <a:p>
                      <a:pPr>
                        <a:buNone/>
                      </a:pPr>
                      <a:r>
                        <a:rPr lang="en-US" altLang="zh-CN"/>
                        <a:t>BMCD</a:t>
                      </a:r>
                      <a:endParaRPr lang="en-US" altLang="zh-CN"/>
                    </a:p>
                  </a:txBody>
                  <a:tcPr/>
                </a:tc>
                <a:tc>
                  <a:txBody>
                    <a:bodyPr/>
                    <a:p>
                      <a:pPr>
                        <a:buNone/>
                      </a:pPr>
                      <a:r>
                        <a:rPr lang="en-US" altLang="zh-CN"/>
                        <a:t>0.603 (+0.132)</a:t>
                      </a:r>
                      <a:endParaRPr lang="en-US" altLang="zh-CN"/>
                    </a:p>
                  </a:txBody>
                  <a:tcPr/>
                </a:tc>
              </a:tr>
            </a:tbl>
          </a:graphicData>
        </a:graphic>
      </p:graphicFrame>
      <p:sp>
        <p:nvSpPr>
          <p:cNvPr id="14" name="文本框 13"/>
          <p:cNvSpPr txBox="1"/>
          <p:nvPr>
            <p:custDataLst>
              <p:tags r:id="rId8"/>
            </p:custDataLst>
          </p:nvPr>
        </p:nvSpPr>
        <p:spPr>
          <a:xfrm>
            <a:off x="8487410" y="5808345"/>
            <a:ext cx="3058795" cy="491490"/>
          </a:xfrm>
          <a:prstGeom prst="rect">
            <a:avLst/>
          </a:prstGeom>
          <a:noFill/>
        </p:spPr>
        <p:txBody>
          <a:bodyPr wrap="square" rtlCol="0">
            <a:spAutoFit/>
          </a:bodyPr>
          <a:p>
            <a:r>
              <a:rPr lang="zh-CN" altLang="en-US" sz="1000"/>
              <a:t>在</a:t>
            </a:r>
            <a:r>
              <a:rPr lang="en-US" altLang="zh-CN" sz="1000"/>
              <a:t>INBreast</a:t>
            </a:r>
            <a:r>
              <a:rPr lang="zh-CN" altLang="en-US" sz="1000"/>
              <a:t>训练基础上加入</a:t>
            </a:r>
            <a:r>
              <a:rPr lang="en-US" altLang="zh-CN" sz="1000">
                <a:solidFill>
                  <a:srgbClr val="FF0000"/>
                </a:solidFill>
              </a:rPr>
              <a:t>BCDR</a:t>
            </a:r>
            <a:r>
              <a:rPr lang="zh-CN" altLang="en-US" sz="1000">
                <a:solidFill>
                  <a:srgbClr val="FF0000"/>
                </a:solidFill>
              </a:rPr>
              <a:t>持续学习</a:t>
            </a:r>
            <a:r>
              <a:rPr lang="en-US" altLang="zh-CN" sz="1000">
                <a:solidFill>
                  <a:srgbClr val="FF0000"/>
                </a:solidFill>
              </a:rPr>
              <a:t> (</a:t>
            </a:r>
            <a:r>
              <a:rPr lang="en-US" altLang="zh-CN" sz="1600" b="1">
                <a:solidFill>
                  <a:srgbClr val="FF0000"/>
                </a:solidFill>
              </a:rPr>
              <a:t>Reh.</a:t>
            </a:r>
            <a:r>
              <a:rPr lang="en-US" altLang="zh-CN" sz="1000">
                <a:solidFill>
                  <a:srgbClr val="FF0000"/>
                </a:solidFill>
              </a:rPr>
              <a:t>)</a:t>
            </a:r>
            <a:r>
              <a:rPr lang="zh-CN" altLang="en-US" sz="1000"/>
              <a:t>，然后在</a:t>
            </a:r>
            <a:r>
              <a:rPr lang="zh-CN" altLang="en-US" sz="1000">
                <a:sym typeface="+mn-ea"/>
              </a:rPr>
              <a:t>所有数据的</a:t>
            </a:r>
            <a:r>
              <a:rPr lang="en-US" altLang="zh-CN" sz="1000">
                <a:sym typeface="+mn-ea"/>
              </a:rPr>
              <a:t>test set</a:t>
            </a:r>
            <a:r>
              <a:rPr lang="zh-CN" altLang="en-US" sz="1000">
                <a:sym typeface="+mn-ea"/>
              </a:rPr>
              <a:t>上测试结果</a:t>
            </a:r>
            <a:endParaRPr lang="zh-CN" altLang="en-US" sz="1000"/>
          </a:p>
        </p:txBody>
      </p:sp>
      <p:graphicFrame>
        <p:nvGraphicFramePr>
          <p:cNvPr id="15" name="表格 14"/>
          <p:cNvGraphicFramePr/>
          <p:nvPr>
            <p:custDataLst>
              <p:tags r:id="rId9"/>
            </p:custDataLst>
          </p:nvPr>
        </p:nvGraphicFramePr>
        <p:xfrm>
          <a:off x="8164830" y="407670"/>
          <a:ext cx="3704590" cy="2292985"/>
        </p:xfrm>
        <a:graphic>
          <a:graphicData uri="http://schemas.openxmlformats.org/drawingml/2006/table">
            <a:tbl>
              <a:tblPr firstRow="1" bandRow="1">
                <a:tableStyleId>{5C22544A-7EE6-4342-B048-85BDC9FD1C3A}</a:tableStyleId>
              </a:tblPr>
              <a:tblGrid>
                <a:gridCol w="1852295"/>
                <a:gridCol w="1852295"/>
              </a:tblGrid>
              <a:tr h="365760">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85445">
                <a:tc>
                  <a:txBody>
                    <a:bodyPr/>
                    <a:p>
                      <a:pPr>
                        <a:buNone/>
                      </a:pPr>
                      <a:r>
                        <a:rPr lang="en-US" altLang="zh-CN"/>
                        <a:t>INbreast</a:t>
                      </a:r>
                      <a:endParaRPr lang="en-US" altLang="zh-CN"/>
                    </a:p>
                  </a:txBody>
                  <a:tcPr/>
                </a:tc>
                <a:tc>
                  <a:txBody>
                    <a:bodyPr/>
                    <a:p>
                      <a:pPr>
                        <a:buNone/>
                      </a:pPr>
                      <a:r>
                        <a:rPr lang="zh-CN" altLang="en-US">
                          <a:solidFill>
                            <a:srgbClr val="FF0000"/>
                          </a:solidFill>
                        </a:rPr>
                        <a:t>0.</a:t>
                      </a:r>
                      <a:r>
                        <a:rPr lang="en-US" altLang="zh-CN">
                          <a:solidFill>
                            <a:srgbClr val="FF0000"/>
                          </a:solidFill>
                        </a:rPr>
                        <a:t>796 (-0.094)</a:t>
                      </a:r>
                      <a:endParaRPr lang="en-US" altLang="zh-CN">
                        <a:solidFill>
                          <a:srgbClr val="FF0000"/>
                        </a:solidFill>
                      </a:endParaRPr>
                    </a:p>
                  </a:txBody>
                  <a:tcPr/>
                </a:tc>
              </a:tr>
              <a:tr h="385445">
                <a:tc>
                  <a:txBody>
                    <a:bodyPr/>
                    <a:p>
                      <a:pPr>
                        <a:buNone/>
                      </a:pPr>
                      <a:r>
                        <a:rPr lang="zh-CN" altLang="en-US"/>
                        <a:t>BCDR</a:t>
                      </a:r>
                      <a:endParaRPr lang="zh-CN" altLang="en-US"/>
                    </a:p>
                  </a:txBody>
                  <a:tcPr/>
                </a:tc>
                <a:tc>
                  <a:txBody>
                    <a:bodyPr/>
                    <a:p>
                      <a:pPr>
                        <a:buNone/>
                      </a:pPr>
                      <a:r>
                        <a:rPr lang="zh-CN" altLang="en-US"/>
                        <a:t>0.</a:t>
                      </a:r>
                      <a:r>
                        <a:rPr lang="en-US" altLang="zh-CN"/>
                        <a:t>63</a:t>
                      </a:r>
                      <a:r>
                        <a:rPr lang="en-US" altLang="zh-CN"/>
                        <a:t> (+0.06)</a:t>
                      </a:r>
                      <a:endParaRPr lang="en-US" altLang="zh-CN"/>
                    </a:p>
                  </a:txBody>
                  <a:tcPr/>
                </a:tc>
              </a:tr>
              <a:tr h="385445">
                <a:tc>
                  <a:txBody>
                    <a:bodyPr/>
                    <a:p>
                      <a:pPr>
                        <a:buNone/>
                      </a:pPr>
                      <a:r>
                        <a:rPr lang="zh-CN" altLang="en-US"/>
                        <a:t>Mini-DDSM</a:t>
                      </a:r>
                      <a:endParaRPr lang="zh-CN" altLang="en-US"/>
                    </a:p>
                  </a:txBody>
                  <a:tcPr/>
                </a:tc>
                <a:tc>
                  <a:txBody>
                    <a:bodyPr/>
                    <a:p>
                      <a:pPr>
                        <a:buNone/>
                      </a:pPr>
                      <a:r>
                        <a:rPr lang="en-US" altLang="zh-CN">
                          <a:solidFill>
                            <a:srgbClr val="FF0000"/>
                          </a:solidFill>
                        </a:rPr>
                        <a:t>0.654 (-0.046)</a:t>
                      </a:r>
                      <a:endParaRPr lang="en-US" altLang="zh-CN">
                        <a:solidFill>
                          <a:srgbClr val="FF0000"/>
                        </a:solidFill>
                      </a:endParaRPr>
                    </a:p>
                  </a:txBody>
                  <a:tcPr/>
                </a:tc>
              </a:tr>
              <a:tr h="385445">
                <a:tc>
                  <a:txBody>
                    <a:bodyPr/>
                    <a:p>
                      <a:pPr>
                        <a:buNone/>
                      </a:pPr>
                      <a:r>
                        <a:rPr lang="zh-CN" altLang="en-US"/>
                        <a:t>CDD-CESM</a:t>
                      </a:r>
                      <a:endParaRPr lang="zh-CN" altLang="en-US"/>
                    </a:p>
                  </a:txBody>
                  <a:tcPr/>
                </a:tc>
                <a:tc>
                  <a:txBody>
                    <a:bodyPr/>
                    <a:p>
                      <a:pPr>
                        <a:buNone/>
                      </a:pPr>
                      <a:r>
                        <a:rPr lang="zh-CN" altLang="en-US"/>
                        <a:t>0.</a:t>
                      </a:r>
                      <a:r>
                        <a:rPr lang="en-US" altLang="zh-CN"/>
                        <a:t>55</a:t>
                      </a:r>
                      <a:r>
                        <a:rPr lang="en-US" altLang="zh-CN"/>
                        <a:t> (+0.01)</a:t>
                      </a:r>
                      <a:endParaRPr lang="en-US" altLang="zh-CN"/>
                    </a:p>
                  </a:txBody>
                  <a:tcPr/>
                </a:tc>
              </a:tr>
              <a:tr h="385445">
                <a:tc>
                  <a:txBody>
                    <a:bodyPr/>
                    <a:p>
                      <a:pPr>
                        <a:buNone/>
                      </a:pPr>
                      <a:r>
                        <a:rPr lang="en-US" altLang="zh-CN"/>
                        <a:t>BMCD</a:t>
                      </a:r>
                      <a:endParaRPr lang="en-US" altLang="zh-CN"/>
                    </a:p>
                  </a:txBody>
                  <a:tcPr/>
                </a:tc>
                <a:tc>
                  <a:txBody>
                    <a:bodyPr/>
                    <a:p>
                      <a:pPr>
                        <a:buNone/>
                      </a:pPr>
                      <a:r>
                        <a:rPr lang="en-US" altLang="zh-CN"/>
                        <a:t>0.48 (+0.009)</a:t>
                      </a:r>
                      <a:endParaRPr lang="en-US" altLang="zh-CN"/>
                    </a:p>
                  </a:txBody>
                  <a:tcPr/>
                </a:tc>
              </a:tr>
            </a:tbl>
          </a:graphicData>
        </a:graphic>
      </p:graphicFrame>
      <p:sp>
        <p:nvSpPr>
          <p:cNvPr id="16" name="文本框 15"/>
          <p:cNvSpPr txBox="1"/>
          <p:nvPr>
            <p:custDataLst>
              <p:tags r:id="rId10"/>
            </p:custDataLst>
          </p:nvPr>
        </p:nvSpPr>
        <p:spPr>
          <a:xfrm>
            <a:off x="8429625" y="2700655"/>
            <a:ext cx="3058795" cy="491490"/>
          </a:xfrm>
          <a:prstGeom prst="rect">
            <a:avLst/>
          </a:prstGeom>
          <a:noFill/>
        </p:spPr>
        <p:txBody>
          <a:bodyPr wrap="square" rtlCol="0">
            <a:spAutoFit/>
          </a:bodyPr>
          <a:p>
            <a:r>
              <a:rPr lang="zh-CN" altLang="en-US" sz="1000"/>
              <a:t>在</a:t>
            </a:r>
            <a:r>
              <a:rPr lang="en-US" altLang="zh-CN" sz="1000"/>
              <a:t>INBreast</a:t>
            </a:r>
            <a:r>
              <a:rPr lang="zh-CN" altLang="en-US" sz="1000"/>
              <a:t>训练基础上加入</a:t>
            </a:r>
            <a:r>
              <a:rPr lang="en-US" altLang="zh-CN" sz="1000">
                <a:solidFill>
                  <a:srgbClr val="FF0000"/>
                </a:solidFill>
              </a:rPr>
              <a:t>BCDR</a:t>
            </a:r>
            <a:r>
              <a:rPr lang="zh-CN" altLang="en-US" sz="1000">
                <a:solidFill>
                  <a:srgbClr val="FF0000"/>
                </a:solidFill>
              </a:rPr>
              <a:t>持续学习</a:t>
            </a:r>
            <a:r>
              <a:rPr lang="en-US" altLang="zh-CN" sz="1000">
                <a:solidFill>
                  <a:srgbClr val="FF0000"/>
                </a:solidFill>
              </a:rPr>
              <a:t> (</a:t>
            </a:r>
            <a:r>
              <a:rPr lang="en-US" altLang="zh-CN" sz="1600" b="1">
                <a:solidFill>
                  <a:srgbClr val="FF0000"/>
                </a:solidFill>
              </a:rPr>
              <a:t>Mib</a:t>
            </a:r>
            <a:r>
              <a:rPr lang="en-US" altLang="zh-CN" sz="1000">
                <a:solidFill>
                  <a:srgbClr val="FF0000"/>
                </a:solidFill>
              </a:rPr>
              <a:t>)</a:t>
            </a:r>
            <a:r>
              <a:rPr lang="zh-CN" altLang="en-US" sz="1000"/>
              <a:t>，然后在</a:t>
            </a:r>
            <a:r>
              <a:rPr lang="zh-CN" altLang="en-US" sz="1000">
                <a:sym typeface="+mn-ea"/>
              </a:rPr>
              <a:t>所有数据的</a:t>
            </a:r>
            <a:r>
              <a:rPr lang="en-US" altLang="zh-CN" sz="1000">
                <a:sym typeface="+mn-ea"/>
              </a:rPr>
              <a:t>test set</a:t>
            </a:r>
            <a:r>
              <a:rPr lang="zh-CN" altLang="en-US" sz="1000">
                <a:sym typeface="+mn-ea"/>
              </a:rPr>
              <a:t>上测试结果</a:t>
            </a:r>
            <a:endParaRPr lang="zh-CN" altLang="en-US" sz="1000"/>
          </a:p>
        </p:txBody>
      </p:sp>
      <p:graphicFrame>
        <p:nvGraphicFramePr>
          <p:cNvPr id="17" name="表格 16"/>
          <p:cNvGraphicFramePr/>
          <p:nvPr>
            <p:custDataLst>
              <p:tags r:id="rId11"/>
            </p:custDataLst>
          </p:nvPr>
        </p:nvGraphicFramePr>
        <p:xfrm>
          <a:off x="4333875" y="407670"/>
          <a:ext cx="3704590" cy="2292985"/>
        </p:xfrm>
        <a:graphic>
          <a:graphicData uri="http://schemas.openxmlformats.org/drawingml/2006/table">
            <a:tbl>
              <a:tblPr firstRow="1" bandRow="1">
                <a:tableStyleId>{5C22544A-7EE6-4342-B048-85BDC9FD1C3A}</a:tableStyleId>
              </a:tblPr>
              <a:tblGrid>
                <a:gridCol w="1852295"/>
                <a:gridCol w="1852295"/>
              </a:tblGrid>
              <a:tr h="365760">
                <a:tc>
                  <a:txBody>
                    <a:bodyPr/>
                    <a:p>
                      <a:pPr>
                        <a:buNone/>
                      </a:pPr>
                      <a:r>
                        <a:rPr lang="en-US" altLang="zh-CN"/>
                        <a:t>D</a:t>
                      </a:r>
                      <a:r>
                        <a:rPr lang="en-US" altLang="zh-CN"/>
                        <a:t>ataset</a:t>
                      </a:r>
                      <a:endParaRPr lang="en-US" altLang="zh-CN"/>
                    </a:p>
                  </a:txBody>
                  <a:tcPr/>
                </a:tc>
                <a:tc>
                  <a:txBody>
                    <a:bodyPr/>
                    <a:p>
                      <a:pPr>
                        <a:buNone/>
                      </a:pPr>
                      <a:r>
                        <a:rPr lang="en-US" altLang="zh-CN"/>
                        <a:t>Dice (</a:t>
                      </a:r>
                      <a:r>
                        <a:rPr lang="en-US" altLang="zh-CN"/>
                        <a:t>test)</a:t>
                      </a:r>
                      <a:endParaRPr lang="en-US" altLang="zh-CN"/>
                    </a:p>
                  </a:txBody>
                  <a:tcPr/>
                </a:tc>
              </a:tr>
              <a:tr h="385445">
                <a:tc>
                  <a:txBody>
                    <a:bodyPr/>
                    <a:p>
                      <a:pPr>
                        <a:buNone/>
                      </a:pPr>
                      <a:r>
                        <a:rPr lang="en-US" altLang="zh-CN"/>
                        <a:t>INbreast</a:t>
                      </a:r>
                      <a:endParaRPr lang="en-US" altLang="zh-CN"/>
                    </a:p>
                  </a:txBody>
                  <a:tcPr/>
                </a:tc>
                <a:tc>
                  <a:txBody>
                    <a:bodyPr/>
                    <a:p>
                      <a:pPr>
                        <a:buNone/>
                      </a:pPr>
                      <a:r>
                        <a:rPr lang="zh-CN" altLang="en-US">
                          <a:solidFill>
                            <a:srgbClr val="FF0000"/>
                          </a:solidFill>
                        </a:rPr>
                        <a:t>0.</a:t>
                      </a:r>
                      <a:r>
                        <a:rPr lang="en-US" altLang="zh-CN">
                          <a:solidFill>
                            <a:srgbClr val="FF0000"/>
                          </a:solidFill>
                        </a:rPr>
                        <a:t>796 (-0.094)</a:t>
                      </a:r>
                      <a:endParaRPr lang="en-US" altLang="zh-CN">
                        <a:solidFill>
                          <a:srgbClr val="FF0000"/>
                        </a:solidFill>
                      </a:endParaRPr>
                    </a:p>
                  </a:txBody>
                  <a:tcPr/>
                </a:tc>
              </a:tr>
              <a:tr h="385445">
                <a:tc>
                  <a:txBody>
                    <a:bodyPr/>
                    <a:p>
                      <a:pPr>
                        <a:buNone/>
                      </a:pPr>
                      <a:r>
                        <a:rPr lang="zh-CN" altLang="en-US"/>
                        <a:t>BCDR</a:t>
                      </a:r>
                      <a:endParaRPr lang="zh-CN" altLang="en-US"/>
                    </a:p>
                  </a:txBody>
                  <a:tcPr/>
                </a:tc>
                <a:tc>
                  <a:txBody>
                    <a:bodyPr/>
                    <a:p>
                      <a:pPr>
                        <a:buNone/>
                      </a:pPr>
                      <a:r>
                        <a:rPr lang="zh-CN" altLang="en-US"/>
                        <a:t>0.</a:t>
                      </a:r>
                      <a:r>
                        <a:rPr lang="en-US" altLang="zh-CN"/>
                        <a:t>577 (+0.07)</a:t>
                      </a:r>
                      <a:endParaRPr lang="en-US" altLang="zh-CN"/>
                    </a:p>
                  </a:txBody>
                  <a:tcPr/>
                </a:tc>
              </a:tr>
              <a:tr h="385445">
                <a:tc>
                  <a:txBody>
                    <a:bodyPr/>
                    <a:p>
                      <a:pPr>
                        <a:buNone/>
                      </a:pPr>
                      <a:r>
                        <a:rPr lang="zh-CN" altLang="en-US"/>
                        <a:t>Mini-DDSM</a:t>
                      </a:r>
                      <a:endParaRPr lang="zh-CN" altLang="en-US"/>
                    </a:p>
                  </a:txBody>
                  <a:tcPr/>
                </a:tc>
                <a:tc>
                  <a:txBody>
                    <a:bodyPr/>
                    <a:p>
                      <a:pPr>
                        <a:buNone/>
                      </a:pPr>
                      <a:r>
                        <a:rPr lang="en-US" altLang="zh-CN">
                          <a:solidFill>
                            <a:srgbClr val="FF0000"/>
                          </a:solidFill>
                        </a:rPr>
                        <a:t>0.61 (-0.09)</a:t>
                      </a:r>
                      <a:endParaRPr lang="en-US" altLang="zh-CN">
                        <a:solidFill>
                          <a:srgbClr val="FF0000"/>
                        </a:solidFill>
                      </a:endParaRPr>
                    </a:p>
                  </a:txBody>
                  <a:tcPr/>
                </a:tc>
              </a:tr>
              <a:tr h="385445">
                <a:tc>
                  <a:txBody>
                    <a:bodyPr/>
                    <a:p>
                      <a:pPr>
                        <a:buNone/>
                      </a:pPr>
                      <a:r>
                        <a:rPr lang="zh-CN" altLang="en-US"/>
                        <a:t>CDD-CESM</a:t>
                      </a:r>
                      <a:endParaRPr lang="zh-CN" altLang="en-US"/>
                    </a:p>
                  </a:txBody>
                  <a:tcPr/>
                </a:tc>
                <a:tc>
                  <a:txBody>
                    <a:bodyPr/>
                    <a:p>
                      <a:pPr>
                        <a:buNone/>
                      </a:pPr>
                      <a:r>
                        <a:rPr lang="zh-CN" altLang="en-US">
                          <a:solidFill>
                            <a:srgbClr val="FF0000"/>
                          </a:solidFill>
                        </a:rPr>
                        <a:t>0.</a:t>
                      </a:r>
                      <a:r>
                        <a:rPr lang="en-US" altLang="zh-CN">
                          <a:solidFill>
                            <a:srgbClr val="FF0000"/>
                          </a:solidFill>
                        </a:rPr>
                        <a:t>51 (-0.03)</a:t>
                      </a:r>
                      <a:endParaRPr lang="en-US" altLang="zh-CN">
                        <a:solidFill>
                          <a:srgbClr val="FF0000"/>
                        </a:solidFill>
                      </a:endParaRPr>
                    </a:p>
                  </a:txBody>
                  <a:tcPr/>
                </a:tc>
              </a:tr>
              <a:tr h="385445">
                <a:tc>
                  <a:txBody>
                    <a:bodyPr/>
                    <a:p>
                      <a:pPr>
                        <a:buNone/>
                      </a:pPr>
                      <a:r>
                        <a:rPr lang="en-US" altLang="zh-CN"/>
                        <a:t>BMCD</a:t>
                      </a:r>
                      <a:endParaRPr lang="en-US" altLang="zh-CN"/>
                    </a:p>
                  </a:txBody>
                  <a:tcPr/>
                </a:tc>
                <a:tc>
                  <a:txBody>
                    <a:bodyPr/>
                    <a:p>
                      <a:pPr>
                        <a:buNone/>
                      </a:pPr>
                      <a:r>
                        <a:rPr lang="en-US" altLang="zh-CN"/>
                        <a:t>0.477 (+0.006)</a:t>
                      </a:r>
                      <a:endParaRPr lang="en-US" altLang="zh-CN"/>
                    </a:p>
                  </a:txBody>
                  <a:tcPr/>
                </a:tc>
              </a:tr>
            </a:tbl>
          </a:graphicData>
        </a:graphic>
      </p:graphicFrame>
      <p:sp>
        <p:nvSpPr>
          <p:cNvPr id="18" name="文本框 17"/>
          <p:cNvSpPr txBox="1"/>
          <p:nvPr>
            <p:custDataLst>
              <p:tags r:id="rId12"/>
            </p:custDataLst>
          </p:nvPr>
        </p:nvSpPr>
        <p:spPr>
          <a:xfrm>
            <a:off x="4566920" y="2700655"/>
            <a:ext cx="3058795" cy="491490"/>
          </a:xfrm>
          <a:prstGeom prst="rect">
            <a:avLst/>
          </a:prstGeom>
          <a:noFill/>
        </p:spPr>
        <p:txBody>
          <a:bodyPr wrap="square" rtlCol="0">
            <a:spAutoFit/>
          </a:bodyPr>
          <a:p>
            <a:r>
              <a:rPr lang="zh-CN" altLang="en-US" sz="1000"/>
              <a:t>在</a:t>
            </a:r>
            <a:r>
              <a:rPr lang="en-US" altLang="zh-CN" sz="1000"/>
              <a:t>INBreast</a:t>
            </a:r>
            <a:r>
              <a:rPr lang="zh-CN" altLang="en-US" sz="1000"/>
              <a:t>训练基础上加入</a:t>
            </a:r>
            <a:r>
              <a:rPr lang="en-US" altLang="zh-CN" sz="1000">
                <a:solidFill>
                  <a:srgbClr val="FF0000"/>
                </a:solidFill>
              </a:rPr>
              <a:t>BCDR</a:t>
            </a:r>
            <a:r>
              <a:rPr lang="zh-CN" altLang="en-US" sz="1000">
                <a:solidFill>
                  <a:srgbClr val="FF0000"/>
                </a:solidFill>
              </a:rPr>
              <a:t>持续学习</a:t>
            </a:r>
            <a:r>
              <a:rPr lang="en-US" altLang="zh-CN" sz="1000">
                <a:solidFill>
                  <a:srgbClr val="FF0000"/>
                </a:solidFill>
              </a:rPr>
              <a:t> (</a:t>
            </a:r>
            <a:r>
              <a:rPr lang="en-US" altLang="zh-CN" sz="1600" b="1">
                <a:solidFill>
                  <a:srgbClr val="FF0000"/>
                </a:solidFill>
              </a:rPr>
              <a:t>RW</a:t>
            </a:r>
            <a:r>
              <a:rPr lang="en-US" altLang="zh-CN" sz="1000">
                <a:solidFill>
                  <a:srgbClr val="FF0000"/>
                </a:solidFill>
              </a:rPr>
              <a:t>)</a:t>
            </a:r>
            <a:r>
              <a:rPr lang="zh-CN" altLang="en-US" sz="1000"/>
              <a:t>，然后在</a:t>
            </a:r>
            <a:r>
              <a:rPr lang="zh-CN" altLang="en-US" sz="1000">
                <a:sym typeface="+mn-ea"/>
              </a:rPr>
              <a:t>所有数据的</a:t>
            </a:r>
            <a:r>
              <a:rPr lang="en-US" altLang="zh-CN" sz="1000">
                <a:sym typeface="+mn-ea"/>
              </a:rPr>
              <a:t>test set</a:t>
            </a:r>
            <a:r>
              <a:rPr lang="zh-CN" altLang="en-US" sz="1000">
                <a:sym typeface="+mn-ea"/>
              </a:rPr>
              <a:t>上测试结果</a:t>
            </a:r>
            <a:endParaRPr lang="zh-CN" altLang="en-US" sz="1000"/>
          </a:p>
        </p:txBody>
      </p:sp>
      <p:sp>
        <p:nvSpPr>
          <p:cNvPr id="19" name="文本框 18"/>
          <p:cNvSpPr txBox="1"/>
          <p:nvPr>
            <p:custDataLst>
              <p:tags r:id="rId13"/>
            </p:custDataLst>
          </p:nvPr>
        </p:nvSpPr>
        <p:spPr>
          <a:xfrm>
            <a:off x="502285" y="6500495"/>
            <a:ext cx="6937375" cy="275590"/>
          </a:xfrm>
          <a:prstGeom prst="rect">
            <a:avLst/>
          </a:prstGeom>
          <a:noFill/>
        </p:spPr>
        <p:txBody>
          <a:bodyPr wrap="square" rtlCol="0">
            <a:spAutoFit/>
          </a:bodyPr>
          <a:p>
            <a:r>
              <a:rPr lang="en-US" altLang="zh-CN" sz="1200"/>
              <a:t>*Mini-DDSM</a:t>
            </a:r>
            <a:r>
              <a:rPr lang="zh-CN" altLang="en-US" sz="1200"/>
              <a:t>，</a:t>
            </a:r>
            <a:r>
              <a:rPr lang="en-US" altLang="zh-CN" sz="1200"/>
              <a:t>CDD-CESM</a:t>
            </a:r>
            <a:r>
              <a:rPr lang="zh-CN" altLang="en-US" sz="1200"/>
              <a:t>，</a:t>
            </a:r>
            <a:r>
              <a:rPr lang="en-US" altLang="zh-CN" sz="1200"/>
              <a:t>BMCD</a:t>
            </a:r>
            <a:r>
              <a:rPr lang="zh-CN" altLang="en-US" sz="1200"/>
              <a:t>三个数据的</a:t>
            </a:r>
            <a:r>
              <a:rPr lang="en-US" altLang="zh-CN" sz="1200"/>
              <a:t>test set</a:t>
            </a:r>
            <a:r>
              <a:rPr lang="zh-CN" altLang="en-US" sz="1200"/>
              <a:t>就是整个数据集</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custDataLst>
              <p:tags r:id="rId1"/>
            </p:custDataLst>
          </p:nvPr>
        </p:nvSpPr>
        <p:spPr>
          <a:xfrm>
            <a:off x="102235" y="117475"/>
            <a:ext cx="4064000" cy="521970"/>
          </a:xfrm>
          <a:prstGeom prst="rect">
            <a:avLst/>
          </a:prstGeom>
          <a:noFill/>
        </p:spPr>
        <p:txBody>
          <a:bodyPr wrap="square" rtlCol="0">
            <a:spAutoFit/>
          </a:bodyPr>
          <a:p>
            <a:r>
              <a:rPr lang="zh-CN" altLang="en-US" sz="2800"/>
              <a:t>乳腺钼靶</a:t>
            </a:r>
            <a:endParaRPr lang="zh-CN" altLang="en-US" sz="2800"/>
          </a:p>
        </p:txBody>
      </p:sp>
      <p:sp>
        <p:nvSpPr>
          <p:cNvPr id="22" name="文本框 21"/>
          <p:cNvSpPr txBox="1"/>
          <p:nvPr/>
        </p:nvSpPr>
        <p:spPr>
          <a:xfrm>
            <a:off x="273685" y="868680"/>
            <a:ext cx="11595735" cy="953135"/>
          </a:xfrm>
          <a:prstGeom prst="rect">
            <a:avLst/>
          </a:prstGeom>
          <a:noFill/>
        </p:spPr>
        <p:txBody>
          <a:bodyPr wrap="square" rtlCol="0">
            <a:spAutoFit/>
          </a:bodyPr>
          <a:p>
            <a:pPr indent="0">
              <a:buFont typeface="Arial" panose="020B0604020202020204" pitchFamily="34" charset="0"/>
              <a:buNone/>
            </a:pPr>
            <a:r>
              <a:rPr lang="zh-CN" altLang="en-US" sz="1400"/>
              <a:t>三种持续学习方法：</a:t>
            </a:r>
            <a:endParaRPr lang="zh-CN" altLang="en-US" sz="1400"/>
          </a:p>
          <a:p>
            <a:pPr marL="285750" indent="-285750">
              <a:buFont typeface="Arial" panose="020B0604020202020204" pitchFamily="34" charset="0"/>
              <a:buChar char="•"/>
            </a:pPr>
            <a:r>
              <a:rPr lang="en-US" altLang="zh-CN" sz="1400"/>
              <a:t>基于正则化的增量学习「通过给新任务的损失函数施加约束的方法来保护旧知识不被新知识覆盖」</a:t>
            </a:r>
            <a:r>
              <a:rPr lang="zh-CN" altLang="en-US" sz="1400"/>
              <a:t>：</a:t>
            </a:r>
            <a:r>
              <a:rPr lang="en-US" altLang="zh-CN" sz="1400"/>
              <a:t>LWF</a:t>
            </a:r>
            <a:r>
              <a:rPr lang="zh-CN" altLang="en-US" sz="1400"/>
              <a:t>，</a:t>
            </a:r>
            <a:r>
              <a:rPr lang="en-US" altLang="zh-CN" sz="1400"/>
              <a:t>EWC</a:t>
            </a:r>
            <a:r>
              <a:rPr lang="zh-CN" altLang="en-US" sz="1400"/>
              <a:t>，</a:t>
            </a:r>
            <a:r>
              <a:rPr lang="en-US" altLang="zh-CN" sz="1400"/>
              <a:t>...</a:t>
            </a:r>
            <a:endParaRPr lang="en-US" altLang="zh-CN" sz="1400"/>
          </a:p>
          <a:p>
            <a:pPr marL="285750" indent="-285750">
              <a:buFont typeface="Arial" panose="020B0604020202020204" pitchFamily="34" charset="0"/>
              <a:buChar char="•"/>
            </a:pPr>
            <a:r>
              <a:rPr lang="zh-CN" altLang="en-US" sz="1400"/>
              <a:t>基于回放的增量学习「要保留旧任务的哪部分数据，以及如何利用旧数据与新数据一起训练模型」：选择重要知识与下次任务一起训练</a:t>
            </a:r>
            <a:endParaRPr lang="zh-CN" altLang="en-US" sz="1400"/>
          </a:p>
          <a:p>
            <a:pPr marL="285750" indent="-285750">
              <a:buFont typeface="Arial" panose="020B0604020202020204" pitchFamily="34" charset="0"/>
              <a:buChar char="•"/>
            </a:pPr>
            <a:r>
              <a:rPr lang="zh-CN" altLang="en-US" sz="1400"/>
              <a:t>基于参数隔离的增量学习</a:t>
            </a:r>
            <a:r>
              <a:rPr lang="zh-CN" altLang="en-US" sz="1400">
                <a:sym typeface="+mn-ea"/>
              </a:rPr>
              <a:t>「冻结上次任务的参数，</a:t>
            </a:r>
            <a:r>
              <a:rPr lang="zh-CN" altLang="en-US" sz="1400">
                <a:sym typeface="+mn-ea"/>
              </a:rPr>
              <a:t>并且重新引入新的分支进行参数</a:t>
            </a:r>
            <a:r>
              <a:rPr lang="zh-CN" altLang="en-US" sz="1400">
                <a:sym typeface="+mn-ea"/>
              </a:rPr>
              <a:t>训练」</a:t>
            </a:r>
            <a:endParaRPr lang="zh-CN" altLang="en-US" sz="1400">
              <a:sym typeface="+mn-ea"/>
            </a:endParaRPr>
          </a:p>
        </p:txBody>
      </p:sp>
      <p:pic>
        <p:nvPicPr>
          <p:cNvPr id="23" name="图片 22"/>
          <p:cNvPicPr>
            <a:picLocks noChangeAspect="1"/>
          </p:cNvPicPr>
          <p:nvPr>
            <p:custDataLst>
              <p:tags r:id="rId2"/>
            </p:custDataLst>
          </p:nvPr>
        </p:nvPicPr>
        <p:blipFill>
          <a:blip r:embed="rId3"/>
          <a:stretch>
            <a:fillRect/>
          </a:stretch>
        </p:blipFill>
        <p:spPr>
          <a:xfrm>
            <a:off x="343535" y="2051050"/>
            <a:ext cx="7839075" cy="27813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291*182"/>
  <p:tag name="TABLE_ENDDRAG_RECT" val="144*180*291*182"/>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TABLE_ENDDRAG_ORIGIN_RECT" val="291*182"/>
  <p:tag name="TABLE_ENDDRAG_RECT" val="144*180*291*182"/>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TABLE_ENDDRAG_ORIGIN_RECT" val="291*182"/>
  <p:tag name="TABLE_ENDDRAG_RECT" val="144*180*291*182"/>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YzVlY2Y0YzZkYWYzNzA2YzFkODE0ZTMyNGM0MmJjMm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TABLE_ENDDRAG_ORIGIN_RECT" val="291*180"/>
  <p:tag name="TABLE_ENDDRAG_RECT" val="39*32*291*180"/>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ABLE_ENDDRAG_ORIGIN_RECT" val="291*182"/>
  <p:tag name="TABLE_ENDDRAG_RECT" val="144*180*291*182"/>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TABLE_ENDDRAG_ORIGIN_RECT" val="291*182"/>
  <p:tag name="TABLE_ENDDRAG_RECT" val="144*180*291*182"/>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1450</Words>
  <Application>WPS 演示</Application>
  <PresentationFormat>宽屏</PresentationFormat>
  <Paragraphs>199</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宋体</vt:lpstr>
      <vt:lpstr>Wingdings</vt:lpstr>
      <vt:lpstr>Arial Unicode MS</vt:lpstr>
      <vt:lpstr>Calibri</vt:lpstr>
      <vt:lpstr>微软雅黑</vt:lpstr>
      <vt:lpstr>WPS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王荣胜</cp:lastModifiedBy>
  <cp:revision>61</cp:revision>
  <dcterms:created xsi:type="dcterms:W3CDTF">2023-08-09T12:44:00Z</dcterms:created>
  <dcterms:modified xsi:type="dcterms:W3CDTF">2023-12-07T03:55:09Z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2052-12.1.0.15990</vt:lpwstr>
  </property>
</Properties>
</file>