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RSNA Screening Mammography Breast Cancer Detection</a:t>
            </a:r>
            <a:endParaRPr lang="zh-CN" altLang="en-US"/>
          </a:p>
        </p:txBody>
      </p:sp>
      <p:pic>
        <p:nvPicPr>
          <p:cNvPr id="5" name="图片 4" descr="he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2573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650" y="145415"/>
            <a:ext cx="480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赛题背景与目标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66065" y="919480"/>
            <a:ext cx="6485255" cy="567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据世界卫生组织称，乳腺癌是全世界最常见的癌症。仅在 2020 年，就有 230 万新诊断乳腺癌和 685,000 例死亡。然而，自 1980 年代卫生当局对被认为有风险的年龄组实施定期乳房 X 光检查以来，高收入国家的乳腺癌死亡率下降了 40%。及早发现和治疗对于减少癌症死亡率至关重要，您的机器学习技能可以帮助简化放射科医生用来评估筛查性乳房 X 线照片的过程。目前，乳腺癌的早期检测需要训练有素的人类观察员的专业知识，这使得乳房 X 光筛查计划的实施成本很高。几个国家即将出现的放射科医生短缺可能会使这个问题恶化。乳房 X 光检查筛查也会导致假阳性结果的高发生率。这可能会导致不必要的焦虑、不便的后续护理、额外的影像学检查，有时还需要进行组织取样（通常是穿刺活检）。</a:t>
            </a:r>
            <a:endParaRPr lang="en-US" altLang="zh-CN"/>
          </a:p>
          <a:p>
            <a:r>
              <a:rPr lang="en-US" altLang="zh-CN"/>
              <a:t>比赛主办方北美放射学会 (RSNA) 是一个非营利组织，代表了来自全球 145 个国家/地区的 31 个放射学亚专业。RSNA 通过教育、研究和技术创新促进卓越的患者护理和医疗保健服务。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本次比赛的目标是识别乳腺癌。您将使用从定期筛查中获得的筛查性乳房 X 线照片来训练您的模型。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320" y="1012190"/>
            <a:ext cx="5220970" cy="47244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9230995" y="5845175"/>
            <a:ext cx="409575" cy="46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99275" y="6274435"/>
            <a:ext cx="5073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id- </a:t>
            </a:r>
            <a:r>
              <a:rPr lang="zh-CN" altLang="en-US" sz="1600"/>
              <a:t>患者编号。</a:t>
            </a:r>
            <a:endParaRPr lang="zh-CN" altLang="en-US" sz="1600"/>
          </a:p>
          <a:p>
            <a:pPr algn="ctr"/>
            <a:r>
              <a:rPr lang="zh-CN" altLang="en-US" sz="1600"/>
              <a:t>cancer- 乳房呈癌症阳性的预测值。</a:t>
            </a:r>
            <a:r>
              <a:rPr lang="en-US" altLang="zh-CN" sz="1600"/>
              <a:t>(0.1</a:t>
            </a:r>
            <a:r>
              <a:rPr lang="zh-CN" altLang="en-US" sz="1600"/>
              <a:t>、</a:t>
            </a:r>
            <a:r>
              <a:rPr lang="en-US" altLang="zh-CN" sz="1600"/>
              <a:t>0.2...1.0)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650" y="145415"/>
            <a:ext cx="480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赛题数据</a:t>
            </a:r>
            <a:endParaRPr lang="zh-CN" altLang="en-US" sz="3600"/>
          </a:p>
        </p:txBody>
      </p:sp>
      <p:pic>
        <p:nvPicPr>
          <p:cNvPr id="101" name="图片 100"/>
          <p:cNvPicPr/>
          <p:nvPr/>
        </p:nvPicPr>
        <p:blipFill>
          <a:blip r:embed="rId1"/>
          <a:srcRect r="4212" b="-164"/>
          <a:stretch>
            <a:fillRect/>
          </a:stretch>
        </p:blipFill>
        <p:spPr>
          <a:xfrm>
            <a:off x="2957195" y="892175"/>
            <a:ext cx="9142095" cy="5419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6060" y="946785"/>
            <a:ext cx="2731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训练集：</a:t>
            </a:r>
            <a:r>
              <a:rPr lang="en-US" altLang="zh-CN"/>
              <a:t>11913</a:t>
            </a:r>
            <a:r>
              <a:rPr lang="zh-CN" altLang="en-US"/>
              <a:t>位女性乳腺</a:t>
            </a:r>
            <a:r>
              <a:rPr lang="en-US" altLang="zh-CN"/>
              <a:t>X</a:t>
            </a:r>
            <a:r>
              <a:rPr lang="zh-CN" altLang="en-US"/>
              <a:t>光</a:t>
            </a:r>
            <a:r>
              <a:rPr lang="zh-CN" altLang="en-US"/>
              <a:t>检查，多数含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Dicom</a:t>
            </a:r>
            <a:r>
              <a:rPr lang="zh-CN" altLang="en-US"/>
              <a:t>文件</a:t>
            </a:r>
            <a:r>
              <a:rPr lang="en-US" altLang="zh-CN"/>
              <a:t>(</a:t>
            </a:r>
            <a:r>
              <a:rPr lang="zh-CN" altLang="en-US"/>
              <a:t>左上、右上、左下、右下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测试集：公开的为</a:t>
            </a:r>
            <a:r>
              <a:rPr lang="en-US" altLang="zh-CN"/>
              <a:t>1</a:t>
            </a:r>
            <a:r>
              <a:rPr lang="zh-CN" altLang="en-US"/>
              <a:t>位女性的乳腺</a:t>
            </a:r>
            <a:r>
              <a:rPr lang="en-US" altLang="zh-CN"/>
              <a:t>X</a:t>
            </a:r>
            <a:r>
              <a:rPr lang="zh-CN" altLang="en-US"/>
              <a:t>光检查，隐藏测试集有</a:t>
            </a:r>
            <a:r>
              <a:rPr lang="en-US" altLang="zh-CN"/>
              <a:t>8000</a:t>
            </a:r>
            <a:r>
              <a:rPr lang="zh-CN" altLang="en-US"/>
              <a:t>位。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提供每位女性的具体乳腺检查信息</a:t>
            </a:r>
            <a:r>
              <a:rPr lang="en-US" altLang="zh-CN"/>
              <a:t>(</a:t>
            </a:r>
            <a:r>
              <a:rPr lang="zh-CN" altLang="en-US"/>
              <a:t>如右图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单幅</a:t>
            </a:r>
            <a:r>
              <a:rPr lang="en-US" altLang="zh-CN"/>
              <a:t>Dicom</a:t>
            </a:r>
            <a:r>
              <a:rPr lang="zh-CN" altLang="en-US"/>
              <a:t>乳腺图大小</a:t>
            </a:r>
            <a:r>
              <a:rPr lang="zh-CN" altLang="en-US"/>
              <a:t>为(5355, 4915)。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650" y="145415"/>
            <a:ext cx="480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数据</a:t>
            </a:r>
            <a:r>
              <a:rPr lang="zh-CN" altLang="en-US" sz="3600"/>
              <a:t>探索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857250"/>
            <a:ext cx="3924300" cy="2522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849630"/>
            <a:ext cx="3825240" cy="2537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315" y="883920"/>
            <a:ext cx="3726180" cy="24688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06375" y="3446145"/>
            <a:ext cx="1150239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4185" y="3715385"/>
            <a:ext cx="11148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左图：在所提供的训练集中，</a:t>
            </a:r>
            <a:r>
              <a:rPr lang="en-US" altLang="zh-CN"/>
              <a:t>0</a:t>
            </a:r>
            <a:r>
              <a:rPr lang="zh-CN" altLang="en-US"/>
              <a:t>为阴性患者，</a:t>
            </a:r>
            <a:r>
              <a:rPr lang="en-US" altLang="zh-CN"/>
              <a:t>1</a:t>
            </a:r>
            <a:r>
              <a:rPr lang="zh-CN" altLang="en-US"/>
              <a:t>为阳性患者。阴性阳性患者比例极不均衡，大致达到</a:t>
            </a:r>
            <a:r>
              <a:rPr lang="en-US" altLang="zh-CN"/>
              <a:t>50:1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中间图：在所提供的训练集中，所有阴性患者的年龄分布。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右图：在所提供的训练集中，所有阳性患者的年龄分布。多分布在</a:t>
            </a:r>
            <a:r>
              <a:rPr lang="en-US" altLang="zh-CN"/>
              <a:t>40</a:t>
            </a:r>
            <a:r>
              <a:rPr lang="zh-CN" altLang="en-US"/>
              <a:t>岁到</a:t>
            </a:r>
            <a:r>
              <a:rPr lang="en-US" altLang="zh-CN"/>
              <a:t>75</a:t>
            </a:r>
            <a:r>
              <a:rPr lang="zh-CN" altLang="en-US"/>
              <a:t>岁</a:t>
            </a:r>
            <a:r>
              <a:rPr lang="zh-CN" altLang="en-US"/>
              <a:t>之间。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" y="4637405"/>
            <a:ext cx="4056380" cy="2155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05" y="4637405"/>
            <a:ext cx="3917950" cy="2025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650" y="145415"/>
            <a:ext cx="480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解题思路</a:t>
            </a:r>
            <a:endParaRPr lang="zh-CN" altLang="en-US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3845560" y="1156335"/>
            <a:ext cx="8890" cy="504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51395" y="1156335"/>
            <a:ext cx="8890" cy="504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430655"/>
            <a:ext cx="2057400" cy="1082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5400" y="2531110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train.csv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1623060" y="2950210"/>
            <a:ext cx="373380" cy="622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3573145"/>
            <a:ext cx="1905000" cy="200723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960" y="1156335"/>
            <a:ext cx="1739265" cy="146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下箭头 10"/>
          <p:cNvSpPr/>
          <p:nvPr/>
        </p:nvSpPr>
        <p:spPr>
          <a:xfrm>
            <a:off x="5271770" y="2950210"/>
            <a:ext cx="373380" cy="622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620260" y="3698240"/>
            <a:ext cx="1676400" cy="162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111750" y="2616835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/>
              <a:t>icom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735" y="1449070"/>
            <a:ext cx="2057400" cy="108204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61270" y="1241425"/>
            <a:ext cx="1739265" cy="146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下箭头 15"/>
          <p:cNvSpPr/>
          <p:nvPr/>
        </p:nvSpPr>
        <p:spPr>
          <a:xfrm>
            <a:off x="8650605" y="2821940"/>
            <a:ext cx="373380" cy="622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0742930" y="2821940"/>
            <a:ext cx="373380" cy="622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4"/>
          <a:stretch>
            <a:fillRect/>
          </a:stretch>
        </p:blipFill>
        <p:spPr>
          <a:xfrm>
            <a:off x="9066530" y="3698240"/>
            <a:ext cx="1676400" cy="162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350520" y="5728335"/>
            <a:ext cx="338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基于树等算法对病人信息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08425" y="5728335"/>
            <a:ext cx="338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基于图像进行深度学习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19745" y="5728335"/>
            <a:ext cx="367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融合多模态</a:t>
            </a:r>
            <a:r>
              <a:rPr lang="zh-CN" altLang="en-US"/>
              <a:t>信息进行深度学习</a:t>
            </a:r>
            <a:r>
              <a:rPr lang="zh-CN" altLang="en-US"/>
              <a:t>建模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650" y="145415"/>
            <a:ext cx="480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赛题额外</a:t>
            </a:r>
            <a:r>
              <a:rPr lang="zh-CN" altLang="en-US" sz="3600"/>
              <a:t>信息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257175" y="864870"/>
            <a:ext cx="11776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历届</a:t>
            </a:r>
            <a:r>
              <a:rPr lang="en-US" altLang="zh-CN"/>
              <a:t>RSNA</a:t>
            </a:r>
            <a:r>
              <a:rPr lang="zh-CN" altLang="en-US"/>
              <a:t>竞赛解决方案</a:t>
            </a:r>
            <a:r>
              <a:rPr lang="zh-CN" altLang="en-US"/>
              <a:t>汇总：https://www.kaggle.com/competitions/rsna-breast-cancer-detection/discussion/369103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乳腺</a:t>
            </a:r>
            <a:r>
              <a:rPr lang="en-US" altLang="zh-CN"/>
              <a:t>X</a:t>
            </a:r>
            <a:r>
              <a:rPr lang="zh-CN" altLang="en-US"/>
              <a:t>光</a:t>
            </a:r>
            <a:r>
              <a:rPr lang="zh-CN" altLang="en-US"/>
              <a:t>解读：https://www.kaggle.com/competitions/rsna-breast-cancer-detection/discussion/369262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额外</a:t>
            </a:r>
            <a:r>
              <a:rPr lang="zh-CN" altLang="en-US"/>
              <a:t>乳腺数据集：https://www.kaggle.com/competitions/rsna-breast-cancer-detection/discussion/369321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87</cp:revision>
  <dcterms:created xsi:type="dcterms:W3CDTF">2022-12-06T02:26:56Z</dcterms:created>
  <dcterms:modified xsi:type="dcterms:W3CDTF">2022-12-06T03:40:07Z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0F45209F8B6E449D90D6EF69703B5D86</vt:lpwstr>
  </property>
  <property fmtid="{D5CDD505-2E9C-101B-9397-08002B2CF9AE}" pid="3" name="KSOProductBuildVer">
    <vt:lpwstr>2052-11.1.0.12763</vt:lpwstr>
  </property>
</Properties>
</file>