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6" r:id="rId5"/>
    <p:sldId id="267" r:id="rId6"/>
    <p:sldId id="268" r:id="rId7"/>
    <p:sldId id="264" r:id="rId8"/>
    <p:sldId id="277" r:id="rId9"/>
    <p:sldId id="269" r:id="rId10"/>
    <p:sldId id="270" r:id="rId11"/>
    <p:sldId id="271" r:id="rId12"/>
    <p:sldId id="272" r:id="rId13"/>
    <p:sldId id="273" r:id="rId14"/>
    <p:sldId id="275" r:id="rId15"/>
    <p:sldId id="278" r:id="rId16"/>
    <p:sldId id="26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libaba PuHuiTi 2 55 Regular"/>
      </a:defRPr>
    </a:lvl9pPr>
  </p:defaultTextStyle>
  <p:extLst>
    <p:ext uri="{521415D9-36F7-43E2-AB2F-B90AF26B5E84}">
      <p14:sectionLst xmlns:p14="http://schemas.microsoft.com/office/powerpoint/2010/main">
        <p14:section name="默认节" id="{F8D3DB5B-3547-47F1-BF3D-526658B2C9EE}">
          <p14:sldIdLst>
            <p14:sldId id="256"/>
            <p14:sldId id="257"/>
            <p14:sldId id="263"/>
            <p14:sldId id="266"/>
            <p14:sldId id="267"/>
            <p14:sldId id="268"/>
            <p14:sldId id="264"/>
            <p14:sldId id="277"/>
            <p14:sldId id="269"/>
            <p14:sldId id="270"/>
            <p14:sldId id="271"/>
            <p14:sldId id="272"/>
            <p14:sldId id="273"/>
            <p14:sldId id="275"/>
            <p14:sldId id="27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6131" autoAdjust="0"/>
  </p:normalViewPr>
  <p:slideViewPr>
    <p:cSldViewPr snapToGrid="0">
      <p:cViewPr varScale="1">
        <p:scale>
          <a:sx n="70" d="100"/>
          <a:sy n="70" d="100"/>
        </p:scale>
        <p:origin x="10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F9856-7BAA-4E89-AAA8-0E392ADB7F0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DECEEA3-C640-4C54-82A6-3AED41B80206}">
      <dgm:prSet/>
      <dgm:spPr/>
      <dgm:t>
        <a:bodyPr/>
        <a:lstStyle/>
        <a:p>
          <a:r>
            <a:rPr lang="zh-CN" b="0" i="0" baseline="0" dirty="0"/>
            <a:t>标题处理</a:t>
          </a:r>
          <a:r>
            <a:rPr lang="zh-CN" altLang="en-US" b="0" i="0" baseline="0" dirty="0"/>
            <a:t>（图）</a:t>
          </a:r>
          <a:endParaRPr lang="zh-CN" dirty="0"/>
        </a:p>
      </dgm:t>
    </dgm:pt>
    <dgm:pt modelId="{0F9EC32C-F3DC-459F-BA8B-EFD8B4DFDEC4}" type="parTrans" cxnId="{99F93379-E2DC-4EC1-AF4A-E74B3F40359A}">
      <dgm:prSet/>
      <dgm:spPr/>
      <dgm:t>
        <a:bodyPr/>
        <a:lstStyle/>
        <a:p>
          <a:endParaRPr lang="zh-CN" altLang="en-US"/>
        </a:p>
      </dgm:t>
    </dgm:pt>
    <dgm:pt modelId="{0D32F0B5-8986-4BDB-88CB-DE4724D5EDB1}" type="sibTrans" cxnId="{99F93379-E2DC-4EC1-AF4A-E74B3F40359A}">
      <dgm:prSet/>
      <dgm:spPr/>
      <dgm:t>
        <a:bodyPr/>
        <a:lstStyle/>
        <a:p>
          <a:endParaRPr lang="zh-CN" altLang="en-US"/>
        </a:p>
      </dgm:t>
    </dgm:pt>
    <dgm:pt modelId="{213B141E-84F3-44B6-AAD8-C28FCDABA782}">
      <dgm:prSet/>
      <dgm:spPr/>
      <dgm:t>
        <a:bodyPr/>
        <a:lstStyle/>
        <a:p>
          <a:r>
            <a:rPr lang="zh-CN" b="0" i="0" baseline="0" dirty="0"/>
            <a:t>块处理</a:t>
          </a:r>
          <a:r>
            <a:rPr lang="zh-CN" altLang="en-US" b="0" i="0" baseline="0" dirty="0"/>
            <a:t>（图）</a:t>
          </a:r>
          <a:endParaRPr lang="zh-CN" dirty="0"/>
        </a:p>
      </dgm:t>
    </dgm:pt>
    <dgm:pt modelId="{A1746F0F-FF86-4DDD-8464-D42F77545D43}" type="parTrans" cxnId="{5C028B69-3AF0-4E86-A479-0F0993EF6445}">
      <dgm:prSet/>
      <dgm:spPr/>
      <dgm:t>
        <a:bodyPr/>
        <a:lstStyle/>
        <a:p>
          <a:endParaRPr lang="zh-CN" altLang="en-US"/>
        </a:p>
      </dgm:t>
    </dgm:pt>
    <dgm:pt modelId="{88B25247-0E97-4276-AFD2-F10E842F72DD}" type="sibTrans" cxnId="{5C028B69-3AF0-4E86-A479-0F0993EF6445}">
      <dgm:prSet/>
      <dgm:spPr/>
      <dgm:t>
        <a:bodyPr/>
        <a:lstStyle/>
        <a:p>
          <a:endParaRPr lang="zh-CN" altLang="en-US"/>
        </a:p>
      </dgm:t>
    </dgm:pt>
    <dgm:pt modelId="{AA97EEDA-8887-42BD-84F1-E8D1D8748385}">
      <dgm:prSet/>
      <dgm:spPr/>
      <dgm:t>
        <a:bodyPr/>
        <a:lstStyle/>
        <a:p>
          <a:r>
            <a:rPr lang="zh-CN" b="0" i="0" baseline="0" dirty="0"/>
            <a:t>向量化</a:t>
          </a:r>
          <a:endParaRPr lang="zh-CN" dirty="0"/>
        </a:p>
      </dgm:t>
    </dgm:pt>
    <dgm:pt modelId="{E1D88BB5-7AD9-4C70-A8A6-F86E84BEFB81}" type="parTrans" cxnId="{A9286308-CE27-4983-BE4A-92E4B599FD33}">
      <dgm:prSet/>
      <dgm:spPr/>
      <dgm:t>
        <a:bodyPr/>
        <a:lstStyle/>
        <a:p>
          <a:endParaRPr lang="zh-CN" altLang="en-US"/>
        </a:p>
      </dgm:t>
    </dgm:pt>
    <dgm:pt modelId="{4F801938-0C04-43E0-8C0A-8527A8326CE4}" type="sibTrans" cxnId="{A9286308-CE27-4983-BE4A-92E4B599FD33}">
      <dgm:prSet/>
      <dgm:spPr/>
      <dgm:t>
        <a:bodyPr/>
        <a:lstStyle/>
        <a:p>
          <a:endParaRPr lang="zh-CN" altLang="en-US"/>
        </a:p>
      </dgm:t>
    </dgm:pt>
    <dgm:pt modelId="{F7CE98EE-F46B-457B-88B6-2028A19C0F35}">
      <dgm:prSet/>
      <dgm:spPr/>
      <dgm:t>
        <a:bodyPr/>
        <a:lstStyle/>
        <a:p>
          <a:r>
            <a:rPr lang="zh-CN" b="0" i="0" baseline="0" dirty="0"/>
            <a:t>落库</a:t>
          </a:r>
          <a:r>
            <a:rPr lang="en-US" b="0" i="0" baseline="0" dirty="0"/>
            <a:t>RDS</a:t>
          </a:r>
          <a:endParaRPr lang="zh-CN" dirty="0"/>
        </a:p>
      </dgm:t>
    </dgm:pt>
    <dgm:pt modelId="{B46820A1-E936-4145-8D16-65F8D548E54E}" type="parTrans" cxnId="{CD5B0CEB-C631-4CD0-9DEE-55736EA950BF}">
      <dgm:prSet/>
      <dgm:spPr/>
      <dgm:t>
        <a:bodyPr/>
        <a:lstStyle/>
        <a:p>
          <a:endParaRPr lang="zh-CN" altLang="en-US"/>
        </a:p>
      </dgm:t>
    </dgm:pt>
    <dgm:pt modelId="{D7D00546-E424-44FA-A658-DBCF05409DAB}" type="sibTrans" cxnId="{CD5B0CEB-C631-4CD0-9DEE-55736EA950BF}">
      <dgm:prSet/>
      <dgm:spPr/>
      <dgm:t>
        <a:bodyPr/>
        <a:lstStyle/>
        <a:p>
          <a:endParaRPr lang="zh-CN" altLang="en-US"/>
        </a:p>
      </dgm:t>
    </dgm:pt>
    <dgm:pt modelId="{65C073C5-C581-417D-AC4A-D7F8370A8615}">
      <dgm:prSet/>
      <dgm:spPr/>
      <dgm:t>
        <a:bodyPr/>
        <a:lstStyle/>
        <a:p>
          <a:r>
            <a:rPr lang="zh-CN" altLang="en-US" dirty="0"/>
            <a:t>要素：表字段、别名、公式、公司名称等</a:t>
          </a:r>
          <a:endParaRPr lang="zh-CN" dirty="0"/>
        </a:p>
      </dgm:t>
    </dgm:pt>
    <dgm:pt modelId="{5F6078DE-CA97-4805-B9AF-E2EE842762D4}" type="parTrans" cxnId="{DFF60B73-F104-4A75-826A-FD74EF0ED276}">
      <dgm:prSet/>
      <dgm:spPr/>
      <dgm:t>
        <a:bodyPr/>
        <a:lstStyle/>
        <a:p>
          <a:endParaRPr lang="zh-CN" altLang="en-US"/>
        </a:p>
      </dgm:t>
    </dgm:pt>
    <dgm:pt modelId="{0D9C786B-A3D8-40DD-AE04-88BEC8029340}" type="sibTrans" cxnId="{DFF60B73-F104-4A75-826A-FD74EF0ED276}">
      <dgm:prSet/>
      <dgm:spPr/>
      <dgm:t>
        <a:bodyPr/>
        <a:lstStyle/>
        <a:p>
          <a:endParaRPr lang="zh-CN" altLang="en-US"/>
        </a:p>
      </dgm:t>
    </dgm:pt>
    <dgm:pt modelId="{64A23C4B-CE7B-4C6E-A33D-68A780C8849C}">
      <dgm:prSet/>
      <dgm:spPr/>
      <dgm:t>
        <a:bodyPr/>
        <a:lstStyle/>
        <a:p>
          <a:r>
            <a:rPr lang="zh-CN" altLang="en-US" dirty="0"/>
            <a:t>上下文：标题、表数据转为文本后分块</a:t>
          </a:r>
          <a:endParaRPr lang="zh-CN" dirty="0"/>
        </a:p>
      </dgm:t>
    </dgm:pt>
    <dgm:pt modelId="{E5D7C7F3-72AD-43F1-8701-71E3C27F3877}" type="parTrans" cxnId="{7E9B487B-05B7-4D9D-A8C7-06321CD22122}">
      <dgm:prSet/>
      <dgm:spPr/>
      <dgm:t>
        <a:bodyPr/>
        <a:lstStyle/>
        <a:p>
          <a:endParaRPr lang="zh-CN" altLang="en-US"/>
        </a:p>
      </dgm:t>
    </dgm:pt>
    <dgm:pt modelId="{6EC45BA6-349B-4767-9D13-242ED9059FD5}" type="sibTrans" cxnId="{7E9B487B-05B7-4D9D-A8C7-06321CD22122}">
      <dgm:prSet/>
      <dgm:spPr/>
      <dgm:t>
        <a:bodyPr/>
        <a:lstStyle/>
        <a:p>
          <a:endParaRPr lang="zh-CN" altLang="en-US"/>
        </a:p>
      </dgm:t>
    </dgm:pt>
    <dgm:pt modelId="{01371A4E-BF59-4CDA-B70B-F95F89D10041}">
      <dgm:prSet/>
      <dgm:spPr/>
      <dgm:t>
        <a:bodyPr/>
        <a:lstStyle/>
        <a:p>
          <a:r>
            <a:rPr lang="en-US" altLang="zh-CN" dirty="0"/>
            <a:t>PDF</a:t>
          </a:r>
          <a:r>
            <a:rPr lang="zh-CN" altLang="en-US" dirty="0"/>
            <a:t>文件表：文件名、公司名称、股票代码、股票名称、年份</a:t>
          </a:r>
          <a:endParaRPr lang="zh-CN" dirty="0"/>
        </a:p>
      </dgm:t>
    </dgm:pt>
    <dgm:pt modelId="{9FCE7765-8485-4A27-AE4B-E4D07B61A189}" type="sibTrans" cxnId="{FAFC2CE1-34DE-43E4-AA81-CA3654B85FE9}">
      <dgm:prSet/>
      <dgm:spPr/>
      <dgm:t>
        <a:bodyPr/>
        <a:lstStyle/>
        <a:p>
          <a:endParaRPr lang="zh-CN" altLang="en-US"/>
        </a:p>
      </dgm:t>
    </dgm:pt>
    <dgm:pt modelId="{EA6DDF2C-5955-4B73-8FED-6D519D2890FB}" type="parTrans" cxnId="{FAFC2CE1-34DE-43E4-AA81-CA3654B85FE9}">
      <dgm:prSet/>
      <dgm:spPr/>
      <dgm:t>
        <a:bodyPr/>
        <a:lstStyle/>
        <a:p>
          <a:endParaRPr lang="zh-CN" altLang="en-US"/>
        </a:p>
      </dgm:t>
    </dgm:pt>
    <dgm:pt modelId="{210B5EA4-D2E1-4DB7-8185-8A35A196C39D}">
      <dgm:prSet/>
      <dgm:spPr/>
      <dgm:t>
        <a:bodyPr/>
        <a:lstStyle/>
        <a:p>
          <a:r>
            <a:rPr lang="zh-CN" altLang="en-US" dirty="0"/>
            <a:t>公司信息表：注册地址、电子邮箱、网址、办公地、英文名称等</a:t>
          </a:r>
          <a:endParaRPr lang="zh-CN" dirty="0"/>
        </a:p>
      </dgm:t>
    </dgm:pt>
    <dgm:pt modelId="{D824E94A-39F0-416A-A0C3-107A0E3875D0}" type="sibTrans" cxnId="{D6A303FF-9C28-494D-B6EB-03D13EC86BE7}">
      <dgm:prSet/>
      <dgm:spPr/>
      <dgm:t>
        <a:bodyPr/>
        <a:lstStyle/>
        <a:p>
          <a:endParaRPr lang="zh-CN" altLang="en-US"/>
        </a:p>
      </dgm:t>
    </dgm:pt>
    <dgm:pt modelId="{ABF67BFB-4403-4809-B96F-1D93872C450E}" type="parTrans" cxnId="{D6A303FF-9C28-494D-B6EB-03D13EC86BE7}">
      <dgm:prSet/>
      <dgm:spPr/>
      <dgm:t>
        <a:bodyPr/>
        <a:lstStyle/>
        <a:p>
          <a:endParaRPr lang="zh-CN" altLang="en-US"/>
        </a:p>
      </dgm:t>
    </dgm:pt>
    <dgm:pt modelId="{32BDDA91-81AF-4811-9D98-2FA3DB59A1E7}">
      <dgm:prSet/>
      <dgm:spPr/>
      <dgm:t>
        <a:bodyPr/>
        <a:lstStyle/>
        <a:p>
          <a:r>
            <a:rPr lang="zh-CN" altLang="en-US" dirty="0"/>
            <a:t>公司年报数据表：三大表</a:t>
          </a:r>
          <a:endParaRPr lang="zh-CN" dirty="0"/>
        </a:p>
      </dgm:t>
    </dgm:pt>
    <dgm:pt modelId="{340711FF-257C-42AA-982A-47B3E1A42185}" type="sibTrans" cxnId="{B512D3E8-2DFC-419B-B901-64C805D7CE55}">
      <dgm:prSet/>
      <dgm:spPr/>
      <dgm:t>
        <a:bodyPr/>
        <a:lstStyle/>
        <a:p>
          <a:endParaRPr lang="zh-CN" altLang="en-US"/>
        </a:p>
      </dgm:t>
    </dgm:pt>
    <dgm:pt modelId="{443BA5BD-03DC-4CAC-B04F-158E494EF791}" type="parTrans" cxnId="{B512D3E8-2DFC-419B-B901-64C805D7CE55}">
      <dgm:prSet/>
      <dgm:spPr/>
      <dgm:t>
        <a:bodyPr/>
        <a:lstStyle/>
        <a:p>
          <a:endParaRPr lang="zh-CN" altLang="en-US"/>
        </a:p>
      </dgm:t>
    </dgm:pt>
    <dgm:pt modelId="{F5087D3D-88ED-4081-B5B3-531B1BC01DBC}">
      <dgm:prSet/>
      <dgm:spPr/>
      <dgm:t>
        <a:bodyPr/>
        <a:lstStyle/>
        <a:p>
          <a:r>
            <a:rPr lang="zh-CN" altLang="en-US" dirty="0"/>
            <a:t>公司员工情况表：本科、硕士、研发、销售等人数</a:t>
          </a:r>
          <a:endParaRPr lang="zh-CN" dirty="0"/>
        </a:p>
      </dgm:t>
    </dgm:pt>
    <dgm:pt modelId="{C488B999-EEB2-4481-BB10-D7AB19521AAE}" type="sibTrans" cxnId="{863B7016-329C-4102-828C-526BADAFD099}">
      <dgm:prSet/>
      <dgm:spPr/>
      <dgm:t>
        <a:bodyPr/>
        <a:lstStyle/>
        <a:p>
          <a:endParaRPr lang="zh-CN" altLang="en-US"/>
        </a:p>
      </dgm:t>
    </dgm:pt>
    <dgm:pt modelId="{272A4996-824A-43EF-A0B1-91BB97BF3A13}" type="parTrans" cxnId="{863B7016-329C-4102-828C-526BADAFD099}">
      <dgm:prSet/>
      <dgm:spPr/>
      <dgm:t>
        <a:bodyPr/>
        <a:lstStyle/>
        <a:p>
          <a:endParaRPr lang="zh-CN" altLang="en-US"/>
        </a:p>
      </dgm:t>
    </dgm:pt>
    <dgm:pt modelId="{684A94E4-49F1-4CC3-A5C1-4F0F45F230AB}" type="pres">
      <dgm:prSet presAssocID="{8C4F9856-7BAA-4E89-AAA8-0E392ADB7F0C}" presName="linear" presStyleCnt="0">
        <dgm:presLayoutVars>
          <dgm:animLvl val="lvl"/>
          <dgm:resizeHandles val="exact"/>
        </dgm:presLayoutVars>
      </dgm:prSet>
      <dgm:spPr/>
    </dgm:pt>
    <dgm:pt modelId="{644950E0-300F-467D-A306-01B0B8A65AC8}" type="pres">
      <dgm:prSet presAssocID="{1DECEEA3-C640-4C54-82A6-3AED41B802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7741B0-92FD-4676-B8DD-22E339DB9155}" type="pres">
      <dgm:prSet presAssocID="{0D32F0B5-8986-4BDB-88CB-DE4724D5EDB1}" presName="spacer" presStyleCnt="0"/>
      <dgm:spPr/>
    </dgm:pt>
    <dgm:pt modelId="{60B1C783-D522-43B6-A307-9B38951E7D8B}" type="pres">
      <dgm:prSet presAssocID="{213B141E-84F3-44B6-AAD8-C28FCDABA7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50D2F3-D1B2-4EED-89B4-1CB76BC0324C}" type="pres">
      <dgm:prSet presAssocID="{88B25247-0E97-4276-AFD2-F10E842F72DD}" presName="spacer" presStyleCnt="0"/>
      <dgm:spPr/>
    </dgm:pt>
    <dgm:pt modelId="{582CE512-CBA8-4F5C-B02A-EDC78E68E9D0}" type="pres">
      <dgm:prSet presAssocID="{AA97EEDA-8887-42BD-84F1-E8D1D87483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6443CB-8E22-466F-BC6F-07ADE6E8E822}" type="pres">
      <dgm:prSet presAssocID="{AA97EEDA-8887-42BD-84F1-E8D1D8748385}" presName="childText" presStyleLbl="revTx" presStyleIdx="0" presStyleCnt="2">
        <dgm:presLayoutVars>
          <dgm:bulletEnabled val="1"/>
        </dgm:presLayoutVars>
      </dgm:prSet>
      <dgm:spPr/>
    </dgm:pt>
    <dgm:pt modelId="{D2AF31A5-6543-450F-8B64-988CDAC16A71}" type="pres">
      <dgm:prSet presAssocID="{F7CE98EE-F46B-457B-88B6-2028A19C0F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8311B6-7CA5-4D91-8C82-AF3A517D1B08}" type="pres">
      <dgm:prSet presAssocID="{F7CE98EE-F46B-457B-88B6-2028A19C0F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9286308-CE27-4983-BE4A-92E4B599FD33}" srcId="{8C4F9856-7BAA-4E89-AAA8-0E392ADB7F0C}" destId="{AA97EEDA-8887-42BD-84F1-E8D1D8748385}" srcOrd="2" destOrd="0" parTransId="{E1D88BB5-7AD9-4C70-A8A6-F86E84BEFB81}" sibTransId="{4F801938-0C04-43E0-8C0A-8527A8326CE4}"/>
    <dgm:cxn modelId="{B9173A0C-5F0C-4D4F-B72D-C5F19D23F0B1}" type="presOf" srcId="{8C4F9856-7BAA-4E89-AAA8-0E392ADB7F0C}" destId="{684A94E4-49F1-4CC3-A5C1-4F0F45F230AB}" srcOrd="0" destOrd="0" presId="urn:microsoft.com/office/officeart/2005/8/layout/vList2"/>
    <dgm:cxn modelId="{863B7016-329C-4102-828C-526BADAFD099}" srcId="{F7CE98EE-F46B-457B-88B6-2028A19C0F35}" destId="{F5087D3D-88ED-4081-B5B3-531B1BC01DBC}" srcOrd="3" destOrd="0" parTransId="{272A4996-824A-43EF-A0B1-91BB97BF3A13}" sibTransId="{C488B999-EEB2-4481-BB10-D7AB19521AAE}"/>
    <dgm:cxn modelId="{B3C78C32-D183-4DDA-8128-7EEA88668281}" type="presOf" srcId="{01371A4E-BF59-4CDA-B70B-F95F89D10041}" destId="{058311B6-7CA5-4D91-8C82-AF3A517D1B08}" srcOrd="0" destOrd="0" presId="urn:microsoft.com/office/officeart/2005/8/layout/vList2"/>
    <dgm:cxn modelId="{AE81A13C-9796-41C4-B6FF-77C1078A12A2}" type="presOf" srcId="{1DECEEA3-C640-4C54-82A6-3AED41B80206}" destId="{644950E0-300F-467D-A306-01B0B8A65AC8}" srcOrd="0" destOrd="0" presId="urn:microsoft.com/office/officeart/2005/8/layout/vList2"/>
    <dgm:cxn modelId="{F36F075E-BC20-4548-A1F9-C0DD2E24E50F}" type="presOf" srcId="{210B5EA4-D2E1-4DB7-8185-8A35A196C39D}" destId="{058311B6-7CA5-4D91-8C82-AF3A517D1B08}" srcOrd="0" destOrd="1" presId="urn:microsoft.com/office/officeart/2005/8/layout/vList2"/>
    <dgm:cxn modelId="{5C028B69-3AF0-4E86-A479-0F0993EF6445}" srcId="{8C4F9856-7BAA-4E89-AAA8-0E392ADB7F0C}" destId="{213B141E-84F3-44B6-AAD8-C28FCDABA782}" srcOrd="1" destOrd="0" parTransId="{A1746F0F-FF86-4DDD-8464-D42F77545D43}" sibTransId="{88B25247-0E97-4276-AFD2-F10E842F72DD}"/>
    <dgm:cxn modelId="{DFF60B73-F104-4A75-826A-FD74EF0ED276}" srcId="{AA97EEDA-8887-42BD-84F1-E8D1D8748385}" destId="{65C073C5-C581-417D-AC4A-D7F8370A8615}" srcOrd="0" destOrd="0" parTransId="{5F6078DE-CA97-4805-B9AF-E2EE842762D4}" sibTransId="{0D9C786B-A3D8-40DD-AE04-88BEC8029340}"/>
    <dgm:cxn modelId="{99F93379-E2DC-4EC1-AF4A-E74B3F40359A}" srcId="{8C4F9856-7BAA-4E89-AAA8-0E392ADB7F0C}" destId="{1DECEEA3-C640-4C54-82A6-3AED41B80206}" srcOrd="0" destOrd="0" parTransId="{0F9EC32C-F3DC-459F-BA8B-EFD8B4DFDEC4}" sibTransId="{0D32F0B5-8986-4BDB-88CB-DE4724D5EDB1}"/>
    <dgm:cxn modelId="{7E9B487B-05B7-4D9D-A8C7-06321CD22122}" srcId="{AA97EEDA-8887-42BD-84F1-E8D1D8748385}" destId="{64A23C4B-CE7B-4C6E-A33D-68A780C8849C}" srcOrd="1" destOrd="0" parTransId="{E5D7C7F3-72AD-43F1-8701-71E3C27F3877}" sibTransId="{6EC45BA6-349B-4767-9D13-242ED9059FD5}"/>
    <dgm:cxn modelId="{E495EF84-08E7-42C4-BCCD-0906735D09BE}" type="presOf" srcId="{32BDDA91-81AF-4811-9D98-2FA3DB59A1E7}" destId="{058311B6-7CA5-4D91-8C82-AF3A517D1B08}" srcOrd="0" destOrd="2" presId="urn:microsoft.com/office/officeart/2005/8/layout/vList2"/>
    <dgm:cxn modelId="{15BFFA98-ABF0-41A7-9D5C-D89F8C0EEF6D}" type="presOf" srcId="{213B141E-84F3-44B6-AAD8-C28FCDABA782}" destId="{60B1C783-D522-43B6-A307-9B38951E7D8B}" srcOrd="0" destOrd="0" presId="urn:microsoft.com/office/officeart/2005/8/layout/vList2"/>
    <dgm:cxn modelId="{5E1657AE-60A6-4AEE-B097-3AC1A8375BF4}" type="presOf" srcId="{64A23C4B-CE7B-4C6E-A33D-68A780C8849C}" destId="{386443CB-8E22-466F-BC6F-07ADE6E8E822}" srcOrd="0" destOrd="1" presId="urn:microsoft.com/office/officeart/2005/8/layout/vList2"/>
    <dgm:cxn modelId="{094020C7-FD0F-4507-AE99-6EA35C52F17A}" type="presOf" srcId="{AA97EEDA-8887-42BD-84F1-E8D1D8748385}" destId="{582CE512-CBA8-4F5C-B02A-EDC78E68E9D0}" srcOrd="0" destOrd="0" presId="urn:microsoft.com/office/officeart/2005/8/layout/vList2"/>
    <dgm:cxn modelId="{5D7549C8-1CB9-4745-A282-B1E996F88BD8}" type="presOf" srcId="{F7CE98EE-F46B-457B-88B6-2028A19C0F35}" destId="{D2AF31A5-6543-450F-8B64-988CDAC16A71}" srcOrd="0" destOrd="0" presId="urn:microsoft.com/office/officeart/2005/8/layout/vList2"/>
    <dgm:cxn modelId="{FAFC2CE1-34DE-43E4-AA81-CA3654B85FE9}" srcId="{F7CE98EE-F46B-457B-88B6-2028A19C0F35}" destId="{01371A4E-BF59-4CDA-B70B-F95F89D10041}" srcOrd="0" destOrd="0" parTransId="{EA6DDF2C-5955-4B73-8FED-6D519D2890FB}" sibTransId="{9FCE7765-8485-4A27-AE4B-E4D07B61A189}"/>
    <dgm:cxn modelId="{B512D3E8-2DFC-419B-B901-64C805D7CE55}" srcId="{F7CE98EE-F46B-457B-88B6-2028A19C0F35}" destId="{32BDDA91-81AF-4811-9D98-2FA3DB59A1E7}" srcOrd="2" destOrd="0" parTransId="{443BA5BD-03DC-4CAC-B04F-158E494EF791}" sibTransId="{340711FF-257C-42AA-982A-47B3E1A42185}"/>
    <dgm:cxn modelId="{CD5B0CEB-C631-4CD0-9DEE-55736EA950BF}" srcId="{8C4F9856-7BAA-4E89-AAA8-0E392ADB7F0C}" destId="{F7CE98EE-F46B-457B-88B6-2028A19C0F35}" srcOrd="3" destOrd="0" parTransId="{B46820A1-E936-4145-8D16-65F8D548E54E}" sibTransId="{D7D00546-E424-44FA-A658-DBCF05409DAB}"/>
    <dgm:cxn modelId="{42AE28EB-3EE3-46B9-99AF-DB2965BB47AA}" type="presOf" srcId="{65C073C5-C581-417D-AC4A-D7F8370A8615}" destId="{386443CB-8E22-466F-BC6F-07ADE6E8E822}" srcOrd="0" destOrd="0" presId="urn:microsoft.com/office/officeart/2005/8/layout/vList2"/>
    <dgm:cxn modelId="{7B5B24F2-1E7D-4423-8116-208174036870}" type="presOf" srcId="{F5087D3D-88ED-4081-B5B3-531B1BC01DBC}" destId="{058311B6-7CA5-4D91-8C82-AF3A517D1B08}" srcOrd="0" destOrd="3" presId="urn:microsoft.com/office/officeart/2005/8/layout/vList2"/>
    <dgm:cxn modelId="{D6A303FF-9C28-494D-B6EB-03D13EC86BE7}" srcId="{F7CE98EE-F46B-457B-88B6-2028A19C0F35}" destId="{210B5EA4-D2E1-4DB7-8185-8A35A196C39D}" srcOrd="1" destOrd="0" parTransId="{ABF67BFB-4403-4809-B96F-1D93872C450E}" sibTransId="{D824E94A-39F0-416A-A0C3-107A0E3875D0}"/>
    <dgm:cxn modelId="{CE43423C-B9B8-4DD7-B301-13890C8346F0}" type="presParOf" srcId="{684A94E4-49F1-4CC3-A5C1-4F0F45F230AB}" destId="{644950E0-300F-467D-A306-01B0B8A65AC8}" srcOrd="0" destOrd="0" presId="urn:microsoft.com/office/officeart/2005/8/layout/vList2"/>
    <dgm:cxn modelId="{CD148A0B-A879-4734-9A1B-F10358424A5B}" type="presParOf" srcId="{684A94E4-49F1-4CC3-A5C1-4F0F45F230AB}" destId="{997741B0-92FD-4676-B8DD-22E339DB9155}" srcOrd="1" destOrd="0" presId="urn:microsoft.com/office/officeart/2005/8/layout/vList2"/>
    <dgm:cxn modelId="{44198A10-1FA6-4052-99A0-400F52AA26AE}" type="presParOf" srcId="{684A94E4-49F1-4CC3-A5C1-4F0F45F230AB}" destId="{60B1C783-D522-43B6-A307-9B38951E7D8B}" srcOrd="2" destOrd="0" presId="urn:microsoft.com/office/officeart/2005/8/layout/vList2"/>
    <dgm:cxn modelId="{33CA3E4A-34B1-49D2-B3DC-E02489588D26}" type="presParOf" srcId="{684A94E4-49F1-4CC3-A5C1-4F0F45F230AB}" destId="{AA50D2F3-D1B2-4EED-89B4-1CB76BC0324C}" srcOrd="3" destOrd="0" presId="urn:microsoft.com/office/officeart/2005/8/layout/vList2"/>
    <dgm:cxn modelId="{B7F9625E-76EB-4F60-A4B1-1383C11850DA}" type="presParOf" srcId="{684A94E4-49F1-4CC3-A5C1-4F0F45F230AB}" destId="{582CE512-CBA8-4F5C-B02A-EDC78E68E9D0}" srcOrd="4" destOrd="0" presId="urn:microsoft.com/office/officeart/2005/8/layout/vList2"/>
    <dgm:cxn modelId="{62D8982E-40C1-4BD6-9630-D5EB498283CF}" type="presParOf" srcId="{684A94E4-49F1-4CC3-A5C1-4F0F45F230AB}" destId="{386443CB-8E22-466F-BC6F-07ADE6E8E822}" srcOrd="5" destOrd="0" presId="urn:microsoft.com/office/officeart/2005/8/layout/vList2"/>
    <dgm:cxn modelId="{36D5233C-AC60-4BB5-8E7F-522479EA53FF}" type="presParOf" srcId="{684A94E4-49F1-4CC3-A5C1-4F0F45F230AB}" destId="{D2AF31A5-6543-450F-8B64-988CDAC16A71}" srcOrd="6" destOrd="0" presId="urn:microsoft.com/office/officeart/2005/8/layout/vList2"/>
    <dgm:cxn modelId="{9DE16341-52B7-47CE-B110-DAB7FCA1C808}" type="presParOf" srcId="{684A94E4-49F1-4CC3-A5C1-4F0F45F230AB}" destId="{058311B6-7CA5-4D91-8C82-AF3A517D1B0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910FEC-4061-42C0-905A-6CE7133687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B53EF9-2505-4B3D-A094-32B58F1227BA}">
      <dgm:prSet/>
      <dgm:spPr/>
      <dgm:t>
        <a:bodyPr/>
        <a:lstStyle/>
        <a:p>
          <a:r>
            <a:rPr lang="zh-CN" b="0" i="0" baseline="0" dirty="0"/>
            <a:t>多轮数据获取</a:t>
          </a:r>
          <a:endParaRPr lang="zh-CN" dirty="0"/>
        </a:p>
      </dgm:t>
    </dgm:pt>
    <dgm:pt modelId="{46BED5F0-0CAC-43DD-A999-6B3C4BCFE65C}" type="parTrans" cxnId="{C539C871-0049-484B-B20F-D442833A2337}">
      <dgm:prSet/>
      <dgm:spPr/>
      <dgm:t>
        <a:bodyPr/>
        <a:lstStyle/>
        <a:p>
          <a:endParaRPr lang="zh-CN" altLang="en-US"/>
        </a:p>
      </dgm:t>
    </dgm:pt>
    <dgm:pt modelId="{12865F25-2792-45C5-94A7-1311EEB26D44}" type="sibTrans" cxnId="{C539C871-0049-484B-B20F-D442833A2337}">
      <dgm:prSet/>
      <dgm:spPr/>
      <dgm:t>
        <a:bodyPr/>
        <a:lstStyle/>
        <a:p>
          <a:endParaRPr lang="zh-CN" altLang="en-US"/>
        </a:p>
      </dgm:t>
    </dgm:pt>
    <dgm:pt modelId="{4F32BDA8-5B16-4F3C-9867-2DE7C796C48E}">
      <dgm:prSet/>
      <dgm:spPr/>
      <dgm:t>
        <a:bodyPr/>
        <a:lstStyle/>
        <a:p>
          <a:r>
            <a:rPr lang="zh-CN" b="0" i="0" baseline="0" dirty="0"/>
            <a:t>数据对比工具</a:t>
          </a:r>
          <a:endParaRPr lang="zh-CN" dirty="0"/>
        </a:p>
      </dgm:t>
    </dgm:pt>
    <dgm:pt modelId="{A2FFDBF8-0131-4947-AB83-DEFE9995F539}" type="parTrans" cxnId="{8AB14E7C-EBA6-407D-897F-32CA827710C0}">
      <dgm:prSet/>
      <dgm:spPr/>
      <dgm:t>
        <a:bodyPr/>
        <a:lstStyle/>
        <a:p>
          <a:endParaRPr lang="zh-CN" altLang="en-US"/>
        </a:p>
      </dgm:t>
    </dgm:pt>
    <dgm:pt modelId="{13215303-2CB6-4385-8A35-72974CBF7CCE}" type="sibTrans" cxnId="{8AB14E7C-EBA6-407D-897F-32CA827710C0}">
      <dgm:prSet/>
      <dgm:spPr/>
      <dgm:t>
        <a:bodyPr/>
        <a:lstStyle/>
        <a:p>
          <a:endParaRPr lang="zh-CN" altLang="en-US"/>
        </a:p>
      </dgm:t>
    </dgm:pt>
    <dgm:pt modelId="{C0E53C84-BE5A-4575-B79A-A1D518339E7A}">
      <dgm:prSet/>
      <dgm:spPr/>
      <dgm:t>
        <a:bodyPr/>
        <a:lstStyle/>
        <a:p>
          <a:r>
            <a:rPr lang="zh-CN" altLang="en-US" dirty="0"/>
            <a:t>完整匹配三大表</a:t>
          </a:r>
          <a:endParaRPr lang="zh-CN" dirty="0"/>
        </a:p>
      </dgm:t>
    </dgm:pt>
    <dgm:pt modelId="{DEDF4BE8-EBE8-4723-8E0E-3DDDD4D9CE61}" type="parTrans" cxnId="{218C2520-1FD3-4487-9753-3CD300AE01A2}">
      <dgm:prSet/>
      <dgm:spPr/>
      <dgm:t>
        <a:bodyPr/>
        <a:lstStyle/>
        <a:p>
          <a:endParaRPr lang="zh-CN" altLang="en-US"/>
        </a:p>
      </dgm:t>
    </dgm:pt>
    <dgm:pt modelId="{FA408662-A200-4A0F-910E-32272AA09DF7}" type="sibTrans" cxnId="{218C2520-1FD3-4487-9753-3CD300AE01A2}">
      <dgm:prSet/>
      <dgm:spPr/>
      <dgm:t>
        <a:bodyPr/>
        <a:lstStyle/>
        <a:p>
          <a:endParaRPr lang="zh-CN" altLang="en-US"/>
        </a:p>
      </dgm:t>
    </dgm:pt>
    <dgm:pt modelId="{9AA7CE77-B4DD-4EF3-9584-C27340353B5B}">
      <dgm:prSet/>
      <dgm:spPr/>
      <dgm:t>
        <a:bodyPr/>
        <a:lstStyle/>
        <a:p>
          <a:r>
            <a:rPr lang="zh-CN" altLang="en-US" dirty="0"/>
            <a:t>三大表续表</a:t>
          </a:r>
          <a:endParaRPr lang="zh-CN" dirty="0"/>
        </a:p>
      </dgm:t>
    </dgm:pt>
    <dgm:pt modelId="{20936ECD-49A4-49E9-A354-9BA990307A13}" type="parTrans" cxnId="{865F111D-7615-4FF7-BAC6-EFBC708BCBED}">
      <dgm:prSet/>
      <dgm:spPr/>
      <dgm:t>
        <a:bodyPr/>
        <a:lstStyle/>
        <a:p>
          <a:endParaRPr lang="zh-CN" altLang="en-US"/>
        </a:p>
      </dgm:t>
    </dgm:pt>
    <dgm:pt modelId="{2B57BA57-601E-41F7-896C-C3C52630FC66}" type="sibTrans" cxnId="{865F111D-7615-4FF7-BAC6-EFBC708BCBED}">
      <dgm:prSet/>
      <dgm:spPr/>
      <dgm:t>
        <a:bodyPr/>
        <a:lstStyle/>
        <a:p>
          <a:endParaRPr lang="zh-CN" altLang="en-US"/>
        </a:p>
      </dgm:t>
    </dgm:pt>
    <dgm:pt modelId="{621A8EBA-FCD0-4247-B6DB-0D1558171B26}">
      <dgm:prSet/>
      <dgm:spPr/>
      <dgm:t>
        <a:bodyPr/>
        <a:lstStyle/>
        <a:p>
          <a:r>
            <a:rPr lang="zh-CN" altLang="en-US" dirty="0"/>
            <a:t>对比有关联的数据</a:t>
          </a:r>
          <a:endParaRPr lang="zh-CN" dirty="0"/>
        </a:p>
      </dgm:t>
    </dgm:pt>
    <dgm:pt modelId="{DF454535-94AC-43E8-A4F1-283EACB9BD18}" type="parTrans" cxnId="{3CB3CD95-1BA4-4653-BB80-3C8BB4908258}">
      <dgm:prSet/>
      <dgm:spPr/>
      <dgm:t>
        <a:bodyPr/>
        <a:lstStyle/>
        <a:p>
          <a:endParaRPr lang="zh-CN" altLang="en-US"/>
        </a:p>
      </dgm:t>
    </dgm:pt>
    <dgm:pt modelId="{3C3285F1-A100-4DB9-9715-D9956246EA56}" type="sibTrans" cxnId="{3CB3CD95-1BA4-4653-BB80-3C8BB4908258}">
      <dgm:prSet/>
      <dgm:spPr/>
      <dgm:t>
        <a:bodyPr/>
        <a:lstStyle/>
        <a:p>
          <a:endParaRPr lang="zh-CN" altLang="en-US"/>
        </a:p>
      </dgm:t>
    </dgm:pt>
    <dgm:pt modelId="{E21EA62F-219A-4B1B-88E5-95BFB5F61367}">
      <dgm:prSet/>
      <dgm:spPr/>
      <dgm:t>
        <a:bodyPr/>
        <a:lstStyle/>
        <a:p>
          <a:r>
            <a:rPr lang="zh-CN" altLang="en-US" dirty="0"/>
            <a:t>单文件多字段获取</a:t>
          </a:r>
          <a:endParaRPr lang="zh-CN" dirty="0"/>
        </a:p>
      </dgm:t>
    </dgm:pt>
    <dgm:pt modelId="{298287FC-9D4F-4FF1-A754-B2AF8B5B429C}" type="sibTrans" cxnId="{7F93DF96-FED4-426D-A4EF-564EB64096DF}">
      <dgm:prSet/>
      <dgm:spPr/>
      <dgm:t>
        <a:bodyPr/>
        <a:lstStyle/>
        <a:p>
          <a:endParaRPr lang="zh-CN" altLang="en-US"/>
        </a:p>
      </dgm:t>
    </dgm:pt>
    <dgm:pt modelId="{B27D21A7-9E1E-4958-93A9-DF891A4B8DFD}" type="parTrans" cxnId="{7F93DF96-FED4-426D-A4EF-564EB64096DF}">
      <dgm:prSet/>
      <dgm:spPr/>
      <dgm:t>
        <a:bodyPr/>
        <a:lstStyle/>
        <a:p>
          <a:endParaRPr lang="zh-CN" altLang="en-US"/>
        </a:p>
      </dgm:t>
    </dgm:pt>
    <dgm:pt modelId="{45138400-016B-4FFA-AD18-D927EA9E93DE}">
      <dgm:prSet/>
      <dgm:spPr/>
      <dgm:t>
        <a:bodyPr/>
        <a:lstStyle/>
        <a:p>
          <a:r>
            <a:rPr lang="zh-CN" altLang="en-US" dirty="0"/>
            <a:t>特殊表或字段处理（股本、研发费用、非</a:t>
          </a:r>
          <a:r>
            <a:rPr lang="en-US" altLang="zh-CN" dirty="0"/>
            <a:t>Excel</a:t>
          </a:r>
          <a:r>
            <a:rPr lang="zh-CN" altLang="en-US" dirty="0"/>
            <a:t>表数据）</a:t>
          </a:r>
          <a:endParaRPr lang="zh-CN" dirty="0"/>
        </a:p>
      </dgm:t>
    </dgm:pt>
    <dgm:pt modelId="{B1A3A180-533B-4857-BD48-0A7CB41BF38C}" type="sibTrans" cxnId="{CDACE844-F2C5-4B99-9E26-20D12A90704D}">
      <dgm:prSet/>
      <dgm:spPr/>
      <dgm:t>
        <a:bodyPr/>
        <a:lstStyle/>
        <a:p>
          <a:endParaRPr lang="zh-CN" altLang="en-US"/>
        </a:p>
      </dgm:t>
    </dgm:pt>
    <dgm:pt modelId="{7D44660A-EFAD-4FC4-8736-EBC9D0412E2C}" type="parTrans" cxnId="{CDACE844-F2C5-4B99-9E26-20D12A90704D}">
      <dgm:prSet/>
      <dgm:spPr/>
      <dgm:t>
        <a:bodyPr/>
        <a:lstStyle/>
        <a:p>
          <a:endParaRPr lang="zh-CN" altLang="en-US"/>
        </a:p>
      </dgm:t>
    </dgm:pt>
    <dgm:pt modelId="{52073BBA-0E4D-4A88-B049-C6A0B8237ACD}">
      <dgm:prSet/>
      <dgm:spPr/>
      <dgm:t>
        <a:bodyPr/>
        <a:lstStyle/>
        <a:p>
          <a:r>
            <a:rPr lang="zh-CN" altLang="en-US" dirty="0"/>
            <a:t>对比新老数据库</a:t>
          </a:r>
          <a:endParaRPr lang="zh-CN" dirty="0"/>
        </a:p>
      </dgm:t>
    </dgm:pt>
    <dgm:pt modelId="{59FF96B6-1D36-4DEB-9CFE-BE99803D9E25}" type="sibTrans" cxnId="{0A3428C3-A2C7-421F-9A77-03DF6F871D1B}">
      <dgm:prSet/>
      <dgm:spPr/>
      <dgm:t>
        <a:bodyPr/>
        <a:lstStyle/>
        <a:p>
          <a:endParaRPr lang="zh-CN" altLang="en-US"/>
        </a:p>
      </dgm:t>
    </dgm:pt>
    <dgm:pt modelId="{C1730C0C-AB16-47C4-BD0B-6B39E4A9AAF7}" type="parTrans" cxnId="{0A3428C3-A2C7-421F-9A77-03DF6F871D1B}">
      <dgm:prSet/>
      <dgm:spPr/>
      <dgm:t>
        <a:bodyPr/>
        <a:lstStyle/>
        <a:p>
          <a:endParaRPr lang="zh-CN" altLang="en-US"/>
        </a:p>
      </dgm:t>
    </dgm:pt>
    <dgm:pt modelId="{5071F913-44A0-421D-837D-620619C4E0F0}" type="pres">
      <dgm:prSet presAssocID="{DB910FEC-4061-42C0-905A-6CE7133687DA}" presName="linear" presStyleCnt="0">
        <dgm:presLayoutVars>
          <dgm:animLvl val="lvl"/>
          <dgm:resizeHandles val="exact"/>
        </dgm:presLayoutVars>
      </dgm:prSet>
      <dgm:spPr/>
    </dgm:pt>
    <dgm:pt modelId="{EA28F614-37A4-43C6-A2CD-D57D54AF3356}" type="pres">
      <dgm:prSet presAssocID="{20B53EF9-2505-4B3D-A094-32B58F1227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4BD4BB-4E98-4577-B706-A1D39E0A8C40}" type="pres">
      <dgm:prSet presAssocID="{20B53EF9-2505-4B3D-A094-32B58F1227BA}" presName="childText" presStyleLbl="revTx" presStyleIdx="0" presStyleCnt="2">
        <dgm:presLayoutVars>
          <dgm:bulletEnabled val="1"/>
        </dgm:presLayoutVars>
      </dgm:prSet>
      <dgm:spPr/>
    </dgm:pt>
    <dgm:pt modelId="{227C31EB-692C-4CE4-9438-AD98180D523E}" type="pres">
      <dgm:prSet presAssocID="{4F32BDA8-5B16-4F3C-9867-2DE7C796C4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7B8022-A574-4A51-8B48-385DB0537F61}" type="pres">
      <dgm:prSet presAssocID="{4F32BDA8-5B16-4F3C-9867-2DE7C796C4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06F809-ADB1-48AD-A4DA-BF7D4D84E05E}" type="presOf" srcId="{20B53EF9-2505-4B3D-A094-32B58F1227BA}" destId="{EA28F614-37A4-43C6-A2CD-D57D54AF3356}" srcOrd="0" destOrd="0" presId="urn:microsoft.com/office/officeart/2005/8/layout/vList2"/>
    <dgm:cxn modelId="{6D17D613-1B4D-4038-BE4B-742E4F982390}" type="presOf" srcId="{45138400-016B-4FFA-AD18-D927EA9E93DE}" destId="{274BD4BB-4E98-4577-B706-A1D39E0A8C40}" srcOrd="0" destOrd="2" presId="urn:microsoft.com/office/officeart/2005/8/layout/vList2"/>
    <dgm:cxn modelId="{865F111D-7615-4FF7-BAC6-EFBC708BCBED}" srcId="{20B53EF9-2505-4B3D-A094-32B58F1227BA}" destId="{9AA7CE77-B4DD-4EF3-9584-C27340353B5B}" srcOrd="1" destOrd="0" parTransId="{20936ECD-49A4-49E9-A354-9BA990307A13}" sibTransId="{2B57BA57-601E-41F7-896C-C3C52630FC66}"/>
    <dgm:cxn modelId="{218C2520-1FD3-4487-9753-3CD300AE01A2}" srcId="{20B53EF9-2505-4B3D-A094-32B58F1227BA}" destId="{C0E53C84-BE5A-4575-B79A-A1D518339E7A}" srcOrd="0" destOrd="0" parTransId="{DEDF4BE8-EBE8-4723-8E0E-3DDDD4D9CE61}" sibTransId="{FA408662-A200-4A0F-910E-32272AA09DF7}"/>
    <dgm:cxn modelId="{C230722A-6031-4ADC-B73C-FB1D5134F542}" type="presOf" srcId="{621A8EBA-FCD0-4247-B6DB-0D1558171B26}" destId="{027B8022-A574-4A51-8B48-385DB0537F61}" srcOrd="0" destOrd="0" presId="urn:microsoft.com/office/officeart/2005/8/layout/vList2"/>
    <dgm:cxn modelId="{E179CC63-6619-45C0-A56A-04D2CD49FCB4}" type="presOf" srcId="{9AA7CE77-B4DD-4EF3-9584-C27340353B5B}" destId="{274BD4BB-4E98-4577-B706-A1D39E0A8C40}" srcOrd="0" destOrd="1" presId="urn:microsoft.com/office/officeart/2005/8/layout/vList2"/>
    <dgm:cxn modelId="{CDACE844-F2C5-4B99-9E26-20D12A90704D}" srcId="{20B53EF9-2505-4B3D-A094-32B58F1227BA}" destId="{45138400-016B-4FFA-AD18-D927EA9E93DE}" srcOrd="2" destOrd="0" parTransId="{7D44660A-EFAD-4FC4-8736-EBC9D0412E2C}" sibTransId="{B1A3A180-533B-4857-BD48-0A7CB41BF38C}"/>
    <dgm:cxn modelId="{B31AB249-DA18-47C8-9A51-A0855228B742}" type="presOf" srcId="{DB910FEC-4061-42C0-905A-6CE7133687DA}" destId="{5071F913-44A0-421D-837D-620619C4E0F0}" srcOrd="0" destOrd="0" presId="urn:microsoft.com/office/officeart/2005/8/layout/vList2"/>
    <dgm:cxn modelId="{C539C871-0049-484B-B20F-D442833A2337}" srcId="{DB910FEC-4061-42C0-905A-6CE7133687DA}" destId="{20B53EF9-2505-4B3D-A094-32B58F1227BA}" srcOrd="0" destOrd="0" parTransId="{46BED5F0-0CAC-43DD-A999-6B3C4BCFE65C}" sibTransId="{12865F25-2792-45C5-94A7-1311EEB26D44}"/>
    <dgm:cxn modelId="{1C7A5058-3EF3-45C4-BD33-E2D572782BFD}" type="presOf" srcId="{E21EA62F-219A-4B1B-88E5-95BFB5F61367}" destId="{274BD4BB-4E98-4577-B706-A1D39E0A8C40}" srcOrd="0" destOrd="3" presId="urn:microsoft.com/office/officeart/2005/8/layout/vList2"/>
    <dgm:cxn modelId="{D034FA7B-900D-406B-A7AC-3B6373D4FB29}" type="presOf" srcId="{C0E53C84-BE5A-4575-B79A-A1D518339E7A}" destId="{274BD4BB-4E98-4577-B706-A1D39E0A8C40}" srcOrd="0" destOrd="0" presId="urn:microsoft.com/office/officeart/2005/8/layout/vList2"/>
    <dgm:cxn modelId="{8AB14E7C-EBA6-407D-897F-32CA827710C0}" srcId="{DB910FEC-4061-42C0-905A-6CE7133687DA}" destId="{4F32BDA8-5B16-4F3C-9867-2DE7C796C48E}" srcOrd="1" destOrd="0" parTransId="{A2FFDBF8-0131-4947-AB83-DEFE9995F539}" sibTransId="{13215303-2CB6-4385-8A35-72974CBF7CCE}"/>
    <dgm:cxn modelId="{3CB3CD95-1BA4-4653-BB80-3C8BB4908258}" srcId="{4F32BDA8-5B16-4F3C-9867-2DE7C796C48E}" destId="{621A8EBA-FCD0-4247-B6DB-0D1558171B26}" srcOrd="0" destOrd="0" parTransId="{DF454535-94AC-43E8-A4F1-283EACB9BD18}" sibTransId="{3C3285F1-A100-4DB9-9715-D9956246EA56}"/>
    <dgm:cxn modelId="{7F93DF96-FED4-426D-A4EF-564EB64096DF}" srcId="{20B53EF9-2505-4B3D-A094-32B58F1227BA}" destId="{E21EA62F-219A-4B1B-88E5-95BFB5F61367}" srcOrd="3" destOrd="0" parTransId="{B27D21A7-9E1E-4958-93A9-DF891A4B8DFD}" sibTransId="{298287FC-9D4F-4FF1-A754-B2AF8B5B429C}"/>
    <dgm:cxn modelId="{BFB133A9-C32A-4F17-BD3D-CDC6D1C57D71}" type="presOf" srcId="{4F32BDA8-5B16-4F3C-9867-2DE7C796C48E}" destId="{227C31EB-692C-4CE4-9438-AD98180D523E}" srcOrd="0" destOrd="0" presId="urn:microsoft.com/office/officeart/2005/8/layout/vList2"/>
    <dgm:cxn modelId="{0A3428C3-A2C7-421F-9A77-03DF6F871D1B}" srcId="{4F32BDA8-5B16-4F3C-9867-2DE7C796C48E}" destId="{52073BBA-0E4D-4A88-B049-C6A0B8237ACD}" srcOrd="1" destOrd="0" parTransId="{C1730C0C-AB16-47C4-BD0B-6B39E4A9AAF7}" sibTransId="{59FF96B6-1D36-4DEB-9CFE-BE99803D9E25}"/>
    <dgm:cxn modelId="{F05F59F6-5033-40B6-B0D8-6356ABC791B5}" type="presOf" srcId="{52073BBA-0E4D-4A88-B049-C6A0B8237ACD}" destId="{027B8022-A574-4A51-8B48-385DB0537F61}" srcOrd="0" destOrd="1" presId="urn:microsoft.com/office/officeart/2005/8/layout/vList2"/>
    <dgm:cxn modelId="{0CE85F9E-ED24-40AA-81DC-35F4E5548EA5}" type="presParOf" srcId="{5071F913-44A0-421D-837D-620619C4E0F0}" destId="{EA28F614-37A4-43C6-A2CD-D57D54AF3356}" srcOrd="0" destOrd="0" presId="urn:microsoft.com/office/officeart/2005/8/layout/vList2"/>
    <dgm:cxn modelId="{EB5D4646-7D37-473C-92A4-DA58B71EB0BE}" type="presParOf" srcId="{5071F913-44A0-421D-837D-620619C4E0F0}" destId="{274BD4BB-4E98-4577-B706-A1D39E0A8C40}" srcOrd="1" destOrd="0" presId="urn:microsoft.com/office/officeart/2005/8/layout/vList2"/>
    <dgm:cxn modelId="{3E17CAD4-876A-4F9D-B35D-725B6BAC50AE}" type="presParOf" srcId="{5071F913-44A0-421D-837D-620619C4E0F0}" destId="{227C31EB-692C-4CE4-9438-AD98180D523E}" srcOrd="2" destOrd="0" presId="urn:microsoft.com/office/officeart/2005/8/layout/vList2"/>
    <dgm:cxn modelId="{BCA9DF11-1638-4E6E-A8F3-688C78AACF36}" type="presParOf" srcId="{5071F913-44A0-421D-837D-620619C4E0F0}" destId="{027B8022-A574-4A51-8B48-385DB0537F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950E0-300F-467D-A306-01B0B8A65AC8}">
      <dsp:nvSpPr>
        <dsp:cNvPr id="0" name=""/>
        <dsp:cNvSpPr/>
      </dsp:nvSpPr>
      <dsp:spPr>
        <a:xfrm>
          <a:off x="0" y="67353"/>
          <a:ext cx="8689539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0" i="0" kern="1200" baseline="0" dirty="0"/>
            <a:t>标题处理</a:t>
          </a:r>
          <a:r>
            <a:rPr lang="zh-CN" altLang="en-US" sz="3200" b="0" i="0" kern="1200" baseline="0" dirty="0"/>
            <a:t>（图）</a:t>
          </a:r>
          <a:endParaRPr lang="zh-CN" sz="3200" kern="1200" dirty="0"/>
        </a:p>
      </dsp:txBody>
      <dsp:txXfrm>
        <a:off x="48433" y="115786"/>
        <a:ext cx="8592673" cy="895294"/>
      </dsp:txXfrm>
    </dsp:sp>
    <dsp:sp modelId="{60B1C783-D522-43B6-A307-9B38951E7D8B}">
      <dsp:nvSpPr>
        <dsp:cNvPr id="0" name=""/>
        <dsp:cNvSpPr/>
      </dsp:nvSpPr>
      <dsp:spPr>
        <a:xfrm>
          <a:off x="0" y="1151673"/>
          <a:ext cx="8689539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0" i="0" kern="1200" baseline="0" dirty="0"/>
            <a:t>块处理</a:t>
          </a:r>
          <a:r>
            <a:rPr lang="zh-CN" altLang="en-US" sz="3200" b="0" i="0" kern="1200" baseline="0" dirty="0"/>
            <a:t>（图）</a:t>
          </a:r>
          <a:endParaRPr lang="zh-CN" sz="3200" kern="1200" dirty="0"/>
        </a:p>
      </dsp:txBody>
      <dsp:txXfrm>
        <a:off x="48433" y="1200106"/>
        <a:ext cx="8592673" cy="895294"/>
      </dsp:txXfrm>
    </dsp:sp>
    <dsp:sp modelId="{582CE512-CBA8-4F5C-B02A-EDC78E68E9D0}">
      <dsp:nvSpPr>
        <dsp:cNvPr id="0" name=""/>
        <dsp:cNvSpPr/>
      </dsp:nvSpPr>
      <dsp:spPr>
        <a:xfrm>
          <a:off x="0" y="2235993"/>
          <a:ext cx="8689539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0" i="0" kern="1200" baseline="0" dirty="0"/>
            <a:t>向量化</a:t>
          </a:r>
          <a:endParaRPr lang="zh-CN" sz="3200" kern="1200" dirty="0"/>
        </a:p>
      </dsp:txBody>
      <dsp:txXfrm>
        <a:off x="48433" y="2284426"/>
        <a:ext cx="8592673" cy="895294"/>
      </dsp:txXfrm>
    </dsp:sp>
    <dsp:sp modelId="{386443CB-8E22-466F-BC6F-07ADE6E8E822}">
      <dsp:nvSpPr>
        <dsp:cNvPr id="0" name=""/>
        <dsp:cNvSpPr/>
      </dsp:nvSpPr>
      <dsp:spPr>
        <a:xfrm>
          <a:off x="0" y="3228153"/>
          <a:ext cx="8689539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9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要素：表字段、别名、公式、公司名称等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上下文：标题、表数据转为文本后分块</a:t>
          </a:r>
          <a:endParaRPr lang="zh-CN" sz="2500" kern="1200" dirty="0"/>
        </a:p>
      </dsp:txBody>
      <dsp:txXfrm>
        <a:off x="0" y="3228153"/>
        <a:ext cx="8689539" cy="1192320"/>
      </dsp:txXfrm>
    </dsp:sp>
    <dsp:sp modelId="{D2AF31A5-6543-450F-8B64-988CDAC16A71}">
      <dsp:nvSpPr>
        <dsp:cNvPr id="0" name=""/>
        <dsp:cNvSpPr/>
      </dsp:nvSpPr>
      <dsp:spPr>
        <a:xfrm>
          <a:off x="0" y="4420473"/>
          <a:ext cx="8689539" cy="992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0" i="0" kern="1200" baseline="0" dirty="0"/>
            <a:t>落库</a:t>
          </a:r>
          <a:r>
            <a:rPr lang="en-US" sz="3200" b="0" i="0" kern="1200" baseline="0" dirty="0"/>
            <a:t>RDS</a:t>
          </a:r>
          <a:endParaRPr lang="zh-CN" sz="3200" kern="1200" dirty="0"/>
        </a:p>
      </dsp:txBody>
      <dsp:txXfrm>
        <a:off x="48433" y="4468906"/>
        <a:ext cx="8592673" cy="895294"/>
      </dsp:txXfrm>
    </dsp:sp>
    <dsp:sp modelId="{058311B6-7CA5-4D91-8C82-AF3A517D1B08}">
      <dsp:nvSpPr>
        <dsp:cNvPr id="0" name=""/>
        <dsp:cNvSpPr/>
      </dsp:nvSpPr>
      <dsp:spPr>
        <a:xfrm>
          <a:off x="0" y="5412633"/>
          <a:ext cx="8689539" cy="33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9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500" kern="1200" dirty="0"/>
            <a:t>PDF</a:t>
          </a:r>
          <a:r>
            <a:rPr lang="zh-CN" altLang="en-US" sz="2500" kern="1200" dirty="0"/>
            <a:t>文件表：文件名、公司名称、股票代码、股票名称、年份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公司信息表：注册地址、电子邮箱、网址、办公地、英文名称等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公司年报数据表：三大表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公司员工情况表：本科、硕士、研发、销售等人数</a:t>
          </a:r>
          <a:endParaRPr lang="zh-CN" sz="2500" kern="1200" dirty="0"/>
        </a:p>
      </dsp:txBody>
      <dsp:txXfrm>
        <a:off x="0" y="5412633"/>
        <a:ext cx="8689539" cy="3378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8F614-37A4-43C6-A2CD-D57D54AF3356}">
      <dsp:nvSpPr>
        <dsp:cNvPr id="0" name=""/>
        <dsp:cNvSpPr/>
      </dsp:nvSpPr>
      <dsp:spPr>
        <a:xfrm>
          <a:off x="0" y="16718"/>
          <a:ext cx="15659299" cy="1643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300" b="0" i="0" kern="1200" baseline="0" dirty="0"/>
            <a:t>多轮数据获取</a:t>
          </a:r>
          <a:endParaRPr lang="zh-CN" sz="5300" kern="1200" dirty="0"/>
        </a:p>
      </dsp:txBody>
      <dsp:txXfrm>
        <a:off x="80218" y="96936"/>
        <a:ext cx="15498863" cy="1482829"/>
      </dsp:txXfrm>
    </dsp:sp>
    <dsp:sp modelId="{274BD4BB-4E98-4577-B706-A1D39E0A8C40}">
      <dsp:nvSpPr>
        <dsp:cNvPr id="0" name=""/>
        <dsp:cNvSpPr/>
      </dsp:nvSpPr>
      <dsp:spPr>
        <a:xfrm>
          <a:off x="0" y="1659983"/>
          <a:ext cx="15659299" cy="39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183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100" kern="1200" dirty="0"/>
            <a:t>完整匹配三大表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100" kern="1200" dirty="0"/>
            <a:t>三大表续表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100" kern="1200" dirty="0"/>
            <a:t>特殊表或字段处理（股本、研发费用、非</a:t>
          </a:r>
          <a:r>
            <a:rPr lang="en-US" altLang="zh-CN" sz="4100" kern="1200" dirty="0"/>
            <a:t>Excel</a:t>
          </a:r>
          <a:r>
            <a:rPr lang="zh-CN" altLang="en-US" sz="4100" kern="1200" dirty="0"/>
            <a:t>表数据）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100" kern="1200" dirty="0"/>
            <a:t>单文件多字段获取</a:t>
          </a:r>
          <a:endParaRPr lang="zh-CN" sz="4100" kern="1200" dirty="0"/>
        </a:p>
      </dsp:txBody>
      <dsp:txXfrm>
        <a:off x="0" y="1659983"/>
        <a:ext cx="15659299" cy="3949560"/>
      </dsp:txXfrm>
    </dsp:sp>
    <dsp:sp modelId="{227C31EB-692C-4CE4-9438-AD98180D523E}">
      <dsp:nvSpPr>
        <dsp:cNvPr id="0" name=""/>
        <dsp:cNvSpPr/>
      </dsp:nvSpPr>
      <dsp:spPr>
        <a:xfrm>
          <a:off x="0" y="5609543"/>
          <a:ext cx="15659299" cy="1643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300" b="0" i="0" kern="1200" baseline="0" dirty="0"/>
            <a:t>数据对比工具</a:t>
          </a:r>
          <a:endParaRPr lang="zh-CN" sz="5300" kern="1200" dirty="0"/>
        </a:p>
      </dsp:txBody>
      <dsp:txXfrm>
        <a:off x="80218" y="5689761"/>
        <a:ext cx="15498863" cy="1482829"/>
      </dsp:txXfrm>
    </dsp:sp>
    <dsp:sp modelId="{027B8022-A574-4A51-8B48-385DB0537F61}">
      <dsp:nvSpPr>
        <dsp:cNvPr id="0" name=""/>
        <dsp:cNvSpPr/>
      </dsp:nvSpPr>
      <dsp:spPr>
        <a:xfrm>
          <a:off x="0" y="7252808"/>
          <a:ext cx="15659299" cy="19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183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100" kern="1200" dirty="0"/>
            <a:t>对比有关联的数据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100" kern="1200" dirty="0"/>
            <a:t>对比新老数据库</a:t>
          </a:r>
          <a:endParaRPr lang="zh-CN" sz="4100" kern="1200" dirty="0"/>
        </a:p>
      </dsp:txBody>
      <dsp:txXfrm>
        <a:off x="0" y="7252808"/>
        <a:ext cx="15659299" cy="1974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469255D-A3E5-E517-C267-67FE237AE7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F66347-7197-19BD-8C1E-41CEE1F871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492A-C53F-4E86-8485-A4D2989C1E66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99936-2200-AE38-1A35-59A4B71A3A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E8D96-9AB8-E66B-1AA4-C137B8A5A0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6CA27-7BB3-4F08-BB47-4447B089F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30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Alibaba PuHuiTi 2 55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34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28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59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尝试，摈弃，最合适比赛的方案</a:t>
            </a:r>
            <a:endParaRPr lang="en-US" altLang="zh-CN" dirty="0"/>
          </a:p>
          <a:p>
            <a:r>
              <a:rPr lang="zh-CN" altLang="en-US" dirty="0"/>
              <a:t>光云科技，公司名称和股票名称字符差异比较多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432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4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4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2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54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_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成组"/>
          <p:cNvGrpSpPr/>
          <p:nvPr/>
        </p:nvGrpSpPr>
        <p:grpSpPr>
          <a:xfrm>
            <a:off x="4703674" y="398378"/>
            <a:ext cx="14976653" cy="1014749"/>
            <a:chOff x="0" y="0"/>
            <a:chExt cx="14976650" cy="1014748"/>
          </a:xfrm>
        </p:grpSpPr>
        <p:pic>
          <p:nvPicPr>
            <p:cNvPr id="20" name="交大.png" descr="交大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573940" y="303014"/>
              <a:ext cx="1713997" cy="4595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1" name="智普.png" descr="智普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7353"/>
              <a:ext cx="2499880" cy="90935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2" name="魔.png" descr="魔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797068" y="302992"/>
              <a:ext cx="2574423" cy="453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3" name="安硕信息.png" descr="安硕信息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011060" y="0"/>
              <a:ext cx="4064119" cy="101474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4" name="阿里云.png" descr="阿里云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85055" y="302939"/>
              <a:ext cx="2091596" cy="46395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成组"/>
          <p:cNvGrpSpPr/>
          <p:nvPr/>
        </p:nvGrpSpPr>
        <p:grpSpPr>
          <a:xfrm>
            <a:off x="308538" y="386985"/>
            <a:ext cx="12901598" cy="1003903"/>
            <a:chOff x="0" y="0"/>
            <a:chExt cx="12901597" cy="1003901"/>
          </a:xfrm>
        </p:grpSpPr>
        <p:pic>
          <p:nvPicPr>
            <p:cNvPr id="33" name="modelscope中英文logo.png" descr="modelscope中英文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0381" y="292651"/>
              <a:ext cx="2136064" cy="3765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4" name="图片 1" descr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351836" cy="10039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5" name="图片 2" descr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3094" y="33842"/>
              <a:ext cx="3409699" cy="85083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6" name="图片 3" descr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410" y="274063"/>
              <a:ext cx="1455082" cy="41886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7" name="图片 4" descr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65316" y="152809"/>
              <a:ext cx="2436282" cy="67723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3240" y="13081000"/>
            <a:ext cx="464821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_副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成组"/>
          <p:cNvGrpSpPr/>
          <p:nvPr/>
        </p:nvGrpSpPr>
        <p:grpSpPr>
          <a:xfrm>
            <a:off x="2317805" y="342717"/>
            <a:ext cx="19748391" cy="1536666"/>
            <a:chOff x="0" y="0"/>
            <a:chExt cx="19748390" cy="1536665"/>
          </a:xfrm>
        </p:grpSpPr>
        <p:pic>
          <p:nvPicPr>
            <p:cNvPr id="46" name="modelscope中英文logo.png" descr="modelscope中英文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8804" y="447959"/>
              <a:ext cx="3269657" cy="57630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7" name="图片 1" descr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599940" cy="153666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8" name="图片 2" descr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153" y="51802"/>
              <a:ext cx="5219203" cy="130236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9" name="图片 3" descr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3288" y="419507"/>
              <a:ext cx="2227285" cy="64114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0" name="图片 4" descr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19191" y="233904"/>
              <a:ext cx="3729200" cy="103663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: 形状 83"/>
          <p:cNvSpPr/>
          <p:nvPr/>
        </p:nvSpPr>
        <p:spPr>
          <a:xfrm>
            <a:off x="-7428012" y="-1995862"/>
            <a:ext cx="16976924" cy="16976924"/>
          </a:xfrm>
          <a:prstGeom prst="ellipse">
            <a:avLst/>
          </a:prstGeom>
          <a:gradFill>
            <a:gsLst>
              <a:gs pos="0">
                <a:srgbClr val="E4E5E7">
                  <a:alpha val="4539"/>
                </a:srgbClr>
              </a:gs>
              <a:gs pos="100000">
                <a:srgbClr val="111111">
                  <a:alpha val="1494"/>
                </a:srgbClr>
              </a:gs>
            </a:gsLst>
            <a:lin ang="2700000"/>
          </a:gra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1F19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任意多边形: 形状 83"/>
          <p:cNvSpPr/>
          <p:nvPr/>
        </p:nvSpPr>
        <p:spPr>
          <a:xfrm rot="14363551">
            <a:off x="18683188" y="7157938"/>
            <a:ext cx="16976924" cy="16976924"/>
          </a:xfrm>
          <a:prstGeom prst="ellipse">
            <a:avLst/>
          </a:prstGeom>
          <a:gradFill>
            <a:gsLst>
              <a:gs pos="0">
                <a:srgbClr val="E4E5E7">
                  <a:alpha val="2514"/>
                </a:srgbClr>
              </a:gs>
              <a:gs pos="100000">
                <a:srgbClr val="000000">
                  <a:alpha val="4112"/>
                </a:srgbClr>
              </a:gs>
            </a:gsLst>
            <a:lin ang="2700000"/>
          </a:gra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1F19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66" name="成组"/>
          <p:cNvGrpSpPr/>
          <p:nvPr/>
        </p:nvGrpSpPr>
        <p:grpSpPr>
          <a:xfrm>
            <a:off x="2317805" y="342717"/>
            <a:ext cx="19748390" cy="1536666"/>
            <a:chOff x="0" y="0"/>
            <a:chExt cx="19748390" cy="1536665"/>
          </a:xfrm>
        </p:grpSpPr>
        <p:pic>
          <p:nvPicPr>
            <p:cNvPr id="61" name="modelscope中英文logo.png" descr="modelscope中英文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8804" y="447959"/>
              <a:ext cx="3269657" cy="57630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2" name="图片 1" descr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599940" cy="153666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片 2" descr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153" y="51802"/>
              <a:ext cx="5219203" cy="130236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4" name="图片 3" descr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3288" y="419507"/>
              <a:ext cx="2227285" cy="64114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5" name="图片 4" descr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19190" y="233904"/>
              <a:ext cx="3729200" cy="103663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1019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84"/>
          <p:cNvSpPr/>
          <p:nvPr/>
        </p:nvSpPr>
        <p:spPr>
          <a:xfrm>
            <a:off x="-7340115" y="-1951119"/>
            <a:ext cx="16887443" cy="16887443"/>
          </a:xfrm>
          <a:prstGeom prst="ellipse">
            <a:avLst/>
          </a:prstGeom>
          <a:ln w="6350">
            <a:solidFill>
              <a:srgbClr val="FFFFFF">
                <a:alpha val="39825"/>
              </a:srgbClr>
            </a:solidFill>
            <a:miter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1F19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任意多边形: 形状 83"/>
          <p:cNvSpPr/>
          <p:nvPr/>
        </p:nvSpPr>
        <p:spPr>
          <a:xfrm>
            <a:off x="-7428012" y="-1995862"/>
            <a:ext cx="16976924" cy="16976924"/>
          </a:xfrm>
          <a:prstGeom prst="ellipse">
            <a:avLst/>
          </a:prstGeom>
          <a:gradFill>
            <a:gsLst>
              <a:gs pos="0">
                <a:srgbClr val="F2F2F2">
                  <a:alpha val="16604"/>
                </a:srgbClr>
              </a:gs>
              <a:gs pos="100000">
                <a:srgbClr val="3C46FF">
                  <a:alpha val="9070"/>
                </a:srgbClr>
              </a:gs>
            </a:gsLst>
            <a:lin ang="2700000"/>
          </a:gradFill>
          <a:ln w="12700">
            <a:solidFill>
              <a:srgbClr val="FFFFFF">
                <a:alpha val="16604"/>
              </a:srgbClr>
            </a:solidFill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solidFill>
                  <a:srgbClr val="1F19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3240" y="13081000"/>
            <a:ext cx="464821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ransition spd="med"/>
  <p:hf sldNum="0" hd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1pPr>
      <a:lvl2pPr marL="127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2pPr>
      <a:lvl3pPr marL="190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3pPr>
      <a:lvl4pPr marL="254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4pPr>
      <a:lvl5pPr marL="317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5pPr>
      <a:lvl6pPr marL="381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6pPr>
      <a:lvl7pPr marL="444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7pPr>
      <a:lvl8pPr marL="508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8pPr>
      <a:lvl9pPr marL="571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libaba PuHuiTi 2 55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2 55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成组"/>
          <p:cNvGrpSpPr/>
          <p:nvPr/>
        </p:nvGrpSpPr>
        <p:grpSpPr>
          <a:xfrm>
            <a:off x="4703674" y="398378"/>
            <a:ext cx="14976652" cy="1014749"/>
            <a:chOff x="0" y="0"/>
            <a:chExt cx="14976650" cy="1014748"/>
          </a:xfrm>
        </p:grpSpPr>
        <p:pic>
          <p:nvPicPr>
            <p:cNvPr id="224" name="交大.png" descr="交大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573939" y="303014"/>
              <a:ext cx="1713997" cy="45950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25" name="智普.png" descr="智普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7353"/>
              <a:ext cx="2499880" cy="90935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26" name="魔.png" descr="魔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797069" y="302992"/>
              <a:ext cx="2574422" cy="45397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27" name="安硕信息.png" descr="安硕信息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011060" y="0"/>
              <a:ext cx="4064119" cy="101474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28" name="阿里云.png" descr="阿里云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85055" y="302939"/>
              <a:ext cx="2091596" cy="46395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830" y="4965700"/>
            <a:ext cx="18211800" cy="3784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59525" y="10170160"/>
            <a:ext cx="1219200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anchorCtr="0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latin typeface="Alibaba PuHuiTi 2.0 55 Regular" panose="00020600040101010101" charset="-122"/>
                <a:ea typeface="Alibaba PuHuiTi 2.0 55 Regular" panose="00020600040101010101" charset="-122"/>
              </a:rPr>
              <a:t>张昌彪（张真人）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libaba PuHuiTi 2.0 55 Regular" panose="00020600040101010101" charset="-122"/>
              <a:ea typeface="Alibaba PuHuiTi 2.0 55 Regular" panose="00020600040101010101" charset="-122"/>
              <a:cs typeface="+mj-cs"/>
              <a:sym typeface="Alibaba PuHuiTi 2 55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5425" y="11538585"/>
            <a:ext cx="1219200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anchorCtr="0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libaba PuHuiTi 2.0 45 Light" panose="00020600040101010101" charset="-122"/>
                <a:ea typeface="Alibaba PuHuiTi 2.0 45 Light" panose="00020600040101010101" charset="-122"/>
              </a:rPr>
              <a:t>队伍：流宝真人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libaba PuHuiTi 2.0 45 Light" panose="00020600040101010101" charset="-122"/>
              <a:ea typeface="Alibaba PuHuiTi 2.0 45 Light" panose="00020600040101010101" charset="-122"/>
              <a:cs typeface="+mj-cs"/>
              <a:sym typeface="Alibaba PuHuiTi 2 55 Regular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AD87BE-015B-64BB-06AD-28F6D1A6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07" y="6991921"/>
            <a:ext cx="12369733" cy="58828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F9507D-C043-0060-E51E-4DC47421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1140" y="3384573"/>
            <a:ext cx="8767764" cy="41610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7992890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方案介绍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结果处理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AEAB49-CB5F-7D6C-0086-89CAA94338C2}"/>
              </a:ext>
            </a:extLst>
          </p:cNvPr>
          <p:cNvSpPr txBox="1"/>
          <p:nvPr/>
        </p:nvSpPr>
        <p:spPr>
          <a:xfrm>
            <a:off x="860861" y="3384573"/>
            <a:ext cx="5814259" cy="30572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缺少年报</a:t>
            </a:r>
            <a:endParaRPr lang="en-US" altLang="zh-CN" sz="3200" dirty="0"/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模板输出</a:t>
            </a:r>
            <a:r>
              <a:rPr lang="en-US" altLang="zh-CN" sz="3200" dirty="0"/>
              <a:t>Type1</a:t>
            </a:r>
            <a:r>
              <a:rPr lang="zh-CN" altLang="en-US" sz="3200" dirty="0"/>
              <a:t>和</a:t>
            </a:r>
            <a:r>
              <a:rPr lang="en-US" altLang="zh-CN" sz="3200" dirty="0"/>
              <a:t>Type2</a:t>
            </a: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结合上下文的</a:t>
            </a:r>
            <a:r>
              <a:rPr lang="en-US" altLang="zh-CN" sz="3200" dirty="0"/>
              <a:t>LLM</a:t>
            </a:r>
            <a:r>
              <a:rPr lang="zh-CN" altLang="en-US" sz="3200" dirty="0"/>
              <a:t>输出 </a:t>
            </a:r>
            <a:r>
              <a:rPr lang="en-US" altLang="zh-CN" sz="3200" dirty="0"/>
              <a:t>Type3</a:t>
            </a: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直接让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LLM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回答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Type4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50721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10150104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比赛优化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意图识别不准确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E867C3-296C-CEA0-3171-CE182490F14C}"/>
              </a:ext>
            </a:extLst>
          </p:cNvPr>
          <p:cNvSpPr txBox="1"/>
          <p:nvPr/>
        </p:nvSpPr>
        <p:spPr>
          <a:xfrm>
            <a:off x="1167118" y="6887083"/>
            <a:ext cx="3026470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dirty="0"/>
              <a:t>要素首次确认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6872D4-C550-CC4B-DBEF-6CF9ACD3182D}"/>
              </a:ext>
            </a:extLst>
          </p:cNvPr>
          <p:cNvSpPr txBox="1"/>
          <p:nvPr/>
        </p:nvSpPr>
        <p:spPr>
          <a:xfrm>
            <a:off x="1838401" y="7496517"/>
            <a:ext cx="9728625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公司名称：空、无、太短、非公司名称，通过</a:t>
            </a:r>
            <a:r>
              <a:rPr kumimoji="0" lang="en-US" altLang="zh-CN" sz="2400" b="0" i="0" u="none" strike="sng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LLM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或向量相似度匹配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查询项：空、无、包含公司名称，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通过</a:t>
            </a:r>
            <a:r>
              <a:rPr kumimoji="0" lang="en-US" altLang="zh-CN" sz="2400" b="0" i="0" u="none" strike="sng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LLM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或向量相似度匹配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          </a:t>
            </a:r>
            <a:r>
              <a:rPr lang="en-US" altLang="zh-CN" sz="2400" dirty="0"/>
              <a:t>	       </a:t>
            </a:r>
            <a:r>
              <a:rPr lang="zh-CN" altLang="en-US" sz="2400" dirty="0"/>
              <a:t>拆分完整字段，通过</a:t>
            </a:r>
            <a:r>
              <a:rPr lang="zh-CN" altLang="en-US" sz="2400" dirty="0">
                <a:solidFill>
                  <a:srgbClr val="FF0000"/>
                </a:solidFill>
              </a:rPr>
              <a:t>获取所有匹配字段根据长度去重，见右图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8A424-2409-C25C-B7C7-6C96AF7661F3}"/>
              </a:ext>
            </a:extLst>
          </p:cNvPr>
          <p:cNvSpPr txBox="1"/>
          <p:nvPr/>
        </p:nvSpPr>
        <p:spPr>
          <a:xfrm>
            <a:off x="1167118" y="3213378"/>
            <a:ext cx="220573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题型匹配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63B454-C631-2635-B530-12D5254CA965}"/>
              </a:ext>
            </a:extLst>
          </p:cNvPr>
          <p:cNvSpPr txBox="1"/>
          <p:nvPr/>
        </p:nvSpPr>
        <p:spPr>
          <a:xfrm>
            <a:off x="1705728" y="3877613"/>
            <a:ext cx="12533880" cy="231858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题型类似，查询项不一致：</a:t>
            </a:r>
            <a:r>
              <a:rPr lang="zh-CN" altLang="en-US" sz="2400" dirty="0"/>
              <a:t>通过</a:t>
            </a:r>
            <a:r>
              <a:rPr lang="zh-CN" altLang="en-US" sz="2400" dirty="0">
                <a:solidFill>
                  <a:srgbClr val="FF0000"/>
                </a:solidFill>
              </a:rPr>
              <a:t>增加关键字类型</a:t>
            </a:r>
            <a:r>
              <a:rPr lang="en-US" altLang="zh-CN" sz="2400" dirty="0">
                <a:solidFill>
                  <a:srgbClr val="FF0000"/>
                </a:solidFill>
              </a:rPr>
              <a:t>&lt;String&gt;&lt;Float&gt;</a:t>
            </a:r>
            <a:r>
              <a:rPr lang="zh-CN" altLang="en-US" sz="2400" dirty="0"/>
              <a:t>替换后再向量相似度匹配题型</a:t>
            </a:r>
            <a:endParaRPr lang="en-US" altLang="zh-CN" sz="2400" dirty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别名不准确：查询项无法完全匹配，</a:t>
            </a:r>
            <a:r>
              <a:rPr lang="zh-CN" altLang="en-US" sz="2400" dirty="0">
                <a:solidFill>
                  <a:srgbClr val="FF0000"/>
                </a:solidFill>
              </a:rPr>
              <a:t>非名词差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个字的字段，可以通过算法匹配</a:t>
            </a:r>
            <a:r>
              <a:rPr lang="zh-CN" altLang="en-US" sz="2400" dirty="0"/>
              <a:t>，见右图</a:t>
            </a:r>
            <a:endParaRPr lang="en-US" altLang="zh-CN" sz="2400" dirty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缺少公司名称：没有找到公司名称的题型，只要匹配到年份和查询项的都按统计题来</a:t>
            </a:r>
            <a:endParaRPr lang="en-US" altLang="zh-CN" sz="2400" dirty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增加特殊题型：针对初赛和复赛题目部分提醒匹配错误，增加相关题型配置</a:t>
            </a: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333CA0-F232-9EF7-FF9D-9AF0FC11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074" y="7184600"/>
            <a:ext cx="4876214" cy="47965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A5F84F-3376-4F48-2173-85C9586FE7CB}"/>
              </a:ext>
            </a:extLst>
          </p:cNvPr>
          <p:cNvSpPr txBox="1"/>
          <p:nvPr/>
        </p:nvSpPr>
        <p:spPr>
          <a:xfrm>
            <a:off x="1168346" y="9827945"/>
            <a:ext cx="50783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3200"/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确认题型后要素二次确认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08A7D8-4890-4A4A-1824-6F862F15D4D8}"/>
              </a:ext>
            </a:extLst>
          </p:cNvPr>
          <p:cNvSpPr txBox="1"/>
          <p:nvPr/>
        </p:nvSpPr>
        <p:spPr>
          <a:xfrm>
            <a:off x="1838401" y="10712824"/>
            <a:ext cx="6780702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/>
            <a:r>
              <a:rPr lang="zh-CN" altLang="en-US" sz="2400" dirty="0"/>
              <a:t>查询项：缺少或错误，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通过</a:t>
            </a:r>
            <a:r>
              <a:rPr kumimoji="0" lang="en-US" altLang="zh-CN" sz="2400" b="0" i="0" u="none" strike="sng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LLM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或向量相似度匹配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2B9D07-397B-C6AD-1FDA-E4DFAA5CE267}"/>
              </a:ext>
            </a:extLst>
          </p:cNvPr>
          <p:cNvSpPr txBox="1"/>
          <p:nvPr/>
        </p:nvSpPr>
        <p:spPr>
          <a:xfrm>
            <a:off x="1168346" y="11536147"/>
            <a:ext cx="138499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3200"/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其他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7649BE-9D25-E667-8CDC-34119204107D}"/>
              </a:ext>
            </a:extLst>
          </p:cNvPr>
          <p:cNvSpPr txBox="1"/>
          <p:nvPr/>
        </p:nvSpPr>
        <p:spPr>
          <a:xfrm>
            <a:off x="1819075" y="12313669"/>
            <a:ext cx="9595576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/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增加别名、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Few-Shot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Prompt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、通过标题级别搜索相关联上下文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  <a:p>
            <a:pPr algn="l"/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7CBFF4-378E-6A32-E2CA-E1D43F1B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206" y="3279267"/>
            <a:ext cx="64579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040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10150104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比赛优化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数据处理和校对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81F19F7-B904-4E75-D7D2-1E616BEA4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882800"/>
              </p:ext>
            </p:extLst>
          </p:nvPr>
        </p:nvGraphicFramePr>
        <p:xfrm>
          <a:off x="860861" y="3384572"/>
          <a:ext cx="15659299" cy="924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98593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10150104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比赛优化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统计题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SQL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处理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AEAB49-CB5F-7D6C-0086-89CAA94338C2}"/>
              </a:ext>
            </a:extLst>
          </p:cNvPr>
          <p:cNvSpPr txBox="1"/>
          <p:nvPr/>
        </p:nvSpPr>
        <p:spPr>
          <a:xfrm>
            <a:off x="860861" y="3384573"/>
            <a:ext cx="8511739" cy="52732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确认年份、公司范围（注册地）</a:t>
            </a:r>
            <a:endParaRPr lang="en-US" altLang="zh-CN" sz="3200" dirty="0"/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获取公司范围的子查询语句</a:t>
            </a:r>
            <a:endParaRPr lang="en-US" altLang="zh-CN" sz="3200" dirty="0"/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确认统计字段</a:t>
            </a:r>
            <a:endParaRPr lang="en-US" altLang="zh-CN" sz="3200" dirty="0"/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通过</a:t>
            </a:r>
            <a:r>
              <a:rPr lang="en-US" altLang="zh-CN" sz="3200" dirty="0"/>
              <a:t>LLM</a:t>
            </a:r>
            <a:r>
              <a:rPr lang="zh-CN" altLang="en-US" sz="3200" dirty="0"/>
              <a:t>获取统计</a:t>
            </a:r>
            <a:r>
              <a:rPr lang="en-US" altLang="zh-CN" sz="3200" dirty="0"/>
              <a:t>SQL</a:t>
            </a: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 dirty="0">
                <a:highlight>
                  <a:srgbClr val="FFFF00"/>
                </a:highlight>
              </a:rPr>
              <a:t>通过分词和</a:t>
            </a:r>
            <a:r>
              <a:rPr lang="en-US" altLang="zh-CN" sz="3200" b="1" dirty="0" err="1">
                <a:highlight>
                  <a:srgbClr val="FFFF00"/>
                </a:highlight>
              </a:rPr>
              <a:t>sqlparse</a:t>
            </a:r>
            <a:r>
              <a:rPr lang="zh-CN" altLang="en-US" sz="3200" b="1" dirty="0">
                <a:highlight>
                  <a:srgbClr val="FFFF00"/>
                </a:highlight>
              </a:rPr>
              <a:t>校对</a:t>
            </a:r>
            <a:r>
              <a:rPr lang="en-US" altLang="zh-CN" sz="3200" b="1" dirty="0">
                <a:highlight>
                  <a:srgbClr val="FFFF00"/>
                </a:highlight>
              </a:rPr>
              <a:t>SQL</a:t>
            </a:r>
            <a:r>
              <a:rPr lang="zh-CN" altLang="en-US" sz="3200" b="1" dirty="0">
                <a:highlight>
                  <a:srgbClr val="FFFF00"/>
                </a:highlight>
              </a:rPr>
              <a:t>，并编写算法纠正</a:t>
            </a:r>
            <a:r>
              <a:rPr lang="en-US" altLang="zh-CN" sz="3200" b="1" dirty="0">
                <a:highlight>
                  <a:srgbClr val="FFFF00"/>
                </a:highlight>
              </a:rPr>
              <a:t>limit</a:t>
            </a:r>
            <a:r>
              <a:rPr lang="zh-CN" altLang="en-US" sz="3200" b="1" dirty="0">
                <a:highlight>
                  <a:srgbClr val="FFFF00"/>
                </a:highlight>
              </a:rPr>
              <a:t>、</a:t>
            </a:r>
            <a:r>
              <a:rPr lang="en-US" altLang="zh-CN" sz="3200" b="1" dirty="0">
                <a:highlight>
                  <a:srgbClr val="FFFF00"/>
                </a:highlight>
              </a:rPr>
              <a:t>offset</a:t>
            </a:r>
            <a:r>
              <a:rPr lang="zh-CN" altLang="en-US" sz="3200" b="1" dirty="0">
                <a:highlight>
                  <a:srgbClr val="FFFF00"/>
                </a:highlight>
              </a:rPr>
              <a:t>、</a:t>
            </a:r>
            <a:r>
              <a:rPr lang="en-US" altLang="zh-CN" sz="3200" b="1" dirty="0">
                <a:highlight>
                  <a:srgbClr val="FFFF00"/>
                </a:highlight>
              </a:rPr>
              <a:t>order by</a:t>
            </a: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根据</a:t>
            </a:r>
            <a:r>
              <a:rPr lang="en-US" altLang="zh-CN" sz="3200" dirty="0"/>
              <a:t>limit</a:t>
            </a:r>
            <a:r>
              <a:rPr lang="zh-CN" altLang="en-US" sz="3200" dirty="0"/>
              <a:t>不同模板返回结果</a:t>
            </a:r>
            <a:endParaRPr lang="en-US" altLang="zh-CN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2AE13-73D6-8047-226C-C66FAAB4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282" y="2761318"/>
            <a:ext cx="5512003" cy="93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718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10150104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产品化总结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优缺点和调整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20E1F25-36FC-64B2-A788-6ACD856B4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15436"/>
              </p:ext>
            </p:extLst>
          </p:nvPr>
        </p:nvGraphicFramePr>
        <p:xfrm>
          <a:off x="850272" y="3135249"/>
          <a:ext cx="16651344" cy="8870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836">
                  <a:extLst>
                    <a:ext uri="{9D8B030D-6E8A-4147-A177-3AD203B41FA5}">
                      <a16:colId xmlns:a16="http://schemas.microsoft.com/office/drawing/2014/main" val="809432972"/>
                    </a:ext>
                  </a:extLst>
                </a:gridCol>
                <a:gridCol w="4162836">
                  <a:extLst>
                    <a:ext uri="{9D8B030D-6E8A-4147-A177-3AD203B41FA5}">
                      <a16:colId xmlns:a16="http://schemas.microsoft.com/office/drawing/2014/main" val="1172503661"/>
                    </a:ext>
                  </a:extLst>
                </a:gridCol>
                <a:gridCol w="4162836">
                  <a:extLst>
                    <a:ext uri="{9D8B030D-6E8A-4147-A177-3AD203B41FA5}">
                      <a16:colId xmlns:a16="http://schemas.microsoft.com/office/drawing/2014/main" val="2637757130"/>
                    </a:ext>
                  </a:extLst>
                </a:gridCol>
                <a:gridCol w="4162836">
                  <a:extLst>
                    <a:ext uri="{9D8B030D-6E8A-4147-A177-3AD203B41FA5}">
                      <a16:colId xmlns:a16="http://schemas.microsoft.com/office/drawing/2014/main" val="816021335"/>
                    </a:ext>
                  </a:extLst>
                </a:gridCol>
              </a:tblGrid>
              <a:tr h="130399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2800" dirty="0"/>
                        <a:t>分析点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2800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2800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2800" dirty="0"/>
                        <a:t>调整方向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43702"/>
                  </a:ext>
                </a:extLst>
              </a:tr>
              <a:tr h="21902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意图识别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兼容各类问题、识别准确、可替换</a:t>
                      </a:r>
                      <a:r>
                        <a:rPr lang="en-US" altLang="zh-CN" dirty="0"/>
                        <a:t>LLM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、通过微调优化识别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耗时高、重复处理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产品层面区分意图，通过向量匹配关键要素，无法识别的最后通过</a:t>
                      </a:r>
                      <a:r>
                        <a:rPr lang="en-US" altLang="zh-CN" dirty="0"/>
                        <a:t>LLM</a:t>
                      </a:r>
                      <a:r>
                        <a:rPr lang="zh-CN" altLang="en-US" dirty="0"/>
                        <a:t>获取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8591"/>
                  </a:ext>
                </a:extLst>
              </a:tr>
              <a:tr h="24018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简单问句准确度高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无法处理复杂</a:t>
                      </a:r>
                      <a:r>
                        <a:rPr lang="en-US" altLang="zh-CN" dirty="0"/>
                        <a:t>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问句预解析或缓存</a:t>
                      </a:r>
                      <a:endParaRPr lang="en-US" altLang="zh-CN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优化</a:t>
                      </a:r>
                      <a:r>
                        <a:rPr lang="en-US" altLang="zh-CN" dirty="0"/>
                        <a:t>LLM</a:t>
                      </a:r>
                    </a:p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接口化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120"/>
                  </a:ext>
                </a:extLst>
              </a:tr>
              <a:tr h="1704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意图识别消耗少量</a:t>
                      </a:r>
                      <a:r>
                        <a:rPr lang="en-US" altLang="zh-CN" dirty="0"/>
                        <a:t>Tokens</a:t>
                      </a:r>
                      <a:r>
                        <a:rPr lang="zh-CN" altLang="en-US" dirty="0"/>
                        <a:t>，准确度还行，响应可以接受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整体并发性能受影响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减少</a:t>
                      </a:r>
                      <a:r>
                        <a:rPr lang="en-US" altLang="zh-CN" dirty="0"/>
                        <a:t>LLM</a:t>
                      </a:r>
                      <a:r>
                        <a:rPr lang="zh-CN" altLang="en-US" dirty="0"/>
                        <a:t>使用，增加缓存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67513"/>
                  </a:ext>
                </a:extLst>
              </a:tr>
              <a:tr h="12702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灵活性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题型匹配快速调优，别名快速查询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题型调优有一定难度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输入自动完成的方式填写标准字段、公式等关键要素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6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091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6199" y="3169472"/>
            <a:ext cx="21508578" cy="9596580"/>
            <a:chOff x="628099" y="1584736"/>
            <a:chExt cx="10754289" cy="479829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C13C15-BBAA-4D25-9EF3-8CC45CE4118B}"/>
                </a:ext>
              </a:extLst>
            </p:cNvPr>
            <p:cNvSpPr/>
            <p:nvPr/>
          </p:nvSpPr>
          <p:spPr>
            <a:xfrm>
              <a:off x="1675272" y="3419316"/>
              <a:ext cx="2359025" cy="477054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 algn="ctr">
                <a:buSzPct val="25000"/>
              </a:pPr>
              <a:r>
                <a:rPr lang="en-US" altLang="zh-CN" sz="5600" b="1" dirty="0">
                  <a:solidFill>
                    <a:schemeClr val="bg1"/>
                  </a:solidFill>
                  <a:latin typeface="Alibaba PuHuiTi 2 55 Regular"/>
                </a:rPr>
                <a:t>CONTENTS</a:t>
              </a:r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8D582FBF-C2A1-456A-9713-059FAE7062D8}"/>
                </a:ext>
              </a:extLst>
            </p:cNvPr>
            <p:cNvSpPr/>
            <p:nvPr/>
          </p:nvSpPr>
          <p:spPr>
            <a:xfrm>
              <a:off x="6927845" y="3168431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1828708"/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A826761-FBC9-4EAB-906D-FE3802B2036B}"/>
                </a:ext>
              </a:extLst>
            </p:cNvPr>
            <p:cNvSpPr/>
            <p:nvPr/>
          </p:nvSpPr>
          <p:spPr>
            <a:xfrm>
              <a:off x="6187920" y="4968938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1828708"/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F3929AA-1B63-4532-936F-F67614C9BA80}"/>
                </a:ext>
              </a:extLst>
            </p:cNvPr>
            <p:cNvSpPr/>
            <p:nvPr/>
          </p:nvSpPr>
          <p:spPr>
            <a:xfrm>
              <a:off x="4361229" y="2233542"/>
              <a:ext cx="1348144" cy="2883922"/>
            </a:xfrm>
            <a:custGeom>
              <a:avLst/>
              <a:gdLst>
                <a:gd name="connsiteX0" fmla="*/ 449452 w 1348144"/>
                <a:gd name="connsiteY0" fmla="*/ 1699850 h 2883922"/>
                <a:gd name="connsiteX1" fmla="*/ 426521 w 1348144"/>
                <a:gd name="connsiteY1" fmla="*/ 1704821 h 2883922"/>
                <a:gd name="connsiteX2" fmla="*/ 394664 w 1348144"/>
                <a:gd name="connsiteY2" fmla="*/ 1782570 h 2883922"/>
                <a:gd name="connsiteX3" fmla="*/ 1007015 w 1348144"/>
                <a:gd name="connsiteY3" fmla="*/ 2054708 h 2883922"/>
                <a:gd name="connsiteX4" fmla="*/ 1038873 w 1348144"/>
                <a:gd name="connsiteY4" fmla="*/ 1976954 h 2883922"/>
                <a:gd name="connsiteX5" fmla="*/ 961000 w 1348144"/>
                <a:gd name="connsiteY5" fmla="*/ 1945145 h 2883922"/>
                <a:gd name="connsiteX6" fmla="*/ 504394 w 1348144"/>
                <a:gd name="connsiteY6" fmla="*/ 1736626 h 2883922"/>
                <a:gd name="connsiteX7" fmla="*/ 471593 w 1348144"/>
                <a:gd name="connsiteY7" fmla="*/ 1704487 h 2883922"/>
                <a:gd name="connsiteX8" fmla="*/ 449452 w 1348144"/>
                <a:gd name="connsiteY8" fmla="*/ 1699850 h 2883922"/>
                <a:gd name="connsiteX9" fmla="*/ 954393 w 1348144"/>
                <a:gd name="connsiteY9" fmla="*/ 1160177 h 2883922"/>
                <a:gd name="connsiteX10" fmla="*/ 931358 w 1348144"/>
                <a:gd name="connsiteY10" fmla="*/ 1167174 h 2883922"/>
                <a:gd name="connsiteX11" fmla="*/ 906135 w 1348144"/>
                <a:gd name="connsiteY11" fmla="*/ 1247139 h 2883922"/>
                <a:gd name="connsiteX12" fmla="*/ 1103026 w 1348144"/>
                <a:gd name="connsiteY12" fmla="*/ 1734419 h 2883922"/>
                <a:gd name="connsiteX13" fmla="*/ 1153464 w 1348144"/>
                <a:gd name="connsiteY13" fmla="*/ 1803333 h 2883922"/>
                <a:gd name="connsiteX14" fmla="*/ 1222487 w 1348144"/>
                <a:gd name="connsiteY14" fmla="*/ 1752971 h 2883922"/>
                <a:gd name="connsiteX15" fmla="*/ 1011881 w 1348144"/>
                <a:gd name="connsiteY15" fmla="*/ 1192359 h 2883922"/>
                <a:gd name="connsiteX16" fmla="*/ 976931 w 1348144"/>
                <a:gd name="connsiteY16" fmla="*/ 1162537 h 2883922"/>
                <a:gd name="connsiteX17" fmla="*/ 954393 w 1348144"/>
                <a:gd name="connsiteY17" fmla="*/ 1160177 h 2883922"/>
                <a:gd name="connsiteX18" fmla="*/ 1042852 w 1348144"/>
                <a:gd name="connsiteY18" fmla="*/ 0 h 2883922"/>
                <a:gd name="connsiteX19" fmla="*/ 1348144 w 1348144"/>
                <a:gd name="connsiteY19" fmla="*/ 336635 h 2883922"/>
                <a:gd name="connsiteX20" fmla="*/ 1348144 w 1348144"/>
                <a:gd name="connsiteY20" fmla="*/ 2547731 h 2883922"/>
                <a:gd name="connsiteX21" fmla="*/ 1042852 w 1348144"/>
                <a:gd name="connsiteY21" fmla="*/ 2883922 h 2883922"/>
                <a:gd name="connsiteX22" fmla="*/ 741544 w 1348144"/>
                <a:gd name="connsiteY22" fmla="*/ 2599418 h 2883922"/>
                <a:gd name="connsiteX23" fmla="*/ 1068514 w 1348144"/>
                <a:gd name="connsiteY23" fmla="*/ 2316238 h 2883922"/>
                <a:gd name="connsiteX24" fmla="*/ 1116741 w 1348144"/>
                <a:gd name="connsiteY24" fmla="*/ 2245556 h 2883922"/>
                <a:gd name="connsiteX25" fmla="*/ 1045949 w 1348144"/>
                <a:gd name="connsiteY25" fmla="*/ 2197401 h 2883922"/>
                <a:gd name="connsiteX26" fmla="*/ 614563 w 1348144"/>
                <a:gd name="connsiteY26" fmla="*/ 2547731 h 2883922"/>
                <a:gd name="connsiteX27" fmla="*/ 309714 w 1348144"/>
                <a:gd name="connsiteY27" fmla="*/ 2211535 h 2883922"/>
                <a:gd name="connsiteX28" fmla="*/ 4866 w 1348144"/>
                <a:gd name="connsiteY28" fmla="*/ 1874901 h 2883922"/>
                <a:gd name="connsiteX29" fmla="*/ 34955 w 1348144"/>
                <a:gd name="connsiteY29" fmla="*/ 1728234 h 2883922"/>
                <a:gd name="connsiteX30" fmla="*/ 651729 w 1348144"/>
                <a:gd name="connsiteY30" fmla="*/ 1597026 h 2883922"/>
                <a:gd name="connsiteX31" fmla="*/ 711460 w 1348144"/>
                <a:gd name="connsiteY31" fmla="*/ 1657109 h 2883922"/>
                <a:gd name="connsiteX32" fmla="*/ 789328 w 1348144"/>
                <a:gd name="connsiteY32" fmla="*/ 1688914 h 2883922"/>
                <a:gd name="connsiteX33" fmla="*/ 821185 w 1348144"/>
                <a:gd name="connsiteY33" fmla="*/ 1611160 h 2883922"/>
                <a:gd name="connsiteX34" fmla="*/ 710130 w 1348144"/>
                <a:gd name="connsiteY34" fmla="*/ 1491441 h 2883922"/>
                <a:gd name="connsiteX35" fmla="*/ 42032 w 1348144"/>
                <a:gd name="connsiteY35" fmla="*/ 1608954 h 2883922"/>
                <a:gd name="connsiteX36" fmla="*/ 443 w 1348144"/>
                <a:gd name="connsiteY36" fmla="*/ 1439312 h 2883922"/>
                <a:gd name="connsiteX37" fmla="*/ 30528 w 1348144"/>
                <a:gd name="connsiteY37" fmla="*/ 1294851 h 2883922"/>
                <a:gd name="connsiteX38" fmla="*/ 789328 w 1348144"/>
                <a:gd name="connsiteY38" fmla="*/ 1194123 h 2883922"/>
                <a:gd name="connsiteX39" fmla="*/ 849058 w 1348144"/>
                <a:gd name="connsiteY39" fmla="*/ 1134482 h 2883922"/>
                <a:gd name="connsiteX40" fmla="*/ 789328 w 1348144"/>
                <a:gd name="connsiteY40" fmla="*/ 1075286 h 2883922"/>
                <a:gd name="connsiteX41" fmla="*/ 38934 w 1348144"/>
                <a:gd name="connsiteY41" fmla="*/ 1178663 h 2883922"/>
                <a:gd name="connsiteX42" fmla="*/ 0 w 1348144"/>
                <a:gd name="connsiteY42" fmla="*/ 1013877 h 2883922"/>
                <a:gd name="connsiteX43" fmla="*/ 199546 w 1348144"/>
                <a:gd name="connsiteY43" fmla="*/ 698006 h 2883922"/>
                <a:gd name="connsiteX44" fmla="*/ 667212 w 1348144"/>
                <a:gd name="connsiteY44" fmla="*/ 812431 h 2883922"/>
                <a:gd name="connsiteX45" fmla="*/ 724288 w 1348144"/>
                <a:gd name="connsiteY45" fmla="*/ 750579 h 2883922"/>
                <a:gd name="connsiteX46" fmla="*/ 662346 w 1348144"/>
                <a:gd name="connsiteY46" fmla="*/ 693589 h 2883922"/>
                <a:gd name="connsiteX47" fmla="*/ 304849 w 1348144"/>
                <a:gd name="connsiteY47" fmla="*/ 631742 h 2883922"/>
                <a:gd name="connsiteX48" fmla="*/ 636684 w 1348144"/>
                <a:gd name="connsiteY48" fmla="*/ 340609 h 2883922"/>
                <a:gd name="connsiteX49" fmla="*/ 983564 w 1348144"/>
                <a:gd name="connsiteY49" fmla="*/ 990908 h 2883922"/>
                <a:gd name="connsiteX50" fmla="*/ 1040641 w 1348144"/>
                <a:gd name="connsiteY50" fmla="*/ 1052754 h 2883922"/>
                <a:gd name="connsiteX51" fmla="*/ 1042852 w 1348144"/>
                <a:gd name="connsiteY51" fmla="*/ 1052754 h 2883922"/>
                <a:gd name="connsiteX52" fmla="*/ 1102583 w 1348144"/>
                <a:gd name="connsiteY52" fmla="*/ 995769 h 2883922"/>
                <a:gd name="connsiteX53" fmla="*/ 735792 w 1348144"/>
                <a:gd name="connsiteY53" fmla="*/ 281855 h 2883922"/>
                <a:gd name="connsiteX54" fmla="*/ 1042852 w 1348144"/>
                <a:gd name="connsiteY54" fmla="*/ 0 h 288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8144" h="2883922">
                  <a:moveTo>
                    <a:pt x="449452" y="1699850"/>
                  </a:moveTo>
                  <a:cubicBezTo>
                    <a:pt x="441814" y="1699823"/>
                    <a:pt x="434044" y="1701397"/>
                    <a:pt x="426521" y="1704821"/>
                  </a:cubicBezTo>
                  <a:cubicBezTo>
                    <a:pt x="396875" y="1718512"/>
                    <a:pt x="380949" y="1752533"/>
                    <a:pt x="394664" y="1782570"/>
                  </a:cubicBezTo>
                  <a:cubicBezTo>
                    <a:pt x="445545" y="1904061"/>
                    <a:pt x="686241" y="2203587"/>
                    <a:pt x="1007015" y="2054708"/>
                  </a:cubicBezTo>
                  <a:cubicBezTo>
                    <a:pt x="1036662" y="2041012"/>
                    <a:pt x="1052588" y="2006996"/>
                    <a:pt x="1038873" y="1976954"/>
                  </a:cubicBezTo>
                  <a:cubicBezTo>
                    <a:pt x="1025158" y="1947356"/>
                    <a:pt x="991089" y="1934103"/>
                    <a:pt x="961000" y="1945145"/>
                  </a:cubicBezTo>
                  <a:cubicBezTo>
                    <a:pt x="728715" y="2060450"/>
                    <a:pt x="541560" y="1830725"/>
                    <a:pt x="504394" y="1736626"/>
                  </a:cubicBezTo>
                  <a:cubicBezTo>
                    <a:pt x="497537" y="1721829"/>
                    <a:pt x="485590" y="1710454"/>
                    <a:pt x="471593" y="1704487"/>
                  </a:cubicBezTo>
                  <a:cubicBezTo>
                    <a:pt x="464598" y="1701506"/>
                    <a:pt x="457091" y="1699878"/>
                    <a:pt x="449452" y="1699850"/>
                  </a:cubicBezTo>
                  <a:close/>
                  <a:moveTo>
                    <a:pt x="954393" y="1160177"/>
                  </a:moveTo>
                  <a:cubicBezTo>
                    <a:pt x="946678" y="1160908"/>
                    <a:pt x="938881" y="1163199"/>
                    <a:pt x="931358" y="1167174"/>
                  </a:cubicBezTo>
                  <a:cubicBezTo>
                    <a:pt x="901269" y="1183081"/>
                    <a:pt x="890208" y="1217097"/>
                    <a:pt x="906135" y="1247139"/>
                  </a:cubicBezTo>
                  <a:cubicBezTo>
                    <a:pt x="929143" y="1294851"/>
                    <a:pt x="1138424" y="1511761"/>
                    <a:pt x="1103026" y="1734419"/>
                  </a:cubicBezTo>
                  <a:cubicBezTo>
                    <a:pt x="1097717" y="1766668"/>
                    <a:pt x="1118957" y="1798477"/>
                    <a:pt x="1153464" y="1803333"/>
                  </a:cubicBezTo>
                  <a:cubicBezTo>
                    <a:pt x="1158777" y="1803776"/>
                    <a:pt x="1214524" y="1806869"/>
                    <a:pt x="1222487" y="1752971"/>
                  </a:cubicBezTo>
                  <a:cubicBezTo>
                    <a:pt x="1260096" y="1481720"/>
                    <a:pt x="1029580" y="1235211"/>
                    <a:pt x="1011881" y="1192359"/>
                  </a:cubicBezTo>
                  <a:cubicBezTo>
                    <a:pt x="1003918" y="1177339"/>
                    <a:pt x="991308" y="1167069"/>
                    <a:pt x="976931" y="1162537"/>
                  </a:cubicBezTo>
                  <a:cubicBezTo>
                    <a:pt x="969740" y="1160273"/>
                    <a:pt x="962108" y="1159445"/>
                    <a:pt x="954393" y="1160177"/>
                  </a:cubicBezTo>
                  <a:close/>
                  <a:moveTo>
                    <a:pt x="1042852" y="0"/>
                  </a:moveTo>
                  <a:cubicBezTo>
                    <a:pt x="1212756" y="0"/>
                    <a:pt x="1348144" y="151090"/>
                    <a:pt x="1348144" y="336635"/>
                  </a:cubicBezTo>
                  <a:lnTo>
                    <a:pt x="1348144" y="2547731"/>
                  </a:lnTo>
                  <a:cubicBezTo>
                    <a:pt x="1348144" y="2733275"/>
                    <a:pt x="1210540" y="2883922"/>
                    <a:pt x="1042852" y="2883922"/>
                  </a:cubicBezTo>
                  <a:cubicBezTo>
                    <a:pt x="889765" y="2883922"/>
                    <a:pt x="762341" y="2759343"/>
                    <a:pt x="741544" y="2599418"/>
                  </a:cubicBezTo>
                  <a:cubicBezTo>
                    <a:pt x="741544" y="2599418"/>
                    <a:pt x="823401" y="2336120"/>
                    <a:pt x="1068514" y="2316238"/>
                  </a:cubicBezTo>
                  <a:cubicBezTo>
                    <a:pt x="1101258" y="2314032"/>
                    <a:pt x="1121611" y="2277361"/>
                    <a:pt x="1116741" y="2245556"/>
                  </a:cubicBezTo>
                  <a:cubicBezTo>
                    <a:pt x="1110107" y="2213303"/>
                    <a:pt x="1077807" y="2192540"/>
                    <a:pt x="1045949" y="2197401"/>
                  </a:cubicBezTo>
                  <a:cubicBezTo>
                    <a:pt x="755702" y="2224350"/>
                    <a:pt x="623412" y="2547731"/>
                    <a:pt x="614563" y="2547731"/>
                  </a:cubicBezTo>
                  <a:cubicBezTo>
                    <a:pt x="444664" y="2547731"/>
                    <a:pt x="309714" y="2397084"/>
                    <a:pt x="309714" y="2211535"/>
                  </a:cubicBezTo>
                  <a:cubicBezTo>
                    <a:pt x="139815" y="2211535"/>
                    <a:pt x="4866" y="2060450"/>
                    <a:pt x="4866" y="1874901"/>
                  </a:cubicBezTo>
                  <a:cubicBezTo>
                    <a:pt x="4866" y="1821890"/>
                    <a:pt x="16370" y="1771967"/>
                    <a:pt x="34955" y="1728234"/>
                  </a:cubicBezTo>
                  <a:cubicBezTo>
                    <a:pt x="175208" y="1738394"/>
                    <a:pt x="458822" y="1463168"/>
                    <a:pt x="651729" y="1597026"/>
                  </a:cubicBezTo>
                  <a:cubicBezTo>
                    <a:pt x="676505" y="1614253"/>
                    <a:pt x="702167" y="1636341"/>
                    <a:pt x="711460" y="1657109"/>
                  </a:cubicBezTo>
                  <a:cubicBezTo>
                    <a:pt x="725175" y="1686707"/>
                    <a:pt x="759243" y="1699960"/>
                    <a:pt x="789328" y="1688914"/>
                  </a:cubicBezTo>
                  <a:cubicBezTo>
                    <a:pt x="818974" y="1675218"/>
                    <a:pt x="832246" y="1641202"/>
                    <a:pt x="821185" y="1611160"/>
                  </a:cubicBezTo>
                  <a:cubicBezTo>
                    <a:pt x="795966" y="1551520"/>
                    <a:pt x="741987" y="1509112"/>
                    <a:pt x="710130" y="1491441"/>
                  </a:cubicBezTo>
                  <a:cubicBezTo>
                    <a:pt x="417229" y="1328424"/>
                    <a:pt x="180522" y="1619557"/>
                    <a:pt x="42032" y="1608954"/>
                  </a:cubicBezTo>
                  <a:cubicBezTo>
                    <a:pt x="14159" y="1558149"/>
                    <a:pt x="443" y="1501158"/>
                    <a:pt x="443" y="1439312"/>
                  </a:cubicBezTo>
                  <a:cubicBezTo>
                    <a:pt x="443" y="1386296"/>
                    <a:pt x="12391" y="1338584"/>
                    <a:pt x="30528" y="1294851"/>
                  </a:cubicBezTo>
                  <a:cubicBezTo>
                    <a:pt x="269007" y="1026249"/>
                    <a:pt x="789328" y="1194123"/>
                    <a:pt x="789328" y="1194123"/>
                  </a:cubicBezTo>
                  <a:cubicBezTo>
                    <a:pt x="821185" y="1194123"/>
                    <a:pt x="849058" y="1166292"/>
                    <a:pt x="849058" y="1134482"/>
                  </a:cubicBezTo>
                  <a:cubicBezTo>
                    <a:pt x="849058" y="1102678"/>
                    <a:pt x="821185" y="1075286"/>
                    <a:pt x="789328" y="1075286"/>
                  </a:cubicBezTo>
                  <a:cubicBezTo>
                    <a:pt x="789328" y="1075286"/>
                    <a:pt x="217683" y="930381"/>
                    <a:pt x="38934" y="1178663"/>
                  </a:cubicBezTo>
                  <a:cubicBezTo>
                    <a:pt x="13715" y="1130508"/>
                    <a:pt x="0" y="1073518"/>
                    <a:pt x="0" y="1013877"/>
                  </a:cubicBezTo>
                  <a:cubicBezTo>
                    <a:pt x="0" y="869416"/>
                    <a:pt x="82739" y="746605"/>
                    <a:pt x="199546" y="698006"/>
                  </a:cubicBezTo>
                  <a:cubicBezTo>
                    <a:pt x="201757" y="700661"/>
                    <a:pt x="418115" y="884880"/>
                    <a:pt x="667212" y="812431"/>
                  </a:cubicBezTo>
                  <a:cubicBezTo>
                    <a:pt x="699069" y="812431"/>
                    <a:pt x="726943" y="782389"/>
                    <a:pt x="724288" y="750579"/>
                  </a:cubicBezTo>
                  <a:cubicBezTo>
                    <a:pt x="724288" y="718770"/>
                    <a:pt x="696858" y="690939"/>
                    <a:pt x="662346" y="693589"/>
                  </a:cubicBezTo>
                  <a:cubicBezTo>
                    <a:pt x="468553" y="770018"/>
                    <a:pt x="346437" y="659134"/>
                    <a:pt x="304849" y="631742"/>
                  </a:cubicBezTo>
                  <a:cubicBezTo>
                    <a:pt x="381835" y="374187"/>
                    <a:pt x="627835" y="340171"/>
                    <a:pt x="636684" y="340609"/>
                  </a:cubicBezTo>
                  <a:cubicBezTo>
                    <a:pt x="636684" y="340609"/>
                    <a:pt x="1020731" y="577845"/>
                    <a:pt x="983564" y="990908"/>
                  </a:cubicBezTo>
                  <a:cubicBezTo>
                    <a:pt x="980467" y="1022713"/>
                    <a:pt x="1008783" y="1052754"/>
                    <a:pt x="1040641" y="1052754"/>
                  </a:cubicBezTo>
                  <a:lnTo>
                    <a:pt x="1042852" y="1052754"/>
                  </a:lnTo>
                  <a:cubicBezTo>
                    <a:pt x="1074709" y="1052754"/>
                    <a:pt x="1102144" y="1028017"/>
                    <a:pt x="1102583" y="995769"/>
                  </a:cubicBezTo>
                  <a:cubicBezTo>
                    <a:pt x="1113205" y="515112"/>
                    <a:pt x="742874" y="284062"/>
                    <a:pt x="735792" y="281855"/>
                  </a:cubicBezTo>
                  <a:cubicBezTo>
                    <a:pt x="765882" y="121487"/>
                    <a:pt x="891976" y="0"/>
                    <a:pt x="1042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507B719-488D-4FDF-9A37-9D92E5BBB85A}"/>
                </a:ext>
              </a:extLst>
            </p:cNvPr>
            <p:cNvSpPr/>
            <p:nvPr/>
          </p:nvSpPr>
          <p:spPr>
            <a:xfrm>
              <a:off x="5902395" y="2233204"/>
              <a:ext cx="1347805" cy="2883922"/>
            </a:xfrm>
            <a:custGeom>
              <a:avLst/>
              <a:gdLst>
                <a:gd name="connsiteX0" fmla="*/ 898692 w 1347805"/>
                <a:gd name="connsiteY0" fmla="*/ 1700042 h 2883922"/>
                <a:gd name="connsiteX1" fmla="*/ 876507 w 1347805"/>
                <a:gd name="connsiteY1" fmla="*/ 1704597 h 2883922"/>
                <a:gd name="connsiteX2" fmla="*/ 843373 w 1347805"/>
                <a:gd name="connsiteY2" fmla="*/ 1737069 h 2883922"/>
                <a:gd name="connsiteX3" fmla="*/ 386729 w 1347805"/>
                <a:gd name="connsiteY3" fmla="*/ 1945587 h 2883922"/>
                <a:gd name="connsiteX4" fmla="*/ 308852 w 1347805"/>
                <a:gd name="connsiteY4" fmla="*/ 1977397 h 2883922"/>
                <a:gd name="connsiteX5" fmla="*/ 340714 w 1347805"/>
                <a:gd name="connsiteY5" fmla="*/ 2055146 h 2883922"/>
                <a:gd name="connsiteX6" fmla="*/ 953108 w 1347805"/>
                <a:gd name="connsiteY6" fmla="*/ 1783013 h 2883922"/>
                <a:gd name="connsiteX7" fmla="*/ 921251 w 1347805"/>
                <a:gd name="connsiteY7" fmla="*/ 1705259 h 2883922"/>
                <a:gd name="connsiteX8" fmla="*/ 898692 w 1347805"/>
                <a:gd name="connsiteY8" fmla="*/ 1700042 h 2883922"/>
                <a:gd name="connsiteX9" fmla="*/ 393851 w 1347805"/>
                <a:gd name="connsiteY9" fmla="*/ 1160620 h 2883922"/>
                <a:gd name="connsiteX10" fmla="*/ 371465 w 1347805"/>
                <a:gd name="connsiteY10" fmla="*/ 1162980 h 2883922"/>
                <a:gd name="connsiteX11" fmla="*/ 336730 w 1347805"/>
                <a:gd name="connsiteY11" fmla="*/ 1192797 h 2883922"/>
                <a:gd name="connsiteX12" fmla="*/ 126109 w 1347805"/>
                <a:gd name="connsiteY12" fmla="*/ 1753414 h 2883922"/>
                <a:gd name="connsiteX13" fmla="*/ 195137 w 1347805"/>
                <a:gd name="connsiteY13" fmla="*/ 1803776 h 2883922"/>
                <a:gd name="connsiteX14" fmla="*/ 245137 w 1347805"/>
                <a:gd name="connsiteY14" fmla="*/ 1734858 h 2883922"/>
                <a:gd name="connsiteX15" fmla="*/ 442486 w 1347805"/>
                <a:gd name="connsiteY15" fmla="*/ 1247577 h 2883922"/>
                <a:gd name="connsiteX16" fmla="*/ 416819 w 1347805"/>
                <a:gd name="connsiteY16" fmla="*/ 1167617 h 2883922"/>
                <a:gd name="connsiteX17" fmla="*/ 393851 w 1347805"/>
                <a:gd name="connsiteY17" fmla="*/ 1160620 h 2883922"/>
                <a:gd name="connsiteX18" fmla="*/ 304872 w 1347805"/>
                <a:gd name="connsiteY18" fmla="*/ 0 h 2883922"/>
                <a:gd name="connsiteX19" fmla="*/ 612399 w 1347805"/>
                <a:gd name="connsiteY19" fmla="*/ 281412 h 2883922"/>
                <a:gd name="connsiteX20" fmla="*/ 245137 w 1347805"/>
                <a:gd name="connsiteY20" fmla="*/ 995325 h 2883922"/>
                <a:gd name="connsiteX21" fmla="*/ 304872 w 1347805"/>
                <a:gd name="connsiteY21" fmla="*/ 1052754 h 2883922"/>
                <a:gd name="connsiteX22" fmla="*/ 307084 w 1347805"/>
                <a:gd name="connsiteY22" fmla="*/ 1052754 h 2883922"/>
                <a:gd name="connsiteX23" fmla="*/ 364608 w 1347805"/>
                <a:gd name="connsiteY23" fmla="*/ 990907 h 2883922"/>
                <a:gd name="connsiteX24" fmla="*/ 711512 w 1347805"/>
                <a:gd name="connsiteY24" fmla="*/ 340609 h 2883922"/>
                <a:gd name="connsiteX25" fmla="*/ 1042933 w 1347805"/>
                <a:gd name="connsiteY25" fmla="*/ 631299 h 2883922"/>
                <a:gd name="connsiteX26" fmla="*/ 685406 w 1347805"/>
                <a:gd name="connsiteY26" fmla="*/ 693150 h 2883922"/>
                <a:gd name="connsiteX27" fmla="*/ 623460 w 1347805"/>
                <a:gd name="connsiteY27" fmla="*/ 750579 h 2883922"/>
                <a:gd name="connsiteX28" fmla="*/ 680541 w 1347805"/>
                <a:gd name="connsiteY28" fmla="*/ 812430 h 2883922"/>
                <a:gd name="connsiteX29" fmla="*/ 1148689 w 1347805"/>
                <a:gd name="connsiteY29" fmla="*/ 698006 h 2883922"/>
                <a:gd name="connsiteX30" fmla="*/ 1347805 w 1347805"/>
                <a:gd name="connsiteY30" fmla="*/ 1013877 h 2883922"/>
                <a:gd name="connsiteX31" fmla="*/ 1308866 w 1347805"/>
                <a:gd name="connsiteY31" fmla="*/ 1178663 h 2883922"/>
                <a:gd name="connsiteX32" fmla="*/ 559297 w 1347805"/>
                <a:gd name="connsiteY32" fmla="*/ 1075728 h 2883922"/>
                <a:gd name="connsiteX33" fmla="*/ 499562 w 1347805"/>
                <a:gd name="connsiteY33" fmla="*/ 1134925 h 2883922"/>
                <a:gd name="connsiteX34" fmla="*/ 559297 w 1347805"/>
                <a:gd name="connsiteY34" fmla="*/ 1194565 h 2883922"/>
                <a:gd name="connsiteX35" fmla="*/ 1317716 w 1347805"/>
                <a:gd name="connsiteY35" fmla="*/ 1295289 h 2883922"/>
                <a:gd name="connsiteX36" fmla="*/ 1347805 w 1347805"/>
                <a:gd name="connsiteY36" fmla="*/ 1439750 h 2883922"/>
                <a:gd name="connsiteX37" fmla="*/ 1306655 w 1347805"/>
                <a:gd name="connsiteY37" fmla="*/ 1609396 h 2883922"/>
                <a:gd name="connsiteX38" fmla="*/ 638061 w 1347805"/>
                <a:gd name="connsiteY38" fmla="*/ 1491884 h 2883922"/>
                <a:gd name="connsiteX39" fmla="*/ 526554 w 1347805"/>
                <a:gd name="connsiteY39" fmla="*/ 1611160 h 2883922"/>
                <a:gd name="connsiteX40" fmla="*/ 558416 w 1347805"/>
                <a:gd name="connsiteY40" fmla="*/ 1688913 h 2883922"/>
                <a:gd name="connsiteX41" fmla="*/ 636293 w 1347805"/>
                <a:gd name="connsiteY41" fmla="*/ 1657109 h 2883922"/>
                <a:gd name="connsiteX42" fmla="*/ 696029 w 1347805"/>
                <a:gd name="connsiteY42" fmla="*/ 1597025 h 2883922"/>
                <a:gd name="connsiteX43" fmla="*/ 1313293 w 1347805"/>
                <a:gd name="connsiteY43" fmla="*/ 1728233 h 2883922"/>
                <a:gd name="connsiteX44" fmla="*/ 1343378 w 1347805"/>
                <a:gd name="connsiteY44" fmla="*/ 1874901 h 2883922"/>
                <a:gd name="connsiteX45" fmla="*/ 1038067 w 1347805"/>
                <a:gd name="connsiteY45" fmla="*/ 2211097 h 2883922"/>
                <a:gd name="connsiteX46" fmla="*/ 733195 w 1347805"/>
                <a:gd name="connsiteY46" fmla="*/ 2547731 h 2883922"/>
                <a:gd name="connsiteX47" fmla="*/ 301775 w 1347805"/>
                <a:gd name="connsiteY47" fmla="*/ 2196957 h 2883922"/>
                <a:gd name="connsiteX48" fmla="*/ 230979 w 1347805"/>
                <a:gd name="connsiteY48" fmla="*/ 2245556 h 2883922"/>
                <a:gd name="connsiteX49" fmla="*/ 279649 w 1347805"/>
                <a:gd name="connsiteY49" fmla="*/ 2316238 h 2883922"/>
                <a:gd name="connsiteX50" fmla="*/ 606204 w 1347805"/>
                <a:gd name="connsiteY50" fmla="*/ 2599417 h 2883922"/>
                <a:gd name="connsiteX51" fmla="*/ 304872 w 1347805"/>
                <a:gd name="connsiteY51" fmla="*/ 2883922 h 2883922"/>
                <a:gd name="connsiteX52" fmla="*/ 0 w 1347805"/>
                <a:gd name="connsiteY52" fmla="*/ 2547731 h 2883922"/>
                <a:gd name="connsiteX53" fmla="*/ 0 w 1347805"/>
                <a:gd name="connsiteY53" fmla="*/ 336191 h 2883922"/>
                <a:gd name="connsiteX54" fmla="*/ 304872 w 1347805"/>
                <a:gd name="connsiteY54" fmla="*/ 0 h 288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7805" h="2883922">
                  <a:moveTo>
                    <a:pt x="898692" y="1700042"/>
                  </a:moveTo>
                  <a:cubicBezTo>
                    <a:pt x="891094" y="1700015"/>
                    <a:pt x="883558" y="1701616"/>
                    <a:pt x="876507" y="1704597"/>
                  </a:cubicBezTo>
                  <a:cubicBezTo>
                    <a:pt x="862402" y="1710563"/>
                    <a:pt x="850231" y="1722048"/>
                    <a:pt x="843373" y="1737069"/>
                  </a:cubicBezTo>
                  <a:cubicBezTo>
                    <a:pt x="807089" y="1831168"/>
                    <a:pt x="619919" y="2060893"/>
                    <a:pt x="386729" y="1945587"/>
                  </a:cubicBezTo>
                  <a:cubicBezTo>
                    <a:pt x="357526" y="1933659"/>
                    <a:pt x="322572" y="1947355"/>
                    <a:pt x="308852" y="1977397"/>
                  </a:cubicBezTo>
                  <a:cubicBezTo>
                    <a:pt x="294693" y="2006996"/>
                    <a:pt x="311511" y="2041455"/>
                    <a:pt x="340714" y="2055146"/>
                  </a:cubicBezTo>
                  <a:cubicBezTo>
                    <a:pt x="661955" y="2204025"/>
                    <a:pt x="903108" y="1904499"/>
                    <a:pt x="953108" y="1783013"/>
                  </a:cubicBezTo>
                  <a:cubicBezTo>
                    <a:pt x="967271" y="1753414"/>
                    <a:pt x="951340" y="1718955"/>
                    <a:pt x="921251" y="1705259"/>
                  </a:cubicBezTo>
                  <a:cubicBezTo>
                    <a:pt x="913950" y="1701725"/>
                    <a:pt x="906289" y="1700069"/>
                    <a:pt x="898692" y="1700042"/>
                  </a:cubicBezTo>
                  <a:close/>
                  <a:moveTo>
                    <a:pt x="393851" y="1160620"/>
                  </a:moveTo>
                  <a:cubicBezTo>
                    <a:pt x="386177" y="1159888"/>
                    <a:pt x="378599" y="1160716"/>
                    <a:pt x="371465" y="1162980"/>
                  </a:cubicBezTo>
                  <a:cubicBezTo>
                    <a:pt x="357198" y="1167507"/>
                    <a:pt x="344693" y="1177777"/>
                    <a:pt x="336730" y="1192797"/>
                  </a:cubicBezTo>
                  <a:cubicBezTo>
                    <a:pt x="319031" y="1235653"/>
                    <a:pt x="88495" y="1482163"/>
                    <a:pt x="126109" y="1753414"/>
                  </a:cubicBezTo>
                  <a:cubicBezTo>
                    <a:pt x="133629" y="1807312"/>
                    <a:pt x="190267" y="1804219"/>
                    <a:pt x="195137" y="1803776"/>
                  </a:cubicBezTo>
                  <a:cubicBezTo>
                    <a:pt x="229206" y="1798915"/>
                    <a:pt x="250446" y="1766667"/>
                    <a:pt x="245137" y="1734858"/>
                  </a:cubicBezTo>
                  <a:cubicBezTo>
                    <a:pt x="209739" y="1512204"/>
                    <a:pt x="419473" y="1295289"/>
                    <a:pt x="442486" y="1247577"/>
                  </a:cubicBezTo>
                  <a:cubicBezTo>
                    <a:pt x="458412" y="1217540"/>
                    <a:pt x="446908" y="1183519"/>
                    <a:pt x="416819" y="1167617"/>
                  </a:cubicBezTo>
                  <a:cubicBezTo>
                    <a:pt x="409296" y="1163642"/>
                    <a:pt x="401525" y="1161351"/>
                    <a:pt x="393851" y="1160620"/>
                  </a:cubicBezTo>
                  <a:close/>
                  <a:moveTo>
                    <a:pt x="304872" y="0"/>
                  </a:moveTo>
                  <a:cubicBezTo>
                    <a:pt x="455757" y="0"/>
                    <a:pt x="582310" y="121487"/>
                    <a:pt x="612399" y="281412"/>
                  </a:cubicBezTo>
                  <a:cubicBezTo>
                    <a:pt x="605318" y="284061"/>
                    <a:pt x="234515" y="514673"/>
                    <a:pt x="245137" y="995325"/>
                  </a:cubicBezTo>
                  <a:cubicBezTo>
                    <a:pt x="246019" y="1027130"/>
                    <a:pt x="273010" y="1052754"/>
                    <a:pt x="304872" y="1052754"/>
                  </a:cubicBezTo>
                  <a:lnTo>
                    <a:pt x="307084" y="1052754"/>
                  </a:lnTo>
                  <a:cubicBezTo>
                    <a:pt x="338941" y="1052754"/>
                    <a:pt x="367262" y="1022712"/>
                    <a:pt x="364608" y="990907"/>
                  </a:cubicBezTo>
                  <a:cubicBezTo>
                    <a:pt x="327437" y="577844"/>
                    <a:pt x="711512" y="340609"/>
                    <a:pt x="711512" y="340609"/>
                  </a:cubicBezTo>
                  <a:cubicBezTo>
                    <a:pt x="720361" y="339727"/>
                    <a:pt x="966385" y="374186"/>
                    <a:pt x="1042933" y="631299"/>
                  </a:cubicBezTo>
                  <a:cubicBezTo>
                    <a:pt x="1001783" y="659134"/>
                    <a:pt x="880101" y="770461"/>
                    <a:pt x="685406" y="693150"/>
                  </a:cubicBezTo>
                  <a:cubicBezTo>
                    <a:pt x="651338" y="690939"/>
                    <a:pt x="623460" y="718769"/>
                    <a:pt x="623460" y="750579"/>
                  </a:cubicBezTo>
                  <a:cubicBezTo>
                    <a:pt x="621249" y="782389"/>
                    <a:pt x="648679" y="812430"/>
                    <a:pt x="680541" y="812430"/>
                  </a:cubicBezTo>
                  <a:cubicBezTo>
                    <a:pt x="930100" y="885323"/>
                    <a:pt x="1146034" y="700217"/>
                    <a:pt x="1148689" y="698006"/>
                  </a:cubicBezTo>
                  <a:cubicBezTo>
                    <a:pt x="1265505" y="745718"/>
                    <a:pt x="1347805" y="869416"/>
                    <a:pt x="1347805" y="1013877"/>
                  </a:cubicBezTo>
                  <a:cubicBezTo>
                    <a:pt x="1347805" y="1073079"/>
                    <a:pt x="1334528" y="1130508"/>
                    <a:pt x="1308866" y="1178663"/>
                  </a:cubicBezTo>
                  <a:cubicBezTo>
                    <a:pt x="1130990" y="930824"/>
                    <a:pt x="559297" y="1075728"/>
                    <a:pt x="559297" y="1075728"/>
                  </a:cubicBezTo>
                  <a:cubicBezTo>
                    <a:pt x="527440" y="1075728"/>
                    <a:pt x="499562" y="1103116"/>
                    <a:pt x="499562" y="1134925"/>
                  </a:cubicBezTo>
                  <a:cubicBezTo>
                    <a:pt x="499562" y="1166735"/>
                    <a:pt x="527440" y="1194565"/>
                    <a:pt x="559297" y="1194565"/>
                  </a:cubicBezTo>
                  <a:cubicBezTo>
                    <a:pt x="559297" y="1194565"/>
                    <a:pt x="1079660" y="1026691"/>
                    <a:pt x="1317716" y="1295289"/>
                  </a:cubicBezTo>
                  <a:cubicBezTo>
                    <a:pt x="1336744" y="1339026"/>
                    <a:pt x="1347805" y="1387182"/>
                    <a:pt x="1347805" y="1439750"/>
                  </a:cubicBezTo>
                  <a:cubicBezTo>
                    <a:pt x="1347805" y="1501601"/>
                    <a:pt x="1334528" y="1559030"/>
                    <a:pt x="1306655" y="1609396"/>
                  </a:cubicBezTo>
                  <a:cubicBezTo>
                    <a:pt x="1168156" y="1619995"/>
                    <a:pt x="931430" y="1328423"/>
                    <a:pt x="638061" y="1491884"/>
                  </a:cubicBezTo>
                  <a:cubicBezTo>
                    <a:pt x="606204" y="1509555"/>
                    <a:pt x="552664" y="1551963"/>
                    <a:pt x="526554" y="1611160"/>
                  </a:cubicBezTo>
                  <a:cubicBezTo>
                    <a:pt x="515050" y="1640320"/>
                    <a:pt x="528326" y="1675217"/>
                    <a:pt x="558416" y="1688913"/>
                  </a:cubicBezTo>
                  <a:cubicBezTo>
                    <a:pt x="588062" y="1700403"/>
                    <a:pt x="623017" y="1687145"/>
                    <a:pt x="636293" y="1657109"/>
                  </a:cubicBezTo>
                  <a:cubicBezTo>
                    <a:pt x="646024" y="1636345"/>
                    <a:pt x="671248" y="1613814"/>
                    <a:pt x="696029" y="1597025"/>
                  </a:cubicBezTo>
                  <a:cubicBezTo>
                    <a:pt x="889393" y="1463167"/>
                    <a:pt x="1173464" y="1738394"/>
                    <a:pt x="1313293" y="1728233"/>
                  </a:cubicBezTo>
                  <a:cubicBezTo>
                    <a:pt x="1331874" y="1771966"/>
                    <a:pt x="1343378" y="1822333"/>
                    <a:pt x="1343378" y="1874901"/>
                  </a:cubicBezTo>
                  <a:cubicBezTo>
                    <a:pt x="1343378" y="2060450"/>
                    <a:pt x="1207981" y="2211097"/>
                    <a:pt x="1038067" y="2211097"/>
                  </a:cubicBezTo>
                  <a:cubicBezTo>
                    <a:pt x="1038067" y="2396641"/>
                    <a:pt x="903108" y="2547731"/>
                    <a:pt x="733195" y="2547731"/>
                  </a:cubicBezTo>
                  <a:cubicBezTo>
                    <a:pt x="724345" y="2547731"/>
                    <a:pt x="591603" y="2223463"/>
                    <a:pt x="301775" y="2196957"/>
                  </a:cubicBezTo>
                  <a:cubicBezTo>
                    <a:pt x="269913" y="2192983"/>
                    <a:pt x="238056" y="2213746"/>
                    <a:pt x="230979" y="2245556"/>
                  </a:cubicBezTo>
                  <a:cubicBezTo>
                    <a:pt x="226995" y="2277361"/>
                    <a:pt x="246905" y="2313145"/>
                    <a:pt x="279649" y="2316238"/>
                  </a:cubicBezTo>
                  <a:cubicBezTo>
                    <a:pt x="524342" y="2336119"/>
                    <a:pt x="606204" y="2599417"/>
                    <a:pt x="606204" y="2599417"/>
                  </a:cubicBezTo>
                  <a:cubicBezTo>
                    <a:pt x="585851" y="2758899"/>
                    <a:pt x="458855" y="2883922"/>
                    <a:pt x="304872" y="2883922"/>
                  </a:cubicBezTo>
                  <a:cubicBezTo>
                    <a:pt x="137170" y="2883922"/>
                    <a:pt x="0" y="2733275"/>
                    <a:pt x="0" y="2547731"/>
                  </a:cubicBezTo>
                  <a:lnTo>
                    <a:pt x="0" y="336191"/>
                  </a:lnTo>
                  <a:cubicBezTo>
                    <a:pt x="0" y="150647"/>
                    <a:pt x="134959" y="0"/>
                    <a:pt x="3048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886F690-8259-4AA5-8DAF-D6B01918282B}"/>
                </a:ext>
              </a:extLst>
            </p:cNvPr>
            <p:cNvGrpSpPr/>
            <p:nvPr/>
          </p:nvGrpSpPr>
          <p:grpSpPr>
            <a:xfrm>
              <a:off x="7994951" y="1584736"/>
              <a:ext cx="3387437" cy="1367498"/>
              <a:chOff x="1237424" y="3771508"/>
              <a:chExt cx="3387437" cy="1367498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220BAA7-9FEF-4FDD-946A-A73528090F3B}"/>
                  </a:ext>
                </a:extLst>
              </p:cNvPr>
              <p:cNvSpPr txBox="1"/>
              <p:nvPr/>
            </p:nvSpPr>
            <p:spPr>
              <a:xfrm>
                <a:off x="1237424" y="3771508"/>
                <a:ext cx="338743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使用</a:t>
                </a:r>
                <a:r>
                  <a:rPr lang="en-US" altLang="zh-CN" sz="3200" b="1" dirty="0" err="1">
                    <a:latin typeface="Alibaba PuHuiTi 2 55 Regular"/>
                  </a:rPr>
                  <a:t>LangChain</a:t>
                </a:r>
                <a:r>
                  <a:rPr lang="zh-CN" altLang="en-US" sz="3200" b="1" dirty="0">
                    <a:latin typeface="Alibaba PuHuiTi 2 55 Regular"/>
                  </a:rPr>
                  <a:t>框架进行重构</a:t>
                </a:r>
                <a:r>
                  <a:rPr lang="en-US" altLang="zh-CN" sz="3200" b="1" dirty="0">
                    <a:latin typeface="Alibaba PuHuiTi 2 55 Regular"/>
                  </a:rPr>
                  <a:t>.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D4D4158-33C4-44A6-9162-5E57B3A8EE22}"/>
                  </a:ext>
                </a:extLst>
              </p:cNvPr>
              <p:cNvSpPr txBox="1"/>
              <p:nvPr/>
            </p:nvSpPr>
            <p:spPr>
              <a:xfrm>
                <a:off x="1237425" y="4264087"/>
                <a:ext cx="3387436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000" kern="1200" dirty="0">
                    <a:latin typeface="Helvetica" panose="020B0604020202020204" pitchFamily="34" charset="0"/>
                  </a:rPr>
                  <a:t>使用</a:t>
                </a:r>
                <a:r>
                  <a:rPr lang="en-US" altLang="zh-CN" sz="2000" kern="1200" dirty="0" err="1">
                    <a:latin typeface="Helvetica" panose="020B0604020202020204" pitchFamily="34" charset="0"/>
                  </a:rPr>
                  <a:t>LLMChain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、</a:t>
                </a:r>
                <a:r>
                  <a:rPr lang="en-US" altLang="zh-CN" sz="2000" kern="1200" dirty="0">
                    <a:latin typeface="Helvetica" panose="020B0604020202020204" pitchFamily="34" charset="0"/>
                  </a:rPr>
                  <a:t>Prompt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、</a:t>
                </a:r>
                <a:r>
                  <a:rPr lang="en-US" altLang="zh-CN" sz="2000" kern="1200" dirty="0">
                    <a:latin typeface="Helvetica" panose="020B0604020202020204" pitchFamily="34" charset="0"/>
                  </a:rPr>
                  <a:t>Retrieval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、</a:t>
                </a:r>
                <a:r>
                  <a:rPr lang="en-US" altLang="zh-CN" sz="2000" kern="1200" dirty="0">
                    <a:latin typeface="Helvetica" panose="020B0604020202020204" pitchFamily="34" charset="0"/>
                  </a:rPr>
                  <a:t>Memory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等</a:t>
                </a:r>
                <a:r>
                  <a:rPr lang="en-US" sz="2000" kern="1200" dirty="0">
                    <a:latin typeface="Helvetica" panose="020B0604020202020204" pitchFamily="34" charset="0"/>
                  </a:rPr>
                  <a:t>.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1E95CAE-2088-437F-9CCD-7976EADE2D03}"/>
                </a:ext>
              </a:extLst>
            </p:cNvPr>
            <p:cNvGrpSpPr/>
            <p:nvPr/>
          </p:nvGrpSpPr>
          <p:grpSpPr>
            <a:xfrm>
              <a:off x="7994951" y="5015528"/>
              <a:ext cx="3253619" cy="1367498"/>
              <a:chOff x="1237424" y="3771508"/>
              <a:chExt cx="3253619" cy="1367498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2E03CD5-5847-45E5-8A5E-E98D109CEABD}"/>
                  </a:ext>
                </a:extLst>
              </p:cNvPr>
              <p:cNvSpPr txBox="1"/>
              <p:nvPr/>
            </p:nvSpPr>
            <p:spPr>
              <a:xfrm>
                <a:off x="1237424" y="3771508"/>
                <a:ext cx="325361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整合大数据</a:t>
                </a:r>
                <a:r>
                  <a:rPr lang="en-US" altLang="zh-CN" sz="3200" b="1" dirty="0">
                    <a:latin typeface="Alibaba PuHuiTi 2 55 Regular"/>
                  </a:rPr>
                  <a:t>.</a:t>
                </a: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208D7A5-F900-4E51-8A87-FC55BBF81AB9}"/>
                  </a:ext>
                </a:extLst>
              </p:cNvPr>
              <p:cNvSpPr txBox="1"/>
              <p:nvPr/>
            </p:nvSpPr>
            <p:spPr>
              <a:xfrm>
                <a:off x="1237425" y="4264087"/>
                <a:ext cx="3253618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000" kern="1200" dirty="0">
                    <a:latin typeface="Helvetica" panose="020B0604020202020204" pitchFamily="34" charset="0"/>
                  </a:rPr>
                  <a:t>接入大数据支持更多知识库场景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D3857A6-1C61-4A9D-A21F-2BEA2824BB6D}"/>
                </a:ext>
              </a:extLst>
            </p:cNvPr>
            <p:cNvGrpSpPr/>
            <p:nvPr/>
          </p:nvGrpSpPr>
          <p:grpSpPr>
            <a:xfrm flipH="1">
              <a:off x="628100" y="1584736"/>
              <a:ext cx="3387437" cy="1367498"/>
              <a:chOff x="1237424" y="3771508"/>
              <a:chExt cx="2521777" cy="1367498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DC4B560-5586-4F05-B607-83A7DB344A1B}"/>
                  </a:ext>
                </a:extLst>
              </p:cNvPr>
              <p:cNvSpPr txBox="1"/>
              <p:nvPr/>
            </p:nvSpPr>
            <p:spPr>
              <a:xfrm>
                <a:off x="1237424" y="3771508"/>
                <a:ext cx="252177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模型优化</a:t>
                </a:r>
                <a:r>
                  <a:rPr lang="en-US" altLang="zh-CN" sz="3200" b="1" dirty="0">
                    <a:latin typeface="Alibaba PuHuiTi 2 55 Regular"/>
                  </a:rPr>
                  <a:t>.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3DCA77-128E-4FAB-8669-79527D45F15D}"/>
                  </a:ext>
                </a:extLst>
              </p:cNvPr>
              <p:cNvSpPr txBox="1"/>
              <p:nvPr/>
            </p:nvSpPr>
            <p:spPr>
              <a:xfrm>
                <a:off x="1237425" y="4264087"/>
                <a:ext cx="2521776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2000" kern="1200" dirty="0">
                    <a:latin typeface="Helvetica" panose="020B0604020202020204" pitchFamily="34" charset="0"/>
                  </a:rPr>
                  <a:t>ChatGLM2-6b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微调，</a:t>
                </a:r>
                <a:r>
                  <a:rPr lang="en-US" altLang="zh-CN" sz="2000" kern="1200" dirty="0">
                    <a:latin typeface="Helvetica" panose="020B0604020202020204" pitchFamily="34" charset="0"/>
                  </a:rPr>
                  <a:t>Few-Shot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优化</a:t>
                </a:r>
                <a:r>
                  <a:rPr lang="en-US" sz="2000" kern="1200" dirty="0">
                    <a:latin typeface="Helvetica" panose="020B0604020202020204" pitchFamily="34" charset="0"/>
                  </a:rPr>
                  <a:t>.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827320D0-2AC5-4DC9-9B0A-6F346C758C51}"/>
                </a:ext>
              </a:extLst>
            </p:cNvPr>
            <p:cNvGrpSpPr/>
            <p:nvPr/>
          </p:nvGrpSpPr>
          <p:grpSpPr>
            <a:xfrm>
              <a:off x="3101136" y="1880174"/>
              <a:ext cx="1803294" cy="812827"/>
              <a:chOff x="6930450" y="2156582"/>
              <a:chExt cx="3056674" cy="1813117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C0875C2-7821-4E06-BA1D-74D1A7E4B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0450" y="2156582"/>
                <a:ext cx="2142276" cy="0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80895196-AB6B-4CC0-B3ED-CE563A3F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726" y="2156582"/>
                <a:ext cx="914398" cy="181311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3F1DFA0-3D07-4A75-A4F3-2D4BCA647148}"/>
                </a:ext>
              </a:extLst>
            </p:cNvPr>
            <p:cNvGrpSpPr/>
            <p:nvPr/>
          </p:nvGrpSpPr>
          <p:grpSpPr>
            <a:xfrm flipV="1">
              <a:off x="3101136" y="4903157"/>
              <a:ext cx="2136904" cy="440872"/>
              <a:chOff x="6930451" y="2156580"/>
              <a:chExt cx="3622161" cy="913446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C5F7F257-E6D0-4719-AE13-6FDDDDF93C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30451" y="2156582"/>
                <a:ext cx="2142275" cy="0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E418A802-C5E7-434B-BE6C-2EDA639B0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726" y="2156580"/>
                <a:ext cx="1479886" cy="91344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C97A98D5-1E90-4583-87FD-08A09D4F7544}"/>
                </a:ext>
              </a:extLst>
            </p:cNvPr>
            <p:cNvGrpSpPr/>
            <p:nvPr/>
          </p:nvGrpSpPr>
          <p:grpSpPr>
            <a:xfrm flipH="1">
              <a:off x="628099" y="5008562"/>
              <a:ext cx="3411239" cy="1367498"/>
              <a:chOff x="347964" y="3771508"/>
              <a:chExt cx="3411239" cy="1367498"/>
            </a:xfrm>
          </p:grpSpPr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6250C7-39B0-4769-A029-B3EFEA486A95}"/>
                  </a:ext>
                </a:extLst>
              </p:cNvPr>
              <p:cNvSpPr txBox="1"/>
              <p:nvPr/>
            </p:nvSpPr>
            <p:spPr>
              <a:xfrm>
                <a:off x="347964" y="3771508"/>
                <a:ext cx="3411238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句型缓存</a:t>
                </a:r>
                <a:r>
                  <a:rPr lang="en-US" altLang="zh-CN" sz="3200" b="1" dirty="0">
                    <a:latin typeface="Alibaba PuHuiTi 2 55 Regular"/>
                  </a:rPr>
                  <a:t>.</a:t>
                </a: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35521E-B136-4E75-A79C-73A2A0C22A0F}"/>
                  </a:ext>
                </a:extLst>
              </p:cNvPr>
              <p:cNvSpPr txBox="1"/>
              <p:nvPr/>
            </p:nvSpPr>
            <p:spPr>
              <a:xfrm>
                <a:off x="347966" y="4264087"/>
                <a:ext cx="3411237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000" kern="1200" dirty="0">
                    <a:latin typeface="Helvetica" panose="020B0604020202020204" pitchFamily="34" charset="0"/>
                  </a:rPr>
                  <a:t>支持输入问题过程，自动展示相关句型，供用户选择</a:t>
                </a:r>
                <a:r>
                  <a:rPr lang="en-US" sz="2000" kern="1200" dirty="0">
                    <a:latin typeface="Helvetica" panose="020B0604020202020204" pitchFamily="34" charset="0"/>
                  </a:rPr>
                  <a:t>.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61A835F-F529-4F41-B372-35F82B6EF4D6}"/>
                </a:ext>
              </a:extLst>
            </p:cNvPr>
            <p:cNvGrpSpPr/>
            <p:nvPr/>
          </p:nvGrpSpPr>
          <p:grpSpPr>
            <a:xfrm>
              <a:off x="7994951" y="2728333"/>
              <a:ext cx="3253620" cy="1367498"/>
              <a:chOff x="1237424" y="3771508"/>
              <a:chExt cx="3253620" cy="1367498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DA6C2C5-5D73-4243-ABE8-780CE916118F}"/>
                  </a:ext>
                </a:extLst>
              </p:cNvPr>
              <p:cNvSpPr txBox="1"/>
              <p:nvPr/>
            </p:nvSpPr>
            <p:spPr>
              <a:xfrm>
                <a:off x="1237424" y="3771508"/>
                <a:ext cx="3253620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接入</a:t>
                </a:r>
                <a:r>
                  <a:rPr lang="en-US" altLang="zh-CN" sz="3200" b="1" dirty="0">
                    <a:latin typeface="Alibaba PuHuiTi 2 55 Regular"/>
                  </a:rPr>
                  <a:t>API</a:t>
                </a:r>
                <a:r>
                  <a:rPr lang="zh-CN" altLang="en-US" sz="3200" b="1" dirty="0">
                    <a:latin typeface="Alibaba PuHuiTi 2 55 Regular"/>
                  </a:rPr>
                  <a:t>支持复杂</a:t>
                </a:r>
                <a:r>
                  <a:rPr lang="en-US" altLang="zh-CN" sz="3200" b="1" dirty="0">
                    <a:latin typeface="Alibaba PuHuiTi 2 55 Regular"/>
                  </a:rPr>
                  <a:t>SQL.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6AA932-D77C-4B99-B1AA-7EB088529BF3}"/>
                  </a:ext>
                </a:extLst>
              </p:cNvPr>
              <p:cNvSpPr txBox="1"/>
              <p:nvPr/>
            </p:nvSpPr>
            <p:spPr>
              <a:xfrm>
                <a:off x="1237424" y="4264087"/>
                <a:ext cx="3253619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000" kern="1200" dirty="0">
                    <a:latin typeface="Helvetica" panose="020B0604020202020204" pitchFamily="34" charset="0"/>
                  </a:rPr>
                  <a:t>针对相关复杂报表，增加相关接口和报表名称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22CC9AA-19C6-4D62-8E4F-2A08E5129D38}"/>
                </a:ext>
              </a:extLst>
            </p:cNvPr>
            <p:cNvGrpSpPr/>
            <p:nvPr/>
          </p:nvGrpSpPr>
          <p:grpSpPr>
            <a:xfrm flipH="1">
              <a:off x="634812" y="2726011"/>
              <a:ext cx="3204573" cy="1367498"/>
              <a:chOff x="554629" y="3771508"/>
              <a:chExt cx="3204573" cy="1367498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32402E-7A11-4253-BB87-D55BFCE61D48}"/>
                  </a:ext>
                </a:extLst>
              </p:cNvPr>
              <p:cNvSpPr txBox="1"/>
              <p:nvPr/>
            </p:nvSpPr>
            <p:spPr>
              <a:xfrm>
                <a:off x="554629" y="3771508"/>
                <a:ext cx="3204573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上下文优化</a:t>
                </a:r>
                <a:r>
                  <a:rPr lang="en-US" altLang="zh-CN" sz="3200" b="1" dirty="0">
                    <a:latin typeface="Alibaba PuHuiTi 2 55 Regular"/>
                  </a:rPr>
                  <a:t>.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8DDE6EA-C46C-4680-9CFA-506801F611D1}"/>
                  </a:ext>
                </a:extLst>
              </p:cNvPr>
              <p:cNvSpPr txBox="1"/>
              <p:nvPr/>
            </p:nvSpPr>
            <p:spPr>
              <a:xfrm>
                <a:off x="554629" y="4264087"/>
                <a:ext cx="3204572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000" kern="1200" dirty="0">
                    <a:latin typeface="Helvetica" panose="020B0604020202020204" pitchFamily="34" charset="0"/>
                  </a:rPr>
                  <a:t>对年报段落文本预处理（压缩）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840D575-16A1-4011-8A51-A7E79768F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1136" y="3033075"/>
              <a:ext cx="1320119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238EF17-440B-478A-9954-C6873404DBED}"/>
                </a:ext>
              </a:extLst>
            </p:cNvPr>
            <p:cNvGrpSpPr/>
            <p:nvPr/>
          </p:nvGrpSpPr>
          <p:grpSpPr>
            <a:xfrm flipH="1">
              <a:off x="634812" y="3867286"/>
              <a:ext cx="3204573" cy="1367498"/>
              <a:chOff x="554629" y="3771508"/>
              <a:chExt cx="3204573" cy="1367498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48B84A5-E7FA-491F-83B7-4F2B4979C71D}"/>
                  </a:ext>
                </a:extLst>
              </p:cNvPr>
              <p:cNvSpPr txBox="1"/>
              <p:nvPr/>
            </p:nvSpPr>
            <p:spPr>
              <a:xfrm>
                <a:off x="554629" y="3771508"/>
                <a:ext cx="3204573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向量搜索替换</a:t>
                </a:r>
                <a:r>
                  <a:rPr lang="en-US" altLang="zh-CN" sz="3200" b="1" dirty="0">
                    <a:latin typeface="Alibaba PuHuiTi 2 55 Regular"/>
                  </a:rPr>
                  <a:t>LLM.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316455A-BFF4-4CAB-BC5F-63A9B4AA7357}"/>
                  </a:ext>
                </a:extLst>
              </p:cNvPr>
              <p:cNvSpPr txBox="1"/>
              <p:nvPr/>
            </p:nvSpPr>
            <p:spPr>
              <a:xfrm>
                <a:off x="554629" y="4264087"/>
                <a:ext cx="3204572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000" kern="1200" dirty="0">
                    <a:latin typeface="Helvetica" panose="020B0604020202020204" pitchFamily="34" charset="0"/>
                  </a:rPr>
                  <a:t>关键要素优先向量搜索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B494A71-5D8E-4526-B64A-0F79CDF2E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1136" y="4174350"/>
              <a:ext cx="1320119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50C311E-846F-40B6-97F2-45A66AA1FC00}"/>
                </a:ext>
              </a:extLst>
            </p:cNvPr>
            <p:cNvGrpSpPr/>
            <p:nvPr/>
          </p:nvGrpSpPr>
          <p:grpSpPr>
            <a:xfrm flipH="1">
              <a:off x="6095745" y="1817906"/>
              <a:ext cx="1803294" cy="875096"/>
              <a:chOff x="6930450" y="2156582"/>
              <a:chExt cx="3056674" cy="1813117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66F880AE-BC1C-4CA1-BDA8-2447280E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0450" y="2156582"/>
                <a:ext cx="2142276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620DF3C-EAC0-427E-AEFA-F692B8548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726" y="2156582"/>
                <a:ext cx="914398" cy="1813117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B76A881-91F1-4131-A77C-8FE370BA8CF6}"/>
                </a:ext>
              </a:extLst>
            </p:cNvPr>
            <p:cNvGrpSpPr/>
            <p:nvPr/>
          </p:nvGrpSpPr>
          <p:grpSpPr>
            <a:xfrm flipH="1" flipV="1">
              <a:off x="6031264" y="4903157"/>
              <a:ext cx="1803294" cy="440872"/>
              <a:chOff x="7495937" y="2156580"/>
              <a:chExt cx="3056675" cy="913446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233D8607-DCAC-4CC9-990A-EAEDFE8548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5937" y="2156582"/>
                <a:ext cx="1576789" cy="0"/>
              </a:xfrm>
              <a:prstGeom prst="line">
                <a:avLst/>
              </a:prstGeom>
              <a:ln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6711A89F-525A-46F4-AD30-1FA9DCACF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726" y="2156580"/>
                <a:ext cx="1479886" cy="913446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B704075-9929-4CC1-9A64-A8D68F1CBE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0231" y="3033075"/>
              <a:ext cx="802761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CD520BB-C55C-43E5-846A-21E8D9BA5CC1}"/>
                </a:ext>
              </a:extLst>
            </p:cNvPr>
            <p:cNvCxnSpPr>
              <a:cxnSpLocks/>
            </p:cNvCxnSpPr>
            <p:nvPr/>
          </p:nvCxnSpPr>
          <p:spPr>
            <a:xfrm>
              <a:off x="6845891" y="4174350"/>
              <a:ext cx="1047101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80035DE-7A7F-4ADC-9066-C4196F5FCA18}"/>
                </a:ext>
              </a:extLst>
            </p:cNvPr>
            <p:cNvGrpSpPr/>
            <p:nvPr/>
          </p:nvGrpSpPr>
          <p:grpSpPr>
            <a:xfrm>
              <a:off x="7994951" y="3871930"/>
              <a:ext cx="3253619" cy="1367498"/>
              <a:chOff x="1237424" y="3771508"/>
              <a:chExt cx="3253619" cy="1367498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F27BEB2-A51E-43BA-ADA3-6EE73EF40C9F}"/>
                  </a:ext>
                </a:extLst>
              </p:cNvPr>
              <p:cNvSpPr txBox="1"/>
              <p:nvPr/>
            </p:nvSpPr>
            <p:spPr>
              <a:xfrm>
                <a:off x="1237424" y="3771508"/>
                <a:ext cx="325361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3200" b="1" dirty="0">
                    <a:latin typeface="Alibaba PuHuiTi 2 55 Regular"/>
                  </a:rPr>
                  <a:t>多种模型支持</a:t>
                </a:r>
                <a:r>
                  <a:rPr lang="en-US" altLang="zh-CN" sz="3200" b="1" dirty="0">
                    <a:latin typeface="Alibaba PuHuiTi 2 55 Regular"/>
                  </a:rPr>
                  <a:t>.</a:t>
                </a: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9CEFB3-65D3-4A9C-A189-4EB1E079CF67}"/>
                  </a:ext>
                </a:extLst>
              </p:cNvPr>
              <p:cNvSpPr txBox="1"/>
              <p:nvPr/>
            </p:nvSpPr>
            <p:spPr>
              <a:xfrm>
                <a:off x="1237425" y="4264087"/>
                <a:ext cx="3253618" cy="874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82880" tIns="91440" rIns="182880" bIns="91440" anchor="t" anchorCtr="0">
                <a:noAutofit/>
              </a:bodyPr>
              <a:lstStyle/>
              <a:p>
                <a:pPr defTabSz="1827530" hangingPunct="1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000" kern="1200" dirty="0">
                    <a:latin typeface="Helvetica" panose="020B0604020202020204" pitchFamily="34" charset="0"/>
                  </a:rPr>
                  <a:t>增加</a:t>
                </a:r>
                <a:r>
                  <a:rPr lang="en-US" altLang="zh-CN" sz="2000" kern="1200" dirty="0" err="1">
                    <a:latin typeface="Helvetica" panose="020B0604020202020204" pitchFamily="34" charset="0"/>
                  </a:rPr>
                  <a:t>ZhipuAI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的</a:t>
                </a:r>
                <a:r>
                  <a:rPr lang="en-US" altLang="zh-CN" sz="2000" kern="1200" dirty="0">
                    <a:latin typeface="Helvetica" panose="020B0604020202020204" pitchFamily="34" charset="0"/>
                  </a:rPr>
                  <a:t>API</a:t>
                </a:r>
                <a:r>
                  <a:rPr lang="zh-CN" altLang="en-US" sz="2000" kern="1200" dirty="0">
                    <a:latin typeface="Helvetica" panose="020B0604020202020204" pitchFamily="34" charset="0"/>
                  </a:rPr>
                  <a:t>对接、以及其他开源大模型</a:t>
                </a:r>
                <a:endParaRPr lang="en-US" altLang="zh-CN" sz="2000" kern="1200" dirty="0">
                  <a:latin typeface="Helvetica" panose="020B0604020202020204" pitchFamily="34" charset="0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D8943B5-1F91-F223-5786-83DBFD50EC8B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4254FC-C613-6ABF-6AD5-C39CAD196FB8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10150104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产品化总结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架构升级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8619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hanks_"/>
          <p:cNvSpPr txBox="1"/>
          <p:nvPr/>
        </p:nvSpPr>
        <p:spPr>
          <a:xfrm>
            <a:off x="10005060" y="5843688"/>
            <a:ext cx="4373880" cy="162877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457200">
              <a:defRPr sz="10000">
                <a:solidFill>
                  <a:srgbClr val="0000F5"/>
                </a:solidFill>
                <a:latin typeface="Alibaba PuHuiTi 2 85 Bold"/>
                <a:ea typeface="Alibaba PuHuiTi 2 85 Bold"/>
                <a:cs typeface="Alibaba PuHuiTi 2 85 Bold"/>
                <a:sym typeface="Alibaba PuHuiTi 2 85 Bold"/>
              </a:defRPr>
            </a:lvl1pPr>
          </a:lstStyle>
          <a:p>
            <a:r>
              <a:rPr b="1">
                <a:latin typeface="Alibaba PuHuiTi 2.0 85 Bold" panose="00020600040101010101" charset="-122"/>
                <a:ea typeface="Alibaba PuHuiTi 2.0 85 Bold" panose="00020600040101010101" charset="-122"/>
                <a:cs typeface="+mj-lt"/>
              </a:rPr>
              <a:t>Thanks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728C0-A94C-E8CD-26DA-52080FB2E72C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2BE592-6BCD-81A2-C821-DB0CF1C1ECA6}"/>
              </a:ext>
            </a:extLst>
          </p:cNvPr>
          <p:cNvSpPr txBox="1"/>
          <p:nvPr/>
        </p:nvSpPr>
        <p:spPr>
          <a:xfrm>
            <a:off x="9131599" y="3290179"/>
            <a:ext cx="4719241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阿里巴巴普惠体 2.0 75 SemiBold" panose="00020600040101010101" pitchFamily="18" charset="-122"/>
                <a:ea typeface="阿里巴巴普惠体 2.0 75 SemiBold" panose="00020600040101010101" pitchFamily="18" charset="-122"/>
                <a:cs typeface="阿里巴巴普惠体 2.0 75 SemiBold" panose="00020600040101010101" pitchFamily="18" charset="-122"/>
                <a:sym typeface="Alibaba PuHuiTi 2 55 Regular"/>
              </a:rPr>
              <a:t>项目答辩说明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6C1EDF-8984-8632-3569-815A4E8D7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30864"/>
              </p:ext>
            </p:extLst>
          </p:nvPr>
        </p:nvGraphicFramePr>
        <p:xfrm>
          <a:off x="4073235" y="5522026"/>
          <a:ext cx="15853559" cy="4987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7633">
                  <a:extLst>
                    <a:ext uri="{9D8B030D-6E8A-4147-A177-3AD203B41FA5}">
                      <a16:colId xmlns:a16="http://schemas.microsoft.com/office/drawing/2014/main" val="3729307707"/>
                    </a:ext>
                  </a:extLst>
                </a:gridCol>
                <a:gridCol w="11055926">
                  <a:extLst>
                    <a:ext uri="{9D8B030D-6E8A-4147-A177-3AD203B41FA5}">
                      <a16:colId xmlns:a16="http://schemas.microsoft.com/office/drawing/2014/main" val="1967346018"/>
                    </a:ext>
                  </a:extLst>
                </a:gridCol>
              </a:tblGrid>
              <a:tr h="1662545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阿里巴巴普惠体 2.0 95 ExtraBold" panose="00020600040101010101" pitchFamily="18" charset="-122"/>
                          <a:ea typeface="阿里巴巴普惠体 2.0 95 ExtraBold" panose="00020600040101010101" pitchFamily="18" charset="-122"/>
                          <a:cs typeface="阿里巴巴普惠体 2.0 95 ExtraBold" panose="00020600040101010101" pitchFamily="18" charset="-122"/>
                        </a:rPr>
                        <a:t>赛道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800" dirty="0">
                          <a:latin typeface="阿里巴巴普惠体 2.0 75 SemiBold" panose="00020600040101010101" pitchFamily="18" charset="-122"/>
                          <a:ea typeface="阿里巴巴普惠体 2.0 75 SemiBold" panose="00020600040101010101" pitchFamily="18" charset="-122"/>
                          <a:cs typeface="阿里巴巴普惠体 2.0 75 SemiBold" panose="00020600040101010101" pitchFamily="18" charset="-122"/>
                        </a:rPr>
                        <a:t>创意应用赛道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121147"/>
                  </a:ext>
                </a:extLst>
              </a:tr>
              <a:tr h="1662545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阿里巴巴普惠体 2.0 95 ExtraBold" panose="00020600040101010101" pitchFamily="18" charset="-122"/>
                          <a:ea typeface="阿里巴巴普惠体 2.0 95 ExtraBold" panose="00020600040101010101" pitchFamily="18" charset="-122"/>
                          <a:cs typeface="阿里巴巴普惠体 2.0 95 ExtraBold" panose="00020600040101010101" pitchFamily="18" charset="-122"/>
                        </a:rPr>
                        <a:t>赛题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阿里巴巴普惠体 2.0 75 SemiBold" panose="00020600040101010101" pitchFamily="18" charset="-122"/>
                          <a:ea typeface="阿里巴巴普惠体 2.0 75 SemiBold" panose="00020600040101010101" pitchFamily="18" charset="-122"/>
                          <a:cs typeface="阿里巴巴普惠体 2.0 75 SemiBold" panose="00020600040101010101" pitchFamily="18" charset="-122"/>
                          <a:sym typeface="Alibaba PuHuiTi 2 55 Regular"/>
                        </a:rPr>
                        <a:t>SMP 2023 </a:t>
                      </a:r>
                      <a:r>
                        <a:rPr lang="en-US" altLang="zh-CN" sz="48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阿里巴巴普惠体 2.0 75 SemiBold" panose="00020600040101010101" pitchFamily="18" charset="-122"/>
                          <a:ea typeface="阿里巴巴普惠体 2.0 75 SemiBold" panose="00020600040101010101" pitchFamily="18" charset="-122"/>
                          <a:cs typeface="阿里巴巴普惠体 2.0 75 SemiBold" panose="00020600040101010101" pitchFamily="18" charset="-122"/>
                          <a:sym typeface="Alibaba PuHuiTi 2 55 Regular"/>
                        </a:rPr>
                        <a:t>ChatGLM</a:t>
                      </a:r>
                      <a:r>
                        <a:rPr lang="zh-CN" altLang="en-US" sz="4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阿里巴巴普惠体 2.0 75 SemiBold" panose="00020600040101010101" pitchFamily="18" charset="-122"/>
                          <a:ea typeface="阿里巴巴普惠体 2.0 75 SemiBold" panose="00020600040101010101" pitchFamily="18" charset="-122"/>
                          <a:cs typeface="阿里巴巴普惠体 2.0 75 SemiBold" panose="00020600040101010101" pitchFamily="18" charset="-122"/>
                          <a:sym typeface="Alibaba PuHuiTi 2 55 Regular"/>
                        </a:rPr>
                        <a:t>金融大模型挑战赛</a:t>
                      </a:r>
                      <a:endParaRPr lang="zh-CN" altLang="en-US" sz="4800" b="0" dirty="0">
                        <a:latin typeface="阿里巴巴普惠体 2.0 75 SemiBold" panose="00020600040101010101" pitchFamily="18" charset="-122"/>
                        <a:ea typeface="阿里巴巴普惠体 2.0 75 SemiBold" panose="00020600040101010101" pitchFamily="18" charset="-122"/>
                        <a:cs typeface="阿里巴巴普惠体 2.0 75 SemiBold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675267"/>
                  </a:ext>
                </a:extLst>
              </a:tr>
              <a:tr h="1662545">
                <a:tc>
                  <a:txBody>
                    <a:bodyPr/>
                    <a:lstStyle/>
                    <a:p>
                      <a:r>
                        <a:rPr lang="zh-CN" altLang="en-US" sz="4400" dirty="0">
                          <a:latin typeface="阿里巴巴普惠体 2.0 95 ExtraBold" panose="00020600040101010101" pitchFamily="18" charset="-122"/>
                          <a:ea typeface="阿里巴巴普惠体 2.0 95 ExtraBold" panose="00020600040101010101" pitchFamily="18" charset="-122"/>
                          <a:cs typeface="阿里巴巴普惠体 2.0 95 ExtraBold" panose="00020600040101010101" pitchFamily="18" charset="-122"/>
                        </a:rPr>
                        <a:t>项目进展程度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800" dirty="0">
                          <a:latin typeface="阿里巴巴普惠体 2.0 75 SemiBold" panose="00020600040101010101" pitchFamily="18" charset="-122"/>
                          <a:ea typeface="阿里巴巴普惠体 2.0 75 SemiBold" panose="00020600040101010101" pitchFamily="18" charset="-122"/>
                          <a:cs typeface="阿里巴巴普惠体 2.0 75 SemiBold" panose="00020600040101010101" pitchFamily="18" charset="-122"/>
                        </a:rPr>
                        <a:t>进展中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4911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5F9AF47-AC3D-7FCD-89DB-5C7273A40D89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EFD48B3-155D-53CA-BEBB-293B461DDE3C}"/>
              </a:ext>
            </a:extLst>
          </p:cNvPr>
          <p:cNvGrpSpPr/>
          <p:nvPr/>
        </p:nvGrpSpPr>
        <p:grpSpPr>
          <a:xfrm>
            <a:off x="2872045" y="3078136"/>
            <a:ext cx="18639910" cy="8372526"/>
            <a:chOff x="1436022" y="1539068"/>
            <a:chExt cx="9319955" cy="418626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648BED2-57A2-63C8-B937-4589015CA98D}"/>
                </a:ext>
              </a:extLst>
            </p:cNvPr>
            <p:cNvGrpSpPr/>
            <p:nvPr/>
          </p:nvGrpSpPr>
          <p:grpSpPr>
            <a:xfrm>
              <a:off x="1436022" y="1589590"/>
              <a:ext cx="5100904" cy="4055693"/>
              <a:chOff x="1379475" y="1520787"/>
              <a:chExt cx="5100904" cy="4055693"/>
            </a:xfrm>
          </p:grpSpPr>
          <p:sp>
            <p:nvSpPr>
              <p:cNvPr id="21" name="圆: 空心 20">
                <a:extLst>
                  <a:ext uri="{FF2B5EF4-FFF2-40B4-BE49-F238E27FC236}">
                    <a16:creationId xmlns:a16="http://schemas.microsoft.com/office/drawing/2014/main" id="{C4FCAA64-6AC7-BF43-EA05-1C965946133D}"/>
                  </a:ext>
                </a:extLst>
              </p:cNvPr>
              <p:cNvSpPr/>
              <p:nvPr/>
            </p:nvSpPr>
            <p:spPr bwMode="auto">
              <a:xfrm>
                <a:off x="1379475" y="1520787"/>
                <a:ext cx="3996446" cy="3996446"/>
              </a:xfrm>
              <a:prstGeom prst="donut">
                <a:avLst>
                  <a:gd name="adj" fmla="val 20463"/>
                </a:avLst>
              </a:prstGeom>
              <a:solidFill>
                <a:schemeClr val="bg1">
                  <a:lumMod val="8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182880" tIns="91440" rIns="182880" bIns="91440" anchor="ctr">
                <a:normAutofit/>
              </a:bodyPr>
              <a:lstStyle/>
              <a:p>
                <a:pPr algn="ctr"/>
                <a:endParaRPr sz="1000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1F1B2D99-E8EF-F27D-0875-EDE2F5249235}"/>
                  </a:ext>
                </a:extLst>
              </p:cNvPr>
              <p:cNvSpPr/>
              <p:nvPr/>
            </p:nvSpPr>
            <p:spPr bwMode="auto">
              <a:xfrm>
                <a:off x="1379475" y="1520788"/>
                <a:ext cx="1998222" cy="3996445"/>
              </a:xfrm>
              <a:custGeom>
                <a:avLst/>
                <a:gdLst>
                  <a:gd name="connsiteX0" fmla="*/ 1998222 w 1998222"/>
                  <a:gd name="connsiteY0" fmla="*/ 0 h 3996444"/>
                  <a:gd name="connsiteX1" fmla="*/ 1998222 w 1998222"/>
                  <a:gd name="connsiteY1" fmla="*/ 567495 h 3996444"/>
                  <a:gd name="connsiteX2" fmla="*/ 567495 w 1998222"/>
                  <a:gd name="connsiteY2" fmla="*/ 1998222 h 3996444"/>
                  <a:gd name="connsiteX3" fmla="*/ 1998222 w 1998222"/>
                  <a:gd name="connsiteY3" fmla="*/ 3428949 h 3996444"/>
                  <a:gd name="connsiteX4" fmla="*/ 1998222 w 1998222"/>
                  <a:gd name="connsiteY4" fmla="*/ 3996444 h 3996444"/>
                  <a:gd name="connsiteX5" fmla="*/ 0 w 1998222"/>
                  <a:gd name="connsiteY5" fmla="*/ 1998222 h 3996444"/>
                  <a:gd name="connsiteX6" fmla="*/ 1998222 w 1998222"/>
                  <a:gd name="connsiteY6" fmla="*/ 0 h 399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8222" h="3996444">
                    <a:moveTo>
                      <a:pt x="1998222" y="0"/>
                    </a:moveTo>
                    <a:lnTo>
                      <a:pt x="1998222" y="567495"/>
                    </a:lnTo>
                    <a:cubicBezTo>
                      <a:pt x="1208053" y="567495"/>
                      <a:pt x="567495" y="1208053"/>
                      <a:pt x="567495" y="1998222"/>
                    </a:cubicBezTo>
                    <a:cubicBezTo>
                      <a:pt x="567495" y="2788391"/>
                      <a:pt x="1208053" y="3428949"/>
                      <a:pt x="1998222" y="3428949"/>
                    </a:cubicBezTo>
                    <a:lnTo>
                      <a:pt x="1998222" y="3996444"/>
                    </a:lnTo>
                    <a:cubicBezTo>
                      <a:pt x="894634" y="3996444"/>
                      <a:pt x="0" y="3101810"/>
                      <a:pt x="0" y="1998222"/>
                    </a:cubicBezTo>
                    <a:cubicBezTo>
                      <a:pt x="0" y="894634"/>
                      <a:pt x="894634" y="0"/>
                      <a:pt x="199822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182880" tIns="91440" rIns="182880" bIns="91440" anchor="ctr">
                <a:normAutofit/>
              </a:bodyPr>
              <a:lstStyle/>
              <a:p>
                <a:pPr algn="ctr"/>
                <a:endParaRPr sz="100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7CA0123-0D12-CC6B-B6AE-F17C7BE23302}"/>
                  </a:ext>
                </a:extLst>
              </p:cNvPr>
              <p:cNvSpPr/>
              <p:nvPr/>
            </p:nvSpPr>
            <p:spPr>
              <a:xfrm>
                <a:off x="2303747" y="3192210"/>
                <a:ext cx="2147900" cy="707886"/>
              </a:xfrm>
              <a:prstGeom prst="rect">
                <a:avLst/>
              </a:prstGeom>
            </p:spPr>
            <p:txBody>
              <a:bodyPr wrap="square" lIns="182880" tIns="91440" rIns="182880" bIns="91440">
                <a:spAutoFit/>
              </a:bodyPr>
              <a:lstStyle/>
              <a:p>
                <a:pPr algn="ctr"/>
                <a:r>
                  <a:rPr lang="zh-CN" altLang="en-US" sz="8000" b="1" dirty="0">
                    <a:solidFill>
                      <a:schemeClr val="tx2"/>
                    </a:solidFill>
                    <a:latin typeface="Alibaba PuHuiTi 2 55 Regular"/>
                  </a:rPr>
                  <a:t>目录</a:t>
                </a:r>
                <a:endParaRPr lang="en-US" altLang="zh-CN" sz="8000" b="1" dirty="0">
                  <a:solidFill>
                    <a:schemeClr val="tx2"/>
                  </a:solidFill>
                  <a:latin typeface="Alibaba PuHuiTi 2 55 Regular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B78E926-8F9E-B91D-9349-7F5828F4C4E1}"/>
                  </a:ext>
                </a:extLst>
              </p:cNvPr>
              <p:cNvGrpSpPr/>
              <p:nvPr/>
            </p:nvGrpSpPr>
            <p:grpSpPr>
              <a:xfrm>
                <a:off x="3377697" y="1520789"/>
                <a:ext cx="3102682" cy="987065"/>
                <a:chOff x="3377697" y="1520789"/>
                <a:chExt cx="3102682" cy="987065"/>
              </a:xfrm>
            </p:grpSpPr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EDF6F947-D6F8-CDCE-49BB-ACACCAD23262}"/>
                    </a:ext>
                  </a:extLst>
                </p:cNvPr>
                <p:cNvSpPr/>
                <p:nvPr/>
              </p:nvSpPr>
              <p:spPr bwMode="auto">
                <a:xfrm flipH="1">
                  <a:off x="3377697" y="1520789"/>
                  <a:ext cx="1413428" cy="987065"/>
                </a:xfrm>
                <a:custGeom>
                  <a:avLst/>
                  <a:gdLst>
                    <a:gd name="connsiteX0" fmla="*/ 1413428 w 1413428"/>
                    <a:gd name="connsiteY0" fmla="*/ 0 h 987065"/>
                    <a:gd name="connsiteX1" fmla="*/ 472 w 1413428"/>
                    <a:gd name="connsiteY1" fmla="*/ 585266 h 987065"/>
                    <a:gd name="connsiteX2" fmla="*/ 0 w 1413428"/>
                    <a:gd name="connsiteY2" fmla="*/ 585786 h 987065"/>
                    <a:gd name="connsiteX3" fmla="*/ 401279 w 1413428"/>
                    <a:gd name="connsiteY3" fmla="*/ 987065 h 987065"/>
                    <a:gd name="connsiteX4" fmla="*/ 401751 w 1413428"/>
                    <a:gd name="connsiteY4" fmla="*/ 986545 h 987065"/>
                    <a:gd name="connsiteX5" fmla="*/ 1413428 w 1413428"/>
                    <a:gd name="connsiteY5" fmla="*/ 567495 h 987065"/>
                    <a:gd name="connsiteX6" fmla="*/ 1413428 w 1413428"/>
                    <a:gd name="connsiteY6" fmla="*/ 0 h 987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13428" h="987065">
                      <a:moveTo>
                        <a:pt x="1413428" y="0"/>
                      </a:moveTo>
                      <a:cubicBezTo>
                        <a:pt x="861634" y="0"/>
                        <a:pt x="362079" y="223659"/>
                        <a:pt x="472" y="585266"/>
                      </a:cubicBezTo>
                      <a:lnTo>
                        <a:pt x="0" y="585786"/>
                      </a:lnTo>
                      <a:lnTo>
                        <a:pt x="401279" y="987065"/>
                      </a:lnTo>
                      <a:lnTo>
                        <a:pt x="401751" y="986545"/>
                      </a:lnTo>
                      <a:cubicBezTo>
                        <a:pt x="660662" y="727635"/>
                        <a:pt x="1018344" y="567495"/>
                        <a:pt x="1413428" y="567495"/>
                      </a:cubicBezTo>
                      <a:lnTo>
                        <a:pt x="1413428" y="0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182880" tIns="91440" rIns="182880" bIns="91440" anchor="ctr">
                  <a:normAutofit/>
                </a:bodyPr>
                <a:lstStyle/>
                <a:p>
                  <a:pPr algn="ctr"/>
                  <a:endParaRPr sz="10000"/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54CD5A82-8FB6-BB66-B527-0F8F1F2000BC}"/>
                    </a:ext>
                  </a:extLst>
                </p:cNvPr>
                <p:cNvGrpSpPr/>
                <p:nvPr/>
              </p:nvGrpSpPr>
              <p:grpSpPr>
                <a:xfrm>
                  <a:off x="4151786" y="1561342"/>
                  <a:ext cx="2328593" cy="528395"/>
                  <a:chOff x="4151786" y="1561342"/>
                  <a:chExt cx="2328593" cy="528395"/>
                </a:xfrm>
              </p:grpSpPr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BE344438-EB9F-D934-3C49-32FB4BCE82A7}"/>
                      </a:ext>
                    </a:extLst>
                  </p:cNvPr>
                  <p:cNvCxnSpPr/>
                  <p:nvPr/>
                </p:nvCxnSpPr>
                <p:spPr>
                  <a:xfrm>
                    <a:off x="4151786" y="1808820"/>
                    <a:ext cx="168491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任意多边形: 形状 42">
                    <a:extLst>
                      <a:ext uri="{FF2B5EF4-FFF2-40B4-BE49-F238E27FC236}">
                        <a16:creationId xmlns:a16="http://schemas.microsoft.com/office/drawing/2014/main" id="{76213A38-7855-A28F-F976-DD200A23F46D}"/>
                      </a:ext>
                    </a:extLst>
                  </p:cNvPr>
                  <p:cNvSpPr/>
                  <p:nvPr/>
                </p:nvSpPr>
                <p:spPr>
                  <a:xfrm>
                    <a:off x="5951984" y="1561342"/>
                    <a:ext cx="528395" cy="5283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182880" tIns="91440" rIns="182880" bIns="91440" anchor="ctr">
                    <a:normAutofit fontScale="62500" lnSpcReduction="20000"/>
                  </a:bodyPr>
                  <a:lstStyle/>
                  <a:p>
                    <a:pPr algn="ctr"/>
                    <a:r>
                      <a:rPr lang="en-US" sz="10000" dirty="0">
                        <a:solidFill>
                          <a:schemeClr val="bg1"/>
                        </a:solidFill>
                        <a:latin typeface="Alibaba PuHuiTi 2 55 Regular"/>
                      </a:rPr>
                      <a:t>1</a:t>
                    </a:r>
                    <a:endParaRPr sz="10000" dirty="0">
                      <a:solidFill>
                        <a:schemeClr val="bg1"/>
                      </a:solidFill>
                      <a:latin typeface="Alibaba PuHuiTi 2 55 Regular"/>
                    </a:endParaRPr>
                  </a:p>
                </p:txBody>
              </p:sp>
            </p:grp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33BDC12-C8F1-895A-7F75-86FD0A4F438B}"/>
                  </a:ext>
                </a:extLst>
              </p:cNvPr>
              <p:cNvGrpSpPr/>
              <p:nvPr/>
            </p:nvGrpSpPr>
            <p:grpSpPr>
              <a:xfrm>
                <a:off x="4389848" y="2106574"/>
                <a:ext cx="2090531" cy="1412436"/>
                <a:chOff x="4389848" y="2106574"/>
                <a:chExt cx="2090531" cy="1412436"/>
              </a:xfrm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CAEE40C-2169-F199-C398-AF37959F1FFC}"/>
                    </a:ext>
                  </a:extLst>
                </p:cNvPr>
                <p:cNvSpPr/>
                <p:nvPr/>
              </p:nvSpPr>
              <p:spPr bwMode="auto">
                <a:xfrm flipH="1">
                  <a:off x="4389848" y="2106574"/>
                  <a:ext cx="986073" cy="1412436"/>
                </a:xfrm>
                <a:custGeom>
                  <a:avLst/>
                  <a:gdLst>
                    <a:gd name="connsiteX0" fmla="*/ 584794 w 986073"/>
                    <a:gd name="connsiteY0" fmla="*/ 0 h 1412436"/>
                    <a:gd name="connsiteX1" fmla="*/ 456297 w 986073"/>
                    <a:gd name="connsiteY1" fmla="*/ 141381 h 1412436"/>
                    <a:gd name="connsiteX2" fmla="*/ 0 w 986073"/>
                    <a:gd name="connsiteY2" fmla="*/ 1412436 h 1412436"/>
                    <a:gd name="connsiteX3" fmla="*/ 567495 w 986073"/>
                    <a:gd name="connsiteY3" fmla="*/ 1412436 h 1412436"/>
                    <a:gd name="connsiteX4" fmla="*/ 894203 w 986073"/>
                    <a:gd name="connsiteY4" fmla="*/ 502361 h 1412436"/>
                    <a:gd name="connsiteX5" fmla="*/ 986073 w 986073"/>
                    <a:gd name="connsiteY5" fmla="*/ 401279 h 1412436"/>
                    <a:gd name="connsiteX6" fmla="*/ 584794 w 986073"/>
                    <a:gd name="connsiteY6" fmla="*/ 0 h 1412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6073" h="1412436">
                      <a:moveTo>
                        <a:pt x="584794" y="0"/>
                      </a:moveTo>
                      <a:lnTo>
                        <a:pt x="456297" y="141381"/>
                      </a:lnTo>
                      <a:cubicBezTo>
                        <a:pt x="171239" y="486792"/>
                        <a:pt x="0" y="929616"/>
                        <a:pt x="0" y="1412436"/>
                      </a:cubicBezTo>
                      <a:lnTo>
                        <a:pt x="567495" y="1412436"/>
                      </a:lnTo>
                      <a:cubicBezTo>
                        <a:pt x="567495" y="1066737"/>
                        <a:pt x="690102" y="749675"/>
                        <a:pt x="894203" y="502361"/>
                      </a:cubicBezTo>
                      <a:lnTo>
                        <a:pt x="986073" y="401279"/>
                      </a:lnTo>
                      <a:lnTo>
                        <a:pt x="58479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182880" tIns="91440" rIns="182880" bIns="91440" anchor="ctr">
                  <a:normAutofit/>
                </a:bodyPr>
                <a:lstStyle/>
                <a:p>
                  <a:pPr algn="ctr"/>
                  <a:endParaRPr sz="10000"/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C99A07E8-3416-3B49-9384-65C79D44238A}"/>
                    </a:ext>
                  </a:extLst>
                </p:cNvPr>
                <p:cNvGrpSpPr/>
                <p:nvPr/>
              </p:nvGrpSpPr>
              <p:grpSpPr>
                <a:xfrm>
                  <a:off x="4735025" y="2800436"/>
                  <a:ext cx="1745354" cy="528395"/>
                  <a:chOff x="4735025" y="2800436"/>
                  <a:chExt cx="1745354" cy="528395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91A83439-C675-E68F-CDA9-B4B4B8F44981}"/>
                      </a:ext>
                    </a:extLst>
                  </p:cNvPr>
                  <p:cNvCxnSpPr/>
                  <p:nvPr/>
                </p:nvCxnSpPr>
                <p:spPr>
                  <a:xfrm>
                    <a:off x="4735025" y="2970533"/>
                    <a:ext cx="1101673" cy="0"/>
                  </a:xfrm>
                  <a:prstGeom prst="line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8935739F-F144-781E-C4D6-D4921C7E38D1}"/>
                      </a:ext>
                    </a:extLst>
                  </p:cNvPr>
                  <p:cNvSpPr/>
                  <p:nvPr/>
                </p:nvSpPr>
                <p:spPr>
                  <a:xfrm>
                    <a:off x="5951984" y="2800436"/>
                    <a:ext cx="528395" cy="5283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182880" tIns="91440" rIns="182880" bIns="91440" anchor="ctr">
                    <a:normAutofit fontScale="62500" lnSpcReduction="20000"/>
                  </a:bodyPr>
                  <a:lstStyle/>
                  <a:p>
                    <a:pPr algn="ctr"/>
                    <a:r>
                      <a:rPr lang="en-US" sz="10000" dirty="0">
                        <a:solidFill>
                          <a:schemeClr val="bg1"/>
                        </a:solidFill>
                        <a:latin typeface="Alibaba PuHuiTi 2 55 Regular"/>
                      </a:rPr>
                      <a:t>2</a:t>
                    </a:r>
                    <a:endParaRPr sz="10000" dirty="0">
                      <a:solidFill>
                        <a:schemeClr val="bg1"/>
                      </a:solidFill>
                      <a:latin typeface="Alibaba PuHuiTi 2 55 Regular"/>
                    </a:endParaRPr>
                  </a:p>
                </p:txBody>
              </p:sp>
            </p:grp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3477B65-4CFB-F9AA-1B34-07943BE202DD}"/>
                  </a:ext>
                </a:extLst>
              </p:cNvPr>
              <p:cNvGrpSpPr/>
              <p:nvPr/>
            </p:nvGrpSpPr>
            <p:grpSpPr>
              <a:xfrm>
                <a:off x="4389376" y="3519010"/>
                <a:ext cx="2091003" cy="1412956"/>
                <a:chOff x="4389376" y="3519010"/>
                <a:chExt cx="2091003" cy="1412956"/>
              </a:xfrm>
            </p:grpSpPr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06E7A0A9-147E-A77B-1799-562BE0E94AB9}"/>
                    </a:ext>
                  </a:extLst>
                </p:cNvPr>
                <p:cNvSpPr/>
                <p:nvPr/>
              </p:nvSpPr>
              <p:spPr bwMode="auto">
                <a:xfrm>
                  <a:off x="4389376" y="3519010"/>
                  <a:ext cx="986545" cy="1412956"/>
                </a:xfrm>
                <a:custGeom>
                  <a:avLst/>
                  <a:gdLst>
                    <a:gd name="connsiteX0" fmla="*/ 419050 w 986545"/>
                    <a:gd name="connsiteY0" fmla="*/ 0 h 1412956"/>
                    <a:gd name="connsiteX1" fmla="*/ 986545 w 986545"/>
                    <a:gd name="connsiteY1" fmla="*/ 0 h 1412956"/>
                    <a:gd name="connsiteX2" fmla="*/ 401279 w 986545"/>
                    <a:gd name="connsiteY2" fmla="*/ 1412956 h 1412956"/>
                    <a:gd name="connsiteX3" fmla="*/ 0 w 986545"/>
                    <a:gd name="connsiteY3" fmla="*/ 1011677 h 1412956"/>
                    <a:gd name="connsiteX4" fmla="*/ 419050 w 986545"/>
                    <a:gd name="connsiteY4" fmla="*/ 0 h 1412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6545" h="1412956">
                      <a:moveTo>
                        <a:pt x="419050" y="0"/>
                      </a:moveTo>
                      <a:lnTo>
                        <a:pt x="986545" y="0"/>
                      </a:lnTo>
                      <a:cubicBezTo>
                        <a:pt x="986545" y="551794"/>
                        <a:pt x="762887" y="1051350"/>
                        <a:pt x="401279" y="1412956"/>
                      </a:cubicBezTo>
                      <a:lnTo>
                        <a:pt x="0" y="1011677"/>
                      </a:lnTo>
                      <a:cubicBezTo>
                        <a:pt x="258911" y="752766"/>
                        <a:pt x="419050" y="395085"/>
                        <a:pt x="4190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182880" tIns="91440" rIns="182880" bIns="91440" anchor="ctr">
                  <a:normAutofit/>
                </a:bodyPr>
                <a:lstStyle/>
                <a:p>
                  <a:pPr algn="ctr"/>
                  <a:endParaRPr sz="10000"/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AD6F1A98-8834-BA65-CEEB-3508941626F9}"/>
                    </a:ext>
                  </a:extLst>
                </p:cNvPr>
                <p:cNvGrpSpPr/>
                <p:nvPr/>
              </p:nvGrpSpPr>
              <p:grpSpPr>
                <a:xfrm>
                  <a:off x="4735025" y="3872320"/>
                  <a:ext cx="1745354" cy="528395"/>
                  <a:chOff x="4735025" y="3872320"/>
                  <a:chExt cx="1745354" cy="528395"/>
                </a:xfrm>
              </p:grpSpPr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2E8F1DE1-1CBA-C17E-B37B-30DAE7ACCA0C}"/>
                      </a:ext>
                    </a:extLst>
                  </p:cNvPr>
                  <p:cNvCxnSpPr/>
                  <p:nvPr/>
                </p:nvCxnSpPr>
                <p:spPr>
                  <a:xfrm>
                    <a:off x="4735025" y="4149081"/>
                    <a:ext cx="1101673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CD26AFED-D1ED-156E-E6DD-4036B78D5B2A}"/>
                      </a:ext>
                    </a:extLst>
                  </p:cNvPr>
                  <p:cNvSpPr/>
                  <p:nvPr/>
                </p:nvSpPr>
                <p:spPr>
                  <a:xfrm>
                    <a:off x="5951984" y="3872320"/>
                    <a:ext cx="528395" cy="5283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182880" tIns="91440" rIns="182880" bIns="91440" anchor="ctr">
                    <a:normAutofit fontScale="62500" lnSpcReduction="20000"/>
                  </a:bodyPr>
                  <a:lstStyle/>
                  <a:p>
                    <a:pPr algn="ctr"/>
                    <a:r>
                      <a:rPr lang="en-US" sz="10000" dirty="0">
                        <a:solidFill>
                          <a:schemeClr val="bg1"/>
                        </a:solidFill>
                        <a:latin typeface="Alibaba PuHuiTi 2 55 Regular"/>
                      </a:rPr>
                      <a:t>3</a:t>
                    </a:r>
                    <a:endParaRPr sz="10000" dirty="0">
                      <a:solidFill>
                        <a:schemeClr val="bg1"/>
                      </a:solidFill>
                      <a:latin typeface="Alibaba PuHuiTi 2 55 Regular"/>
                    </a:endParaRPr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BCC486F-ED0A-47C0-63DB-99A5EBBABE0F}"/>
                  </a:ext>
                </a:extLst>
              </p:cNvPr>
              <p:cNvGrpSpPr/>
              <p:nvPr/>
            </p:nvGrpSpPr>
            <p:grpSpPr>
              <a:xfrm>
                <a:off x="3377697" y="4530168"/>
                <a:ext cx="3102682" cy="1046312"/>
                <a:chOff x="3377697" y="4530168"/>
                <a:chExt cx="3102682" cy="1046312"/>
              </a:xfrm>
            </p:grpSpPr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4782F0CF-2A03-DAB2-A7BC-4BB72FEB5992}"/>
                    </a:ext>
                  </a:extLst>
                </p:cNvPr>
                <p:cNvSpPr/>
                <p:nvPr/>
              </p:nvSpPr>
              <p:spPr bwMode="auto">
                <a:xfrm flipH="1" flipV="1">
                  <a:off x="3377697" y="4530168"/>
                  <a:ext cx="1413428" cy="987065"/>
                </a:xfrm>
                <a:custGeom>
                  <a:avLst/>
                  <a:gdLst>
                    <a:gd name="connsiteX0" fmla="*/ 1413428 w 1413428"/>
                    <a:gd name="connsiteY0" fmla="*/ 0 h 987065"/>
                    <a:gd name="connsiteX1" fmla="*/ 472 w 1413428"/>
                    <a:gd name="connsiteY1" fmla="*/ 585266 h 987065"/>
                    <a:gd name="connsiteX2" fmla="*/ 0 w 1413428"/>
                    <a:gd name="connsiteY2" fmla="*/ 585786 h 987065"/>
                    <a:gd name="connsiteX3" fmla="*/ 401279 w 1413428"/>
                    <a:gd name="connsiteY3" fmla="*/ 987065 h 987065"/>
                    <a:gd name="connsiteX4" fmla="*/ 401751 w 1413428"/>
                    <a:gd name="connsiteY4" fmla="*/ 986545 h 987065"/>
                    <a:gd name="connsiteX5" fmla="*/ 1413428 w 1413428"/>
                    <a:gd name="connsiteY5" fmla="*/ 567495 h 987065"/>
                    <a:gd name="connsiteX6" fmla="*/ 1413428 w 1413428"/>
                    <a:gd name="connsiteY6" fmla="*/ 0 h 987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13428" h="987065">
                      <a:moveTo>
                        <a:pt x="1413428" y="0"/>
                      </a:moveTo>
                      <a:cubicBezTo>
                        <a:pt x="861634" y="0"/>
                        <a:pt x="362079" y="223659"/>
                        <a:pt x="472" y="585266"/>
                      </a:cubicBezTo>
                      <a:lnTo>
                        <a:pt x="0" y="585786"/>
                      </a:lnTo>
                      <a:lnTo>
                        <a:pt x="401279" y="987065"/>
                      </a:lnTo>
                      <a:lnTo>
                        <a:pt x="401751" y="986545"/>
                      </a:lnTo>
                      <a:cubicBezTo>
                        <a:pt x="660662" y="727635"/>
                        <a:pt x="1018344" y="567495"/>
                        <a:pt x="1413428" y="567495"/>
                      </a:cubicBezTo>
                      <a:lnTo>
                        <a:pt x="1413428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182880" tIns="91440" rIns="182880" bIns="91440" anchor="ctr">
                  <a:normAutofit/>
                </a:bodyPr>
                <a:lstStyle/>
                <a:p>
                  <a:pPr algn="ctr"/>
                  <a:endParaRPr sz="10000"/>
                </a:p>
              </p:txBody>
            </p: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74089FF1-0E54-D4D4-8AAB-CA4B13613E8B}"/>
                    </a:ext>
                  </a:extLst>
                </p:cNvPr>
                <p:cNvGrpSpPr/>
                <p:nvPr/>
              </p:nvGrpSpPr>
              <p:grpSpPr>
                <a:xfrm>
                  <a:off x="4151786" y="5048085"/>
                  <a:ext cx="2328593" cy="528395"/>
                  <a:chOff x="4151786" y="5048085"/>
                  <a:chExt cx="2328593" cy="528395"/>
                </a:xfrm>
              </p:grpSpPr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C289E2EE-3E61-27F8-9D69-6F0A4C1B9167}"/>
                      </a:ext>
                    </a:extLst>
                  </p:cNvPr>
                  <p:cNvCxnSpPr/>
                  <p:nvPr/>
                </p:nvCxnSpPr>
                <p:spPr>
                  <a:xfrm>
                    <a:off x="4151786" y="5265205"/>
                    <a:ext cx="168491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9B371639-1498-275D-AF50-0D327D0DA931}"/>
                      </a:ext>
                    </a:extLst>
                  </p:cNvPr>
                  <p:cNvSpPr/>
                  <p:nvPr/>
                </p:nvSpPr>
                <p:spPr>
                  <a:xfrm>
                    <a:off x="5951984" y="5048085"/>
                    <a:ext cx="528395" cy="5283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182880" tIns="91440" rIns="182880" bIns="91440" anchor="ctr">
                    <a:normAutofit fontScale="62500" lnSpcReduction="20000"/>
                  </a:bodyPr>
                  <a:lstStyle/>
                  <a:p>
                    <a:pPr algn="ctr"/>
                    <a:r>
                      <a:rPr lang="en-US" sz="10000" dirty="0">
                        <a:solidFill>
                          <a:schemeClr val="bg1"/>
                        </a:solidFill>
                        <a:latin typeface="Alibaba PuHuiTi 2 55 Regular"/>
                      </a:rPr>
                      <a:t>4</a:t>
                    </a:r>
                    <a:endParaRPr sz="10000" dirty="0">
                      <a:solidFill>
                        <a:schemeClr val="bg1"/>
                      </a:solidFill>
                      <a:latin typeface="Alibaba PuHuiTi 2 55 Regular"/>
                    </a:endParaRPr>
                  </a:p>
                </p:txBody>
              </p:sp>
            </p:grp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4584886-183C-30D3-9523-6A24EF129687}"/>
                </a:ext>
              </a:extLst>
            </p:cNvPr>
            <p:cNvGrpSpPr/>
            <p:nvPr/>
          </p:nvGrpSpPr>
          <p:grpSpPr>
            <a:xfrm>
              <a:off x="6746833" y="1539068"/>
              <a:ext cx="3996446" cy="677109"/>
              <a:chOff x="6917069" y="1435076"/>
              <a:chExt cx="3996446" cy="67710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BBCDD37-F1DB-81CB-0D42-28A8FC6C1F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7069" y="1435076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Autofit/>
              </a:bodyPr>
              <a:lstStyle/>
              <a:p>
                <a:r>
                  <a:rPr kumimoji="1" lang="zh-CN" altLang="en-US" sz="3600" b="1" dirty="0">
                    <a:solidFill>
                      <a:schemeClr val="tx1"/>
                    </a:solidFill>
                    <a:latin typeface="阿里巴巴普惠体 2.0 75 SemiBold" panose="00020600040101010101" pitchFamily="18" charset="-122"/>
                    <a:ea typeface="阿里巴巴普惠体 2.0 75 SemiBold" panose="00020600040101010101" pitchFamily="18" charset="-122"/>
                    <a:cs typeface="阿里巴巴普惠体 2.0 75 SemiBold" panose="00020600040101010101" pitchFamily="18" charset="-122"/>
                    <a:sym typeface="Arial" panose="020B0604020202020204" pitchFamily="34" charset="0"/>
                  </a:rPr>
                  <a:t>项目简介</a:t>
                </a:r>
                <a:endParaRPr kumimoji="1" lang="en-US" altLang="zh-CN" sz="3600" b="1" dirty="0">
                  <a:solidFill>
                    <a:schemeClr val="tx1"/>
                  </a:solidFill>
                  <a:latin typeface="阿里巴巴普惠体 2.0 75 SemiBold" panose="00020600040101010101" pitchFamily="18" charset="-122"/>
                  <a:ea typeface="阿里巴巴普惠体 2.0 75 SemiBold" panose="00020600040101010101" pitchFamily="18" charset="-122"/>
                  <a:cs typeface="阿里巴巴普惠体 2.0 75 SemiBold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66B2F26-6AB8-83B6-C67B-46182840A3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7070" y="1773631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3200" dirty="0">
                    <a:solidFill>
                      <a:schemeClr val="tx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Arial" panose="020B0604020202020204" pitchFamily="34" charset="0"/>
                  </a:rPr>
                  <a:t>队伍介绍、项目架构</a:t>
                </a:r>
                <a:endParaRPr kumimoji="1" lang="en-US" altLang="zh-CN" sz="3200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036A929-49F1-4488-43AE-0628FD135A65}"/>
                </a:ext>
              </a:extLst>
            </p:cNvPr>
            <p:cNvGrpSpPr/>
            <p:nvPr/>
          </p:nvGrpSpPr>
          <p:grpSpPr>
            <a:xfrm>
              <a:off x="6746834" y="2712318"/>
              <a:ext cx="4009143" cy="759672"/>
              <a:chOff x="6917070" y="1352513"/>
              <a:chExt cx="4009143" cy="75967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930E54-E2B9-304C-9339-2A0D3C5922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9768" y="1352513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Autofit/>
              </a:bodyPr>
              <a:lstStyle/>
              <a:p>
                <a:r>
                  <a:rPr kumimoji="1" lang="zh-CN" altLang="en-US" sz="3600" b="1" dirty="0">
                    <a:solidFill>
                      <a:schemeClr val="tx1"/>
                    </a:solidFill>
                    <a:latin typeface="阿里巴巴普惠体 2.0 75 SemiBold" panose="00020600040101010101" pitchFamily="18" charset="-122"/>
                    <a:ea typeface="阿里巴巴普惠体 2.0 75 SemiBold" panose="00020600040101010101" pitchFamily="18" charset="-122"/>
                    <a:cs typeface="阿里巴巴普惠体 2.0 75 SemiBold" panose="00020600040101010101" pitchFamily="18" charset="-122"/>
                    <a:sym typeface="Arial" panose="020B0604020202020204" pitchFamily="34" charset="0"/>
                  </a:rPr>
                  <a:t>方案介绍</a:t>
                </a:r>
                <a:endParaRPr kumimoji="1" lang="en-US" altLang="zh-CN" sz="3600" b="1" dirty="0">
                  <a:solidFill>
                    <a:schemeClr val="tx1"/>
                  </a:solidFill>
                  <a:latin typeface="阿里巴巴普惠体 2.0 75 SemiBold" panose="00020600040101010101" pitchFamily="18" charset="-122"/>
                  <a:ea typeface="阿里巴巴普惠体 2.0 75 SemiBold" panose="00020600040101010101" pitchFamily="18" charset="-122"/>
                  <a:cs typeface="阿里巴巴普惠体 2.0 75 SemiBold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7C45AC-EE92-AC6A-B525-5B3706E4CA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7070" y="1773631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endParaRPr kumimoji="1" lang="en-US" altLang="zh-CN" sz="2200" dirty="0">
                  <a:solidFill>
                    <a:schemeClr val="tx1"/>
                  </a:solidFill>
                  <a:latin typeface="Helvetica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8A90673-F700-982B-60E4-1B47215A201E}"/>
                </a:ext>
              </a:extLst>
            </p:cNvPr>
            <p:cNvGrpSpPr/>
            <p:nvPr/>
          </p:nvGrpSpPr>
          <p:grpSpPr>
            <a:xfrm>
              <a:off x="6746833" y="3792409"/>
              <a:ext cx="3996446" cy="677109"/>
              <a:chOff x="6917069" y="1435076"/>
              <a:chExt cx="3996446" cy="677109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8226CBA-C140-3F8C-94D4-269A20D005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7069" y="1435076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Autofit/>
              </a:bodyPr>
              <a:lstStyle/>
              <a:p>
                <a:r>
                  <a:rPr kumimoji="1" lang="zh-CN" altLang="en-US" sz="3600" b="1" dirty="0">
                    <a:solidFill>
                      <a:schemeClr val="tx1"/>
                    </a:solidFill>
                    <a:latin typeface="阿里巴巴普惠体 2.0 75 SemiBold" panose="00020600040101010101" pitchFamily="18" charset="-122"/>
                    <a:ea typeface="阿里巴巴普惠体 2.0 75 SemiBold" panose="00020600040101010101" pitchFamily="18" charset="-122"/>
                    <a:cs typeface="阿里巴巴普惠体 2.0 75 SemiBold" panose="00020600040101010101" pitchFamily="18" charset="-122"/>
                    <a:sym typeface="Arial" panose="020B0604020202020204" pitchFamily="34" charset="0"/>
                  </a:rPr>
                  <a:t>比赛优化</a:t>
                </a:r>
                <a:endParaRPr kumimoji="1" lang="en-US" altLang="zh-CN" sz="3600" b="1" dirty="0">
                  <a:solidFill>
                    <a:schemeClr val="tx1"/>
                  </a:solidFill>
                  <a:latin typeface="阿里巴巴普惠体 2.0 75 SemiBold" panose="00020600040101010101" pitchFamily="18" charset="-122"/>
                  <a:ea typeface="阿里巴巴普惠体 2.0 75 SemiBold" panose="00020600040101010101" pitchFamily="18" charset="-122"/>
                  <a:cs typeface="阿里巴巴普惠体 2.0 75 SemiBold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D91C5A0-C68C-371B-6C4E-2F92B3ED5D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7070" y="1773631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3200" dirty="0">
                    <a:solidFill>
                      <a:schemeClr val="tx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Arial" panose="020B0604020202020204" pitchFamily="34" charset="0"/>
                  </a:rPr>
                  <a:t>意图识别不准确、数据校对、</a:t>
                </a:r>
                <a:r>
                  <a:rPr kumimoji="1" lang="en-US" altLang="zh-CN" sz="3200" dirty="0">
                    <a:solidFill>
                      <a:schemeClr val="tx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Arial" panose="020B0604020202020204" pitchFamily="34" charset="0"/>
                  </a:rPr>
                  <a:t>SQL</a:t>
                </a:r>
                <a:r>
                  <a:rPr kumimoji="1" lang="zh-CN" altLang="en-US" sz="3200" dirty="0">
                    <a:solidFill>
                      <a:schemeClr val="tx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Arial" panose="020B0604020202020204" pitchFamily="34" charset="0"/>
                  </a:rPr>
                  <a:t>处理</a:t>
                </a:r>
                <a:endParaRPr kumimoji="1" lang="en-US" altLang="zh-CN" sz="3200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F8492C8-9B8D-524C-A200-DA310E10951F}"/>
                </a:ext>
              </a:extLst>
            </p:cNvPr>
            <p:cNvGrpSpPr/>
            <p:nvPr/>
          </p:nvGrpSpPr>
          <p:grpSpPr>
            <a:xfrm>
              <a:off x="6746832" y="5042532"/>
              <a:ext cx="3996447" cy="682799"/>
              <a:chOff x="6917068" y="1429386"/>
              <a:chExt cx="3996447" cy="68279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4928281-A67D-CA6F-F94D-032BEC3F5C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7068" y="1429386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Autofit/>
              </a:bodyPr>
              <a:lstStyle/>
              <a:p>
                <a:r>
                  <a:rPr kumimoji="1" lang="zh-CN" altLang="en-US" sz="3600" b="1" dirty="0">
                    <a:solidFill>
                      <a:schemeClr val="tx1"/>
                    </a:solidFill>
                    <a:latin typeface="阿里巴巴普惠体 2.0 75 SemiBold" panose="00020600040101010101" pitchFamily="18" charset="-122"/>
                    <a:ea typeface="阿里巴巴普惠体 2.0 75 SemiBold" panose="00020600040101010101" pitchFamily="18" charset="-122"/>
                    <a:cs typeface="阿里巴巴普惠体 2.0 75 SemiBold" panose="00020600040101010101" pitchFamily="18" charset="-122"/>
                    <a:sym typeface="Arial" panose="020B0604020202020204" pitchFamily="34" charset="0"/>
                  </a:rPr>
                  <a:t>产品化总结</a:t>
                </a:r>
                <a:endParaRPr kumimoji="1" lang="en-US" altLang="zh-CN" sz="3600" b="1" dirty="0">
                  <a:solidFill>
                    <a:schemeClr val="tx1"/>
                  </a:solidFill>
                  <a:latin typeface="阿里巴巴普惠体 2.0 75 SemiBold" panose="00020600040101010101" pitchFamily="18" charset="-122"/>
                  <a:ea typeface="阿里巴巴普惠体 2.0 75 SemiBold" panose="00020600040101010101" pitchFamily="18" charset="-122"/>
                  <a:cs typeface="阿里巴巴普惠体 2.0 75 SemiBold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157470F-0218-0608-167E-9F15ED0EE7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7070" y="1773631"/>
                <a:ext cx="3996445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91440" rIns="182880" bIns="91440" rtlCol="0" anchor="t" anchorCtr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3200" dirty="0">
                    <a:solidFill>
                      <a:schemeClr val="tx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Arial" panose="020B0604020202020204" pitchFamily="34" charset="0"/>
                  </a:rPr>
                  <a:t>优缺点和调整、架构升级</a:t>
                </a:r>
                <a:endParaRPr kumimoji="1" lang="en-US" altLang="zh-CN" sz="3200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72189139-5D3A-53DD-E7B1-3EA39FCB5C74}"/>
              </a:ext>
            </a:extLst>
          </p:cNvPr>
          <p:cNvSpPr>
            <a:spLocks/>
          </p:cNvSpPr>
          <p:nvPr/>
        </p:nvSpPr>
        <p:spPr>
          <a:xfrm>
            <a:off x="13493665" y="6247811"/>
            <a:ext cx="7992890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200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Arial" panose="020B0604020202020204" pitchFamily="34" charset="0"/>
              </a:rPr>
              <a:t>意图识别、数据处理和配置、结果处理</a:t>
            </a:r>
            <a:endParaRPr kumimoji="1" lang="en-US" altLang="zh-CN" sz="3200" dirty="0">
              <a:solidFill>
                <a:schemeClr val="tx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901FC9-EB8F-A890-16FD-BF468DED0E1C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</p:spTree>
    <p:extLst>
      <p:ext uri="{BB962C8B-B14F-4D97-AF65-F5344CB8AC3E}">
        <p14:creationId xmlns:p14="http://schemas.microsoft.com/office/powerpoint/2010/main" val="25168296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C3981A-C634-1D05-1C2C-AF8C36F11438}"/>
              </a:ext>
            </a:extLst>
          </p:cNvPr>
          <p:cNvSpPr>
            <a:spLocks/>
          </p:cNvSpPr>
          <p:nvPr/>
        </p:nvSpPr>
        <p:spPr>
          <a:xfrm>
            <a:off x="690616" y="1859630"/>
            <a:ext cx="7992890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项目简介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队伍介绍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E2F362-E8CC-D010-8680-BC9D29B4F6C2}"/>
              </a:ext>
            </a:extLst>
          </p:cNvPr>
          <p:cNvSpPr txBox="1"/>
          <p:nvPr/>
        </p:nvSpPr>
        <p:spPr>
          <a:xfrm>
            <a:off x="884249" y="3424082"/>
            <a:ext cx="20713007" cy="50270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队伍名称：流宝真人</a:t>
            </a:r>
            <a:endParaRPr lang="en-US" altLang="zh-CN" sz="3200" dirty="0"/>
          </a:p>
          <a:p>
            <a:pPr algn="l">
              <a:lnSpc>
                <a:spcPct val="20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所属公司：杭州大道一以科技有限公司（简称：道以科技）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  <a:p>
            <a:pPr algn="l">
              <a:lnSpc>
                <a:spcPct val="200000"/>
              </a:lnSpc>
            </a:pPr>
            <a:r>
              <a:rPr lang="zh-CN" altLang="en-US" sz="3200" dirty="0"/>
              <a:t>参赛目的：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学习交流</a:t>
            </a:r>
            <a:r>
              <a:rPr lang="zh-CN" altLang="en-US" sz="3200" dirty="0"/>
              <a:t>为主，争取能在产品业务上有收获</a:t>
            </a:r>
            <a:endParaRPr lang="en-US" altLang="zh-CN" sz="3200" dirty="0"/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成员介绍：</a:t>
            </a:r>
            <a:endParaRPr lang="en-US" altLang="zh-CN" sz="3200" dirty="0"/>
          </a:p>
          <a:p>
            <a:pPr marL="514350" marR="0" indent="-51435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张真人：张昌彪，道以科技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CTO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，负责数据处理、项目架构和开发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6830E8-3ADD-B8BC-DB89-D87D80FAE353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2975A0-A6CB-8647-0624-1E5758515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496" y="3758398"/>
            <a:ext cx="2518884" cy="25188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13EFA4-0E37-1D3A-6B87-59900A91E423}"/>
              </a:ext>
            </a:extLst>
          </p:cNvPr>
          <p:cNvSpPr txBox="1"/>
          <p:nvPr/>
        </p:nvSpPr>
        <p:spPr>
          <a:xfrm>
            <a:off x="17114348" y="6394694"/>
            <a:ext cx="325118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道以科技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7475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C3981A-C634-1D05-1C2C-AF8C36F11438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7992890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项目简介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项目架构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6830E8-3ADD-B8BC-DB89-D87D80FAE353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7E6F06-EA2A-E2FB-4DA4-94305ED6E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16" y="3031957"/>
            <a:ext cx="8854925" cy="9435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971E67-B24B-36BE-285D-EF64D66D9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09" y="2761318"/>
            <a:ext cx="14267762" cy="93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35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6E2F362-E8CC-D010-8680-BC9D29B4F6C2}"/>
              </a:ext>
            </a:extLst>
          </p:cNvPr>
          <p:cNvSpPr txBox="1"/>
          <p:nvPr/>
        </p:nvSpPr>
        <p:spPr>
          <a:xfrm>
            <a:off x="884249" y="2761318"/>
            <a:ext cx="11307751" cy="231858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意图识别要点：</a:t>
            </a:r>
            <a:endParaRPr lang="en-US" altLang="zh-CN" sz="2400" dirty="0"/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/>
              <a:t>确认年报：公司名称（可以没有）、年份（可以多个）</a:t>
            </a:r>
            <a:endParaRPr lang="en-US" altLang="zh-CN" sz="2400" dirty="0"/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确认查询项：标准字段、不标准字段、标准公式、不标准公式、非字段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2400" dirty="0"/>
              <a:t>确认查询范围：公司限制范围（注册地、历史注册地、办公地等）、排序、数量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6830E8-3ADD-B8BC-DB89-D87D80FAE353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E1C3B8-EF74-E660-1002-D44596F7E639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7992890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方案介绍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意图识别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D16A235-7D28-23A0-2D2F-9356F9B9C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83784"/>
              </p:ext>
            </p:extLst>
          </p:nvPr>
        </p:nvGraphicFramePr>
        <p:xfrm>
          <a:off x="884249" y="5802284"/>
          <a:ext cx="11307751" cy="62023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1934">
                  <a:extLst>
                    <a:ext uri="{9D8B030D-6E8A-4147-A177-3AD203B41FA5}">
                      <a16:colId xmlns:a16="http://schemas.microsoft.com/office/drawing/2014/main" val="15225657"/>
                    </a:ext>
                  </a:extLst>
                </a:gridCol>
                <a:gridCol w="4580092">
                  <a:extLst>
                    <a:ext uri="{9D8B030D-6E8A-4147-A177-3AD203B41FA5}">
                      <a16:colId xmlns:a16="http://schemas.microsoft.com/office/drawing/2014/main" val="2721779510"/>
                    </a:ext>
                  </a:extLst>
                </a:gridCol>
                <a:gridCol w="4495725">
                  <a:extLst>
                    <a:ext uri="{9D8B030D-6E8A-4147-A177-3AD203B41FA5}">
                      <a16:colId xmlns:a16="http://schemas.microsoft.com/office/drawing/2014/main" val="3682626491"/>
                    </a:ext>
                  </a:extLst>
                </a:gridCol>
              </a:tblGrid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对比点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LLM</a:t>
                      </a:r>
                      <a:r>
                        <a:rPr lang="zh-CN" altLang="en-US" dirty="0"/>
                        <a:t>意图识别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通过向量搜索意图识别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75053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≈</a:t>
                      </a:r>
                      <a:r>
                        <a:rPr lang="en-US" altLang="zh-CN" dirty="0"/>
                        <a:t>1.136</a:t>
                      </a:r>
                      <a:r>
                        <a:rPr lang="zh-CN" altLang="en-US" dirty="0"/>
                        <a:t>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≈</a:t>
                      </a:r>
                      <a:r>
                        <a:rPr lang="en-US" altLang="zh-CN" dirty="0"/>
                        <a:t>0.306</a:t>
                      </a:r>
                      <a:r>
                        <a:rPr lang="zh-CN" altLang="en-US" dirty="0"/>
                        <a:t>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11146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兼容性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优化</a:t>
                      </a:r>
                      <a:r>
                        <a:rPr lang="en-US" altLang="zh-CN" dirty="0"/>
                        <a:t>Prompt</a:t>
                      </a:r>
                      <a:r>
                        <a:rPr lang="zh-CN" altLang="en-US" dirty="0"/>
                        <a:t>兼容各类问题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不兼容，只能针对年报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41878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准确度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比较高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一般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711037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扩展性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可替换</a:t>
                      </a:r>
                      <a:r>
                        <a:rPr lang="en-US" altLang="zh-CN" dirty="0"/>
                        <a:t>LLM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扩大向量库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077024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公司名称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比较精确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一般，统计题无法确认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24859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可以解析精确范围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需要正则或算法定位（上一年）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821951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查询项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比较精确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一般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610000"/>
                  </a:ext>
                </a:extLst>
              </a:tr>
              <a:tr h="6891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查询范围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比较精确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无法解析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6102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0A21435-C173-0E52-2132-85FA7A702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278" y="7420058"/>
            <a:ext cx="9596077" cy="50002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F27CAD-32CD-37DA-7552-A14A6F4A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200" y="6064338"/>
            <a:ext cx="8601075" cy="42195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32234F-EC2B-F4BE-3F9C-4BBF87D2D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5683" y="4795131"/>
            <a:ext cx="6819774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534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7992890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方案介绍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数据处理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E2255C3-78CC-4249-270A-2F1795F7F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5512"/>
              </p:ext>
            </p:extLst>
          </p:nvPr>
        </p:nvGraphicFramePr>
        <p:xfrm>
          <a:off x="860861" y="3384573"/>
          <a:ext cx="8689539" cy="885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AB17DC78-DCD8-A472-ABFC-DCFD866EB7FE}"/>
              </a:ext>
            </a:extLst>
          </p:cNvPr>
          <p:cNvSpPr txBox="1"/>
          <p:nvPr/>
        </p:nvSpPr>
        <p:spPr>
          <a:xfrm>
            <a:off x="11627743" y="8608533"/>
            <a:ext cx="1128514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标题处理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224140-4E23-2F31-521B-C37BEF2AC6FA}"/>
              </a:ext>
            </a:extLst>
          </p:cNvPr>
          <p:cNvSpPr txBox="1"/>
          <p:nvPr/>
        </p:nvSpPr>
        <p:spPr>
          <a:xfrm>
            <a:off x="18375652" y="8657171"/>
            <a:ext cx="872034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/>
              <a:t>块处理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7023F-6871-D2D3-B590-17FCFB393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3935" y="3133344"/>
            <a:ext cx="3467100" cy="518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8D2833-F5B1-3BD4-DB07-58B14F5D3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80184" y="3607308"/>
            <a:ext cx="7862971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64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5" y="1860087"/>
            <a:ext cx="9237155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方案介绍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PDF2TXT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工具优化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9A76A3-5EAB-23B1-FB6C-E3ED5B779419}"/>
              </a:ext>
            </a:extLst>
          </p:cNvPr>
          <p:cNvSpPr txBox="1"/>
          <p:nvPr/>
        </p:nvSpPr>
        <p:spPr>
          <a:xfrm>
            <a:off x="690615" y="3239266"/>
            <a:ext cx="22575786" cy="91512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解决处理</a:t>
            </a:r>
            <a:r>
              <a:rPr lang="zh-CN" altLang="en-US" sz="2800" b="1" dirty="0">
                <a:highlight>
                  <a:srgbClr val="FFFF00"/>
                </a:highlight>
              </a:rPr>
              <a:t>非封闭表格数据</a:t>
            </a:r>
            <a:r>
              <a:rPr lang="zh-CN" altLang="en-US" sz="2800" dirty="0"/>
              <a:t>使用原有</a:t>
            </a:r>
            <a:r>
              <a:rPr lang="en-US" altLang="zh-CN" sz="2800" dirty="0"/>
              <a:t>lines</a:t>
            </a:r>
            <a:r>
              <a:rPr lang="zh-CN" altLang="en-US" sz="2800" dirty="0"/>
              <a:t>方式获取表格缺失数据问题？ （兼容考虑第一行和第一列可能是合并单元格的情况）</a:t>
            </a:r>
            <a:br>
              <a:rPr lang="zh-CN" altLang="en-US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通过</a:t>
            </a:r>
            <a:r>
              <a:rPr lang="en-US" altLang="zh-CN" sz="2800" dirty="0" err="1"/>
              <a:t>page.rects</a:t>
            </a:r>
            <a:r>
              <a:rPr lang="zh-CN" altLang="en-US" sz="2800" dirty="0"/>
              <a:t>分析表格线条是否完整封闭，如果</a:t>
            </a:r>
            <a:r>
              <a:rPr lang="zh-CN" altLang="en-US" sz="2800" b="1" dirty="0">
                <a:highlight>
                  <a:srgbClr val="FFFF00"/>
                </a:highlight>
              </a:rPr>
              <a:t>非封闭的表格</a:t>
            </a:r>
            <a:r>
              <a:rPr lang="zh-CN" altLang="en-US" sz="2800" dirty="0"/>
              <a:t>，使用明确的水平线和垂直线获取表格数据；如果是</a:t>
            </a:r>
            <a:r>
              <a:rPr lang="zh-CN" altLang="en-US" sz="2800" dirty="0">
                <a:highlight>
                  <a:srgbClr val="FFFF00"/>
                </a:highlight>
              </a:rPr>
              <a:t>封闭的表格</a:t>
            </a:r>
            <a:r>
              <a:rPr lang="zh-CN" altLang="en-US" sz="2800" dirty="0"/>
              <a:t>使用原有的</a:t>
            </a:r>
            <a:r>
              <a:rPr lang="en-US" altLang="zh-CN" sz="2800" dirty="0"/>
              <a:t>line</a:t>
            </a:r>
            <a:r>
              <a:rPr lang="zh-CN" altLang="en-US" sz="2800" dirty="0"/>
              <a:t>的方式获取表格数据</a:t>
            </a:r>
            <a:endParaRPr lang="en-US" altLang="zh-CN" sz="2800" dirty="0"/>
          </a:p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/>
          </a:p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解决虽然是</a:t>
            </a:r>
            <a:r>
              <a:rPr lang="zh-CN" altLang="en-US" sz="2800" b="1" dirty="0">
                <a:highlight>
                  <a:srgbClr val="FFFF00"/>
                </a:highlight>
              </a:rPr>
              <a:t>封闭的表格</a:t>
            </a:r>
            <a:r>
              <a:rPr lang="zh-CN" altLang="en-US" sz="2800" dirty="0"/>
              <a:t>，但是使用</a:t>
            </a:r>
            <a:r>
              <a:rPr lang="en-US" altLang="zh-CN" sz="2800" dirty="0"/>
              <a:t>lines</a:t>
            </a:r>
            <a:r>
              <a:rPr lang="zh-CN" altLang="en-US" sz="2800" dirty="0"/>
              <a:t>的方式获取表格没有被正常提取的情况，缺失部分列的情况？</a:t>
            </a:r>
            <a:br>
              <a:rPr lang="zh-CN" altLang="en-US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使用原有的方式获取到表格后，对表格的宽带进行判断，如果</a:t>
            </a:r>
            <a:r>
              <a:rPr lang="zh-CN" altLang="en-US" sz="2800" b="1" dirty="0">
                <a:highlight>
                  <a:srgbClr val="FFFF00"/>
                </a:highlight>
              </a:rPr>
              <a:t>小于页面宽度的</a:t>
            </a:r>
            <a:r>
              <a:rPr lang="en-US" altLang="zh-CN" sz="2800" b="1" dirty="0">
                <a:highlight>
                  <a:srgbClr val="FFFF00"/>
                </a:highlight>
              </a:rPr>
              <a:t>60%</a:t>
            </a:r>
            <a:r>
              <a:rPr lang="zh-CN" altLang="en-US" sz="2800" dirty="0"/>
              <a:t>，会基于</a:t>
            </a:r>
            <a:r>
              <a:rPr lang="en-US" altLang="zh-CN" sz="2800" dirty="0"/>
              <a:t>explicit</a:t>
            </a:r>
            <a:r>
              <a:rPr lang="zh-CN" altLang="en-US" sz="2800" dirty="0"/>
              <a:t>指定水平线的方式进行指定位置之下的表格进行获取，获取后判断是否替换当前的表格</a:t>
            </a:r>
            <a:endParaRPr lang="en-US" altLang="zh-CN" sz="2800" dirty="0"/>
          </a:p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/>
          </a:p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对</a:t>
            </a:r>
            <a:r>
              <a:rPr lang="zh-CN" altLang="en-US" sz="2800" b="1" dirty="0">
                <a:highlight>
                  <a:srgbClr val="FFFF00"/>
                </a:highlight>
              </a:rPr>
              <a:t>文本数据</a:t>
            </a:r>
            <a:r>
              <a:rPr lang="zh-CN" altLang="en-US" sz="2800" dirty="0"/>
              <a:t>进行优化处理（主要用于解决完全无框的数据或其他表格行数据粘连的情况）</a:t>
            </a:r>
            <a:br>
              <a:rPr lang="zh-CN" altLang="en-US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对现有的文本进行处理，主要处理思想为对</a:t>
            </a:r>
            <a:r>
              <a:rPr lang="zh-CN" altLang="en-US" sz="2800" b="1" dirty="0">
                <a:highlight>
                  <a:srgbClr val="FFFF00"/>
                </a:highlight>
              </a:rPr>
              <a:t>文本间距超过</a:t>
            </a:r>
            <a:r>
              <a:rPr lang="en-US" altLang="zh-CN" sz="2800" b="1" dirty="0">
                <a:highlight>
                  <a:srgbClr val="FFFF00"/>
                </a:highlight>
              </a:rPr>
              <a:t>10</a:t>
            </a:r>
            <a:r>
              <a:rPr lang="zh-CN" altLang="en-US" sz="2800" b="1" dirty="0">
                <a:highlight>
                  <a:srgbClr val="FFFF00"/>
                </a:highlight>
              </a:rPr>
              <a:t>个像素</a:t>
            </a:r>
            <a:r>
              <a:rPr lang="zh-CN" altLang="en-US" sz="2800" dirty="0"/>
              <a:t>的同行数据追加时增加空格；对于</a:t>
            </a:r>
            <a:r>
              <a:rPr lang="zh-CN" altLang="en-US" sz="2800" b="1" dirty="0">
                <a:highlight>
                  <a:srgbClr val="FFFF00"/>
                </a:highlight>
              </a:rPr>
              <a:t>换行数据</a:t>
            </a:r>
            <a:r>
              <a:rPr lang="zh-CN" altLang="en-US" sz="2800" dirty="0"/>
              <a:t>，判断是否为段落</a:t>
            </a:r>
            <a:r>
              <a:rPr lang="en-US" altLang="zh-CN" sz="2800" dirty="0"/>
              <a:t>, </a:t>
            </a:r>
            <a:r>
              <a:rPr lang="zh-CN" altLang="en-US" sz="2800" dirty="0"/>
              <a:t>符合段落条件的合并为一个一行数据</a:t>
            </a:r>
            <a:endParaRPr lang="en-US" altLang="zh-CN" sz="2800" dirty="0"/>
          </a:p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/>
          </a:p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对</a:t>
            </a:r>
            <a:r>
              <a:rPr lang="zh-CN" altLang="en-US" sz="2800" b="1" dirty="0">
                <a:highlight>
                  <a:srgbClr val="FFFF00"/>
                </a:highlight>
              </a:rPr>
              <a:t>行列数据</a:t>
            </a:r>
            <a:r>
              <a:rPr lang="zh-CN" altLang="en-US" sz="2800" dirty="0"/>
              <a:t>的进一步处理（如判断数据合并，删除空行空列，判断删除错位的空列等）</a:t>
            </a:r>
            <a:endParaRPr lang="en-US" altLang="zh-CN" sz="2800" dirty="0"/>
          </a:p>
          <a:p>
            <a:pPr marL="514350" lvl="1" indent="-51435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对</a:t>
            </a:r>
            <a:r>
              <a:rPr lang="zh-CN" altLang="en-US" sz="2800" b="1" dirty="0">
                <a:highlight>
                  <a:srgbClr val="FFFF00"/>
                </a:highlight>
              </a:rPr>
              <a:t>页眉数据</a:t>
            </a:r>
            <a:r>
              <a:rPr lang="zh-CN" altLang="en-US" sz="2800" dirty="0"/>
              <a:t>的进一步优化，增加判断是否存在页眉线，如果存在页眉线以上数据作为页眉处理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34168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01DF11-FDCF-2387-9DB7-767B819099AE}"/>
              </a:ext>
            </a:extLst>
          </p:cNvPr>
          <p:cNvSpPr txBox="1"/>
          <p:nvPr/>
        </p:nvSpPr>
        <p:spPr>
          <a:xfrm>
            <a:off x="20977031" y="13285180"/>
            <a:ext cx="3315529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b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libaba PuHuiTi 2 55 Regular"/>
              </a:rPr>
              <a:t>队伍：流宝真人，演讲者：张真人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910A3C-DBE6-CA58-5D9F-A7DC4D469583}"/>
              </a:ext>
            </a:extLst>
          </p:cNvPr>
          <p:cNvSpPr>
            <a:spLocks/>
          </p:cNvSpPr>
          <p:nvPr/>
        </p:nvSpPr>
        <p:spPr>
          <a:xfrm>
            <a:off x="690616" y="1860087"/>
            <a:ext cx="7992890" cy="90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t" anchorCtr="0">
            <a:noAutofit/>
          </a:bodyPr>
          <a:lstStyle/>
          <a:p>
            <a:pPr algn="l"/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方案介绍 </a:t>
            </a:r>
            <a:r>
              <a:rPr kumimoji="1" lang="en-US" altLang="zh-CN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– </a:t>
            </a:r>
            <a:r>
              <a:rPr kumimoji="1" lang="zh-CN" altLang="en-US" sz="4800" b="1" dirty="0">
                <a:solidFill>
                  <a:schemeClr val="tx1"/>
                </a:solidFill>
                <a:latin typeface="阿里巴巴普惠体 2.0 75 SemiBold" panose="00020600040101010101" pitchFamily="18" charset="-122"/>
                <a:ea typeface="Alibaba PuHuiTi 2.0 85 Bold" panose="00020600040101010101"/>
                <a:cs typeface="阿里巴巴普惠体 2.0 75 SemiBold" panose="00020600040101010101" pitchFamily="18" charset="-122"/>
                <a:sym typeface="Arial" panose="020B0604020202020204" pitchFamily="34" charset="0"/>
              </a:rPr>
              <a:t>数据配置</a:t>
            </a:r>
            <a:endParaRPr kumimoji="1" lang="en-US" altLang="zh-CN" sz="4800" b="1" dirty="0">
              <a:solidFill>
                <a:schemeClr val="tx1"/>
              </a:solidFill>
              <a:latin typeface="阿里巴巴普惠体 2.0 75 SemiBold" panose="00020600040101010101" pitchFamily="18" charset="-122"/>
              <a:ea typeface="Alibaba PuHuiTi 2.0 85 Bold" panose="00020600040101010101"/>
              <a:cs typeface="阿里巴巴普惠体 2.0 75 Semi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AEAB49-CB5F-7D6C-0086-89CAA94338C2}"/>
              </a:ext>
            </a:extLst>
          </p:cNvPr>
          <p:cNvSpPr txBox="1"/>
          <p:nvPr/>
        </p:nvSpPr>
        <p:spPr>
          <a:xfrm>
            <a:off x="860861" y="3384573"/>
            <a:ext cx="4287211" cy="30572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中文字段</a:t>
            </a:r>
            <a:endParaRPr lang="en-US" altLang="zh-CN" sz="3200" dirty="0"/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中文字段别名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libaba PuHuiTi 2 55 Regular"/>
            </a:endParaRP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中文公式，</a:t>
            </a:r>
            <a:r>
              <a:rPr lang="en-US" altLang="zh-CN" sz="3200" dirty="0"/>
              <a:t>eval</a:t>
            </a:r>
            <a:r>
              <a:rPr lang="zh-CN" altLang="en-US" sz="3200" dirty="0"/>
              <a:t>计算</a:t>
            </a:r>
            <a:endParaRPr lang="en-US" altLang="zh-CN" sz="3200" dirty="0"/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替换关键字的题型</a:t>
            </a:r>
            <a:endParaRPr lang="en-US" altLang="zh-CN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0B41F-5ECB-5A22-E5BB-45E02275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11" y="3370126"/>
            <a:ext cx="6520874" cy="32649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204736-F840-A194-0778-2687F8977078}"/>
              </a:ext>
            </a:extLst>
          </p:cNvPr>
          <p:cNvSpPr txBox="1"/>
          <p:nvPr/>
        </p:nvSpPr>
        <p:spPr>
          <a:xfrm>
            <a:off x="777818" y="8112412"/>
            <a:ext cx="9438524" cy="2895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sz="2800" dirty="0"/>
              <a:t>向量库：</a:t>
            </a:r>
            <a:endParaRPr lang="en-US" altLang="zh-CN" sz="2800" dirty="0"/>
          </a:p>
          <a:p>
            <a:pPr lvl="1" algn="l">
              <a:lnSpc>
                <a:spcPct val="150000"/>
              </a:lnSpc>
            </a:pPr>
            <a:r>
              <a:rPr lang="en-US" altLang="zh-CN" sz="2400" dirty="0"/>
              <a:t>1. </a:t>
            </a:r>
            <a:r>
              <a:rPr lang="zh-CN" altLang="en-US" sz="2400" dirty="0"/>
              <a:t>建立公司名称和简称的向量库</a:t>
            </a:r>
            <a:endParaRPr lang="en-US" altLang="zh-CN" sz="2400" dirty="0"/>
          </a:p>
          <a:p>
            <a:pPr lvl="1" algn="l">
              <a:lnSpc>
                <a:spcPct val="15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建立表字段和别名的向量库</a:t>
            </a:r>
            <a:endParaRPr lang="en-US" altLang="zh-CN" sz="2400" dirty="0"/>
          </a:p>
          <a:p>
            <a:pPr lvl="1" algn="l">
              <a:lnSpc>
                <a:spcPct val="15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建立公式的向量库</a:t>
            </a:r>
            <a:endParaRPr lang="en-US" altLang="zh-CN" sz="2400" dirty="0"/>
          </a:p>
          <a:p>
            <a:pPr lvl="1" algn="l">
              <a:lnSpc>
                <a:spcPct val="150000"/>
              </a:lnSpc>
            </a:pPr>
            <a:r>
              <a:rPr lang="en-US" altLang="zh-CN" sz="2400" dirty="0"/>
              <a:t>4. </a:t>
            </a:r>
            <a:r>
              <a:rPr lang="zh-CN" altLang="en-US" sz="2400" dirty="0"/>
              <a:t>建立题型的向量库</a:t>
            </a: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6D6551-01A3-7CC0-B02C-72147583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693" y="3384573"/>
            <a:ext cx="6960703" cy="21099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81A94B-912D-F6AA-8314-779D08766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692" y="6957397"/>
            <a:ext cx="6960704" cy="22366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961E77-B17F-42AE-A36E-C3A1DE3C9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611" y="6957397"/>
            <a:ext cx="6520874" cy="27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1586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752858;#748649;"/>
  <p:tag name="ISLIDE.ICON" val="#41137;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font">
      <a:majorFont>
        <a:latin typeface="Alibaba PuHuiTi 2 55 Regular"/>
        <a:ea typeface="Alibaba PuHuiTi 2 55 Regular"/>
        <a:cs typeface=""/>
      </a:majorFont>
      <a:minorFont>
        <a:latin typeface="Helvetica"/>
        <a:ea typeface="Helvetica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libaba PuHuiTi 2 55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libaba PuHuiTi 2 55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libaba PuHuiTi 2 55 Regular"/>
        <a:ea typeface="Alibaba PuHuiTi 2 55 Regular"/>
        <a:cs typeface="Alibaba PuHuiTi 2 55 Regular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libaba PuHuiTi 2 55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libaba PuHuiTi 2 55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1464</Words>
  <Application>Microsoft Office PowerPoint</Application>
  <PresentationFormat>自定义</PresentationFormat>
  <Paragraphs>189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Alibaba PuHuiTi 2 55 Regular</vt:lpstr>
      <vt:lpstr>Alibaba PuHuiTi 2.0 45 Light</vt:lpstr>
      <vt:lpstr>Alibaba PuHuiTi 2.0 55 Regular</vt:lpstr>
      <vt:lpstr>Alibaba PuHuiTi 2.0 85 Bold</vt:lpstr>
      <vt:lpstr>阿里巴巴普惠体 2.0 55 Regular</vt:lpstr>
      <vt:lpstr>阿里巴巴普惠体 2.0 75 SemiBold</vt:lpstr>
      <vt:lpstr>阿里巴巴普惠体 2.0 95 ExtraBold</vt:lpstr>
      <vt:lpstr>等线 Light</vt:lpstr>
      <vt:lpstr>Arial</vt:lpstr>
      <vt:lpstr>Helvetica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robort zhang</cp:lastModifiedBy>
  <cp:revision>255</cp:revision>
  <dcterms:created xsi:type="dcterms:W3CDTF">2023-09-14T11:15:47Z</dcterms:created>
  <dcterms:modified xsi:type="dcterms:W3CDTF">2023-09-21T03:36:54Z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B7EF4D85D148A1B363EB0265D48DA2A0_43</vt:lpwstr>
  </property>
  <property fmtid="{D5CDD505-2E9C-101B-9397-08002B2CF9AE}" pid="3" name="KSOProductBuildVer">
    <vt:lpwstr>2052-6.0.2.8225</vt:lpwstr>
  </property>
</Properties>
</file>