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1" r:id="rId3"/>
    <p:sldId id="620" r:id="rId5"/>
    <p:sldId id="577" r:id="rId6"/>
    <p:sldId id="590" r:id="rId7"/>
    <p:sldId id="576" r:id="rId8"/>
    <p:sldId id="591" r:id="rId9"/>
    <p:sldId id="575" r:id="rId10"/>
    <p:sldId id="592" r:id="rId11"/>
    <p:sldId id="598" r:id="rId12"/>
    <p:sldId id="621" r:id="rId13"/>
    <p:sldId id="599" r:id="rId14"/>
    <p:sldId id="601" r:id="rId15"/>
    <p:sldId id="600" r:id="rId16"/>
    <p:sldId id="602" r:id="rId17"/>
    <p:sldId id="603" r:id="rId18"/>
    <p:sldId id="604" r:id="rId19"/>
    <p:sldId id="622" r:id="rId20"/>
    <p:sldId id="605" r:id="rId21"/>
    <p:sldId id="623" r:id="rId22"/>
    <p:sldId id="606" r:id="rId23"/>
    <p:sldId id="607" r:id="rId24"/>
    <p:sldId id="624" r:id="rId25"/>
    <p:sldId id="608" r:id="rId26"/>
    <p:sldId id="629" r:id="rId27"/>
    <p:sldId id="593" r:id="rId28"/>
    <p:sldId id="611" r:id="rId29"/>
    <p:sldId id="612" r:id="rId30"/>
    <p:sldId id="614" r:id="rId31"/>
    <p:sldId id="615" r:id="rId32"/>
    <p:sldId id="609" r:id="rId33"/>
    <p:sldId id="616" r:id="rId34"/>
    <p:sldId id="617" r:id="rId35"/>
    <p:sldId id="618" r:id="rId36"/>
    <p:sldId id="619" r:id="rId37"/>
    <p:sldId id="630" r:id="rId38"/>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36E9B"/>
    <a:srgbClr val="3269C2"/>
    <a:srgbClr val="192858"/>
    <a:srgbClr val="007BFF"/>
    <a:srgbClr val="F4DEDA"/>
    <a:srgbClr val="100560"/>
    <a:srgbClr val="000560"/>
    <a:srgbClr val="DAE3F3"/>
    <a:srgbClr val="0008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8" autoAdjust="0"/>
    <p:restoredTop sz="89398" autoAdjust="0"/>
  </p:normalViewPr>
  <p:slideViewPr>
    <p:cSldViewPr snapToGrid="0">
      <p:cViewPr varScale="1">
        <p:scale>
          <a:sx n="77" d="100"/>
          <a:sy n="77" d="100"/>
        </p:scale>
        <p:origin x="1080" y="84"/>
      </p:cViewPr>
      <p:guideLst>
        <p:guide orient="horz" pos="3115"/>
        <p:guide pos="2683"/>
      </p:guideLst>
    </p:cSldViewPr>
  </p:slideViewPr>
  <p:notesTextViewPr>
    <p:cViewPr>
      <p:scale>
        <a:sx n="1" d="1"/>
        <a:sy n="1" d="1"/>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1.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3" name="文本框 12"/>
          <p:cNvSpPr txBox="1"/>
          <p:nvPr userDrawn="1"/>
        </p:nvSpPr>
        <p:spPr>
          <a:xfrm>
            <a:off x="1162050" y="2438400"/>
            <a:ext cx="8865870" cy="922020"/>
          </a:xfrm>
          <a:prstGeom prst="rect">
            <a:avLst/>
          </a:prstGeom>
          <a:noFill/>
        </p:spPr>
        <p:txBody>
          <a:bodyPr wrap="square" rtlCol="0">
            <a:spAutoFit/>
          </a:bodyPr>
          <a:lstStyle/>
          <a:p>
            <a:pPr>
              <a:lnSpc>
                <a:spcPct val="150000"/>
              </a:lnSpc>
            </a:pP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a:t>
            </a:r>
            <a:r>
              <a:rPr lang="en-US" altLang="zh-CN"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CCF BDCI  </a:t>
            </a: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大咖说》</a:t>
            </a:r>
            <a:r>
              <a:rPr lang="zh-CN" altLang="en-US" sz="32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专题报告</a:t>
            </a:r>
            <a:endParaRPr lang="zh-CN" altLang="en-US" sz="3200"/>
          </a:p>
        </p:txBody>
      </p:sp>
      <p:sp>
        <p:nvSpPr>
          <p:cNvPr id="3" name="矩形 2"/>
          <p:cNvSpPr/>
          <p:nvPr userDrawn="1"/>
        </p:nvSpPr>
        <p:spPr>
          <a:xfrm>
            <a:off x="0" y="614047"/>
            <a:ext cx="12192000" cy="5853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alpha val="35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
        <p:nvSpPr>
          <p:cNvPr id="5" name="矩形 4"/>
          <p:cNvSpPr/>
          <p:nvPr userDrawn="1"/>
        </p:nvSpPr>
        <p:spPr>
          <a:xfrm>
            <a:off x="9683261" y="71775"/>
            <a:ext cx="2508739" cy="461665"/>
          </a:xfrm>
          <a:prstGeom prst="rect">
            <a:avLst/>
          </a:prstGeom>
          <a:noFill/>
        </p:spPr>
        <p:txBody>
          <a:bodyPr wrap="square" lIns="91440" tIns="45720" rIns="91440" bIns="45720">
            <a:spAutoFit/>
          </a:bodyPr>
          <a:lstStyle/>
          <a:p>
            <a:pPr algn="ctr"/>
            <a:r>
              <a:rPr lang="en-US" altLang="zh-CN" sz="2400" b="1" i="1" cap="none" spc="50" dirty="0" err="1">
                <a:ln w="9525" cmpd="sng">
                  <a:solidFill>
                    <a:schemeClr val="accent1"/>
                  </a:solidFill>
                  <a:prstDash val="solid"/>
                </a:ln>
                <a:solidFill>
                  <a:srgbClr val="70AD47">
                    <a:tint val="1000"/>
                  </a:srgbClr>
                </a:solidFill>
                <a:effectLst>
                  <a:glow rad="38100">
                    <a:schemeClr val="accent1">
                      <a:alpha val="40000"/>
                    </a:schemeClr>
                  </a:glow>
                </a:effectLst>
              </a:rPr>
              <a:t>TabIsabaopilong</a:t>
            </a:r>
            <a:endParaRPr lang="zh-CN" altLang="en-US" sz="2400" b="1" i="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microsoft.com/office/2007/relationships/hdphoto" Target="../media/image3.wdp"/><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28380" r="28403"/>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userDrawn="1"/>
        </p:nvSpPr>
        <p:spPr>
          <a:xfrm>
            <a:off x="1162050" y="2438400"/>
            <a:ext cx="8865870" cy="922020"/>
          </a:xfrm>
          <a:prstGeom prst="rect">
            <a:avLst/>
          </a:prstGeom>
          <a:noFill/>
        </p:spPr>
        <p:txBody>
          <a:bodyPr wrap="square" rtlCol="0">
            <a:spAutoFit/>
          </a:bodyPr>
          <a:lstStyle/>
          <a:p>
            <a:pPr>
              <a:lnSpc>
                <a:spcPct val="150000"/>
              </a:lnSpc>
            </a:pP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a:t>
            </a:r>
            <a:r>
              <a:rPr lang="en-US" altLang="zh-CN"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CCF BDCI  </a:t>
            </a: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大咖说》</a:t>
            </a:r>
            <a:r>
              <a:rPr lang="zh-CN" altLang="en-US" sz="32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专题报告</a:t>
            </a:r>
            <a:endParaRPr lang="zh-CN" altLang="en-US" sz="3200"/>
          </a:p>
        </p:txBody>
      </p:sp>
      <p:sp>
        <p:nvSpPr>
          <p:cNvPr id="4" name="矩形 3"/>
          <p:cNvSpPr/>
          <p:nvPr userDrawn="1"/>
        </p:nvSpPr>
        <p:spPr>
          <a:xfrm>
            <a:off x="0" y="614047"/>
            <a:ext cx="12192000" cy="5853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p:cNvPicPr>
            <a:picLocks noChangeAspect="1" noChangeArrowheads="1"/>
          </p:cNvPicPr>
          <p:nvPr userDrawn="1"/>
        </p:nvPicPr>
        <p:blipFill rotWithShape="1">
          <a:blip r:embed="rId5" cstate="print">
            <a:extLst>
              <a:ext uri="{BEBA8EAE-BF5A-486C-A8C5-ECC9F3942E4B}">
                <a14:imgProps xmlns:a14="http://schemas.microsoft.com/office/drawing/2010/main">
                  <a14:imgLayer r:embed="rId6">
                    <a14:imgEffect>
                      <a14:backgroundRemoval t="46571" b="63429" l="20903" r="78194">
                        <a14:foregroundMark x1="42431" y1="54857" x2="42431" y2="54857"/>
                        <a14:foregroundMark x1="20972" y1="52286" x2="20972" y2="52286"/>
                        <a14:foregroundMark x1="24896" y1="55143" x2="24896" y2="55143"/>
                        <a14:foregroundMark x1="29201" y1="54143" x2="29201" y2="54143"/>
                        <a14:foregroundMark x1="30972" y1="55143" x2="30972" y2="55143"/>
                        <a14:foregroundMark x1="33125" y1="53571" x2="33125" y2="53571"/>
                        <a14:foregroundMark x1="37188" y1="53143" x2="37188" y2="53143"/>
                        <a14:foregroundMark x1="38438" y1="60429" x2="38438" y2="60429"/>
                        <a14:foregroundMark x1="54444" y1="53429" x2="54444" y2="53429"/>
                        <a14:foregroundMark x1="60174" y1="52571" x2="60174" y2="52571"/>
                        <a14:foregroundMark x1="64201" y1="52000" x2="64201" y2="52000"/>
                        <a14:foregroundMark x1="67535" y1="55000" x2="67535" y2="55000"/>
                        <a14:foregroundMark x1="70035" y1="54714" x2="70035" y2="54714"/>
                        <a14:foregroundMark x1="72500" y1="54286" x2="72500" y2="54286"/>
                        <a14:foregroundMark x1="74514" y1="53571" x2="74514" y2="53571"/>
                        <a14:foregroundMark x1="78229" y1="49429" x2="78229" y2="49429"/>
                        <a14:foregroundMark x1="26319" y1="56286" x2="26319" y2="56286"/>
                        <a14:foregroundMark x1="20903" y1="58857" x2="20903" y2="58857"/>
                        <a14:foregroundMark x1="60660" y1="59714" x2="60660" y2="59714"/>
                        <a14:foregroundMark x1="58090" y1="56286" x2="58090" y2="56286"/>
                        <a14:foregroundMark x1="50174" y1="55429" x2="50174" y2="55429"/>
                        <a14:foregroundMark x1="50382" y1="59000" x2="50382" y2="59000"/>
                        <a14:foregroundMark x1="48854" y1="56714" x2="48854" y2="56714"/>
                        <a14:foregroundMark x1="51250" y1="53571" x2="51250" y2="53571"/>
                        <a14:foregroundMark x1="49688" y1="50000" x2="49688" y2="50000"/>
                        <a14:foregroundMark x1="45972" y1="53429" x2="45972" y2="53429"/>
                        <a14:foregroundMark x1="47534" y1="57353" x2="47534" y2="57353"/>
                        <a14:foregroundMark x1="77412" y1="53235" x2="77412" y2="53235"/>
                        <a14:backgroundMark x1="75729" y1="55857" x2="75729" y2="55857"/>
                        <a14:backgroundMark x1="23819" y1="61429" x2="23819" y2="61429"/>
                        <a14:backgroundMark x1="35868" y1="60571" x2="35868" y2="60571"/>
                        <a14:backgroundMark x1="30069" y1="60143" x2="30069" y2="60143"/>
                        <a14:backgroundMark x1="26979" y1="59429" x2="26979" y2="59429"/>
                        <a14:backgroundMark x1="25382" y1="59429" x2="25382" y2="59429"/>
                        <a14:backgroundMark x1="23819" y1="59000" x2="23819" y2="59000"/>
                        <a14:backgroundMark x1="20104" y1="58857" x2="20104" y2="58857"/>
                        <a14:backgroundMark x1="73472" y1="57286" x2="73472" y2="57286"/>
                        <a14:backgroundMark x1="75833" y1="54286" x2="75833" y2="54286"/>
                        <a14:backgroundMark x1="64653" y1="55143" x2="64653" y2="55143"/>
                        <a14:backgroundMark x1="63333" y1="55857" x2="63333" y2="55857"/>
                        <a14:backgroundMark x1="60313" y1="53571" x2="60313" y2="53571"/>
                        <a14:backgroundMark x1="60313" y1="55714" x2="60313" y2="55714"/>
                        <a14:backgroundMark x1="46007" y1="52286" x2="46007" y2="52286"/>
                        <a14:backgroundMark x1="45208" y1="59286" x2="45208" y2="59286"/>
                        <a14:backgroundMark x1="46632" y1="59429" x2="46632" y2="59429"/>
                        <a14:backgroundMark x1="80035" y1="54143" x2="80035" y2="54143"/>
                        <a14:backgroundMark x1="73056" y1="53571" x2="73056" y2="53571"/>
                        <a14:backgroundMark x1="70903" y1="57429" x2="70903" y2="57429"/>
                        <a14:backgroundMark x1="67847" y1="60857" x2="67847" y2="60857"/>
                        <a14:backgroundMark x1="68090" y1="53857" x2="68090" y2="53857"/>
                        <a14:backgroundMark x1="72153" y1="59286" x2="72153" y2="59286"/>
                        <a14:backgroundMark x1="78438" y1="59286" x2="78438" y2="59286"/>
                        <a14:backgroundMark x1="77188" y1="59429" x2="77188" y2="59429"/>
                        <a14:backgroundMark x1="77917" y1="56571" x2="77917" y2="56571"/>
                        <a14:backgroundMark x1="78021" y1="50429" x2="78021" y2="50429"/>
                        <a14:backgroundMark x1="49514" y1="56714" x2="49514" y2="56714"/>
                        <a14:backgroundMark x1="50764" y1="52000" x2="50764" y2="52000"/>
                        <a14:backgroundMark x1="49688" y1="52714" x2="49688" y2="52714"/>
                        <a14:backgroundMark x1="49722" y1="61286" x2="49722" y2="61286"/>
                      </a14:backgroundRemoval>
                    </a14:imgEffect>
                  </a14:imgLayer>
                </a14:imgProps>
              </a:ext>
              <a:ext uri="{28A0092B-C50C-407E-A947-70E740481C1C}">
                <a14:useLocalDpi xmlns:a14="http://schemas.microsoft.com/office/drawing/2010/main" val="0"/>
              </a:ext>
            </a:extLst>
          </a:blip>
          <a:srcRect l="19894" t="44885" r="19149" b="34274"/>
          <a:stretch>
            <a:fillRect/>
          </a:stretch>
        </p:blipFill>
        <p:spPr bwMode="auto">
          <a:xfrm>
            <a:off x="232913" y="127088"/>
            <a:ext cx="3545457" cy="294681"/>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userDrawn="1"/>
        </p:nvSpPr>
        <p:spPr>
          <a:xfrm>
            <a:off x="10334626" y="122358"/>
            <a:ext cx="1714500" cy="369332"/>
          </a:xfrm>
          <a:prstGeom prst="rect">
            <a:avLst/>
          </a:prstGeom>
          <a:noFill/>
        </p:spPr>
        <p:txBody>
          <a:bodyPr wrap="square" rtlCol="0">
            <a:spAutoFit/>
          </a:bodyPr>
          <a:lstStyle/>
          <a:p>
            <a:r>
              <a:rPr lang="en-US" altLang="zh-CN" i="1" dirty="0" err="1">
                <a:solidFill>
                  <a:schemeClr val="bg1"/>
                </a:solidFill>
              </a:rPr>
              <a:t>TabIsabaopilong</a:t>
            </a:r>
            <a:endParaRPr lang="zh-CN" altLang="en-US"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150000"/>
        </a:lnSpc>
        <a:spcBef>
          <a:spcPct val="0"/>
        </a:spcBef>
        <a:buNone/>
        <a:defRPr sz="3200" b="1" i="0" kern="1200">
          <a:solidFill>
            <a:schemeClr val="bg1"/>
          </a:solidFill>
          <a:latin typeface="思源黑体 CN Bold" panose="020B0800000000000000" charset="-122"/>
          <a:ea typeface="思源黑体 CN Bold" panose="020B0800000000000000" charset="-122"/>
          <a:cs typeface="思源黑体 CN Bold" panose="020B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notesSlide" Target="../notesSlides/notesSlide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3" Type="http://schemas.openxmlformats.org/officeDocument/2006/relationships/slideLayout" Target="../slideLayouts/slideLayout2.xml"/><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8.wdp"/><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3" Type="http://schemas.openxmlformats.org/officeDocument/2006/relationships/slideLayout" Target="../slideLayouts/slideLayout2.xml"/><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4.jpeg"/><Relationship Id="rId3" Type="http://schemas.openxmlformats.org/officeDocument/2006/relationships/hyperlink" Target="https://github.com/THUDM/ChatGLM2-6B/tree/main/ptuning" TargetMode="External"/><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3" Type="http://schemas.openxmlformats.org/officeDocument/2006/relationships/slideLayout" Target="../slideLayouts/slideLayout2.xml"/><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468245" y="1251585"/>
            <a:ext cx="309880" cy="368300"/>
          </a:xfrm>
          <a:prstGeom prst="rect">
            <a:avLst/>
          </a:prstGeom>
          <a:noFill/>
        </p:spPr>
        <p:txBody>
          <a:bodyPr wrap="none" rtlCol="0">
            <a:spAutoFit/>
          </a:bodyPr>
          <a:lstStyle/>
          <a:p>
            <a:endParaRPr lang="zh-CN" altLang="en-US"/>
          </a:p>
        </p:txBody>
      </p:sp>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8245" y="5506914"/>
            <a:ext cx="2057400" cy="4381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7543528" y="5368802"/>
            <a:ext cx="2212258" cy="714375"/>
          </a:xfrm>
          <a:prstGeom prst="rect">
            <a:avLst/>
          </a:prstGeom>
        </p:spPr>
      </p:pic>
      <p:pic>
        <p:nvPicPr>
          <p:cNvPr id="10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6812" y="5315751"/>
            <a:ext cx="2495549" cy="82047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成组"/>
          <p:cNvGrpSpPr/>
          <p:nvPr/>
        </p:nvGrpSpPr>
        <p:grpSpPr>
          <a:xfrm>
            <a:off x="762431" y="885018"/>
            <a:ext cx="10544310" cy="820477"/>
            <a:chOff x="0" y="0"/>
            <a:chExt cx="12901597" cy="1003901"/>
          </a:xfrm>
        </p:grpSpPr>
        <p:pic>
          <p:nvPicPr>
            <p:cNvPr id="6" name="modelscope中英文logo.png" descr="modelscope中英文logo.png"/>
            <p:cNvPicPr>
              <a:picLocks noChangeAspect="1"/>
            </p:cNvPicPr>
            <p:nvPr/>
          </p:nvPicPr>
          <p:blipFill>
            <a:blip r:embed="rId4"/>
            <a:stretch>
              <a:fillRect/>
            </a:stretch>
          </p:blipFill>
          <p:spPr>
            <a:xfrm>
              <a:off x="8250381" y="292651"/>
              <a:ext cx="2136064" cy="376502"/>
            </a:xfrm>
            <a:prstGeom prst="rect">
              <a:avLst/>
            </a:prstGeom>
            <a:ln w="12700" cap="flat">
              <a:noFill/>
              <a:miter lim="400000"/>
              <a:headEnd/>
              <a:tailEnd/>
            </a:ln>
            <a:effectLst/>
          </p:spPr>
        </p:pic>
        <p:pic>
          <p:nvPicPr>
            <p:cNvPr id="7" name="图片 1" descr="图片 1"/>
            <p:cNvPicPr>
              <a:picLocks noChangeAspect="1"/>
            </p:cNvPicPr>
            <p:nvPr/>
          </p:nvPicPr>
          <p:blipFill>
            <a:blip r:embed="rId5"/>
            <a:stretch>
              <a:fillRect/>
            </a:stretch>
          </p:blipFill>
          <p:spPr>
            <a:xfrm>
              <a:off x="0" y="0"/>
              <a:ext cx="2351836" cy="1003902"/>
            </a:xfrm>
            <a:prstGeom prst="rect">
              <a:avLst/>
            </a:prstGeom>
            <a:ln w="12700" cap="flat">
              <a:noFill/>
              <a:miter lim="400000"/>
              <a:headEnd/>
              <a:tailEnd/>
            </a:ln>
            <a:effectLst/>
          </p:spPr>
        </p:pic>
        <p:pic>
          <p:nvPicPr>
            <p:cNvPr id="8" name="图片 2" descr="图片 2"/>
            <p:cNvPicPr>
              <a:picLocks noChangeAspect="1"/>
            </p:cNvPicPr>
            <p:nvPr/>
          </p:nvPicPr>
          <p:blipFill>
            <a:blip r:embed="rId6"/>
            <a:stretch>
              <a:fillRect/>
            </a:stretch>
          </p:blipFill>
          <p:spPr>
            <a:xfrm>
              <a:off x="2623094" y="33842"/>
              <a:ext cx="3409699" cy="850832"/>
            </a:xfrm>
            <a:prstGeom prst="rect">
              <a:avLst/>
            </a:prstGeom>
            <a:ln w="12700" cap="flat">
              <a:noFill/>
              <a:miter lim="400000"/>
              <a:headEnd/>
              <a:tailEnd/>
            </a:ln>
            <a:effectLst/>
          </p:spPr>
        </p:pic>
        <p:pic>
          <p:nvPicPr>
            <p:cNvPr id="9" name="图片 3" descr="图片 3"/>
            <p:cNvPicPr>
              <a:picLocks noChangeAspect="1"/>
            </p:cNvPicPr>
            <p:nvPr/>
          </p:nvPicPr>
          <p:blipFill>
            <a:blip r:embed="rId7"/>
            <a:stretch>
              <a:fillRect/>
            </a:stretch>
          </p:blipFill>
          <p:spPr>
            <a:xfrm>
              <a:off x="6391410" y="274063"/>
              <a:ext cx="1455082" cy="418863"/>
            </a:xfrm>
            <a:prstGeom prst="rect">
              <a:avLst/>
            </a:prstGeom>
            <a:ln w="12700" cap="flat">
              <a:noFill/>
              <a:miter lim="400000"/>
              <a:headEnd/>
              <a:tailEnd/>
            </a:ln>
            <a:effectLst/>
          </p:spPr>
        </p:pic>
        <p:pic>
          <p:nvPicPr>
            <p:cNvPr id="10" name="图片 4" descr="图片 4"/>
            <p:cNvPicPr>
              <a:picLocks noChangeAspect="1"/>
            </p:cNvPicPr>
            <p:nvPr/>
          </p:nvPicPr>
          <p:blipFill>
            <a:blip r:embed="rId8"/>
            <a:stretch>
              <a:fillRect/>
            </a:stretch>
          </p:blipFill>
          <p:spPr>
            <a:xfrm>
              <a:off x="10465316" y="152809"/>
              <a:ext cx="2436282" cy="677234"/>
            </a:xfrm>
            <a:prstGeom prst="rect">
              <a:avLst/>
            </a:prstGeom>
            <a:ln w="12700" cap="flat">
              <a:noFill/>
              <a:miter lim="400000"/>
              <a:headEnd/>
              <a:tailEnd/>
            </a:ln>
            <a:effectLst/>
          </p:spPr>
        </p:pic>
      </p:grpSp>
      <p:sp>
        <p:nvSpPr>
          <p:cNvPr id="12" name="矩形 11"/>
          <p:cNvSpPr/>
          <p:nvPr/>
        </p:nvSpPr>
        <p:spPr>
          <a:xfrm>
            <a:off x="1906391" y="2025899"/>
            <a:ext cx="8379217" cy="1754326"/>
          </a:xfrm>
          <a:prstGeom prst="rect">
            <a:avLst/>
          </a:prstGeom>
          <a:noFill/>
        </p:spPr>
        <p:txBody>
          <a:bodyPr wrap="none" lIns="91440" tIns="45720" rIns="91440" bIns="45720">
            <a:spAutoFit/>
          </a:bodyPr>
          <a:lstStyle/>
          <a:p>
            <a:pPr algn="ctr"/>
            <a:r>
              <a:rPr lang="en-US" altLang="zh-CN" sz="5400" dirty="0">
                <a:ln w="0"/>
                <a:solidFill>
                  <a:srgbClr val="3269C2"/>
                </a:solidFill>
                <a:effectLst>
                  <a:outerShdw blurRad="38100" dist="19050" dir="2700000" algn="tl" rotWithShape="0">
                    <a:schemeClr val="dk1">
                      <a:alpha val="40000"/>
                    </a:schemeClr>
                  </a:outerShdw>
                </a:effectLst>
                <a:latin typeface="+mj-lt"/>
              </a:rPr>
              <a:t>SMP 2023</a:t>
            </a:r>
            <a:endParaRPr lang="en-US" altLang="zh-CN" sz="5400" dirty="0">
              <a:ln w="0"/>
              <a:solidFill>
                <a:srgbClr val="3269C2"/>
              </a:solidFill>
              <a:effectLst>
                <a:outerShdw blurRad="38100" dist="19050" dir="2700000" algn="tl" rotWithShape="0">
                  <a:schemeClr val="dk1">
                    <a:alpha val="40000"/>
                  </a:schemeClr>
                </a:outerShdw>
              </a:effectLst>
              <a:latin typeface="+mj-lt"/>
            </a:endParaRPr>
          </a:p>
          <a:p>
            <a:pPr algn="ctr"/>
            <a:r>
              <a:rPr lang="en-US" altLang="zh-CN" sz="5400" dirty="0" err="1">
                <a:ln w="0"/>
                <a:solidFill>
                  <a:srgbClr val="3269C2"/>
                </a:solidFill>
                <a:effectLst>
                  <a:outerShdw blurRad="38100" dist="19050" dir="2700000" algn="tl" rotWithShape="0">
                    <a:schemeClr val="dk1">
                      <a:alpha val="40000"/>
                    </a:schemeClr>
                  </a:outerShdw>
                </a:effectLst>
                <a:latin typeface="+mj-lt"/>
              </a:rPr>
              <a:t>ChatGLM</a:t>
            </a:r>
            <a:r>
              <a:rPr lang="zh-CN" altLang="en-US" sz="5400" dirty="0">
                <a:ln w="0"/>
                <a:solidFill>
                  <a:srgbClr val="3269C2"/>
                </a:solidFill>
                <a:effectLst>
                  <a:outerShdw blurRad="38100" dist="19050" dir="2700000" algn="tl" rotWithShape="0">
                    <a:schemeClr val="dk1">
                      <a:alpha val="40000"/>
                    </a:schemeClr>
                  </a:outerShdw>
                </a:effectLst>
                <a:latin typeface="+mj-lt"/>
              </a:rPr>
              <a:t>金融大模型挑战赛</a:t>
            </a:r>
            <a:endParaRPr lang="zh-CN" altLang="en-US" sz="5400" dirty="0">
              <a:ln w="0"/>
              <a:solidFill>
                <a:srgbClr val="3269C2"/>
              </a:solidFill>
              <a:effectLst>
                <a:outerShdw blurRad="38100" dist="19050" dir="2700000" algn="tl" rotWithShape="0">
                  <a:schemeClr val="dk1">
                    <a:alpha val="40000"/>
                  </a:schemeClr>
                </a:outerShdw>
              </a:effectLst>
              <a:latin typeface="+mj-lt"/>
            </a:endParaRPr>
          </a:p>
        </p:txBody>
      </p:sp>
      <p:sp>
        <p:nvSpPr>
          <p:cNvPr id="13" name="文本框 12"/>
          <p:cNvSpPr txBox="1"/>
          <p:nvPr/>
        </p:nvSpPr>
        <p:spPr>
          <a:xfrm>
            <a:off x="4273177" y="4031500"/>
            <a:ext cx="3645644" cy="1032975"/>
          </a:xfrm>
          <a:prstGeom prst="rect">
            <a:avLst/>
          </a:prstGeom>
          <a:noFill/>
        </p:spPr>
        <p:txBody>
          <a:bodyPr wrap="square" rtlCol="0">
            <a:spAutoFit/>
          </a:bodyPr>
          <a:lstStyle/>
          <a:p>
            <a:pPr algn="ctr">
              <a:lnSpc>
                <a:spcPct val="150000"/>
              </a:lnSpc>
              <a:spcBef>
                <a:spcPts val="600"/>
              </a:spcBef>
              <a:spcAft>
                <a:spcPts val="600"/>
              </a:spcAft>
            </a:pPr>
            <a:r>
              <a:rPr lang="zh-CN" altLang="en-US" dirty="0">
                <a:solidFill>
                  <a:schemeClr val="accent3">
                    <a:lumMod val="50000"/>
                  </a:schemeClr>
                </a:solidFill>
                <a:latin typeface="Linux Libertine"/>
                <a:ea typeface="微软雅黑" panose="020B0503020204020204" pitchFamily="34" charset="-122"/>
                <a:cs typeface="微软雅黑" panose="020B0503020204020204" pitchFamily="34" charset="-122"/>
              </a:rPr>
              <a:t>答辩人：张兆</a:t>
            </a:r>
            <a:endParaRPr lang="en-US" altLang="zh-CN" dirty="0">
              <a:solidFill>
                <a:schemeClr val="accent3">
                  <a:lumMod val="50000"/>
                </a:schemeClr>
              </a:solidFill>
              <a:latin typeface="Linux Libertine"/>
              <a:ea typeface="微软雅黑" panose="020B0503020204020204" pitchFamily="34" charset="-122"/>
              <a:cs typeface="微软雅黑" panose="020B0503020204020204" pitchFamily="34" charset="-122"/>
            </a:endParaRPr>
          </a:p>
          <a:p>
            <a:pPr algn="ctr">
              <a:lnSpc>
                <a:spcPct val="150000"/>
              </a:lnSpc>
              <a:spcBef>
                <a:spcPts val="600"/>
              </a:spcBef>
              <a:spcAft>
                <a:spcPts val="600"/>
              </a:spcAft>
            </a:pPr>
            <a:r>
              <a:rPr lang="zh-CN" altLang="en-US" dirty="0">
                <a:solidFill>
                  <a:schemeClr val="accent3">
                    <a:lumMod val="50000"/>
                  </a:schemeClr>
                </a:solidFill>
                <a:latin typeface="Linux Libertine"/>
                <a:ea typeface="微软雅黑" panose="020B0503020204020204" pitchFamily="34" charset="-122"/>
                <a:cs typeface="微软雅黑" panose="020B0503020204020204" pitchFamily="34" charset="-122"/>
              </a:rPr>
              <a:t>队伍</a:t>
            </a:r>
            <a:r>
              <a:rPr lang="zh-CN" altLang="en-US" sz="1800" dirty="0">
                <a:solidFill>
                  <a:schemeClr val="accent3">
                    <a:lumMod val="50000"/>
                  </a:schemeClr>
                </a:solidFill>
                <a:effectLst/>
                <a:latin typeface="Linux Libertine"/>
                <a:ea typeface="微软雅黑" panose="020B0503020204020204" pitchFamily="34" charset="-122"/>
                <a:cs typeface="微软雅黑" panose="020B0503020204020204" pitchFamily="34" charset="-122"/>
              </a:rPr>
              <a:t>名称：</a:t>
            </a:r>
            <a:r>
              <a:rPr lang="en-US" altLang="zh-CN" sz="1800" dirty="0" err="1">
                <a:solidFill>
                  <a:schemeClr val="accent3">
                    <a:lumMod val="50000"/>
                  </a:schemeClr>
                </a:solidFill>
              </a:rPr>
              <a:t>TabIsabaopilong</a:t>
            </a:r>
            <a:endParaRPr lang="en-US" altLang="zh-CN" sz="1800" dirty="0">
              <a:solidFill>
                <a:schemeClr val="accent3">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图片 138"/>
          <p:cNvPicPr>
            <a:picLocks noChangeAspect="1"/>
          </p:cNvPicPr>
          <p:nvPr/>
        </p:nvPicPr>
        <p:blipFill>
          <a:blip r:embed="rId1"/>
          <a:stretch>
            <a:fillRect/>
          </a:stretch>
        </p:blipFill>
        <p:spPr>
          <a:xfrm>
            <a:off x="183386" y="972267"/>
            <a:ext cx="6788914" cy="3172390"/>
          </a:xfrm>
          <a:prstGeom prst="rect">
            <a:avLst/>
          </a:prstGeom>
        </p:spPr>
      </p:pic>
      <p:pic>
        <p:nvPicPr>
          <p:cNvPr id="175" name="图片 174"/>
          <p:cNvPicPr>
            <a:picLocks noChangeAspect="1"/>
          </p:cNvPicPr>
          <p:nvPr/>
        </p:nvPicPr>
        <p:blipFill>
          <a:blip r:embed="rId2"/>
          <a:stretch>
            <a:fillRect/>
          </a:stretch>
        </p:blipFill>
        <p:spPr>
          <a:xfrm>
            <a:off x="6976627" y="1091180"/>
            <a:ext cx="5031987" cy="2019572"/>
          </a:xfrm>
          <a:prstGeom prst="rect">
            <a:avLst/>
          </a:prstGeom>
        </p:spPr>
      </p:pic>
      <p:sp>
        <p:nvSpPr>
          <p:cNvPr id="176" name="左大括号 175"/>
          <p:cNvSpPr/>
          <p:nvPr/>
        </p:nvSpPr>
        <p:spPr>
          <a:xfrm>
            <a:off x="3810000" y="3759199"/>
            <a:ext cx="228601" cy="1638301"/>
          </a:xfrm>
          <a:prstGeom prst="leftBrace">
            <a:avLst>
              <a:gd name="adj1" fmla="val 23889"/>
              <a:gd name="adj2" fmla="val 55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左大括号 240"/>
          <p:cNvSpPr/>
          <p:nvPr/>
        </p:nvSpPr>
        <p:spPr>
          <a:xfrm>
            <a:off x="6705600" y="1625196"/>
            <a:ext cx="266700" cy="1251538"/>
          </a:xfrm>
          <a:prstGeom prst="leftBrace">
            <a:avLst>
              <a:gd name="adj1" fmla="val 23889"/>
              <a:gd name="adj2" fmla="val 307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9" name="直接箭头连接符 248"/>
          <p:cNvCxnSpPr/>
          <p:nvPr/>
        </p:nvCxnSpPr>
        <p:spPr>
          <a:xfrm>
            <a:off x="6334125" y="6024760"/>
            <a:ext cx="200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3" name="文本框 262"/>
          <p:cNvSpPr txBox="1"/>
          <p:nvPr/>
        </p:nvSpPr>
        <p:spPr>
          <a:xfrm>
            <a:off x="11059830" y="4740766"/>
            <a:ext cx="1054418" cy="338554"/>
          </a:xfrm>
          <a:custGeom>
            <a:avLst/>
            <a:gdLst>
              <a:gd name="connsiteX0" fmla="*/ 0 w 1054418"/>
              <a:gd name="connsiteY0" fmla="*/ 0 h 338554"/>
              <a:gd name="connsiteX1" fmla="*/ 537753 w 1054418"/>
              <a:gd name="connsiteY1" fmla="*/ 0 h 338554"/>
              <a:gd name="connsiteX2" fmla="*/ 1054418 w 1054418"/>
              <a:gd name="connsiteY2" fmla="*/ 0 h 338554"/>
              <a:gd name="connsiteX3" fmla="*/ 1054418 w 1054418"/>
              <a:gd name="connsiteY3" fmla="*/ 338554 h 338554"/>
              <a:gd name="connsiteX4" fmla="*/ 537753 w 1054418"/>
              <a:gd name="connsiteY4" fmla="*/ 338554 h 338554"/>
              <a:gd name="connsiteX5" fmla="*/ 0 w 1054418"/>
              <a:gd name="connsiteY5" fmla="*/ 338554 h 338554"/>
              <a:gd name="connsiteX6" fmla="*/ 0 w 1054418"/>
              <a:gd name="connsiteY6" fmla="*/ 0 h 3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418" h="338554" extrusionOk="0">
                <a:moveTo>
                  <a:pt x="0" y="0"/>
                </a:moveTo>
                <a:cubicBezTo>
                  <a:pt x="200316" y="-26336"/>
                  <a:pt x="370112" y="14411"/>
                  <a:pt x="537753" y="0"/>
                </a:cubicBezTo>
                <a:cubicBezTo>
                  <a:pt x="705394" y="-14411"/>
                  <a:pt x="898658" y="3126"/>
                  <a:pt x="1054418" y="0"/>
                </a:cubicBezTo>
                <a:cubicBezTo>
                  <a:pt x="1065889" y="71260"/>
                  <a:pt x="1061077" y="198779"/>
                  <a:pt x="1054418" y="338554"/>
                </a:cubicBezTo>
                <a:cubicBezTo>
                  <a:pt x="941979" y="313270"/>
                  <a:pt x="649546" y="352805"/>
                  <a:pt x="537753" y="338554"/>
                </a:cubicBezTo>
                <a:cubicBezTo>
                  <a:pt x="425961" y="324303"/>
                  <a:pt x="263141" y="360697"/>
                  <a:pt x="0" y="338554"/>
                </a:cubicBezTo>
                <a:cubicBezTo>
                  <a:pt x="15520" y="264794"/>
                  <a:pt x="-5486" y="133264"/>
                  <a:pt x="0" y="0"/>
                </a:cubicBezTo>
                <a:close/>
              </a:path>
            </a:pathLst>
          </a:custGeom>
          <a:noFill/>
          <a:ln w="19050">
            <a:solidFill>
              <a:schemeClr val="tx1"/>
            </a:solidFill>
          </a:ln>
        </p:spPr>
        <p:txBody>
          <a:bodyPr wrap="square">
            <a:spAutoFit/>
          </a:bodyPr>
          <a:lstStyle/>
          <a:p>
            <a:r>
              <a:rPr lang="zh-CN" altLang="en-US" sz="1600" dirty="0"/>
              <a:t>输出结果</a:t>
            </a:r>
            <a:endParaRPr lang="zh-CN" altLang="en-US" sz="1600" dirty="0"/>
          </a:p>
        </p:txBody>
      </p:sp>
      <p:cxnSp>
        <p:nvCxnSpPr>
          <p:cNvPr id="265" name="连接符: 肘形 264"/>
          <p:cNvCxnSpPr>
            <a:endCxn id="7" idx="1"/>
          </p:cNvCxnSpPr>
          <p:nvPr/>
        </p:nvCxnSpPr>
        <p:spPr>
          <a:xfrm>
            <a:off x="6705600" y="3229665"/>
            <a:ext cx="2038499" cy="4941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直接箭头连接符 273"/>
          <p:cNvCxnSpPr>
            <a:stCxn id="319" idx="3"/>
            <a:endCxn id="6" idx="1"/>
          </p:cNvCxnSpPr>
          <p:nvPr/>
        </p:nvCxnSpPr>
        <p:spPr>
          <a:xfrm>
            <a:off x="9499587" y="6083448"/>
            <a:ext cx="290402" cy="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p:cNvCxnSpPr>
            <a:endCxn id="263" idx="0"/>
          </p:cNvCxnSpPr>
          <p:nvPr/>
        </p:nvCxnSpPr>
        <p:spPr>
          <a:xfrm>
            <a:off x="11587039" y="2305050"/>
            <a:ext cx="0" cy="2435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0" name="图片 309"/>
          <p:cNvPicPr>
            <a:picLocks noChangeAspect="1"/>
          </p:cNvPicPr>
          <p:nvPr/>
        </p:nvPicPr>
        <p:blipFill>
          <a:blip r:embed="rId3"/>
          <a:stretch>
            <a:fillRect/>
          </a:stretch>
        </p:blipFill>
        <p:spPr>
          <a:xfrm>
            <a:off x="6534151" y="5785164"/>
            <a:ext cx="989376" cy="479192"/>
          </a:xfrm>
          <a:prstGeom prst="rect">
            <a:avLst/>
          </a:prstGeom>
        </p:spPr>
      </p:pic>
      <p:pic>
        <p:nvPicPr>
          <p:cNvPr id="319" name="图片 318"/>
          <p:cNvPicPr>
            <a:picLocks noChangeAspect="1"/>
          </p:cNvPicPr>
          <p:nvPr/>
        </p:nvPicPr>
        <p:blipFill>
          <a:blip r:embed="rId4"/>
          <a:stretch>
            <a:fillRect/>
          </a:stretch>
        </p:blipFill>
        <p:spPr>
          <a:xfrm>
            <a:off x="8636536" y="5807895"/>
            <a:ext cx="863051" cy="551105"/>
          </a:xfrm>
          <a:prstGeom prst="rect">
            <a:avLst/>
          </a:prstGeom>
        </p:spPr>
      </p:pic>
      <p:cxnSp>
        <p:nvCxnSpPr>
          <p:cNvPr id="321" name="直接箭头连接符 320"/>
          <p:cNvCxnSpPr>
            <a:stCxn id="310" idx="3"/>
            <a:endCxn id="320" idx="1"/>
          </p:cNvCxnSpPr>
          <p:nvPr/>
        </p:nvCxnSpPr>
        <p:spPr>
          <a:xfrm>
            <a:off x="7523527" y="6024760"/>
            <a:ext cx="176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4" name="直接箭头连接符 323"/>
          <p:cNvCxnSpPr/>
          <p:nvPr/>
        </p:nvCxnSpPr>
        <p:spPr>
          <a:xfrm>
            <a:off x="8351113" y="6030295"/>
            <a:ext cx="285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3" name="矩形: 圆角 332"/>
          <p:cNvSpPr/>
          <p:nvPr/>
        </p:nvSpPr>
        <p:spPr>
          <a:xfrm>
            <a:off x="647701" y="4879691"/>
            <a:ext cx="2325789" cy="8118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accent3">
                    <a:lumMod val="20000"/>
                    <a:lumOff val="80000"/>
                  </a:schemeClr>
                </a:solidFill>
                <a:effectLst/>
                <a:uLnTx/>
                <a:uFillTx/>
                <a:latin typeface="Consolas" panose="020B0609020204030204" pitchFamily="49" charset="0"/>
                <a:ea typeface="微软雅黑" panose="020B0503020204020204" pitchFamily="34" charset="-122"/>
                <a:cs typeface="+mn-cs"/>
              </a:rPr>
              <a:t>Pipeline</a:t>
            </a:r>
            <a:endParaRPr kumimoji="0" lang="zh-CN" altLang="en-US" sz="2000" b="0" i="0" u="none" strike="noStrike" kern="1200" cap="none" spc="0" normalizeH="0" baseline="0" noProof="0" dirty="0">
              <a:ln>
                <a:noFill/>
              </a:ln>
              <a:solidFill>
                <a:schemeClr val="accent3">
                  <a:lumMod val="20000"/>
                  <a:lumOff val="80000"/>
                </a:schemeClr>
              </a:solidFill>
              <a:effectLst/>
              <a:uLnTx/>
              <a:uFillTx/>
              <a:latin typeface="Consolas" panose="020B0609020204030204" pitchFamily="49" charset="0"/>
              <a:ea typeface="微软雅黑" panose="020B0503020204020204" pitchFamily="34" charset="-122"/>
              <a:cs typeface="+mn-cs"/>
            </a:endParaRPr>
          </a:p>
        </p:txBody>
      </p:sp>
      <p:pic>
        <p:nvPicPr>
          <p:cNvPr id="3" name="图片 2"/>
          <p:cNvPicPr>
            <a:picLocks noChangeAspect="1"/>
          </p:cNvPicPr>
          <p:nvPr/>
        </p:nvPicPr>
        <p:blipFill>
          <a:blip r:embed="rId5"/>
          <a:stretch>
            <a:fillRect/>
          </a:stretch>
        </p:blipFill>
        <p:spPr>
          <a:xfrm>
            <a:off x="6972300" y="1477738"/>
            <a:ext cx="626265" cy="274861"/>
          </a:xfrm>
          <a:prstGeom prst="rect">
            <a:avLst/>
          </a:prstGeom>
        </p:spPr>
      </p:pic>
      <p:pic>
        <p:nvPicPr>
          <p:cNvPr id="5" name="图片 4"/>
          <p:cNvPicPr>
            <a:picLocks noChangeAspect="1"/>
          </p:cNvPicPr>
          <p:nvPr/>
        </p:nvPicPr>
        <p:blipFill>
          <a:blip r:embed="rId6"/>
          <a:stretch>
            <a:fillRect/>
          </a:stretch>
        </p:blipFill>
        <p:spPr>
          <a:xfrm>
            <a:off x="6977062" y="2723492"/>
            <a:ext cx="618598" cy="266578"/>
          </a:xfrm>
          <a:prstGeom prst="rect">
            <a:avLst/>
          </a:prstGeom>
        </p:spPr>
      </p:pic>
      <p:pic>
        <p:nvPicPr>
          <p:cNvPr id="6" name="图片 5"/>
          <p:cNvPicPr>
            <a:picLocks noChangeAspect="1"/>
          </p:cNvPicPr>
          <p:nvPr/>
        </p:nvPicPr>
        <p:blipFill>
          <a:blip r:embed="rId7"/>
          <a:stretch>
            <a:fillRect/>
          </a:stretch>
        </p:blipFill>
        <p:spPr>
          <a:xfrm>
            <a:off x="9789989" y="5810313"/>
            <a:ext cx="2106350" cy="548687"/>
          </a:xfrm>
          <a:prstGeom prst="rect">
            <a:avLst/>
          </a:prstGeom>
        </p:spPr>
      </p:pic>
      <p:pic>
        <p:nvPicPr>
          <p:cNvPr id="7" name="图片 6"/>
          <p:cNvPicPr>
            <a:picLocks noChangeAspect="1"/>
          </p:cNvPicPr>
          <p:nvPr/>
        </p:nvPicPr>
        <p:blipFill>
          <a:blip r:embed="rId8"/>
          <a:stretch>
            <a:fillRect/>
          </a:stretch>
        </p:blipFill>
        <p:spPr>
          <a:xfrm>
            <a:off x="8744099" y="3324501"/>
            <a:ext cx="2106350" cy="798609"/>
          </a:xfrm>
          <a:prstGeom prst="rect">
            <a:avLst/>
          </a:prstGeom>
        </p:spPr>
      </p:pic>
      <p:cxnSp>
        <p:nvCxnSpPr>
          <p:cNvPr id="2" name="连接符: 肘形 1"/>
          <p:cNvCxnSpPr/>
          <p:nvPr/>
        </p:nvCxnSpPr>
        <p:spPr>
          <a:xfrm flipV="1">
            <a:off x="8248650" y="4910042"/>
            <a:ext cx="614363" cy="525823"/>
          </a:xfrm>
          <a:prstGeom prst="bentConnector3">
            <a:avLst>
              <a:gd name="adj1" fmla="val 99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2"/>
          </p:cNvCxnSpPr>
          <p:nvPr/>
        </p:nvCxnSpPr>
        <p:spPr>
          <a:xfrm>
            <a:off x="9797274" y="4123110"/>
            <a:ext cx="0" cy="78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7" name="图片 336"/>
          <p:cNvPicPr>
            <a:picLocks noChangeAspect="1"/>
          </p:cNvPicPr>
          <p:nvPr/>
        </p:nvPicPr>
        <p:blipFill>
          <a:blip r:embed="rId9"/>
          <a:stretch>
            <a:fillRect/>
          </a:stretch>
        </p:blipFill>
        <p:spPr>
          <a:xfrm>
            <a:off x="9528510" y="4266512"/>
            <a:ext cx="545423" cy="429022"/>
          </a:xfrm>
          <a:prstGeom prst="rect">
            <a:avLst/>
          </a:prstGeom>
        </p:spPr>
      </p:pic>
      <p:cxnSp>
        <p:nvCxnSpPr>
          <p:cNvPr id="22" name="直接箭头连接符 21"/>
          <p:cNvCxnSpPr>
            <a:stCxn id="6" idx="0"/>
          </p:cNvCxnSpPr>
          <p:nvPr/>
        </p:nvCxnSpPr>
        <p:spPr>
          <a:xfrm flipV="1">
            <a:off x="10843164" y="4910042"/>
            <a:ext cx="7285" cy="900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8" name="图片 337"/>
          <p:cNvPicPr>
            <a:picLocks noChangeAspect="1"/>
          </p:cNvPicPr>
          <p:nvPr/>
        </p:nvPicPr>
        <p:blipFill>
          <a:blip r:embed="rId9"/>
          <a:stretch>
            <a:fillRect/>
          </a:stretch>
        </p:blipFill>
        <p:spPr>
          <a:xfrm>
            <a:off x="10581261" y="5178561"/>
            <a:ext cx="545423" cy="429022"/>
          </a:xfrm>
          <a:prstGeom prst="rect">
            <a:avLst/>
          </a:prstGeom>
        </p:spPr>
      </p:pic>
      <p:pic>
        <p:nvPicPr>
          <p:cNvPr id="30" name="图片 29"/>
          <p:cNvPicPr>
            <a:picLocks noChangeAspect="1"/>
          </p:cNvPicPr>
          <p:nvPr/>
        </p:nvPicPr>
        <p:blipFill>
          <a:blip r:embed="rId10"/>
          <a:stretch>
            <a:fillRect/>
          </a:stretch>
        </p:blipFill>
        <p:spPr>
          <a:xfrm>
            <a:off x="4051634" y="3540508"/>
            <a:ext cx="4500680" cy="2603899"/>
          </a:xfrm>
          <a:prstGeom prst="rect">
            <a:avLst/>
          </a:prstGeom>
        </p:spPr>
      </p:pic>
      <p:pic>
        <p:nvPicPr>
          <p:cNvPr id="320" name="图片 319"/>
          <p:cNvPicPr>
            <a:picLocks noChangeAspect="1"/>
          </p:cNvPicPr>
          <p:nvPr/>
        </p:nvPicPr>
        <p:blipFill>
          <a:blip r:embed="rId11"/>
          <a:stretch>
            <a:fillRect/>
          </a:stretch>
        </p:blipFill>
        <p:spPr>
          <a:xfrm>
            <a:off x="7700303" y="5807895"/>
            <a:ext cx="668008" cy="433730"/>
          </a:xfrm>
          <a:prstGeom prst="rect">
            <a:avLst/>
          </a:prstGeom>
        </p:spPr>
      </p:pic>
      <p:cxnSp>
        <p:nvCxnSpPr>
          <p:cNvPr id="33" name="直接箭头连接符 32"/>
          <p:cNvCxnSpPr>
            <a:endCxn id="263" idx="1"/>
          </p:cNvCxnSpPr>
          <p:nvPr/>
        </p:nvCxnSpPr>
        <p:spPr>
          <a:xfrm>
            <a:off x="8552314" y="4894851"/>
            <a:ext cx="2507516" cy="1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图片 38"/>
          <p:cNvPicPr>
            <a:picLocks noChangeAspect="1"/>
          </p:cNvPicPr>
          <p:nvPr/>
        </p:nvPicPr>
        <p:blipFill>
          <a:blip r:embed="rId12"/>
          <a:stretch>
            <a:fillRect/>
          </a:stretch>
        </p:blipFill>
        <p:spPr>
          <a:xfrm>
            <a:off x="5406558" y="5810712"/>
            <a:ext cx="969632" cy="494139"/>
          </a:xfrm>
          <a:prstGeom prst="rect">
            <a:avLst/>
          </a:prstGeom>
        </p:spPr>
      </p:pic>
      <p:sp>
        <p:nvSpPr>
          <p:cNvPr id="40" name="文本框 39"/>
          <p:cNvSpPr txBox="1"/>
          <p:nvPr/>
        </p:nvSpPr>
        <p:spPr>
          <a:xfrm>
            <a:off x="7917656" y="5531645"/>
            <a:ext cx="264319" cy="276250"/>
          </a:xfrm>
          <a:prstGeom prst="rect">
            <a:avLst/>
          </a:prstGeom>
          <a:solidFill>
            <a:srgbClr val="FFFFFF"/>
          </a:solidFill>
          <a:ln>
            <a:noFill/>
          </a:ln>
        </p:spPr>
        <p:txBody>
          <a:bodyPr wrap="square" rtlCol="0">
            <a:spAutoFit/>
          </a:bodyPr>
          <a:lstStyle/>
          <a:p>
            <a:endParaRPr lang="zh-CN" altLang="en-US" sz="600" dirty="0"/>
          </a:p>
        </p:txBody>
      </p:sp>
      <p:sp>
        <p:nvSpPr>
          <p:cNvPr id="41" name="文本框 40"/>
          <p:cNvSpPr txBox="1"/>
          <p:nvPr/>
        </p:nvSpPr>
        <p:spPr>
          <a:xfrm>
            <a:off x="7939088" y="5524502"/>
            <a:ext cx="57150" cy="45719"/>
          </a:xfrm>
          <a:prstGeom prst="rect">
            <a:avLst/>
          </a:prstGeom>
          <a:solidFill>
            <a:srgbClr val="FFFFFF"/>
          </a:solidFill>
          <a:ln>
            <a:noFill/>
          </a:ln>
        </p:spPr>
        <p:txBody>
          <a:bodyPr wrap="square" rtlCol="0">
            <a:spAutoFit/>
          </a:bodyPr>
          <a:lstStyle/>
          <a:p>
            <a:endParaRPr lang="zh-CN" altLang="en-US" sz="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020857" cy="584775"/>
          </a:xfrm>
          <a:prstGeom prst="rect">
            <a:avLst/>
          </a:prstGeom>
          <a:noFill/>
        </p:spPr>
        <p:txBody>
          <a:bodyPr wrap="square" lIns="91440" tIns="45720" rIns="91440" bIns="45720">
            <a:spAutoFit/>
          </a:bodyPr>
          <a:lstStyle/>
          <a:p>
            <a:r>
              <a:rPr lang="zh-CN" altLang="en-US" sz="3200" b="1" cap="none" spc="0" dirty="0">
                <a:ln w="9525">
                  <a:solidFill>
                    <a:schemeClr val="bg1"/>
                  </a:solidFill>
                  <a:prstDash val="solid"/>
                </a:ln>
                <a:latin typeface="+mj-ea"/>
                <a:ea typeface="+mj-ea"/>
              </a:rPr>
              <a:t>问题</a:t>
            </a:r>
            <a:endParaRPr lang="zh-CN" altLang="en-US" sz="3200" b="1" cap="none" spc="0" dirty="0">
              <a:ln w="9525">
                <a:solidFill>
                  <a:schemeClr val="bg1"/>
                </a:solidFill>
                <a:prstDash val="solid"/>
              </a:ln>
              <a:latin typeface="+mj-ea"/>
              <a:ea typeface="+mj-ea"/>
            </a:endParaRPr>
          </a:p>
        </p:txBody>
      </p:sp>
      <p:sp>
        <p:nvSpPr>
          <p:cNvPr id="33" name="云形 32"/>
          <p:cNvSpPr/>
          <p:nvPr/>
        </p:nvSpPr>
        <p:spPr>
          <a:xfrm>
            <a:off x="1446730" y="1640216"/>
            <a:ext cx="2504523" cy="1276436"/>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3">
                    <a:lumMod val="50000"/>
                  </a:schemeClr>
                </a:solidFill>
              </a:rPr>
              <a:t>2019-2021</a:t>
            </a:r>
            <a:r>
              <a:rPr lang="zh-CN" altLang="en-US" sz="1600" dirty="0">
                <a:solidFill>
                  <a:schemeClr val="accent3">
                    <a:lumMod val="50000"/>
                  </a:schemeClr>
                </a:solidFill>
              </a:rPr>
              <a:t>年哪家上市公司货币总额均位列前十？</a:t>
            </a:r>
            <a:endParaRPr lang="zh-CN" altLang="en-US" sz="1600" dirty="0">
              <a:solidFill>
                <a:schemeClr val="accent3">
                  <a:lumMod val="50000"/>
                </a:schemeClr>
              </a:solidFill>
            </a:endParaRPr>
          </a:p>
        </p:txBody>
      </p:sp>
      <p:sp>
        <p:nvSpPr>
          <p:cNvPr id="34" name="云形 33"/>
          <p:cNvSpPr/>
          <p:nvPr/>
        </p:nvSpPr>
        <p:spPr>
          <a:xfrm>
            <a:off x="4636235" y="935486"/>
            <a:ext cx="2504523" cy="1448781"/>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accent3">
                    <a:lumMod val="50000"/>
                  </a:schemeClr>
                </a:solidFill>
                <a:effectLst/>
                <a:latin typeface="LarkHackSafariFont"/>
              </a:rPr>
              <a:t>2019</a:t>
            </a:r>
            <a:r>
              <a:rPr lang="zh-CN" altLang="en-US" sz="1600" dirty="0">
                <a:solidFill>
                  <a:schemeClr val="accent3">
                    <a:lumMod val="50000"/>
                  </a:schemeClr>
                </a:solidFill>
                <a:effectLst/>
                <a:latin typeface="LarkHackSafariFont"/>
              </a:rPr>
              <a:t>年上海大屯能源股份有限公司职工总人数有多少？</a:t>
            </a:r>
            <a:endParaRPr lang="zh-CN" altLang="en-US" sz="1600" dirty="0">
              <a:solidFill>
                <a:schemeClr val="accent3">
                  <a:lumMod val="50000"/>
                </a:schemeClr>
              </a:solidFill>
              <a:effectLst/>
            </a:endParaRPr>
          </a:p>
        </p:txBody>
      </p:sp>
      <p:sp>
        <p:nvSpPr>
          <p:cNvPr id="35" name="云形 34"/>
          <p:cNvSpPr/>
          <p:nvPr/>
        </p:nvSpPr>
        <p:spPr>
          <a:xfrm>
            <a:off x="8236508" y="935486"/>
            <a:ext cx="2882900" cy="1717718"/>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accent3">
                    <a:lumMod val="50000"/>
                  </a:schemeClr>
                </a:solidFill>
                <a:effectLst/>
                <a:latin typeface="LarkHackSafariFont"/>
              </a:rPr>
              <a:t>请提供同和药业</a:t>
            </a:r>
            <a:r>
              <a:rPr lang="en-US" altLang="zh-CN" sz="1600" dirty="0">
                <a:solidFill>
                  <a:schemeClr val="accent3">
                    <a:lumMod val="50000"/>
                  </a:schemeClr>
                </a:solidFill>
                <a:effectLst/>
                <a:latin typeface="LarkHackSafariFont"/>
              </a:rPr>
              <a:t>2020</a:t>
            </a:r>
            <a:r>
              <a:rPr lang="zh-CN" altLang="en-US" sz="1600" dirty="0">
                <a:solidFill>
                  <a:schemeClr val="accent3">
                    <a:lumMod val="50000"/>
                  </a:schemeClr>
                </a:solidFill>
                <a:effectLst/>
                <a:latin typeface="LarkHackSafariFont"/>
              </a:rPr>
              <a:t>年的研发费用增长率并保留</a:t>
            </a:r>
            <a:r>
              <a:rPr lang="en-US" altLang="zh-CN" sz="1600" dirty="0">
                <a:solidFill>
                  <a:schemeClr val="accent3">
                    <a:lumMod val="50000"/>
                  </a:schemeClr>
                </a:solidFill>
                <a:effectLst/>
                <a:latin typeface="LarkHackSafariFont"/>
              </a:rPr>
              <a:t>2</a:t>
            </a:r>
            <a:r>
              <a:rPr lang="zh-CN" altLang="en-US" sz="1600" dirty="0">
                <a:solidFill>
                  <a:schemeClr val="accent3">
                    <a:lumMod val="50000"/>
                  </a:schemeClr>
                </a:solidFill>
                <a:effectLst/>
                <a:latin typeface="LarkHackSafariFont"/>
              </a:rPr>
              <a:t>位小数</a:t>
            </a:r>
            <a:endParaRPr lang="zh-CN" altLang="en-US" sz="1600" dirty="0">
              <a:solidFill>
                <a:schemeClr val="accent3">
                  <a:lumMod val="50000"/>
                </a:schemeClr>
              </a:solidFill>
              <a:effectLst/>
            </a:endParaRPr>
          </a:p>
        </p:txBody>
      </p:sp>
      <p:sp>
        <p:nvSpPr>
          <p:cNvPr id="36" name="云形 35"/>
          <p:cNvSpPr/>
          <p:nvPr/>
        </p:nvSpPr>
        <p:spPr>
          <a:xfrm>
            <a:off x="161695" y="3428999"/>
            <a:ext cx="3711805" cy="1414577"/>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3">
                    <a:lumMod val="50000"/>
                  </a:schemeClr>
                </a:solidFill>
              </a:rPr>
              <a:t>根据</a:t>
            </a:r>
            <a:r>
              <a:rPr lang="en-US" altLang="zh-CN" sz="1600" dirty="0">
                <a:solidFill>
                  <a:schemeClr val="accent3">
                    <a:lumMod val="50000"/>
                  </a:schemeClr>
                </a:solidFill>
              </a:rPr>
              <a:t>2017</a:t>
            </a:r>
            <a:r>
              <a:rPr lang="zh-CN" altLang="en-US" sz="1600" dirty="0">
                <a:solidFill>
                  <a:schemeClr val="accent3">
                    <a:lumMod val="50000"/>
                  </a:schemeClr>
                </a:solidFill>
              </a:rPr>
              <a:t>年的年报数据，请简要介绍浙江核新同花顺网络信息股份有限公司的现金流情况。</a:t>
            </a:r>
            <a:endParaRPr lang="zh-CN" altLang="en-US" sz="1600" dirty="0">
              <a:solidFill>
                <a:schemeClr val="accent3">
                  <a:lumMod val="50000"/>
                </a:schemeClr>
              </a:solidFill>
            </a:endParaRPr>
          </a:p>
        </p:txBody>
      </p:sp>
      <p:sp>
        <p:nvSpPr>
          <p:cNvPr id="37" name="云形 36"/>
          <p:cNvSpPr/>
          <p:nvPr/>
        </p:nvSpPr>
        <p:spPr>
          <a:xfrm>
            <a:off x="1270750" y="5083574"/>
            <a:ext cx="2782892" cy="120992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3">
                    <a:lumMod val="50000"/>
                  </a:schemeClr>
                </a:solidFill>
              </a:rPr>
              <a:t>2019-2021</a:t>
            </a:r>
            <a:r>
              <a:rPr lang="zh-CN" altLang="en-US" sz="1600" dirty="0">
                <a:solidFill>
                  <a:schemeClr val="accent3">
                    <a:lumMod val="50000"/>
                  </a:schemeClr>
                </a:solidFill>
              </a:rPr>
              <a:t>年唐山三友化工股份有限公司法定代表人是否都是相同的？</a:t>
            </a:r>
            <a:endParaRPr lang="zh-CN" altLang="en-US" sz="1600" dirty="0">
              <a:solidFill>
                <a:schemeClr val="accent3">
                  <a:lumMod val="50000"/>
                </a:schemeClr>
              </a:solidFill>
            </a:endParaRPr>
          </a:p>
        </p:txBody>
      </p:sp>
      <p:sp>
        <p:nvSpPr>
          <p:cNvPr id="38" name="云形 37"/>
          <p:cNvSpPr/>
          <p:nvPr/>
        </p:nvSpPr>
        <p:spPr>
          <a:xfrm>
            <a:off x="5019192" y="5023103"/>
            <a:ext cx="3098800" cy="1270393"/>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3">
                    <a:lumMod val="50000"/>
                  </a:schemeClr>
                </a:solidFill>
              </a:rPr>
              <a:t>固定资产的折旧政策如何影响公司的财务状况和税务成本？</a:t>
            </a:r>
            <a:endParaRPr lang="zh-CN" altLang="en-US" sz="1600" dirty="0">
              <a:solidFill>
                <a:schemeClr val="accent3">
                  <a:lumMod val="50000"/>
                </a:schemeClr>
              </a:solidFill>
            </a:endParaRPr>
          </a:p>
        </p:txBody>
      </p:sp>
      <p:sp>
        <p:nvSpPr>
          <p:cNvPr id="39" name="云形 38"/>
          <p:cNvSpPr/>
          <p:nvPr/>
        </p:nvSpPr>
        <p:spPr>
          <a:xfrm>
            <a:off x="9096242" y="2926365"/>
            <a:ext cx="2509633" cy="120992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3">
                    <a:lumMod val="50000"/>
                  </a:schemeClr>
                </a:solidFill>
              </a:rPr>
              <a:t>请具体描述一下</a:t>
            </a:r>
            <a:r>
              <a:rPr lang="en-US" altLang="zh-CN" sz="1600" dirty="0">
                <a:solidFill>
                  <a:schemeClr val="accent3">
                    <a:lumMod val="50000"/>
                  </a:schemeClr>
                </a:solidFill>
              </a:rPr>
              <a:t>2019</a:t>
            </a:r>
            <a:r>
              <a:rPr lang="zh-CN" altLang="en-US" sz="1600" dirty="0">
                <a:solidFill>
                  <a:schemeClr val="accent3">
                    <a:lumMod val="50000"/>
                  </a:schemeClr>
                </a:solidFill>
              </a:rPr>
              <a:t>年迈瑞医疗社会责任情况。</a:t>
            </a:r>
            <a:endParaRPr lang="zh-CN" altLang="en-US" sz="1600" dirty="0">
              <a:solidFill>
                <a:schemeClr val="accent3">
                  <a:lumMod val="50000"/>
                </a:schemeClr>
              </a:solidFill>
            </a:endParaRPr>
          </a:p>
        </p:txBody>
      </p:sp>
      <p:sp>
        <p:nvSpPr>
          <p:cNvPr id="40" name="云形 39"/>
          <p:cNvSpPr/>
          <p:nvPr/>
        </p:nvSpPr>
        <p:spPr>
          <a:xfrm>
            <a:off x="8592164" y="4561278"/>
            <a:ext cx="2825713" cy="1717718"/>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3">
                    <a:lumMod val="50000"/>
                  </a:schemeClr>
                </a:solidFill>
              </a:rPr>
              <a:t>哪家在南京注册的上市公司，</a:t>
            </a:r>
            <a:r>
              <a:rPr lang="en-US" altLang="zh-CN" sz="1600" dirty="0">
                <a:solidFill>
                  <a:schemeClr val="accent3">
                    <a:lumMod val="50000"/>
                  </a:schemeClr>
                </a:solidFill>
              </a:rPr>
              <a:t>2021</a:t>
            </a:r>
            <a:r>
              <a:rPr lang="zh-CN" altLang="en-US" sz="1600" dirty="0">
                <a:solidFill>
                  <a:schemeClr val="accent3">
                    <a:lumMod val="50000"/>
                  </a:schemeClr>
                </a:solidFill>
              </a:rPr>
              <a:t>年负债总金额最高？金额是？</a:t>
            </a:r>
            <a:endParaRPr lang="zh-CN" altLang="en-US" sz="1600" dirty="0">
              <a:solidFill>
                <a:schemeClr val="accent3">
                  <a:lumMod val="50000"/>
                </a:schemeClr>
              </a:solidFill>
            </a:endParaRPr>
          </a:p>
        </p:txBody>
      </p:sp>
      <p:pic>
        <p:nvPicPr>
          <p:cNvPr id="42" name="图片 41" descr="绿色柔和背景上的问号"/>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10000" b="90000" l="10000" r="90000">
                        <a14:foregroundMark x1="66895" y1="73438" x2="66895" y2="73438"/>
                        <a14:foregroundMark x1="68994" y1="64909" x2="68994" y2="64909"/>
                        <a14:foregroundMark x1="69238" y1="82552" x2="69238" y2="82552"/>
                        <a14:foregroundMark x1="76465" y1="74935" x2="76465" y2="74935"/>
                        <a14:foregroundMark x1="75439" y1="60417" x2="75439" y2="60417"/>
                        <a14:foregroundMark x1="75537" y1="60286" x2="75537" y2="60286"/>
                      </a14:backgroundRemoval>
                    </a14:imgEffect>
                  </a14:imgLayer>
                </a14:imgProps>
              </a:ext>
              <a:ext uri="{28A0092B-C50C-407E-A947-70E740481C1C}">
                <a14:useLocalDpi xmlns:a14="http://schemas.microsoft.com/office/drawing/2010/main" val="0"/>
              </a:ext>
            </a:extLst>
          </a:blip>
          <a:srcRect l="42789"/>
          <a:stretch>
            <a:fillRect/>
          </a:stretch>
        </p:blipFill>
        <p:spPr>
          <a:xfrm>
            <a:off x="5150586" y="2653204"/>
            <a:ext cx="1772847" cy="2324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842970" cy="1077218"/>
          </a:xfrm>
          <a:prstGeom prst="rect">
            <a:avLst/>
          </a:prstGeom>
          <a:noFill/>
        </p:spPr>
        <p:txBody>
          <a:bodyPr wrap="square" lIns="91440" tIns="45720" rIns="91440" bIns="45720">
            <a:spAutoFit/>
          </a:bodyPr>
          <a:lstStyle/>
          <a:p>
            <a:r>
              <a:rPr lang="en-US" altLang="zh-CN" sz="3200" b="1" cap="none" spc="0" dirty="0">
                <a:ln w="9525">
                  <a:solidFill>
                    <a:schemeClr val="bg1"/>
                  </a:solidFill>
                  <a:prstDash val="solid"/>
                </a:ln>
                <a:latin typeface="+mj-ea"/>
                <a:ea typeface="+mj-ea"/>
              </a:rPr>
              <a:t>1 </a:t>
            </a:r>
            <a:r>
              <a:rPr lang="zh-CN" altLang="en-US" sz="3200" b="1" cap="none" spc="0" dirty="0">
                <a:ln w="9525">
                  <a:solidFill>
                    <a:schemeClr val="bg1"/>
                  </a:solidFill>
                  <a:prstDash val="solid"/>
                </a:ln>
                <a:latin typeface="+mj-ea"/>
                <a:ea typeface="+mj-ea"/>
              </a:rPr>
              <a:t>匹配关键词</a:t>
            </a:r>
            <a:endParaRPr lang="zh-CN" altLang="en-US" sz="3200" b="1" cap="none" spc="0" dirty="0">
              <a:ln w="9525">
                <a:solidFill>
                  <a:schemeClr val="bg1"/>
                </a:solidFill>
                <a:prstDash val="solid"/>
              </a:ln>
              <a:latin typeface="+mj-ea"/>
              <a:ea typeface="+mj-ea"/>
            </a:endParaRPr>
          </a:p>
          <a:p>
            <a:endParaRPr lang="zh-CN" altLang="en-US" sz="3200" b="1" cap="none" spc="0" dirty="0">
              <a:ln w="9525">
                <a:solidFill>
                  <a:schemeClr val="bg1"/>
                </a:solidFill>
                <a:prstDash val="solid"/>
              </a:ln>
              <a:latin typeface="+mj-ea"/>
              <a:ea typeface="+mj-ea"/>
            </a:endParaRPr>
          </a:p>
        </p:txBody>
      </p:sp>
      <p:sp>
        <p:nvSpPr>
          <p:cNvPr id="4" name="矩形: 圆角 3"/>
          <p:cNvSpPr/>
          <p:nvPr/>
        </p:nvSpPr>
        <p:spPr>
          <a:xfrm>
            <a:off x="887524" y="1883378"/>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Consolas" panose="020B0609020204030204" pitchFamily="49" charset="0"/>
              </a:rPr>
              <a:t>M</a:t>
            </a:r>
            <a:r>
              <a:rPr lang="en-US" altLang="zh-CN" sz="2000" dirty="0">
                <a:solidFill>
                  <a:schemeClr val="tx1"/>
                </a:solidFill>
                <a:latin typeface="Consolas" panose="020B0609020204030204" pitchFamily="49" charset="0"/>
              </a:rPr>
              <a:t>atch</a:t>
            </a:r>
            <a:endParaRPr lang="zh-CN" altLang="en-US" sz="2000" dirty="0">
              <a:solidFill>
                <a:schemeClr val="tx1"/>
              </a:solidFill>
              <a:latin typeface="Consolas" panose="020B0609020204030204" pitchFamily="49" charset="0"/>
            </a:endParaRPr>
          </a:p>
        </p:txBody>
      </p:sp>
      <p:sp>
        <p:nvSpPr>
          <p:cNvPr id="6" name="文本框 5"/>
          <p:cNvSpPr txBox="1"/>
          <p:nvPr/>
        </p:nvSpPr>
        <p:spPr>
          <a:xfrm>
            <a:off x="1640731" y="3429000"/>
            <a:ext cx="8810670" cy="1603644"/>
          </a:xfrm>
          <a:prstGeom prst="rect">
            <a:avLst/>
          </a:prstGeom>
          <a:noFill/>
        </p:spPr>
        <p:txBody>
          <a:bodyPr wrap="square" rtlCol="0">
            <a:spAutoFit/>
          </a:bodyPr>
          <a:lstStyle/>
          <a:p>
            <a:pPr marL="285750" indent="-285750" algn="just">
              <a:lnSpc>
                <a:spcPct val="150000"/>
              </a:lnSpc>
              <a:spcBef>
                <a:spcPts val="600"/>
              </a:spcBef>
              <a:spcAft>
                <a:spcPts val="600"/>
              </a:spcAft>
              <a:buFont typeface="Wingdings" panose="05000000000000000000" pitchFamily="2" charset="2"/>
              <a:buChar char="Ø"/>
            </a:pPr>
            <a:r>
              <a:rPr lang="zh-CN" altLang="en-US" dirty="0">
                <a:latin typeface="Linux Libertine"/>
                <a:ea typeface="微软雅黑" panose="020B0503020204020204" pitchFamily="34" charset="-122"/>
                <a:cs typeface="微软雅黑" panose="020B0503020204020204" pitchFamily="34" charset="-122"/>
              </a:rPr>
              <a:t>年份：</a:t>
            </a:r>
            <a:r>
              <a:rPr lang="en-US" altLang="zh-CN" sz="1800" dirty="0">
                <a:solidFill>
                  <a:schemeClr val="accent5"/>
                </a:solidFill>
              </a:rPr>
              <a:t> 2017</a:t>
            </a:r>
            <a:r>
              <a:rPr lang="zh-CN" altLang="en-US" sz="1800" dirty="0">
                <a:solidFill>
                  <a:schemeClr val="accent5"/>
                </a:solidFill>
              </a:rPr>
              <a:t>年（单年份），</a:t>
            </a:r>
            <a:r>
              <a:rPr lang="en-US" altLang="zh-CN" sz="1800" dirty="0">
                <a:solidFill>
                  <a:schemeClr val="accent5"/>
                </a:solidFill>
              </a:rPr>
              <a:t> 2019-2021</a:t>
            </a:r>
            <a:r>
              <a:rPr lang="zh-CN" altLang="en-US" sz="1800" dirty="0">
                <a:solidFill>
                  <a:schemeClr val="accent5"/>
                </a:solidFill>
              </a:rPr>
              <a:t>年（多年份）</a:t>
            </a:r>
            <a:r>
              <a:rPr lang="en-US" altLang="zh-CN" sz="1800" dirty="0">
                <a:solidFill>
                  <a:schemeClr val="accent5"/>
                </a:solidFill>
              </a:rPr>
              <a:t> ……</a:t>
            </a:r>
            <a:endParaRPr lang="en-US" altLang="zh-CN" dirty="0">
              <a:latin typeface="Linux Libertine"/>
              <a:ea typeface="微软雅黑" panose="020B0503020204020204" pitchFamily="34" charset="-122"/>
              <a:cs typeface="微软雅黑" panose="020B0503020204020204" pitchFamily="34" charset="-122"/>
            </a:endParaRPr>
          </a:p>
          <a:p>
            <a:pPr marL="285750" indent="-285750" algn="just">
              <a:lnSpc>
                <a:spcPct val="150000"/>
              </a:lnSpc>
              <a:spcBef>
                <a:spcPts val="600"/>
              </a:spcBef>
              <a:spcAft>
                <a:spcPts val="600"/>
              </a:spcAft>
              <a:buFont typeface="Wingdings" panose="05000000000000000000" pitchFamily="2" charset="2"/>
              <a:buChar char="Ø"/>
            </a:pPr>
            <a:r>
              <a:rPr lang="zh-CN" altLang="en-US" sz="1800" dirty="0">
                <a:effectLst/>
                <a:latin typeface="Linux Libertine"/>
                <a:ea typeface="微软雅黑" panose="020B0503020204020204" pitchFamily="34" charset="-122"/>
                <a:cs typeface="微软雅黑" panose="020B0503020204020204" pitchFamily="34" charset="-122"/>
              </a:rPr>
              <a:t>公司名称：</a:t>
            </a:r>
            <a:r>
              <a:rPr lang="zh-CN" altLang="en-US" sz="1800" dirty="0">
                <a:solidFill>
                  <a:schemeClr val="accent6"/>
                </a:solidFill>
              </a:rPr>
              <a:t>浙江核新同花顺网络信息股份有限公司</a:t>
            </a:r>
            <a:r>
              <a:rPr lang="zh-CN" altLang="en-US" sz="1800" dirty="0">
                <a:solidFill>
                  <a:schemeClr val="accent6"/>
                </a:solidFill>
                <a:effectLst/>
                <a:latin typeface="LarkHackSafariFont"/>
              </a:rPr>
              <a:t>（全称），</a:t>
            </a:r>
            <a:r>
              <a:rPr lang="zh-CN" altLang="en-US" sz="1800" dirty="0">
                <a:solidFill>
                  <a:schemeClr val="accent6"/>
                </a:solidFill>
              </a:rPr>
              <a:t>迈瑞医疗（简称）</a:t>
            </a:r>
            <a:r>
              <a:rPr lang="en-US" altLang="zh-CN" sz="1800" dirty="0">
                <a:solidFill>
                  <a:schemeClr val="accent6"/>
                </a:solidFill>
              </a:rPr>
              <a:t>……</a:t>
            </a:r>
            <a:endParaRPr lang="en-US" altLang="zh-CN" sz="1800" dirty="0">
              <a:solidFill>
                <a:schemeClr val="accent6"/>
              </a:solidFill>
            </a:endParaRPr>
          </a:p>
          <a:p>
            <a:pPr marL="285750" indent="-285750" algn="just">
              <a:lnSpc>
                <a:spcPct val="150000"/>
              </a:lnSpc>
              <a:spcBef>
                <a:spcPts val="600"/>
              </a:spcBef>
              <a:spcAft>
                <a:spcPts val="600"/>
              </a:spcAft>
              <a:buFont typeface="Wingdings" panose="05000000000000000000" pitchFamily="2" charset="2"/>
              <a:buChar char="Ø"/>
            </a:pPr>
            <a:r>
              <a:rPr lang="zh-CN" altLang="en-US" dirty="0">
                <a:latin typeface="Linux Libertine"/>
                <a:ea typeface="微软雅黑" panose="020B0503020204020204" pitchFamily="34" charset="-122"/>
              </a:rPr>
              <a:t>金融关键词：</a:t>
            </a:r>
            <a:r>
              <a:rPr lang="zh-CN" altLang="en-US" sz="1800" dirty="0">
                <a:solidFill>
                  <a:srgbClr val="FF0000"/>
                </a:solidFill>
              </a:rPr>
              <a:t>现金流情况，货币总额</a:t>
            </a:r>
            <a:r>
              <a:rPr lang="en-US" altLang="zh-CN" sz="1800" dirty="0">
                <a:solidFill>
                  <a:srgbClr val="FF0000"/>
                </a:solidFill>
              </a:rPr>
              <a:t>……</a:t>
            </a:r>
            <a:endParaRPr lang="zh-CN" altLang="en-US" dirty="0">
              <a:latin typeface="Linux Libertine"/>
              <a:ea typeface="微软雅黑" panose="020B0503020204020204" pitchFamily="34" charset="-122"/>
            </a:endParaRPr>
          </a:p>
        </p:txBody>
      </p:sp>
      <p:sp>
        <p:nvSpPr>
          <p:cNvPr id="7" name="云形 6"/>
          <p:cNvSpPr/>
          <p:nvPr/>
        </p:nvSpPr>
        <p:spPr>
          <a:xfrm>
            <a:off x="8245444" y="1642846"/>
            <a:ext cx="3454256" cy="1414577"/>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根据</a:t>
            </a:r>
            <a:r>
              <a:rPr lang="en-US" altLang="zh-CN" sz="1600" dirty="0">
                <a:solidFill>
                  <a:schemeClr val="accent5"/>
                </a:solidFill>
              </a:rPr>
              <a:t>2017</a:t>
            </a:r>
            <a:r>
              <a:rPr lang="zh-CN" altLang="en-US" sz="1600" dirty="0">
                <a:solidFill>
                  <a:schemeClr val="accent5"/>
                </a:solidFill>
              </a:rPr>
              <a:t>年</a:t>
            </a:r>
            <a:r>
              <a:rPr lang="zh-CN" altLang="en-US" sz="1600" dirty="0">
                <a:solidFill>
                  <a:schemeClr val="tx1">
                    <a:lumMod val="95000"/>
                    <a:lumOff val="5000"/>
                  </a:schemeClr>
                </a:solidFill>
              </a:rPr>
              <a:t>的年报数据，请简要介绍</a:t>
            </a:r>
            <a:r>
              <a:rPr lang="zh-CN" altLang="en-US" sz="1600" dirty="0">
                <a:solidFill>
                  <a:schemeClr val="accent6"/>
                </a:solidFill>
              </a:rPr>
              <a:t>浙江核新同花顺网络信息股份有限公司</a:t>
            </a:r>
            <a:r>
              <a:rPr lang="zh-CN" altLang="en-US" sz="1600" dirty="0">
                <a:solidFill>
                  <a:schemeClr val="tx1">
                    <a:lumMod val="95000"/>
                    <a:lumOff val="5000"/>
                  </a:schemeClr>
                </a:solidFill>
              </a:rPr>
              <a:t>的</a:t>
            </a:r>
            <a:r>
              <a:rPr lang="zh-CN" altLang="en-US" sz="1600" dirty="0">
                <a:solidFill>
                  <a:srgbClr val="FF0000"/>
                </a:solidFill>
              </a:rPr>
              <a:t>现金流情况</a:t>
            </a:r>
            <a:r>
              <a:rPr lang="zh-CN" altLang="en-US" sz="1600" dirty="0">
                <a:solidFill>
                  <a:schemeClr val="tx1">
                    <a:lumMod val="95000"/>
                    <a:lumOff val="5000"/>
                  </a:schemeClr>
                </a:solidFill>
              </a:rPr>
              <a:t>。</a:t>
            </a:r>
            <a:endParaRPr lang="zh-CN" altLang="en-US" sz="1600" dirty="0">
              <a:solidFill>
                <a:schemeClr val="tx1">
                  <a:lumMod val="95000"/>
                  <a:lumOff val="5000"/>
                </a:schemeClr>
              </a:solidFill>
            </a:endParaRPr>
          </a:p>
        </p:txBody>
      </p:sp>
      <p:sp>
        <p:nvSpPr>
          <p:cNvPr id="8" name="文本框 7"/>
          <p:cNvSpPr txBox="1"/>
          <p:nvPr/>
        </p:nvSpPr>
        <p:spPr>
          <a:xfrm>
            <a:off x="2789163" y="1965862"/>
            <a:ext cx="5061057" cy="580415"/>
          </a:xfrm>
          <a:prstGeom prst="rect">
            <a:avLst/>
          </a:prstGeom>
          <a:noFill/>
        </p:spPr>
        <p:txBody>
          <a:bodyPr wrap="square" rtlCol="0">
            <a:spAutoFit/>
          </a:bodyPr>
          <a:lstStyle/>
          <a:p>
            <a:pPr algn="just">
              <a:lnSpc>
                <a:spcPct val="150000"/>
              </a:lnSpc>
              <a:spcAft>
                <a:spcPts val="600"/>
              </a:spcAft>
            </a:pPr>
            <a:r>
              <a:rPr lang="zh-CN" altLang="en-US" sz="2400" dirty="0">
                <a:solidFill>
                  <a:schemeClr val="accent3">
                    <a:lumMod val="50000"/>
                  </a:schemeClr>
                </a:solidFill>
                <a:effectLst/>
                <a:latin typeface="Linux Libertine"/>
                <a:ea typeface="微软雅黑" panose="020B0503020204020204" pitchFamily="34" charset="-122"/>
                <a:cs typeface="微软雅黑" panose="020B0503020204020204" pitchFamily="34" charset="-122"/>
              </a:rPr>
              <a:t>提取问题中的关键词并尝试进行匹配</a:t>
            </a:r>
            <a:endParaRPr lang="zh-CN" altLang="zh-CN" sz="2400" dirty="0">
              <a:solidFill>
                <a:schemeClr val="accent3">
                  <a:lumMod val="50000"/>
                </a:schemeClr>
              </a:solidFill>
              <a:effectLst/>
              <a:latin typeface="Linux Libertine"/>
              <a:ea typeface="Calibri" panose="020F050202020403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670218" cy="584775"/>
          </a:xfrm>
          <a:prstGeom prst="rect">
            <a:avLst/>
          </a:prstGeom>
          <a:noFill/>
        </p:spPr>
        <p:txBody>
          <a:bodyPr wrap="square" lIns="91440" tIns="45720" rIns="91440" bIns="45720">
            <a:spAutoFit/>
          </a:bodyPr>
          <a:lstStyle/>
          <a:p>
            <a:r>
              <a:rPr lang="en-US" altLang="zh-CN" sz="3200" b="1" cap="none" spc="0" dirty="0">
                <a:ln w="9525">
                  <a:solidFill>
                    <a:schemeClr val="bg1"/>
                  </a:solidFill>
                  <a:prstDash val="solid"/>
                </a:ln>
                <a:latin typeface="+mj-ea"/>
                <a:ea typeface="+mj-ea"/>
              </a:rPr>
              <a:t>1 </a:t>
            </a:r>
            <a:r>
              <a:rPr lang="zh-CN" altLang="en-US" sz="3200" b="1" cap="none" spc="0" dirty="0">
                <a:ln w="9525">
                  <a:solidFill>
                    <a:schemeClr val="bg1"/>
                  </a:solidFill>
                  <a:prstDash val="solid"/>
                </a:ln>
                <a:latin typeface="+mj-ea"/>
                <a:ea typeface="+mj-ea"/>
              </a:rPr>
              <a:t>匹配关键词</a:t>
            </a:r>
            <a:endParaRPr lang="zh-CN" altLang="en-US" sz="3200" b="1" cap="none" spc="0" dirty="0">
              <a:ln w="9525">
                <a:solidFill>
                  <a:schemeClr val="bg1"/>
                </a:solidFill>
                <a:prstDash val="solid"/>
              </a:ln>
              <a:latin typeface="+mj-ea"/>
              <a:ea typeface="+mj-ea"/>
            </a:endParaRPr>
          </a:p>
        </p:txBody>
      </p:sp>
      <p:sp>
        <p:nvSpPr>
          <p:cNvPr id="33" name="云形 32"/>
          <p:cNvSpPr/>
          <p:nvPr/>
        </p:nvSpPr>
        <p:spPr>
          <a:xfrm>
            <a:off x="1446730" y="1640216"/>
            <a:ext cx="2504523" cy="1276436"/>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solidFill>
              </a:rPr>
              <a:t>2019-2021</a:t>
            </a:r>
            <a:r>
              <a:rPr lang="zh-CN" altLang="en-US" sz="1600" dirty="0">
                <a:solidFill>
                  <a:schemeClr val="accent5"/>
                </a:solidFill>
              </a:rPr>
              <a:t>年</a:t>
            </a:r>
            <a:r>
              <a:rPr lang="zh-CN" altLang="en-US" sz="1600" dirty="0">
                <a:solidFill>
                  <a:schemeClr val="tx1">
                    <a:lumMod val="95000"/>
                    <a:lumOff val="5000"/>
                  </a:schemeClr>
                </a:solidFill>
              </a:rPr>
              <a:t>哪家上市公司</a:t>
            </a:r>
            <a:r>
              <a:rPr lang="zh-CN" altLang="en-US" sz="1600" dirty="0">
                <a:solidFill>
                  <a:srgbClr val="FF0000"/>
                </a:solidFill>
              </a:rPr>
              <a:t>货币总额</a:t>
            </a:r>
            <a:r>
              <a:rPr lang="zh-CN" altLang="en-US" sz="1600" dirty="0">
                <a:solidFill>
                  <a:schemeClr val="tx1">
                    <a:lumMod val="95000"/>
                    <a:lumOff val="5000"/>
                  </a:schemeClr>
                </a:solidFill>
              </a:rPr>
              <a:t>均位列前十？</a:t>
            </a:r>
            <a:endParaRPr lang="zh-CN" altLang="en-US" sz="1600" dirty="0">
              <a:solidFill>
                <a:schemeClr val="tx1">
                  <a:lumMod val="95000"/>
                  <a:lumOff val="5000"/>
                </a:schemeClr>
              </a:solidFill>
            </a:endParaRPr>
          </a:p>
        </p:txBody>
      </p:sp>
      <p:sp>
        <p:nvSpPr>
          <p:cNvPr id="34" name="云形 33"/>
          <p:cNvSpPr/>
          <p:nvPr/>
        </p:nvSpPr>
        <p:spPr>
          <a:xfrm>
            <a:off x="4636235" y="935486"/>
            <a:ext cx="2504523" cy="1448781"/>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accent5"/>
                </a:solidFill>
                <a:effectLst/>
                <a:latin typeface="LarkHackSafariFont"/>
              </a:rPr>
              <a:t>2019</a:t>
            </a:r>
            <a:r>
              <a:rPr lang="zh-CN" altLang="en-US" sz="1600" dirty="0">
                <a:solidFill>
                  <a:schemeClr val="accent5"/>
                </a:solidFill>
                <a:effectLst/>
                <a:latin typeface="LarkHackSafariFont"/>
              </a:rPr>
              <a:t>年</a:t>
            </a:r>
            <a:r>
              <a:rPr lang="zh-CN" altLang="en-US" sz="1600" dirty="0">
                <a:solidFill>
                  <a:schemeClr val="accent6"/>
                </a:solidFill>
                <a:effectLst/>
                <a:latin typeface="LarkHackSafariFont"/>
              </a:rPr>
              <a:t>上海大屯能源股份有限公司</a:t>
            </a:r>
            <a:r>
              <a:rPr lang="zh-CN" altLang="en-US" sz="1600" dirty="0">
                <a:solidFill>
                  <a:srgbClr val="FF0000"/>
                </a:solidFill>
                <a:effectLst/>
                <a:latin typeface="LarkHackSafariFont"/>
              </a:rPr>
              <a:t>职工总人数</a:t>
            </a:r>
            <a:r>
              <a:rPr lang="zh-CN" altLang="en-US" sz="1600" dirty="0">
                <a:solidFill>
                  <a:srgbClr val="000000"/>
                </a:solidFill>
                <a:effectLst/>
                <a:latin typeface="LarkHackSafariFont"/>
              </a:rPr>
              <a:t>有多少？</a:t>
            </a:r>
            <a:endParaRPr lang="zh-CN" altLang="en-US" sz="1600" dirty="0">
              <a:effectLst/>
            </a:endParaRPr>
          </a:p>
        </p:txBody>
      </p:sp>
      <p:sp>
        <p:nvSpPr>
          <p:cNvPr id="35" name="云形 34"/>
          <p:cNvSpPr/>
          <p:nvPr/>
        </p:nvSpPr>
        <p:spPr>
          <a:xfrm>
            <a:off x="8240749" y="935486"/>
            <a:ext cx="2882900" cy="1717718"/>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0000"/>
                </a:solidFill>
                <a:effectLst/>
                <a:latin typeface="LarkHackSafariFont"/>
              </a:rPr>
              <a:t>请提供</a:t>
            </a:r>
            <a:r>
              <a:rPr lang="zh-CN" altLang="en-US" sz="1600" dirty="0">
                <a:solidFill>
                  <a:schemeClr val="accent6"/>
                </a:solidFill>
                <a:effectLst/>
                <a:latin typeface="LarkHackSafariFont"/>
              </a:rPr>
              <a:t>同和药业</a:t>
            </a:r>
            <a:r>
              <a:rPr lang="en-US" altLang="zh-CN" sz="1600" dirty="0">
                <a:solidFill>
                  <a:schemeClr val="accent5"/>
                </a:solidFill>
                <a:effectLst/>
                <a:latin typeface="LarkHackSafariFont"/>
              </a:rPr>
              <a:t>2020</a:t>
            </a:r>
            <a:r>
              <a:rPr lang="zh-CN" altLang="en-US" sz="1600" dirty="0">
                <a:solidFill>
                  <a:schemeClr val="accent5"/>
                </a:solidFill>
                <a:effectLst/>
                <a:latin typeface="LarkHackSafariFont"/>
              </a:rPr>
              <a:t>年</a:t>
            </a:r>
            <a:r>
              <a:rPr lang="zh-CN" altLang="en-US" sz="1600" dirty="0">
                <a:solidFill>
                  <a:srgbClr val="000000"/>
                </a:solidFill>
                <a:effectLst/>
                <a:latin typeface="LarkHackSafariFont"/>
              </a:rPr>
              <a:t>的</a:t>
            </a:r>
            <a:r>
              <a:rPr lang="zh-CN" altLang="en-US" sz="1600" dirty="0">
                <a:solidFill>
                  <a:srgbClr val="FF0000"/>
                </a:solidFill>
                <a:effectLst/>
                <a:latin typeface="LarkHackSafariFont"/>
              </a:rPr>
              <a:t>研发费用增长率</a:t>
            </a:r>
            <a:r>
              <a:rPr lang="zh-CN" altLang="en-US" sz="1600" dirty="0">
                <a:solidFill>
                  <a:srgbClr val="000000"/>
                </a:solidFill>
                <a:effectLst/>
                <a:latin typeface="LarkHackSafariFont"/>
              </a:rPr>
              <a:t>并保留</a:t>
            </a:r>
            <a:r>
              <a:rPr lang="en-US" altLang="zh-CN" sz="1600" dirty="0">
                <a:solidFill>
                  <a:srgbClr val="000000"/>
                </a:solidFill>
                <a:effectLst/>
                <a:latin typeface="LarkHackSafariFont"/>
              </a:rPr>
              <a:t>2</a:t>
            </a:r>
            <a:r>
              <a:rPr lang="zh-CN" altLang="en-US" sz="1600" dirty="0">
                <a:solidFill>
                  <a:srgbClr val="000000"/>
                </a:solidFill>
                <a:effectLst/>
                <a:latin typeface="LarkHackSafariFont"/>
              </a:rPr>
              <a:t>位小数</a:t>
            </a:r>
            <a:endParaRPr lang="zh-CN" altLang="en-US" sz="1600" dirty="0">
              <a:effectLst/>
            </a:endParaRPr>
          </a:p>
        </p:txBody>
      </p:sp>
      <p:sp>
        <p:nvSpPr>
          <p:cNvPr id="36" name="云形 35"/>
          <p:cNvSpPr/>
          <p:nvPr/>
        </p:nvSpPr>
        <p:spPr>
          <a:xfrm>
            <a:off x="161695" y="3428999"/>
            <a:ext cx="3711805" cy="1414577"/>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根据</a:t>
            </a:r>
            <a:r>
              <a:rPr lang="en-US" altLang="zh-CN" sz="1600" dirty="0">
                <a:solidFill>
                  <a:schemeClr val="accent5"/>
                </a:solidFill>
              </a:rPr>
              <a:t>2017</a:t>
            </a:r>
            <a:r>
              <a:rPr lang="zh-CN" altLang="en-US" sz="1600" dirty="0">
                <a:solidFill>
                  <a:schemeClr val="accent5"/>
                </a:solidFill>
              </a:rPr>
              <a:t>年</a:t>
            </a:r>
            <a:r>
              <a:rPr lang="zh-CN" altLang="en-US" sz="1600" dirty="0">
                <a:solidFill>
                  <a:schemeClr val="tx1">
                    <a:lumMod val="95000"/>
                    <a:lumOff val="5000"/>
                  </a:schemeClr>
                </a:solidFill>
              </a:rPr>
              <a:t>的年报数据，请简要介绍</a:t>
            </a:r>
            <a:r>
              <a:rPr lang="zh-CN" altLang="en-US" sz="1600" dirty="0">
                <a:solidFill>
                  <a:schemeClr val="accent6"/>
                </a:solidFill>
              </a:rPr>
              <a:t>浙江核新同花顺网络信息股份有限公司</a:t>
            </a:r>
            <a:r>
              <a:rPr lang="zh-CN" altLang="en-US" sz="1600" dirty="0">
                <a:solidFill>
                  <a:schemeClr val="tx1">
                    <a:lumMod val="95000"/>
                    <a:lumOff val="5000"/>
                  </a:schemeClr>
                </a:solidFill>
              </a:rPr>
              <a:t>的</a:t>
            </a:r>
            <a:r>
              <a:rPr lang="zh-CN" altLang="en-US" sz="1600" dirty="0">
                <a:solidFill>
                  <a:srgbClr val="FF0000"/>
                </a:solidFill>
              </a:rPr>
              <a:t>现金流情况</a:t>
            </a:r>
            <a:r>
              <a:rPr lang="zh-CN" altLang="en-US" sz="1600" dirty="0">
                <a:solidFill>
                  <a:schemeClr val="tx1">
                    <a:lumMod val="95000"/>
                    <a:lumOff val="5000"/>
                  </a:schemeClr>
                </a:solidFill>
              </a:rPr>
              <a:t>。</a:t>
            </a:r>
            <a:endParaRPr lang="zh-CN" altLang="en-US" sz="1600" dirty="0">
              <a:solidFill>
                <a:schemeClr val="tx1">
                  <a:lumMod val="95000"/>
                  <a:lumOff val="5000"/>
                </a:schemeClr>
              </a:solidFill>
            </a:endParaRPr>
          </a:p>
        </p:txBody>
      </p:sp>
      <p:sp>
        <p:nvSpPr>
          <p:cNvPr id="37" name="云形 36"/>
          <p:cNvSpPr/>
          <p:nvPr/>
        </p:nvSpPr>
        <p:spPr>
          <a:xfrm>
            <a:off x="1270750" y="5083574"/>
            <a:ext cx="2782892" cy="120992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solidFill>
              </a:rPr>
              <a:t>2019-2021</a:t>
            </a:r>
            <a:r>
              <a:rPr lang="zh-CN" altLang="en-US" sz="1600" dirty="0">
                <a:solidFill>
                  <a:schemeClr val="accent5"/>
                </a:solidFill>
              </a:rPr>
              <a:t>年</a:t>
            </a:r>
            <a:r>
              <a:rPr lang="zh-CN" altLang="en-US" sz="1600" dirty="0">
                <a:solidFill>
                  <a:schemeClr val="accent6"/>
                </a:solidFill>
              </a:rPr>
              <a:t>唐山三友化工股份有限公司</a:t>
            </a:r>
            <a:r>
              <a:rPr lang="zh-CN" altLang="en-US" sz="1600" dirty="0">
                <a:solidFill>
                  <a:srgbClr val="FF0000"/>
                </a:solidFill>
              </a:rPr>
              <a:t>法定代表人</a:t>
            </a:r>
            <a:r>
              <a:rPr lang="zh-CN" altLang="en-US" sz="1600" dirty="0">
                <a:solidFill>
                  <a:schemeClr val="tx1">
                    <a:lumMod val="95000"/>
                    <a:lumOff val="5000"/>
                  </a:schemeClr>
                </a:solidFill>
              </a:rPr>
              <a:t>是否都是相同的？</a:t>
            </a:r>
            <a:endParaRPr lang="zh-CN" altLang="en-US" sz="1600" dirty="0">
              <a:solidFill>
                <a:schemeClr val="tx1">
                  <a:lumMod val="95000"/>
                  <a:lumOff val="5000"/>
                </a:schemeClr>
              </a:solidFill>
            </a:endParaRPr>
          </a:p>
        </p:txBody>
      </p:sp>
      <p:sp>
        <p:nvSpPr>
          <p:cNvPr id="38" name="云形 37"/>
          <p:cNvSpPr/>
          <p:nvPr/>
        </p:nvSpPr>
        <p:spPr>
          <a:xfrm>
            <a:off x="5019192" y="5023103"/>
            <a:ext cx="3098800" cy="1270393"/>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固定资产的折旧政策如何影响公司的财务状况和税务成本？</a:t>
            </a:r>
            <a:endParaRPr lang="zh-CN" altLang="en-US" sz="1600" dirty="0">
              <a:solidFill>
                <a:schemeClr val="tx1">
                  <a:lumMod val="95000"/>
                  <a:lumOff val="5000"/>
                </a:schemeClr>
              </a:solidFill>
            </a:endParaRPr>
          </a:p>
        </p:txBody>
      </p:sp>
      <p:sp>
        <p:nvSpPr>
          <p:cNvPr id="39" name="云形 38"/>
          <p:cNvSpPr/>
          <p:nvPr/>
        </p:nvSpPr>
        <p:spPr>
          <a:xfrm>
            <a:off x="9096242" y="2926365"/>
            <a:ext cx="2509633" cy="120992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请具体描述一下</a:t>
            </a:r>
            <a:r>
              <a:rPr lang="en-US" altLang="zh-CN" sz="1600" dirty="0">
                <a:solidFill>
                  <a:schemeClr val="accent5"/>
                </a:solidFill>
              </a:rPr>
              <a:t>2019</a:t>
            </a:r>
            <a:r>
              <a:rPr lang="zh-CN" altLang="en-US" sz="1600" dirty="0">
                <a:solidFill>
                  <a:schemeClr val="accent5"/>
                </a:solidFill>
              </a:rPr>
              <a:t>年</a:t>
            </a:r>
            <a:r>
              <a:rPr lang="zh-CN" altLang="en-US" sz="1600" dirty="0">
                <a:solidFill>
                  <a:schemeClr val="accent6"/>
                </a:solidFill>
              </a:rPr>
              <a:t>迈瑞医疗</a:t>
            </a:r>
            <a:r>
              <a:rPr lang="zh-CN" altLang="en-US" sz="1600" dirty="0">
                <a:solidFill>
                  <a:schemeClr val="tx1"/>
                </a:solidFill>
              </a:rPr>
              <a:t>社会责任</a:t>
            </a:r>
            <a:r>
              <a:rPr lang="zh-CN" altLang="en-US" sz="1600" dirty="0">
                <a:solidFill>
                  <a:schemeClr val="tx1">
                    <a:lumMod val="95000"/>
                    <a:lumOff val="5000"/>
                  </a:schemeClr>
                </a:solidFill>
              </a:rPr>
              <a:t>情况。</a:t>
            </a:r>
            <a:endParaRPr lang="zh-CN" altLang="en-US" sz="1600" dirty="0">
              <a:solidFill>
                <a:schemeClr val="tx1">
                  <a:lumMod val="95000"/>
                  <a:lumOff val="5000"/>
                </a:schemeClr>
              </a:solidFill>
            </a:endParaRPr>
          </a:p>
        </p:txBody>
      </p:sp>
      <p:sp>
        <p:nvSpPr>
          <p:cNvPr id="40" name="云形 39"/>
          <p:cNvSpPr/>
          <p:nvPr/>
        </p:nvSpPr>
        <p:spPr>
          <a:xfrm>
            <a:off x="8592164" y="4561278"/>
            <a:ext cx="2825713" cy="1717718"/>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哪家在</a:t>
            </a:r>
            <a:r>
              <a:rPr lang="zh-CN" altLang="en-US" sz="1600" dirty="0">
                <a:solidFill>
                  <a:schemeClr val="accent2"/>
                </a:solidFill>
              </a:rPr>
              <a:t>南京</a:t>
            </a:r>
            <a:r>
              <a:rPr lang="zh-CN" altLang="en-US" sz="1600" dirty="0">
                <a:solidFill>
                  <a:schemeClr val="tx1">
                    <a:lumMod val="95000"/>
                    <a:lumOff val="5000"/>
                  </a:schemeClr>
                </a:solidFill>
              </a:rPr>
              <a:t>注册的上市公司，</a:t>
            </a:r>
            <a:r>
              <a:rPr lang="en-US" altLang="zh-CN" sz="1600" dirty="0">
                <a:solidFill>
                  <a:schemeClr val="accent5"/>
                </a:solidFill>
              </a:rPr>
              <a:t>2021</a:t>
            </a:r>
            <a:r>
              <a:rPr lang="zh-CN" altLang="en-US" sz="1600" dirty="0">
                <a:solidFill>
                  <a:schemeClr val="accent5"/>
                </a:solidFill>
              </a:rPr>
              <a:t>年</a:t>
            </a:r>
            <a:r>
              <a:rPr lang="zh-CN" altLang="en-US" sz="1600" dirty="0">
                <a:solidFill>
                  <a:srgbClr val="FF0000"/>
                </a:solidFill>
              </a:rPr>
              <a:t>负债总金额</a:t>
            </a:r>
            <a:r>
              <a:rPr lang="zh-CN" altLang="en-US" sz="1600" dirty="0">
                <a:solidFill>
                  <a:schemeClr val="accent6">
                    <a:lumMod val="50000"/>
                  </a:schemeClr>
                </a:solidFill>
              </a:rPr>
              <a:t>最</a:t>
            </a:r>
            <a:r>
              <a:rPr lang="zh-CN" altLang="en-US" sz="1600" dirty="0">
                <a:solidFill>
                  <a:schemeClr val="tx1">
                    <a:lumMod val="95000"/>
                    <a:lumOff val="5000"/>
                  </a:schemeClr>
                </a:solidFill>
              </a:rPr>
              <a:t>高？金额是？</a:t>
            </a:r>
            <a:endParaRPr lang="zh-CN" altLang="en-US" sz="1600" dirty="0">
              <a:solidFill>
                <a:schemeClr val="tx1">
                  <a:lumMod val="95000"/>
                  <a:lumOff val="5000"/>
                </a:schemeClr>
              </a:solidFill>
            </a:endParaRPr>
          </a:p>
        </p:txBody>
      </p:sp>
      <p:sp>
        <p:nvSpPr>
          <p:cNvPr id="4" name="矩形: 圆角 3"/>
          <p:cNvSpPr/>
          <p:nvPr/>
        </p:nvSpPr>
        <p:spPr>
          <a:xfrm>
            <a:off x="5342792" y="3125409"/>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Consolas" panose="020B0609020204030204" pitchFamily="49" charset="0"/>
              </a:rPr>
              <a:t>M</a:t>
            </a:r>
            <a:r>
              <a:rPr lang="en-US" altLang="zh-CN" sz="2000" dirty="0">
                <a:solidFill>
                  <a:schemeClr val="tx1"/>
                </a:solidFill>
                <a:latin typeface="Consolas" panose="020B0609020204030204" pitchFamily="49" charset="0"/>
              </a:rPr>
              <a:t>atch</a:t>
            </a:r>
            <a:endParaRPr lang="zh-CN" altLang="en-US" sz="2000" dirty="0">
              <a:solidFill>
                <a:schemeClr val="tx1"/>
              </a:solidFill>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717843" cy="584775"/>
          </a:xfrm>
          <a:prstGeom prst="rect">
            <a:avLst/>
          </a:prstGeom>
          <a:noFill/>
        </p:spPr>
        <p:txBody>
          <a:bodyPr wrap="square" lIns="91440" tIns="45720" rIns="91440" bIns="45720">
            <a:spAutoFit/>
          </a:bodyPr>
          <a:lstStyle/>
          <a:p>
            <a:r>
              <a:rPr lang="en-US" altLang="zh-CN" sz="3200" b="1" cap="none" spc="0" dirty="0">
                <a:ln w="9525">
                  <a:solidFill>
                    <a:schemeClr val="bg1"/>
                  </a:solidFill>
                  <a:prstDash val="solid"/>
                </a:ln>
                <a:latin typeface="+mj-ea"/>
                <a:ea typeface="+mj-ea"/>
              </a:rPr>
              <a:t>1 </a:t>
            </a:r>
            <a:r>
              <a:rPr lang="zh-CN" altLang="en-US" sz="3200" b="1" cap="none" spc="0" dirty="0">
                <a:ln w="9525">
                  <a:solidFill>
                    <a:schemeClr val="bg1"/>
                  </a:solidFill>
                  <a:prstDash val="solid"/>
                </a:ln>
                <a:latin typeface="+mj-ea"/>
                <a:ea typeface="+mj-ea"/>
              </a:rPr>
              <a:t>匹配关键词</a:t>
            </a:r>
            <a:endParaRPr lang="zh-CN" altLang="en-US" sz="3200" b="1" cap="none" spc="0" dirty="0">
              <a:ln w="9525">
                <a:solidFill>
                  <a:schemeClr val="bg1"/>
                </a:solidFill>
                <a:prstDash val="solid"/>
              </a:ln>
              <a:latin typeface="+mj-ea"/>
              <a:ea typeface="+mj-ea"/>
            </a:endParaRPr>
          </a:p>
        </p:txBody>
      </p:sp>
      <p:sp>
        <p:nvSpPr>
          <p:cNvPr id="4" name="矩形: 圆角 3"/>
          <p:cNvSpPr/>
          <p:nvPr/>
        </p:nvSpPr>
        <p:spPr>
          <a:xfrm>
            <a:off x="887524" y="1883378"/>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Consolas" panose="020B0609020204030204" pitchFamily="49" charset="0"/>
              </a:rPr>
              <a:t>M</a:t>
            </a:r>
            <a:r>
              <a:rPr lang="en-US" altLang="zh-CN" sz="2000" dirty="0">
                <a:solidFill>
                  <a:schemeClr val="tx1"/>
                </a:solidFill>
                <a:latin typeface="Consolas" panose="020B0609020204030204" pitchFamily="49" charset="0"/>
              </a:rPr>
              <a:t>atch</a:t>
            </a:r>
            <a:endParaRPr lang="zh-CN" altLang="en-US" sz="2000" dirty="0">
              <a:solidFill>
                <a:schemeClr val="tx1"/>
              </a:solidFill>
              <a:latin typeface="Consolas" panose="020B0609020204030204" pitchFamily="49" charset="0"/>
            </a:endParaRPr>
          </a:p>
        </p:txBody>
      </p:sp>
      <p:sp>
        <p:nvSpPr>
          <p:cNvPr id="8" name="文本框 7"/>
          <p:cNvSpPr txBox="1"/>
          <p:nvPr/>
        </p:nvSpPr>
        <p:spPr>
          <a:xfrm>
            <a:off x="667849" y="3134597"/>
            <a:ext cx="5061057" cy="580415"/>
          </a:xfrm>
          <a:prstGeom prst="rect">
            <a:avLst/>
          </a:prstGeom>
          <a:noFill/>
        </p:spPr>
        <p:txBody>
          <a:bodyPr wrap="square" rtlCol="0">
            <a:spAutoFit/>
          </a:bodyPr>
          <a:lstStyle/>
          <a:p>
            <a:pPr algn="just">
              <a:lnSpc>
                <a:spcPct val="150000"/>
              </a:lnSpc>
              <a:spcAft>
                <a:spcPts val="600"/>
              </a:spcAft>
            </a:pPr>
            <a:r>
              <a:rPr lang="zh-CN" altLang="en-US" sz="2400" dirty="0">
                <a:effectLst/>
                <a:latin typeface="Linux Libertine"/>
                <a:ea typeface="Calibri" panose="020F0502020204030204" pitchFamily="34" charset="0"/>
                <a:cs typeface="Arial" panose="020B0604020202020204" pitchFamily="34" charset="0"/>
              </a:rPr>
              <a:t>根据</a:t>
            </a:r>
            <a:r>
              <a:rPr lang="zh-CN" altLang="en-US" sz="2400" dirty="0">
                <a:solidFill>
                  <a:schemeClr val="accent5"/>
                </a:solidFill>
                <a:effectLst/>
                <a:latin typeface="Linux Libertine"/>
                <a:ea typeface="Calibri" panose="020F0502020204030204" pitchFamily="34" charset="0"/>
                <a:cs typeface="Arial" panose="020B0604020202020204" pitchFamily="34" charset="0"/>
              </a:rPr>
              <a:t>年份</a:t>
            </a:r>
            <a:r>
              <a:rPr lang="zh-CN" altLang="en-US" sz="2400" dirty="0">
                <a:effectLst/>
                <a:latin typeface="Linux Libertine"/>
                <a:ea typeface="Calibri" panose="020F0502020204030204" pitchFamily="34" charset="0"/>
                <a:cs typeface="Arial" panose="020B0604020202020204" pitchFamily="34" charset="0"/>
              </a:rPr>
              <a:t>、</a:t>
            </a:r>
            <a:r>
              <a:rPr lang="zh-CN" altLang="en-US" sz="2400" dirty="0">
                <a:solidFill>
                  <a:schemeClr val="accent6"/>
                </a:solidFill>
                <a:effectLst/>
                <a:latin typeface="Linux Libertine"/>
                <a:ea typeface="Calibri" panose="020F0502020204030204" pitchFamily="34" charset="0"/>
                <a:cs typeface="Arial" panose="020B0604020202020204" pitchFamily="34" charset="0"/>
              </a:rPr>
              <a:t>公司名称</a:t>
            </a:r>
            <a:r>
              <a:rPr lang="zh-CN" altLang="en-US" sz="2400" dirty="0">
                <a:effectLst/>
                <a:latin typeface="Linux Libertine"/>
                <a:ea typeface="Calibri" panose="020F0502020204030204" pitchFamily="34" charset="0"/>
                <a:cs typeface="Arial" panose="020B0604020202020204" pitchFamily="34" charset="0"/>
              </a:rPr>
              <a:t>匹配年报名称</a:t>
            </a:r>
            <a:endParaRPr lang="zh-CN" altLang="zh-CN" sz="2400" dirty="0">
              <a:effectLst/>
              <a:latin typeface="Linux Libertine"/>
              <a:ea typeface="Calibri" panose="020F0502020204030204" pitchFamily="34" charset="0"/>
              <a:cs typeface="Arial" panose="020B0604020202020204" pitchFamily="34" charset="0"/>
            </a:endParaRPr>
          </a:p>
        </p:txBody>
      </p:sp>
      <p:pic>
        <p:nvPicPr>
          <p:cNvPr id="14" name="图片 13" descr="电脑屏幕的照片上有文字&#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10136" y="1251327"/>
            <a:ext cx="6171710" cy="4457346"/>
          </a:xfrm>
          <a:prstGeom prst="rect">
            <a:avLst/>
          </a:prstGeom>
        </p:spPr>
      </p:pic>
      <p:sp>
        <p:nvSpPr>
          <p:cNvPr id="16" name="文本框 15"/>
          <p:cNvSpPr txBox="1"/>
          <p:nvPr/>
        </p:nvSpPr>
        <p:spPr>
          <a:xfrm>
            <a:off x="667849" y="4429590"/>
            <a:ext cx="4562450" cy="923330"/>
          </a:xfrm>
          <a:prstGeom prst="rect">
            <a:avLst/>
          </a:prstGeom>
          <a:noFill/>
        </p:spPr>
        <p:txBody>
          <a:bodyPr wrap="square">
            <a:spAutoFit/>
          </a:bodyPr>
          <a:lstStyle/>
          <a:p>
            <a:r>
              <a:rPr lang="zh-CN" altLang="en-US" dirty="0"/>
              <a:t>2020-01-21__</a:t>
            </a:r>
            <a:r>
              <a:rPr lang="zh-CN" altLang="en-US" dirty="0">
                <a:solidFill>
                  <a:schemeClr val="accent6"/>
                </a:solidFill>
              </a:rPr>
              <a:t>江苏安靠智能输电工程科技股份有限公司</a:t>
            </a:r>
            <a:r>
              <a:rPr lang="zh-CN" altLang="en-US" dirty="0"/>
              <a:t>__300617__</a:t>
            </a:r>
            <a:r>
              <a:rPr lang="zh-CN" altLang="en-US" dirty="0">
                <a:solidFill>
                  <a:schemeClr val="accent6"/>
                </a:solidFill>
              </a:rPr>
              <a:t>安靠智电</a:t>
            </a:r>
            <a:r>
              <a:rPr lang="zh-CN" altLang="en-US" dirty="0"/>
              <a:t>__</a:t>
            </a:r>
            <a:r>
              <a:rPr lang="zh-CN" altLang="en-US" dirty="0">
                <a:solidFill>
                  <a:schemeClr val="accent5"/>
                </a:solidFill>
              </a:rPr>
              <a:t>2019年</a:t>
            </a:r>
            <a:r>
              <a:rPr lang="zh-CN" altLang="en-US" dirty="0"/>
              <a:t>__年度报告.pdf</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606380" cy="584775"/>
          </a:xfrm>
          <a:prstGeom prst="rect">
            <a:avLst/>
          </a:prstGeom>
          <a:noFill/>
        </p:spPr>
        <p:txBody>
          <a:bodyPr wrap="square" lIns="91440" tIns="45720" rIns="91440" bIns="45720">
            <a:spAutoFit/>
          </a:bodyPr>
          <a:lstStyle/>
          <a:p>
            <a:r>
              <a:rPr lang="en-US" altLang="zh-CN" sz="3200" b="1" cap="none" spc="0" dirty="0">
                <a:ln w="9525">
                  <a:solidFill>
                    <a:schemeClr val="bg1"/>
                  </a:solidFill>
                  <a:prstDash val="solid"/>
                </a:ln>
                <a:latin typeface="+mj-ea"/>
                <a:ea typeface="+mj-ea"/>
              </a:rPr>
              <a:t>1 </a:t>
            </a:r>
            <a:r>
              <a:rPr lang="zh-CN" altLang="en-US" sz="3200" b="1" cap="none" spc="0" dirty="0">
                <a:ln w="9525">
                  <a:solidFill>
                    <a:schemeClr val="bg1"/>
                  </a:solidFill>
                  <a:prstDash val="solid"/>
                </a:ln>
                <a:latin typeface="+mj-ea"/>
                <a:ea typeface="+mj-ea"/>
              </a:rPr>
              <a:t>匹配关键词</a:t>
            </a:r>
            <a:endParaRPr lang="zh-CN" altLang="en-US" sz="3200" b="1" cap="none" spc="0" dirty="0">
              <a:ln w="9525">
                <a:solidFill>
                  <a:schemeClr val="bg1"/>
                </a:solidFill>
                <a:prstDash val="solid"/>
              </a:ln>
              <a:latin typeface="+mj-ea"/>
              <a:ea typeface="+mj-ea"/>
            </a:endParaRPr>
          </a:p>
        </p:txBody>
      </p:sp>
      <p:sp>
        <p:nvSpPr>
          <p:cNvPr id="4" name="矩形: 圆角 3"/>
          <p:cNvSpPr/>
          <p:nvPr/>
        </p:nvSpPr>
        <p:spPr>
          <a:xfrm>
            <a:off x="566509" y="3023083"/>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Consolas" panose="020B0609020204030204" pitchFamily="49" charset="0"/>
              </a:rPr>
              <a:t>M</a:t>
            </a:r>
            <a:r>
              <a:rPr lang="en-US" altLang="zh-CN" sz="2000" dirty="0">
                <a:solidFill>
                  <a:schemeClr val="tx1"/>
                </a:solidFill>
                <a:latin typeface="Consolas" panose="020B0609020204030204" pitchFamily="49" charset="0"/>
              </a:rPr>
              <a:t>atch</a:t>
            </a:r>
            <a:endParaRPr lang="zh-CN" altLang="en-US" sz="2000" dirty="0">
              <a:solidFill>
                <a:schemeClr val="tx1"/>
              </a:solidFill>
              <a:latin typeface="Consolas" panose="020B0609020204030204" pitchFamily="49" charset="0"/>
            </a:endParaRPr>
          </a:p>
        </p:txBody>
      </p:sp>
      <p:sp>
        <p:nvSpPr>
          <p:cNvPr id="6" name="左大括号 5"/>
          <p:cNvSpPr/>
          <p:nvPr/>
        </p:nvSpPr>
        <p:spPr>
          <a:xfrm>
            <a:off x="2072925" y="2490281"/>
            <a:ext cx="475720" cy="3307422"/>
          </a:xfrm>
          <a:prstGeom prst="leftBrace">
            <a:avLst>
              <a:gd name="adj1" fmla="val 30288"/>
              <a:gd name="adj2" fmla="val 285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圆角 6"/>
          <p:cNvSpPr/>
          <p:nvPr/>
        </p:nvSpPr>
        <p:spPr>
          <a:xfrm>
            <a:off x="2548645" y="5391787"/>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onsolas" panose="020B0609020204030204" pitchFamily="49" charset="0"/>
              </a:rPr>
              <a:t>匹配到年报</a:t>
            </a:r>
            <a:endParaRPr lang="zh-CN" altLang="en-US" sz="1050" dirty="0">
              <a:solidFill>
                <a:schemeClr val="tx1"/>
              </a:solidFill>
              <a:latin typeface="Consolas" panose="020B0609020204030204" pitchFamily="49" charset="0"/>
            </a:endParaRPr>
          </a:p>
        </p:txBody>
      </p:sp>
      <p:sp>
        <p:nvSpPr>
          <p:cNvPr id="9" name="矩形: 圆角 8"/>
          <p:cNvSpPr/>
          <p:nvPr/>
        </p:nvSpPr>
        <p:spPr>
          <a:xfrm>
            <a:off x="2548645" y="2088683"/>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onsolas" panose="020B0609020204030204" pitchFamily="49" charset="0"/>
              </a:rPr>
              <a:t>未匹配到年报</a:t>
            </a:r>
            <a:endParaRPr lang="zh-CN" altLang="en-US" sz="1050" dirty="0">
              <a:solidFill>
                <a:schemeClr val="tx1"/>
              </a:solidFill>
              <a:latin typeface="Consolas" panose="020B0609020204030204" pitchFamily="49" charset="0"/>
            </a:endParaRPr>
          </a:p>
        </p:txBody>
      </p:sp>
      <p:sp>
        <p:nvSpPr>
          <p:cNvPr id="11" name="矩形: 圆角 10"/>
          <p:cNvSpPr/>
          <p:nvPr/>
        </p:nvSpPr>
        <p:spPr>
          <a:xfrm>
            <a:off x="4953683" y="5391787"/>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2" name="矩形: 圆角 11"/>
          <p:cNvSpPr/>
          <p:nvPr/>
        </p:nvSpPr>
        <p:spPr>
          <a:xfrm>
            <a:off x="7466095" y="5391787"/>
            <a:ext cx="1506415" cy="81183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earch</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3" name="矩形: 圆角 12"/>
          <p:cNvSpPr/>
          <p:nvPr/>
        </p:nvSpPr>
        <p:spPr>
          <a:xfrm>
            <a:off x="9978508" y="5391787"/>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15" name="直接箭头连接符 14"/>
          <p:cNvCxnSpPr>
            <a:stCxn id="11" idx="3"/>
            <a:endCxn id="12" idx="1"/>
          </p:cNvCxnSpPr>
          <p:nvPr/>
        </p:nvCxnSpPr>
        <p:spPr>
          <a:xfrm>
            <a:off x="6460098" y="5797704"/>
            <a:ext cx="1005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a:endCxn id="13" idx="1"/>
          </p:cNvCxnSpPr>
          <p:nvPr/>
        </p:nvCxnSpPr>
        <p:spPr>
          <a:xfrm>
            <a:off x="8972510" y="5797704"/>
            <a:ext cx="1005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3"/>
            <a:endCxn id="11" idx="1"/>
          </p:cNvCxnSpPr>
          <p:nvPr/>
        </p:nvCxnSpPr>
        <p:spPr>
          <a:xfrm>
            <a:off x="4055060" y="5797704"/>
            <a:ext cx="89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左大括号 20"/>
          <p:cNvSpPr/>
          <p:nvPr/>
        </p:nvSpPr>
        <p:spPr>
          <a:xfrm>
            <a:off x="4055060" y="1361875"/>
            <a:ext cx="318413" cy="2060589"/>
          </a:xfrm>
          <a:prstGeom prst="leftBrace">
            <a:avLst>
              <a:gd name="adj1" fmla="val 44636"/>
              <a:gd name="adj2" fmla="val 543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圆角 21"/>
          <p:cNvSpPr/>
          <p:nvPr/>
        </p:nvSpPr>
        <p:spPr>
          <a:xfrm>
            <a:off x="4382190" y="1195949"/>
            <a:ext cx="1892148" cy="33183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Consolas" panose="020B0609020204030204" pitchFamily="49" charset="0"/>
              </a:rPr>
              <a:t>问题中包含公司名称</a:t>
            </a:r>
            <a:endParaRPr lang="zh-CN" altLang="en-US" sz="1400" dirty="0">
              <a:solidFill>
                <a:schemeClr val="tx1"/>
              </a:solidFill>
              <a:latin typeface="Consolas" panose="020B0609020204030204" pitchFamily="49" charset="0"/>
            </a:endParaRPr>
          </a:p>
        </p:txBody>
      </p:sp>
      <p:sp>
        <p:nvSpPr>
          <p:cNvPr id="23" name="云形 22"/>
          <p:cNvSpPr/>
          <p:nvPr/>
        </p:nvSpPr>
        <p:spPr>
          <a:xfrm>
            <a:off x="6674268" y="874372"/>
            <a:ext cx="2824634" cy="974986"/>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根据</a:t>
            </a:r>
            <a:r>
              <a:rPr lang="en-US" altLang="zh-CN" sz="1200" dirty="0">
                <a:solidFill>
                  <a:schemeClr val="accent5"/>
                </a:solidFill>
              </a:rPr>
              <a:t>2017</a:t>
            </a:r>
            <a:r>
              <a:rPr lang="zh-CN" altLang="en-US" sz="1200" dirty="0">
                <a:solidFill>
                  <a:schemeClr val="accent5"/>
                </a:solidFill>
              </a:rPr>
              <a:t>年</a:t>
            </a:r>
            <a:r>
              <a:rPr lang="zh-CN" altLang="en-US" sz="1200" dirty="0">
                <a:solidFill>
                  <a:schemeClr val="tx1">
                    <a:lumMod val="95000"/>
                    <a:lumOff val="5000"/>
                  </a:schemeClr>
                </a:solidFill>
              </a:rPr>
              <a:t>的年报数据，请简要介绍</a:t>
            </a:r>
            <a:r>
              <a:rPr lang="zh-CN" altLang="en-US" sz="1200" dirty="0">
                <a:solidFill>
                  <a:schemeClr val="accent6"/>
                </a:solidFill>
              </a:rPr>
              <a:t>浙江核新同花顺网络信息股份有限公司</a:t>
            </a:r>
            <a:r>
              <a:rPr lang="zh-CN" altLang="en-US" sz="1200" dirty="0">
                <a:solidFill>
                  <a:schemeClr val="tx1">
                    <a:lumMod val="95000"/>
                    <a:lumOff val="5000"/>
                  </a:schemeClr>
                </a:solidFill>
              </a:rPr>
              <a:t>的</a:t>
            </a:r>
            <a:r>
              <a:rPr lang="zh-CN" altLang="en-US" sz="1200" dirty="0">
                <a:solidFill>
                  <a:srgbClr val="FF0000"/>
                </a:solidFill>
              </a:rPr>
              <a:t>现金流情况</a:t>
            </a:r>
            <a:r>
              <a:rPr lang="zh-CN" altLang="en-US" sz="1200" dirty="0">
                <a:solidFill>
                  <a:schemeClr val="tx1">
                    <a:lumMod val="95000"/>
                    <a:lumOff val="5000"/>
                  </a:schemeClr>
                </a:solidFill>
              </a:rPr>
              <a:t>。</a:t>
            </a:r>
            <a:endParaRPr lang="zh-CN" altLang="en-US" sz="1200" dirty="0">
              <a:solidFill>
                <a:schemeClr val="tx1">
                  <a:lumMod val="95000"/>
                  <a:lumOff val="5000"/>
                </a:schemeClr>
              </a:solidFill>
            </a:endParaRPr>
          </a:p>
        </p:txBody>
      </p:sp>
      <p:sp>
        <p:nvSpPr>
          <p:cNvPr id="26" name="文本框 25"/>
          <p:cNvSpPr txBox="1"/>
          <p:nvPr/>
        </p:nvSpPr>
        <p:spPr>
          <a:xfrm>
            <a:off x="9736261" y="1038699"/>
            <a:ext cx="2160667" cy="646331"/>
          </a:xfrm>
          <a:custGeom>
            <a:avLst/>
            <a:gdLst>
              <a:gd name="connsiteX0" fmla="*/ 0 w 2160667"/>
              <a:gd name="connsiteY0" fmla="*/ 0 h 646331"/>
              <a:gd name="connsiteX1" fmla="*/ 561773 w 2160667"/>
              <a:gd name="connsiteY1" fmla="*/ 0 h 646331"/>
              <a:gd name="connsiteX2" fmla="*/ 1145154 w 2160667"/>
              <a:gd name="connsiteY2" fmla="*/ 0 h 646331"/>
              <a:gd name="connsiteX3" fmla="*/ 1685320 w 2160667"/>
              <a:gd name="connsiteY3" fmla="*/ 0 h 646331"/>
              <a:gd name="connsiteX4" fmla="*/ 2160667 w 2160667"/>
              <a:gd name="connsiteY4" fmla="*/ 0 h 646331"/>
              <a:gd name="connsiteX5" fmla="*/ 2160667 w 2160667"/>
              <a:gd name="connsiteY5" fmla="*/ 646331 h 646331"/>
              <a:gd name="connsiteX6" fmla="*/ 1642107 w 2160667"/>
              <a:gd name="connsiteY6" fmla="*/ 646331 h 646331"/>
              <a:gd name="connsiteX7" fmla="*/ 1080334 w 2160667"/>
              <a:gd name="connsiteY7" fmla="*/ 646331 h 646331"/>
              <a:gd name="connsiteX8" fmla="*/ 604987 w 2160667"/>
              <a:gd name="connsiteY8" fmla="*/ 646331 h 646331"/>
              <a:gd name="connsiteX9" fmla="*/ 0 w 2160667"/>
              <a:gd name="connsiteY9" fmla="*/ 646331 h 646331"/>
              <a:gd name="connsiteX10" fmla="*/ 0 w 2160667"/>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0667" h="646331" extrusionOk="0">
                <a:moveTo>
                  <a:pt x="0" y="0"/>
                </a:moveTo>
                <a:cubicBezTo>
                  <a:pt x="186921" y="-2592"/>
                  <a:pt x="331032" y="-27504"/>
                  <a:pt x="561773" y="0"/>
                </a:cubicBezTo>
                <a:cubicBezTo>
                  <a:pt x="792514" y="27504"/>
                  <a:pt x="863568" y="-12378"/>
                  <a:pt x="1145154" y="0"/>
                </a:cubicBezTo>
                <a:cubicBezTo>
                  <a:pt x="1426740" y="12378"/>
                  <a:pt x="1541696" y="-1659"/>
                  <a:pt x="1685320" y="0"/>
                </a:cubicBezTo>
                <a:cubicBezTo>
                  <a:pt x="1828944" y="1659"/>
                  <a:pt x="1983066" y="-11779"/>
                  <a:pt x="2160667" y="0"/>
                </a:cubicBezTo>
                <a:cubicBezTo>
                  <a:pt x="2192334" y="314536"/>
                  <a:pt x="2179195" y="432948"/>
                  <a:pt x="2160667" y="646331"/>
                </a:cubicBezTo>
                <a:cubicBezTo>
                  <a:pt x="1909193" y="645848"/>
                  <a:pt x="1895930" y="629467"/>
                  <a:pt x="1642107" y="646331"/>
                </a:cubicBezTo>
                <a:cubicBezTo>
                  <a:pt x="1388284" y="663195"/>
                  <a:pt x="1284123" y="660274"/>
                  <a:pt x="1080334" y="646331"/>
                </a:cubicBezTo>
                <a:cubicBezTo>
                  <a:pt x="876545" y="632388"/>
                  <a:pt x="745984" y="650600"/>
                  <a:pt x="604987" y="646331"/>
                </a:cubicBezTo>
                <a:cubicBezTo>
                  <a:pt x="463990" y="642062"/>
                  <a:pt x="189851" y="631225"/>
                  <a:pt x="0" y="646331"/>
                </a:cubicBezTo>
                <a:cubicBezTo>
                  <a:pt x="8495" y="464984"/>
                  <a:pt x="8924" y="178107"/>
                  <a:pt x="0" y="0"/>
                </a:cubicBezTo>
                <a:close/>
              </a:path>
            </a:pathLst>
          </a:custGeom>
          <a:noFill/>
          <a:ln w="19050">
            <a:solidFill>
              <a:schemeClr val="tx1"/>
            </a:solidFill>
          </a:ln>
        </p:spPr>
        <p:txBody>
          <a:bodyPr wrap="square">
            <a:spAutoFit/>
          </a:bodyPr>
          <a:lstStyle/>
          <a:p>
            <a:r>
              <a:rPr lang="zh-CN" altLang="en-US" sz="1200" dirty="0"/>
              <a:t>很抱歉，没有找到{company}在{year_time}的年报，无法提供“{query}”问题的答案。</a:t>
            </a:r>
            <a:endParaRPr lang="zh-CN" altLang="en-US" sz="1200" dirty="0"/>
          </a:p>
        </p:txBody>
      </p:sp>
      <p:sp>
        <p:nvSpPr>
          <p:cNvPr id="27" name="矩形: 圆角 26"/>
          <p:cNvSpPr/>
          <p:nvPr/>
        </p:nvSpPr>
        <p:spPr>
          <a:xfrm>
            <a:off x="4382190" y="3256548"/>
            <a:ext cx="2077908" cy="33183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Consolas" panose="020B0609020204030204" pitchFamily="49" charset="0"/>
              </a:rPr>
              <a:t>问题中不包含公司名称</a:t>
            </a:r>
            <a:endParaRPr lang="zh-CN" altLang="en-US" sz="1400" dirty="0">
              <a:solidFill>
                <a:schemeClr val="tx1"/>
              </a:solidFill>
              <a:latin typeface="Consolas" panose="020B0609020204030204" pitchFamily="49" charset="0"/>
            </a:endParaRPr>
          </a:p>
        </p:txBody>
      </p:sp>
      <p:sp>
        <p:nvSpPr>
          <p:cNvPr id="28" name="云形 27"/>
          <p:cNvSpPr/>
          <p:nvPr/>
        </p:nvSpPr>
        <p:spPr>
          <a:xfrm>
            <a:off x="6779575" y="2244593"/>
            <a:ext cx="2077908" cy="95536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5"/>
                </a:solidFill>
              </a:rPr>
              <a:t>2019-2021</a:t>
            </a:r>
            <a:r>
              <a:rPr lang="zh-CN" altLang="en-US" sz="1200" dirty="0">
                <a:solidFill>
                  <a:schemeClr val="accent5"/>
                </a:solidFill>
              </a:rPr>
              <a:t>年</a:t>
            </a:r>
            <a:r>
              <a:rPr lang="zh-CN" altLang="en-US" sz="1200" dirty="0">
                <a:solidFill>
                  <a:schemeClr val="tx1">
                    <a:lumMod val="95000"/>
                    <a:lumOff val="5000"/>
                  </a:schemeClr>
                </a:solidFill>
              </a:rPr>
              <a:t>哪家上市公司</a:t>
            </a:r>
            <a:r>
              <a:rPr lang="zh-CN" altLang="en-US" sz="1200" dirty="0">
                <a:solidFill>
                  <a:srgbClr val="FF0000"/>
                </a:solidFill>
              </a:rPr>
              <a:t>货币总额</a:t>
            </a:r>
            <a:r>
              <a:rPr lang="zh-CN" altLang="en-US" sz="1200" dirty="0">
                <a:solidFill>
                  <a:schemeClr val="tx1">
                    <a:lumMod val="95000"/>
                    <a:lumOff val="5000"/>
                  </a:schemeClr>
                </a:solidFill>
              </a:rPr>
              <a:t>均位列</a:t>
            </a:r>
            <a:r>
              <a:rPr lang="zh-CN" altLang="en-US" sz="1200" b="1" dirty="0">
                <a:solidFill>
                  <a:schemeClr val="tx1">
                    <a:lumMod val="95000"/>
                    <a:lumOff val="5000"/>
                  </a:schemeClr>
                </a:solidFill>
              </a:rPr>
              <a:t>前</a:t>
            </a:r>
            <a:r>
              <a:rPr lang="zh-CN" altLang="en-US" sz="1200" dirty="0">
                <a:solidFill>
                  <a:schemeClr val="tx1">
                    <a:lumMod val="95000"/>
                    <a:lumOff val="5000"/>
                  </a:schemeClr>
                </a:solidFill>
              </a:rPr>
              <a:t>十？</a:t>
            </a:r>
            <a:endParaRPr lang="zh-CN" altLang="en-US" sz="1200" dirty="0">
              <a:solidFill>
                <a:schemeClr val="tx1">
                  <a:lumMod val="95000"/>
                  <a:lumOff val="5000"/>
                </a:schemeClr>
              </a:solidFill>
            </a:endParaRPr>
          </a:p>
        </p:txBody>
      </p:sp>
      <p:sp>
        <p:nvSpPr>
          <p:cNvPr id="29" name="云形 28"/>
          <p:cNvSpPr/>
          <p:nvPr/>
        </p:nvSpPr>
        <p:spPr>
          <a:xfrm>
            <a:off x="6774297" y="3948046"/>
            <a:ext cx="2336677" cy="1002291"/>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固定资产的折旧政策如何影响公司的财务状况和税务成本？</a:t>
            </a:r>
            <a:endParaRPr lang="zh-CN" altLang="en-US" sz="1200" dirty="0">
              <a:solidFill>
                <a:schemeClr val="tx1">
                  <a:lumMod val="95000"/>
                  <a:lumOff val="5000"/>
                </a:schemeClr>
              </a:solidFill>
            </a:endParaRPr>
          </a:p>
        </p:txBody>
      </p:sp>
      <p:sp>
        <p:nvSpPr>
          <p:cNvPr id="30" name="左大括号 29"/>
          <p:cNvSpPr/>
          <p:nvPr/>
        </p:nvSpPr>
        <p:spPr>
          <a:xfrm>
            <a:off x="6455884" y="2696239"/>
            <a:ext cx="318413" cy="1700664"/>
          </a:xfrm>
          <a:prstGeom prst="leftBrace">
            <a:avLst>
              <a:gd name="adj1" fmla="val 44636"/>
              <a:gd name="adj2" fmla="val 400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圆角 30"/>
          <p:cNvSpPr/>
          <p:nvPr/>
        </p:nvSpPr>
        <p:spPr>
          <a:xfrm>
            <a:off x="9978508" y="4043274"/>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32" name="直接箭头连接符 31"/>
          <p:cNvCxnSpPr>
            <a:stCxn id="29" idx="0"/>
            <a:endCxn id="31" idx="1"/>
          </p:cNvCxnSpPr>
          <p:nvPr/>
        </p:nvCxnSpPr>
        <p:spPr>
          <a:xfrm flipV="1">
            <a:off x="9109027" y="4449191"/>
            <a:ext cx="8694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p:cNvSpPr/>
          <p:nvPr/>
        </p:nvSpPr>
        <p:spPr>
          <a:xfrm>
            <a:off x="9978508" y="2316357"/>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36" name="直接箭头连接符 35"/>
          <p:cNvCxnSpPr>
            <a:stCxn id="28" idx="0"/>
            <a:endCxn id="35" idx="1"/>
          </p:cNvCxnSpPr>
          <p:nvPr/>
        </p:nvCxnSpPr>
        <p:spPr>
          <a:xfrm>
            <a:off x="8855751" y="2722274"/>
            <a:ext cx="1122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2" idx="3"/>
            <a:endCxn id="23" idx="2"/>
          </p:cNvCxnSpPr>
          <p:nvPr/>
        </p:nvCxnSpPr>
        <p:spPr>
          <a:xfrm>
            <a:off x="6274338" y="1361865"/>
            <a:ext cx="408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3" idx="0"/>
            <a:endCxn id="26" idx="1"/>
          </p:cNvCxnSpPr>
          <p:nvPr/>
        </p:nvCxnSpPr>
        <p:spPr>
          <a:xfrm>
            <a:off x="9496548" y="1361865"/>
            <a:ext cx="239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95525" y="3834916"/>
            <a:ext cx="2248381" cy="336374"/>
          </a:xfrm>
          <a:prstGeom prst="rect">
            <a:avLst/>
          </a:prstGeom>
          <a:noFill/>
        </p:spPr>
        <p:txBody>
          <a:bodyPr wrap="square">
            <a:spAutoFit/>
          </a:bodyPr>
          <a:lstStyle/>
          <a:p>
            <a:pPr algn="just">
              <a:lnSpc>
                <a:spcPct val="150000"/>
              </a:lnSpc>
              <a:spcAft>
                <a:spcPts val="600"/>
              </a:spcAft>
            </a:pPr>
            <a:r>
              <a:rPr lang="zh-CN" altLang="en-US" sz="1200" dirty="0">
                <a:effectLst/>
                <a:latin typeface="Linux Libertine"/>
                <a:ea typeface="Calibri" panose="020F0502020204030204" pitchFamily="34" charset="0"/>
                <a:cs typeface="Arial" panose="020B0604020202020204" pitchFamily="34" charset="0"/>
              </a:rPr>
              <a:t>根据</a:t>
            </a:r>
            <a:r>
              <a:rPr lang="zh-CN" altLang="en-US" sz="1200" dirty="0">
                <a:solidFill>
                  <a:schemeClr val="accent5"/>
                </a:solidFill>
                <a:effectLst/>
                <a:latin typeface="Linux Libertine"/>
                <a:ea typeface="Calibri" panose="020F0502020204030204" pitchFamily="34" charset="0"/>
                <a:cs typeface="Arial" panose="020B0604020202020204" pitchFamily="34" charset="0"/>
              </a:rPr>
              <a:t>年份</a:t>
            </a:r>
            <a:r>
              <a:rPr lang="zh-CN" altLang="en-US" sz="1200" dirty="0">
                <a:effectLst/>
                <a:latin typeface="Linux Libertine"/>
                <a:ea typeface="Calibri" panose="020F0502020204030204" pitchFamily="34" charset="0"/>
                <a:cs typeface="Arial" panose="020B0604020202020204" pitchFamily="34" charset="0"/>
              </a:rPr>
              <a:t>、</a:t>
            </a:r>
            <a:r>
              <a:rPr lang="zh-CN" altLang="en-US" sz="1200" dirty="0">
                <a:solidFill>
                  <a:schemeClr val="accent6"/>
                </a:solidFill>
                <a:effectLst/>
                <a:latin typeface="Linux Libertine"/>
                <a:ea typeface="Calibri" panose="020F0502020204030204" pitchFamily="34" charset="0"/>
                <a:cs typeface="Arial" panose="020B0604020202020204" pitchFamily="34" charset="0"/>
              </a:rPr>
              <a:t>公司名称</a:t>
            </a:r>
            <a:r>
              <a:rPr lang="zh-CN" altLang="en-US" sz="1200" dirty="0">
                <a:effectLst/>
                <a:latin typeface="Linux Libertine"/>
                <a:ea typeface="Calibri" panose="020F0502020204030204" pitchFamily="34" charset="0"/>
                <a:cs typeface="Arial" panose="020B0604020202020204" pitchFamily="34" charset="0"/>
              </a:rPr>
              <a:t>匹配年报</a:t>
            </a:r>
            <a:endParaRPr lang="zh-CN" altLang="zh-CN" sz="1200" dirty="0">
              <a:effectLst/>
              <a:latin typeface="Linux Libertine"/>
              <a:ea typeface="Calibri" panose="020F0502020204030204" pitchFamily="34" charset="0"/>
              <a:cs typeface="Arial" panose="020B0604020202020204" pitchFamily="34" charset="0"/>
            </a:endParaRPr>
          </a:p>
        </p:txBody>
      </p:sp>
      <p:sp>
        <p:nvSpPr>
          <p:cNvPr id="8" name="文本框 7"/>
          <p:cNvSpPr txBox="1"/>
          <p:nvPr/>
        </p:nvSpPr>
        <p:spPr>
          <a:xfrm>
            <a:off x="6904953" y="3170222"/>
            <a:ext cx="1827152" cy="336374"/>
          </a:xfrm>
          <a:prstGeom prst="rect">
            <a:avLst/>
          </a:prstGeom>
          <a:noFill/>
        </p:spPr>
        <p:txBody>
          <a:bodyPr wrap="square">
            <a:spAutoFit/>
          </a:bodyPr>
          <a:lstStyle/>
          <a:p>
            <a:pPr algn="just">
              <a:lnSpc>
                <a:spcPct val="150000"/>
              </a:lnSpc>
              <a:spcAft>
                <a:spcPts val="600"/>
              </a:spcAft>
            </a:pPr>
            <a:r>
              <a:rPr lang="zh-CN" altLang="en-US" sz="1200" dirty="0">
                <a:effectLst/>
                <a:latin typeface="Linux Libertine"/>
                <a:ea typeface="Calibri" panose="020F0502020204030204" pitchFamily="34" charset="0"/>
                <a:cs typeface="Arial" panose="020B0604020202020204" pitchFamily="34" charset="0"/>
              </a:rPr>
              <a:t>（包括</a:t>
            </a:r>
            <a:r>
              <a:rPr lang="zh-CN" altLang="en-US" sz="1200" b="1" dirty="0">
                <a:effectLst/>
                <a:latin typeface="Linux Libertine"/>
                <a:ea typeface="Calibri" panose="020F0502020204030204" pitchFamily="34" charset="0"/>
                <a:cs typeface="Arial" panose="020B0604020202020204" pitchFamily="34" charset="0"/>
              </a:rPr>
              <a:t>前</a:t>
            </a:r>
            <a:r>
              <a:rPr lang="zh-CN" altLang="en-US" sz="1200" dirty="0">
                <a:effectLst/>
                <a:latin typeface="Linux Libertine"/>
                <a:ea typeface="Calibri" panose="020F0502020204030204" pitchFamily="34" charset="0"/>
                <a:cs typeface="Arial" panose="020B0604020202020204" pitchFamily="34" charset="0"/>
              </a:rPr>
              <a:t>、</a:t>
            </a:r>
            <a:r>
              <a:rPr lang="zh-CN" altLang="en-US" sz="1200" b="1" dirty="0">
                <a:effectLst/>
                <a:latin typeface="Linux Libertine"/>
                <a:ea typeface="Calibri" panose="020F0502020204030204" pitchFamily="34" charset="0"/>
                <a:cs typeface="Arial" panose="020B0604020202020204" pitchFamily="34" charset="0"/>
              </a:rPr>
              <a:t>最</a:t>
            </a:r>
            <a:r>
              <a:rPr lang="zh-CN" altLang="en-US" sz="1200" dirty="0">
                <a:effectLst/>
                <a:latin typeface="Linux Libertine"/>
                <a:ea typeface="Calibri" panose="020F0502020204030204" pitchFamily="34" charset="0"/>
                <a:cs typeface="Arial" panose="020B0604020202020204" pitchFamily="34" charset="0"/>
              </a:rPr>
              <a:t>、</a:t>
            </a:r>
            <a:r>
              <a:rPr lang="zh-CN" altLang="en-US" sz="1200" b="1" dirty="0">
                <a:effectLst/>
                <a:latin typeface="Linux Libertine"/>
                <a:ea typeface="Calibri" panose="020F0502020204030204" pitchFamily="34" charset="0"/>
                <a:cs typeface="Arial" panose="020B0604020202020204" pitchFamily="34" charset="0"/>
              </a:rPr>
              <a:t>第</a:t>
            </a:r>
            <a:r>
              <a:rPr lang="zh-CN" altLang="en-US" sz="1200" dirty="0">
                <a:effectLst/>
                <a:latin typeface="Linux Libertine"/>
                <a:ea typeface="Calibri" panose="020F0502020204030204" pitchFamily="34" charset="0"/>
                <a:cs typeface="Arial" panose="020B0604020202020204" pitchFamily="34" charset="0"/>
              </a:rPr>
              <a:t>字样）</a:t>
            </a:r>
            <a:endParaRPr lang="zh-CN" altLang="zh-CN" sz="1200" dirty="0">
              <a:effectLst/>
              <a:latin typeface="Linux Libertine"/>
              <a:ea typeface="Calibri" panose="020F050202020403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a:off x="887524" y="1883378"/>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565443" cy="584775"/>
          </a:xfrm>
          <a:prstGeom prst="rect">
            <a:avLst/>
          </a:prstGeom>
          <a:noFill/>
        </p:spPr>
        <p:txBody>
          <a:bodyPr wrap="square" lIns="91440" tIns="45720" rIns="91440" bIns="45720">
            <a:spAutoFit/>
          </a:bodyPr>
          <a:lstStyle/>
          <a:p>
            <a:r>
              <a:rPr lang="en-US" altLang="zh-CN" sz="3200" b="1" cap="none" spc="0" dirty="0">
                <a:ln w="9525">
                  <a:solidFill>
                    <a:schemeClr val="bg1"/>
                  </a:solidFill>
                  <a:prstDash val="solid"/>
                </a:ln>
                <a:latin typeface="+mj-ea"/>
                <a:ea typeface="+mj-ea"/>
              </a:rPr>
              <a:t>2 </a:t>
            </a:r>
            <a:r>
              <a:rPr lang="zh-CN" altLang="en-US" sz="3200" b="1" cap="none" spc="0" dirty="0">
                <a:ln w="9525">
                  <a:solidFill>
                    <a:schemeClr val="bg1"/>
                  </a:solidFill>
                  <a:prstDash val="solid"/>
                </a:ln>
                <a:latin typeface="+mj-ea"/>
                <a:ea typeface="+mj-ea"/>
              </a:rPr>
              <a:t>查询数据</a:t>
            </a:r>
            <a:endParaRPr lang="zh-CN" altLang="en-US" sz="3200" b="1" cap="none" spc="0" dirty="0">
              <a:ln w="9525">
                <a:solidFill>
                  <a:schemeClr val="bg1"/>
                </a:solidFill>
                <a:prstDash val="solid"/>
              </a:ln>
              <a:latin typeface="+mj-ea"/>
              <a:ea typeface="+mj-ea"/>
            </a:endParaRPr>
          </a:p>
        </p:txBody>
      </p:sp>
      <p:sp>
        <p:nvSpPr>
          <p:cNvPr id="8" name="文本框 7"/>
          <p:cNvSpPr txBox="1"/>
          <p:nvPr/>
        </p:nvSpPr>
        <p:spPr>
          <a:xfrm>
            <a:off x="2789163" y="1965862"/>
            <a:ext cx="7662238" cy="580415"/>
          </a:xfrm>
          <a:prstGeom prst="rect">
            <a:avLst/>
          </a:prstGeom>
          <a:noFill/>
        </p:spPr>
        <p:txBody>
          <a:bodyPr wrap="square" rtlCol="0">
            <a:spAutoFit/>
          </a:bodyPr>
          <a:lstStyle/>
          <a:p>
            <a:pPr algn="just">
              <a:lnSpc>
                <a:spcPct val="150000"/>
              </a:lnSpc>
              <a:spcAft>
                <a:spcPts val="600"/>
              </a:spcAft>
            </a:pPr>
            <a:r>
              <a:rPr lang="zh-CN" altLang="en-US" sz="2400" dirty="0">
                <a:latin typeface="Linux Libertine"/>
                <a:ea typeface="微软雅黑" panose="020B0503020204020204" pitchFamily="34" charset="-122"/>
                <a:cs typeface="Arial" panose="020B0604020202020204" pitchFamily="34" charset="0"/>
              </a:rPr>
              <a:t>根据关键词查询经过预处理的表格，并进行公式的计算</a:t>
            </a:r>
            <a:endParaRPr lang="zh-CN" altLang="zh-CN" sz="2400" dirty="0">
              <a:effectLst/>
              <a:latin typeface="Linux Libertine"/>
              <a:ea typeface="Calibri" panose="020F0502020204030204" pitchFamily="34" charset="0"/>
              <a:cs typeface="Arial" panose="020B0604020202020204" pitchFamily="34" charset="0"/>
            </a:endParaRPr>
          </a:p>
        </p:txBody>
      </p:sp>
      <p:pic>
        <p:nvPicPr>
          <p:cNvPr id="7" name="图片 6" descr="文本&#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153" y="3691647"/>
            <a:ext cx="4301399" cy="2431535"/>
          </a:xfrm>
          <a:prstGeom prst="rect">
            <a:avLst/>
          </a:prstGeom>
        </p:spPr>
      </p:pic>
      <p:pic>
        <p:nvPicPr>
          <p:cNvPr id="11" name="图片 10"/>
          <p:cNvPicPr>
            <a:picLocks noChangeAspect="1"/>
          </p:cNvPicPr>
          <p:nvPr/>
        </p:nvPicPr>
        <p:blipFill>
          <a:blip r:embed="rId2"/>
          <a:stretch>
            <a:fillRect/>
          </a:stretch>
        </p:blipFill>
        <p:spPr>
          <a:xfrm>
            <a:off x="5295626" y="3691647"/>
            <a:ext cx="6439378" cy="2431536"/>
          </a:xfrm>
          <a:prstGeom prst="rect">
            <a:avLst/>
          </a:prstGeom>
        </p:spPr>
      </p:pic>
      <p:cxnSp>
        <p:nvCxnSpPr>
          <p:cNvPr id="13" name="直接箭头连接符 12"/>
          <p:cNvCxnSpPr>
            <a:stCxn id="7" idx="3"/>
            <a:endCxn id="11" idx="1"/>
          </p:cNvCxnSpPr>
          <p:nvPr/>
        </p:nvCxnSpPr>
        <p:spPr>
          <a:xfrm>
            <a:off x="4742552" y="4907415"/>
            <a:ext cx="553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27217" y="3178371"/>
            <a:ext cx="2929269" cy="369332"/>
          </a:xfrm>
          <a:prstGeom prst="rect">
            <a:avLst/>
          </a:prstGeom>
          <a:noFill/>
        </p:spPr>
        <p:txBody>
          <a:bodyPr wrap="square">
            <a:spAutoFit/>
          </a:bodyPr>
          <a:lstStyle/>
          <a:p>
            <a:r>
              <a:rPr lang="zh-CN" altLang="en-US" sz="1800" dirty="0">
                <a:effectLst/>
                <a:latin typeface="Linux Libertine"/>
                <a:ea typeface="微软雅黑" panose="020B0503020204020204" pitchFamily="34" charset="-122"/>
                <a:cs typeface="微软雅黑" panose="020B0503020204020204" pitchFamily="34" charset="-122"/>
              </a:rPr>
              <a:t>从全部的</a:t>
            </a:r>
            <a:r>
              <a:rPr lang="en-US" altLang="zh-CN" sz="1800" dirty="0">
                <a:effectLst/>
                <a:latin typeface="Linux Libertine"/>
                <a:ea typeface="微软雅黑" panose="020B0503020204020204" pitchFamily="34" charset="-122"/>
                <a:cs typeface="微软雅黑" panose="020B0503020204020204" pitchFamily="34" charset="-122"/>
              </a:rPr>
              <a:t>PDF</a:t>
            </a:r>
            <a:r>
              <a:rPr lang="zh-CN" altLang="en-US" sz="1800" dirty="0">
                <a:effectLst/>
                <a:latin typeface="Linux Libertine"/>
                <a:ea typeface="微软雅黑" panose="020B0503020204020204" pitchFamily="34" charset="-122"/>
                <a:cs typeface="微软雅黑" panose="020B0503020204020204" pitchFamily="34" charset="-122"/>
              </a:rPr>
              <a:t>中提取的单表</a:t>
            </a:r>
            <a:endParaRPr lang="zh-CN" altLang="en-US" dirty="0"/>
          </a:p>
        </p:txBody>
      </p:sp>
      <p:sp>
        <p:nvSpPr>
          <p:cNvPr id="16" name="文本框 15"/>
          <p:cNvSpPr txBox="1"/>
          <p:nvPr/>
        </p:nvSpPr>
        <p:spPr>
          <a:xfrm>
            <a:off x="6812011" y="3290239"/>
            <a:ext cx="3946779" cy="369332"/>
          </a:xfrm>
          <a:prstGeom prst="rect">
            <a:avLst/>
          </a:prstGeom>
          <a:noFill/>
        </p:spPr>
        <p:txBody>
          <a:bodyPr wrap="square">
            <a:spAutoFit/>
          </a:bodyPr>
          <a:lstStyle/>
          <a:p>
            <a:r>
              <a:rPr lang="zh-CN" altLang="en-US" sz="1800" dirty="0">
                <a:effectLst/>
                <a:latin typeface="Linux Libertine"/>
                <a:ea typeface="微软雅黑" panose="020B0503020204020204" pitchFamily="34" charset="-122"/>
                <a:cs typeface="微软雅黑" panose="020B0503020204020204" pitchFamily="34" charset="-122"/>
              </a:rPr>
              <a:t>根据可能用到的的</a:t>
            </a:r>
            <a:r>
              <a:rPr lang="en-US" altLang="zh-CN" sz="1800" dirty="0">
                <a:effectLst/>
                <a:latin typeface="Linux Libertine"/>
                <a:ea typeface="微软雅黑" panose="020B0503020204020204" pitchFamily="34" charset="-122"/>
                <a:cs typeface="微软雅黑" panose="020B0503020204020204" pitchFamily="34" charset="-122"/>
              </a:rPr>
              <a:t>PDF</a:t>
            </a:r>
            <a:r>
              <a:rPr lang="zh-CN" altLang="en-US" sz="1800" dirty="0">
                <a:effectLst/>
                <a:latin typeface="Linux Libertine"/>
                <a:ea typeface="微软雅黑" panose="020B0503020204020204" pitchFamily="34" charset="-122"/>
                <a:cs typeface="微软雅黑" panose="020B0503020204020204" pitchFamily="34" charset="-122"/>
              </a:rPr>
              <a:t>构建一张大表</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606380" cy="584775"/>
          </a:xfrm>
          <a:prstGeom prst="rect">
            <a:avLst/>
          </a:prstGeom>
          <a:noFill/>
        </p:spPr>
        <p:txBody>
          <a:bodyPr wrap="square" lIns="91440" tIns="45720" rIns="91440" bIns="45720">
            <a:spAutoFit/>
          </a:bodyPr>
          <a:lstStyle/>
          <a:p>
            <a:r>
              <a:rPr lang="en-US" altLang="zh-CN" sz="3200" b="1" dirty="0">
                <a:ln w="9525">
                  <a:solidFill>
                    <a:schemeClr val="bg1"/>
                  </a:solidFill>
                  <a:prstDash val="solid"/>
                </a:ln>
                <a:latin typeface="+mj-ea"/>
                <a:ea typeface="+mj-ea"/>
              </a:rPr>
              <a:t>2 </a:t>
            </a:r>
            <a:r>
              <a:rPr lang="zh-CN" altLang="en-US" sz="3200" b="1" dirty="0">
                <a:ln w="9525">
                  <a:solidFill>
                    <a:schemeClr val="bg1"/>
                  </a:solidFill>
                  <a:prstDash val="solid"/>
                </a:ln>
                <a:latin typeface="+mj-ea"/>
                <a:ea typeface="+mj-ea"/>
              </a:rPr>
              <a:t>查询数据</a:t>
            </a:r>
            <a:endParaRPr lang="zh-CN" altLang="en-US" sz="3200" b="1" cap="none" spc="0" dirty="0">
              <a:ln w="9525">
                <a:solidFill>
                  <a:schemeClr val="bg1"/>
                </a:solidFill>
                <a:prstDash val="solid"/>
              </a:ln>
              <a:latin typeface="+mj-ea"/>
              <a:ea typeface="+mj-ea"/>
            </a:endParaRPr>
          </a:p>
        </p:txBody>
      </p:sp>
      <p:sp>
        <p:nvSpPr>
          <p:cNvPr id="4" name="矩形: 圆角 3"/>
          <p:cNvSpPr/>
          <p:nvPr/>
        </p:nvSpPr>
        <p:spPr>
          <a:xfrm>
            <a:off x="566509" y="3023083"/>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Consolas" panose="020B0609020204030204" pitchFamily="49" charset="0"/>
              </a:rPr>
              <a:t>M</a:t>
            </a:r>
            <a:r>
              <a:rPr lang="en-US" altLang="zh-CN" sz="2000" dirty="0">
                <a:solidFill>
                  <a:schemeClr val="tx1"/>
                </a:solidFill>
                <a:latin typeface="Consolas" panose="020B0609020204030204" pitchFamily="49" charset="0"/>
              </a:rPr>
              <a:t>atch</a:t>
            </a:r>
            <a:endParaRPr lang="zh-CN" altLang="en-US" sz="2000" dirty="0">
              <a:solidFill>
                <a:schemeClr val="tx1"/>
              </a:solidFill>
              <a:latin typeface="Consolas" panose="020B0609020204030204" pitchFamily="49" charset="0"/>
            </a:endParaRPr>
          </a:p>
        </p:txBody>
      </p:sp>
      <p:sp>
        <p:nvSpPr>
          <p:cNvPr id="6" name="左大括号 5"/>
          <p:cNvSpPr/>
          <p:nvPr/>
        </p:nvSpPr>
        <p:spPr>
          <a:xfrm>
            <a:off x="2072925" y="2490281"/>
            <a:ext cx="475720" cy="3307422"/>
          </a:xfrm>
          <a:prstGeom prst="leftBrace">
            <a:avLst>
              <a:gd name="adj1" fmla="val 30288"/>
              <a:gd name="adj2" fmla="val 285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圆角 6"/>
          <p:cNvSpPr/>
          <p:nvPr/>
        </p:nvSpPr>
        <p:spPr>
          <a:xfrm>
            <a:off x="2548645" y="5391787"/>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onsolas" panose="020B0609020204030204" pitchFamily="49" charset="0"/>
              </a:rPr>
              <a:t>匹配到年报</a:t>
            </a:r>
            <a:endParaRPr lang="zh-CN" altLang="en-US" sz="1050" dirty="0">
              <a:solidFill>
                <a:schemeClr val="tx1"/>
              </a:solidFill>
              <a:latin typeface="Consolas" panose="020B0609020204030204" pitchFamily="49" charset="0"/>
            </a:endParaRPr>
          </a:p>
        </p:txBody>
      </p:sp>
      <p:sp>
        <p:nvSpPr>
          <p:cNvPr id="9" name="矩形: 圆角 8"/>
          <p:cNvSpPr/>
          <p:nvPr/>
        </p:nvSpPr>
        <p:spPr>
          <a:xfrm>
            <a:off x="2548645" y="2088683"/>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onsolas" panose="020B0609020204030204" pitchFamily="49" charset="0"/>
              </a:rPr>
              <a:t>未匹配到年报</a:t>
            </a:r>
            <a:endParaRPr lang="zh-CN" altLang="en-US" sz="1050" dirty="0">
              <a:solidFill>
                <a:schemeClr val="tx1"/>
              </a:solidFill>
              <a:latin typeface="Consolas" panose="020B0609020204030204" pitchFamily="49" charset="0"/>
            </a:endParaRPr>
          </a:p>
        </p:txBody>
      </p:sp>
      <p:sp>
        <p:nvSpPr>
          <p:cNvPr id="11" name="矩形: 圆角 10"/>
          <p:cNvSpPr/>
          <p:nvPr/>
        </p:nvSpPr>
        <p:spPr>
          <a:xfrm>
            <a:off x="4953683" y="5391787"/>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2" name="矩形: 圆角 11"/>
          <p:cNvSpPr/>
          <p:nvPr/>
        </p:nvSpPr>
        <p:spPr>
          <a:xfrm>
            <a:off x="7466095" y="5391787"/>
            <a:ext cx="1506415" cy="81183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earch</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3" name="矩形: 圆角 12"/>
          <p:cNvSpPr/>
          <p:nvPr/>
        </p:nvSpPr>
        <p:spPr>
          <a:xfrm>
            <a:off x="9978508" y="5391787"/>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15" name="直接箭头连接符 14"/>
          <p:cNvCxnSpPr>
            <a:stCxn id="11" idx="3"/>
            <a:endCxn id="12" idx="1"/>
          </p:cNvCxnSpPr>
          <p:nvPr/>
        </p:nvCxnSpPr>
        <p:spPr>
          <a:xfrm>
            <a:off x="6460098" y="5797704"/>
            <a:ext cx="1005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a:endCxn id="13" idx="1"/>
          </p:cNvCxnSpPr>
          <p:nvPr/>
        </p:nvCxnSpPr>
        <p:spPr>
          <a:xfrm>
            <a:off x="8972510" y="5797704"/>
            <a:ext cx="1005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3"/>
            <a:endCxn id="11" idx="1"/>
          </p:cNvCxnSpPr>
          <p:nvPr/>
        </p:nvCxnSpPr>
        <p:spPr>
          <a:xfrm>
            <a:off x="4055060" y="5797704"/>
            <a:ext cx="89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左大括号 20"/>
          <p:cNvSpPr/>
          <p:nvPr/>
        </p:nvSpPr>
        <p:spPr>
          <a:xfrm>
            <a:off x="4055060" y="1361875"/>
            <a:ext cx="318413" cy="2060589"/>
          </a:xfrm>
          <a:prstGeom prst="leftBrace">
            <a:avLst>
              <a:gd name="adj1" fmla="val 44636"/>
              <a:gd name="adj2" fmla="val 543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圆角 21"/>
          <p:cNvSpPr/>
          <p:nvPr/>
        </p:nvSpPr>
        <p:spPr>
          <a:xfrm>
            <a:off x="4382190" y="1195949"/>
            <a:ext cx="1892148" cy="33183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Consolas" panose="020B0609020204030204" pitchFamily="49" charset="0"/>
              </a:rPr>
              <a:t>问题中包含公司名称</a:t>
            </a:r>
            <a:endParaRPr lang="zh-CN" altLang="en-US" sz="1400" dirty="0">
              <a:solidFill>
                <a:schemeClr val="tx1"/>
              </a:solidFill>
              <a:latin typeface="Consolas" panose="020B0609020204030204" pitchFamily="49" charset="0"/>
            </a:endParaRPr>
          </a:p>
        </p:txBody>
      </p:sp>
      <p:sp>
        <p:nvSpPr>
          <p:cNvPr id="23" name="云形 22"/>
          <p:cNvSpPr/>
          <p:nvPr/>
        </p:nvSpPr>
        <p:spPr>
          <a:xfrm>
            <a:off x="6674268" y="874372"/>
            <a:ext cx="2824634" cy="974986"/>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根据</a:t>
            </a:r>
            <a:r>
              <a:rPr lang="en-US" altLang="zh-CN" sz="1200" dirty="0">
                <a:solidFill>
                  <a:schemeClr val="accent5"/>
                </a:solidFill>
              </a:rPr>
              <a:t>2017</a:t>
            </a:r>
            <a:r>
              <a:rPr lang="zh-CN" altLang="en-US" sz="1200" dirty="0">
                <a:solidFill>
                  <a:schemeClr val="accent5"/>
                </a:solidFill>
              </a:rPr>
              <a:t>年</a:t>
            </a:r>
            <a:r>
              <a:rPr lang="zh-CN" altLang="en-US" sz="1200" dirty="0">
                <a:solidFill>
                  <a:schemeClr val="tx1">
                    <a:lumMod val="95000"/>
                    <a:lumOff val="5000"/>
                  </a:schemeClr>
                </a:solidFill>
              </a:rPr>
              <a:t>的年报数据，请简要介绍</a:t>
            </a:r>
            <a:r>
              <a:rPr lang="zh-CN" altLang="en-US" sz="1200" dirty="0">
                <a:solidFill>
                  <a:schemeClr val="accent6"/>
                </a:solidFill>
              </a:rPr>
              <a:t>浙江核新同花顺网络信息股份有限公司</a:t>
            </a:r>
            <a:r>
              <a:rPr lang="zh-CN" altLang="en-US" sz="1200" dirty="0">
                <a:solidFill>
                  <a:schemeClr val="tx1">
                    <a:lumMod val="95000"/>
                    <a:lumOff val="5000"/>
                  </a:schemeClr>
                </a:solidFill>
              </a:rPr>
              <a:t>的</a:t>
            </a:r>
            <a:r>
              <a:rPr lang="zh-CN" altLang="en-US" sz="1200" dirty="0">
                <a:solidFill>
                  <a:srgbClr val="FF0000"/>
                </a:solidFill>
              </a:rPr>
              <a:t>现金流情况</a:t>
            </a:r>
            <a:r>
              <a:rPr lang="zh-CN" altLang="en-US" sz="1200" dirty="0">
                <a:solidFill>
                  <a:schemeClr val="tx1">
                    <a:lumMod val="95000"/>
                    <a:lumOff val="5000"/>
                  </a:schemeClr>
                </a:solidFill>
              </a:rPr>
              <a:t>。</a:t>
            </a:r>
            <a:endParaRPr lang="zh-CN" altLang="en-US" sz="1200" dirty="0">
              <a:solidFill>
                <a:schemeClr val="tx1">
                  <a:lumMod val="95000"/>
                  <a:lumOff val="5000"/>
                </a:schemeClr>
              </a:solidFill>
            </a:endParaRPr>
          </a:p>
        </p:txBody>
      </p:sp>
      <p:sp>
        <p:nvSpPr>
          <p:cNvPr id="26" name="文本框 25"/>
          <p:cNvSpPr txBox="1"/>
          <p:nvPr/>
        </p:nvSpPr>
        <p:spPr>
          <a:xfrm>
            <a:off x="9736261" y="1038699"/>
            <a:ext cx="2160667" cy="646331"/>
          </a:xfrm>
          <a:custGeom>
            <a:avLst/>
            <a:gdLst>
              <a:gd name="connsiteX0" fmla="*/ 0 w 2160667"/>
              <a:gd name="connsiteY0" fmla="*/ 0 h 646331"/>
              <a:gd name="connsiteX1" fmla="*/ 561773 w 2160667"/>
              <a:gd name="connsiteY1" fmla="*/ 0 h 646331"/>
              <a:gd name="connsiteX2" fmla="*/ 1145154 w 2160667"/>
              <a:gd name="connsiteY2" fmla="*/ 0 h 646331"/>
              <a:gd name="connsiteX3" fmla="*/ 1685320 w 2160667"/>
              <a:gd name="connsiteY3" fmla="*/ 0 h 646331"/>
              <a:gd name="connsiteX4" fmla="*/ 2160667 w 2160667"/>
              <a:gd name="connsiteY4" fmla="*/ 0 h 646331"/>
              <a:gd name="connsiteX5" fmla="*/ 2160667 w 2160667"/>
              <a:gd name="connsiteY5" fmla="*/ 646331 h 646331"/>
              <a:gd name="connsiteX6" fmla="*/ 1642107 w 2160667"/>
              <a:gd name="connsiteY6" fmla="*/ 646331 h 646331"/>
              <a:gd name="connsiteX7" fmla="*/ 1080334 w 2160667"/>
              <a:gd name="connsiteY7" fmla="*/ 646331 h 646331"/>
              <a:gd name="connsiteX8" fmla="*/ 604987 w 2160667"/>
              <a:gd name="connsiteY8" fmla="*/ 646331 h 646331"/>
              <a:gd name="connsiteX9" fmla="*/ 0 w 2160667"/>
              <a:gd name="connsiteY9" fmla="*/ 646331 h 646331"/>
              <a:gd name="connsiteX10" fmla="*/ 0 w 2160667"/>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0667" h="646331" extrusionOk="0">
                <a:moveTo>
                  <a:pt x="0" y="0"/>
                </a:moveTo>
                <a:cubicBezTo>
                  <a:pt x="186921" y="-2592"/>
                  <a:pt x="331032" y="-27504"/>
                  <a:pt x="561773" y="0"/>
                </a:cubicBezTo>
                <a:cubicBezTo>
                  <a:pt x="792514" y="27504"/>
                  <a:pt x="863568" y="-12378"/>
                  <a:pt x="1145154" y="0"/>
                </a:cubicBezTo>
                <a:cubicBezTo>
                  <a:pt x="1426740" y="12378"/>
                  <a:pt x="1541696" y="-1659"/>
                  <a:pt x="1685320" y="0"/>
                </a:cubicBezTo>
                <a:cubicBezTo>
                  <a:pt x="1828944" y="1659"/>
                  <a:pt x="1983066" y="-11779"/>
                  <a:pt x="2160667" y="0"/>
                </a:cubicBezTo>
                <a:cubicBezTo>
                  <a:pt x="2192334" y="314536"/>
                  <a:pt x="2179195" y="432948"/>
                  <a:pt x="2160667" y="646331"/>
                </a:cubicBezTo>
                <a:cubicBezTo>
                  <a:pt x="1909193" y="645848"/>
                  <a:pt x="1895930" y="629467"/>
                  <a:pt x="1642107" y="646331"/>
                </a:cubicBezTo>
                <a:cubicBezTo>
                  <a:pt x="1388284" y="663195"/>
                  <a:pt x="1284123" y="660274"/>
                  <a:pt x="1080334" y="646331"/>
                </a:cubicBezTo>
                <a:cubicBezTo>
                  <a:pt x="876545" y="632388"/>
                  <a:pt x="745984" y="650600"/>
                  <a:pt x="604987" y="646331"/>
                </a:cubicBezTo>
                <a:cubicBezTo>
                  <a:pt x="463990" y="642062"/>
                  <a:pt x="189851" y="631225"/>
                  <a:pt x="0" y="646331"/>
                </a:cubicBezTo>
                <a:cubicBezTo>
                  <a:pt x="8495" y="464984"/>
                  <a:pt x="8924" y="178107"/>
                  <a:pt x="0" y="0"/>
                </a:cubicBezTo>
                <a:close/>
              </a:path>
            </a:pathLst>
          </a:custGeom>
          <a:noFill/>
          <a:ln w="19050">
            <a:solidFill>
              <a:schemeClr val="tx1"/>
            </a:solidFill>
          </a:ln>
        </p:spPr>
        <p:txBody>
          <a:bodyPr wrap="square">
            <a:spAutoFit/>
          </a:bodyPr>
          <a:lstStyle/>
          <a:p>
            <a:r>
              <a:rPr lang="zh-CN" altLang="en-US" sz="1200" dirty="0"/>
              <a:t>很抱歉，没有找到{company}在{year_time}的年报，无法提供“{query}”问题的答案。</a:t>
            </a:r>
            <a:endParaRPr lang="zh-CN" altLang="en-US" sz="1200" dirty="0"/>
          </a:p>
        </p:txBody>
      </p:sp>
      <p:sp>
        <p:nvSpPr>
          <p:cNvPr id="27" name="矩形: 圆角 26"/>
          <p:cNvSpPr/>
          <p:nvPr/>
        </p:nvSpPr>
        <p:spPr>
          <a:xfrm>
            <a:off x="4382190" y="3256548"/>
            <a:ext cx="2077908" cy="33183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Consolas" panose="020B0609020204030204" pitchFamily="49" charset="0"/>
              </a:rPr>
              <a:t>问题中不包含公司名称</a:t>
            </a:r>
            <a:endParaRPr lang="zh-CN" altLang="en-US" sz="1400" dirty="0">
              <a:solidFill>
                <a:schemeClr val="tx1"/>
              </a:solidFill>
              <a:latin typeface="Consolas" panose="020B0609020204030204" pitchFamily="49" charset="0"/>
            </a:endParaRPr>
          </a:p>
        </p:txBody>
      </p:sp>
      <p:sp>
        <p:nvSpPr>
          <p:cNvPr id="28" name="云形 27"/>
          <p:cNvSpPr/>
          <p:nvPr/>
        </p:nvSpPr>
        <p:spPr>
          <a:xfrm>
            <a:off x="6779575" y="2244593"/>
            <a:ext cx="2077908" cy="95536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5"/>
                </a:solidFill>
              </a:rPr>
              <a:t>2019-2021</a:t>
            </a:r>
            <a:r>
              <a:rPr lang="zh-CN" altLang="en-US" sz="1200" dirty="0">
                <a:solidFill>
                  <a:schemeClr val="accent5"/>
                </a:solidFill>
              </a:rPr>
              <a:t>年</a:t>
            </a:r>
            <a:r>
              <a:rPr lang="zh-CN" altLang="en-US" sz="1200" dirty="0">
                <a:solidFill>
                  <a:schemeClr val="tx1">
                    <a:lumMod val="95000"/>
                    <a:lumOff val="5000"/>
                  </a:schemeClr>
                </a:solidFill>
              </a:rPr>
              <a:t>哪家上市公司</a:t>
            </a:r>
            <a:r>
              <a:rPr lang="zh-CN" altLang="en-US" sz="1200" dirty="0">
                <a:solidFill>
                  <a:srgbClr val="FF0000"/>
                </a:solidFill>
              </a:rPr>
              <a:t>货币总额</a:t>
            </a:r>
            <a:r>
              <a:rPr lang="zh-CN" altLang="en-US" sz="1200" dirty="0">
                <a:solidFill>
                  <a:schemeClr val="tx1">
                    <a:lumMod val="95000"/>
                    <a:lumOff val="5000"/>
                  </a:schemeClr>
                </a:solidFill>
              </a:rPr>
              <a:t>均位列</a:t>
            </a:r>
            <a:r>
              <a:rPr lang="zh-CN" altLang="en-US" sz="1200" b="1" dirty="0">
                <a:solidFill>
                  <a:schemeClr val="tx1">
                    <a:lumMod val="95000"/>
                    <a:lumOff val="5000"/>
                  </a:schemeClr>
                </a:solidFill>
              </a:rPr>
              <a:t>前</a:t>
            </a:r>
            <a:r>
              <a:rPr lang="zh-CN" altLang="en-US" sz="1200" dirty="0">
                <a:solidFill>
                  <a:schemeClr val="tx1">
                    <a:lumMod val="95000"/>
                    <a:lumOff val="5000"/>
                  </a:schemeClr>
                </a:solidFill>
              </a:rPr>
              <a:t>十？</a:t>
            </a:r>
            <a:endParaRPr lang="zh-CN" altLang="en-US" sz="1200" dirty="0">
              <a:solidFill>
                <a:schemeClr val="tx1">
                  <a:lumMod val="95000"/>
                  <a:lumOff val="5000"/>
                </a:schemeClr>
              </a:solidFill>
            </a:endParaRPr>
          </a:p>
        </p:txBody>
      </p:sp>
      <p:sp>
        <p:nvSpPr>
          <p:cNvPr id="29" name="云形 28"/>
          <p:cNvSpPr/>
          <p:nvPr/>
        </p:nvSpPr>
        <p:spPr>
          <a:xfrm>
            <a:off x="6774297" y="3948046"/>
            <a:ext cx="2336677" cy="1002291"/>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固定资产的折旧政策如何影响公司的财务状况和税务成本？</a:t>
            </a:r>
            <a:endParaRPr lang="zh-CN" altLang="en-US" sz="1200" dirty="0">
              <a:solidFill>
                <a:schemeClr val="tx1">
                  <a:lumMod val="95000"/>
                  <a:lumOff val="5000"/>
                </a:schemeClr>
              </a:solidFill>
            </a:endParaRPr>
          </a:p>
        </p:txBody>
      </p:sp>
      <p:sp>
        <p:nvSpPr>
          <p:cNvPr id="30" name="左大括号 29"/>
          <p:cNvSpPr/>
          <p:nvPr/>
        </p:nvSpPr>
        <p:spPr>
          <a:xfrm>
            <a:off x="6455884" y="2696239"/>
            <a:ext cx="318413" cy="1700664"/>
          </a:xfrm>
          <a:prstGeom prst="leftBrace">
            <a:avLst>
              <a:gd name="adj1" fmla="val 44636"/>
              <a:gd name="adj2" fmla="val 400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圆角 30"/>
          <p:cNvSpPr/>
          <p:nvPr/>
        </p:nvSpPr>
        <p:spPr>
          <a:xfrm>
            <a:off x="9978508" y="4043274"/>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32" name="直接箭头连接符 31"/>
          <p:cNvCxnSpPr>
            <a:stCxn id="29" idx="0"/>
            <a:endCxn id="31" idx="1"/>
          </p:cNvCxnSpPr>
          <p:nvPr/>
        </p:nvCxnSpPr>
        <p:spPr>
          <a:xfrm flipV="1">
            <a:off x="9109027" y="4449191"/>
            <a:ext cx="8694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8" idx="0"/>
          </p:cNvCxnSpPr>
          <p:nvPr/>
        </p:nvCxnSpPr>
        <p:spPr>
          <a:xfrm>
            <a:off x="8855751" y="2722274"/>
            <a:ext cx="1122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2" idx="3"/>
            <a:endCxn id="23" idx="2"/>
          </p:cNvCxnSpPr>
          <p:nvPr/>
        </p:nvCxnSpPr>
        <p:spPr>
          <a:xfrm>
            <a:off x="6274338" y="1361865"/>
            <a:ext cx="408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3" idx="0"/>
            <a:endCxn id="26" idx="1"/>
          </p:cNvCxnSpPr>
          <p:nvPr/>
        </p:nvCxnSpPr>
        <p:spPr>
          <a:xfrm>
            <a:off x="9496548" y="1361865"/>
            <a:ext cx="239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95525" y="3834916"/>
            <a:ext cx="2248381" cy="336374"/>
          </a:xfrm>
          <a:prstGeom prst="rect">
            <a:avLst/>
          </a:prstGeom>
          <a:noFill/>
        </p:spPr>
        <p:txBody>
          <a:bodyPr wrap="square">
            <a:spAutoFit/>
          </a:bodyPr>
          <a:lstStyle/>
          <a:p>
            <a:pPr algn="just">
              <a:lnSpc>
                <a:spcPct val="150000"/>
              </a:lnSpc>
              <a:spcAft>
                <a:spcPts val="600"/>
              </a:spcAft>
            </a:pPr>
            <a:r>
              <a:rPr lang="zh-CN" altLang="en-US" sz="1200" dirty="0">
                <a:effectLst/>
                <a:latin typeface="Linux Libertine"/>
                <a:ea typeface="Calibri" panose="020F0502020204030204" pitchFamily="34" charset="0"/>
                <a:cs typeface="Arial" panose="020B0604020202020204" pitchFamily="34" charset="0"/>
              </a:rPr>
              <a:t>根据</a:t>
            </a:r>
            <a:r>
              <a:rPr lang="zh-CN" altLang="en-US" sz="1200" dirty="0">
                <a:solidFill>
                  <a:schemeClr val="accent5"/>
                </a:solidFill>
                <a:effectLst/>
                <a:latin typeface="Linux Libertine"/>
                <a:ea typeface="Calibri" panose="020F0502020204030204" pitchFamily="34" charset="0"/>
                <a:cs typeface="Arial" panose="020B0604020202020204" pitchFamily="34" charset="0"/>
              </a:rPr>
              <a:t>年份</a:t>
            </a:r>
            <a:r>
              <a:rPr lang="zh-CN" altLang="en-US" sz="1200" dirty="0">
                <a:effectLst/>
                <a:latin typeface="Linux Libertine"/>
                <a:ea typeface="Calibri" panose="020F0502020204030204" pitchFamily="34" charset="0"/>
                <a:cs typeface="Arial" panose="020B0604020202020204" pitchFamily="34" charset="0"/>
              </a:rPr>
              <a:t>、</a:t>
            </a:r>
            <a:r>
              <a:rPr lang="zh-CN" altLang="en-US" sz="1200" dirty="0">
                <a:solidFill>
                  <a:schemeClr val="accent6"/>
                </a:solidFill>
                <a:effectLst/>
                <a:latin typeface="Linux Libertine"/>
                <a:ea typeface="Calibri" panose="020F0502020204030204" pitchFamily="34" charset="0"/>
                <a:cs typeface="Arial" panose="020B0604020202020204" pitchFamily="34" charset="0"/>
              </a:rPr>
              <a:t>公司名称</a:t>
            </a:r>
            <a:r>
              <a:rPr lang="zh-CN" altLang="en-US" sz="1200" dirty="0">
                <a:effectLst/>
                <a:latin typeface="Linux Libertine"/>
                <a:ea typeface="Calibri" panose="020F0502020204030204" pitchFamily="34" charset="0"/>
                <a:cs typeface="Arial" panose="020B0604020202020204" pitchFamily="34" charset="0"/>
              </a:rPr>
              <a:t>匹配年报</a:t>
            </a:r>
            <a:endParaRPr lang="zh-CN" altLang="zh-CN" sz="1200" dirty="0">
              <a:effectLst/>
              <a:latin typeface="Linux Libertine"/>
              <a:ea typeface="Calibri" panose="020F0502020204030204" pitchFamily="34" charset="0"/>
              <a:cs typeface="Arial" panose="020B0604020202020204" pitchFamily="34" charset="0"/>
            </a:endParaRPr>
          </a:p>
        </p:txBody>
      </p:sp>
      <p:sp>
        <p:nvSpPr>
          <p:cNvPr id="8" name="文本框 7"/>
          <p:cNvSpPr txBox="1"/>
          <p:nvPr/>
        </p:nvSpPr>
        <p:spPr>
          <a:xfrm>
            <a:off x="6904953" y="3170222"/>
            <a:ext cx="1827152" cy="336374"/>
          </a:xfrm>
          <a:prstGeom prst="rect">
            <a:avLst/>
          </a:prstGeom>
          <a:noFill/>
        </p:spPr>
        <p:txBody>
          <a:bodyPr wrap="square">
            <a:spAutoFit/>
          </a:bodyPr>
          <a:lstStyle/>
          <a:p>
            <a:pPr algn="just">
              <a:lnSpc>
                <a:spcPct val="150000"/>
              </a:lnSpc>
              <a:spcAft>
                <a:spcPts val="600"/>
              </a:spcAft>
            </a:pPr>
            <a:r>
              <a:rPr lang="zh-CN" altLang="en-US" sz="1200" dirty="0">
                <a:effectLst/>
                <a:latin typeface="Linux Libertine"/>
                <a:ea typeface="Calibri" panose="020F0502020204030204" pitchFamily="34" charset="0"/>
                <a:cs typeface="Arial" panose="020B0604020202020204" pitchFamily="34" charset="0"/>
              </a:rPr>
              <a:t>（包括</a:t>
            </a:r>
            <a:r>
              <a:rPr lang="zh-CN" altLang="en-US" sz="1200" b="1" dirty="0">
                <a:effectLst/>
                <a:latin typeface="Linux Libertine"/>
                <a:ea typeface="Calibri" panose="020F0502020204030204" pitchFamily="34" charset="0"/>
                <a:cs typeface="Arial" panose="020B0604020202020204" pitchFamily="34" charset="0"/>
              </a:rPr>
              <a:t>前</a:t>
            </a:r>
            <a:r>
              <a:rPr lang="zh-CN" altLang="en-US" sz="1200" dirty="0">
                <a:effectLst/>
                <a:latin typeface="Linux Libertine"/>
                <a:ea typeface="Calibri" panose="020F0502020204030204" pitchFamily="34" charset="0"/>
                <a:cs typeface="Arial" panose="020B0604020202020204" pitchFamily="34" charset="0"/>
              </a:rPr>
              <a:t>、</a:t>
            </a:r>
            <a:r>
              <a:rPr lang="zh-CN" altLang="en-US" sz="1200" b="1" dirty="0">
                <a:effectLst/>
                <a:latin typeface="Linux Libertine"/>
                <a:ea typeface="Calibri" panose="020F0502020204030204" pitchFamily="34" charset="0"/>
                <a:cs typeface="Arial" panose="020B0604020202020204" pitchFamily="34" charset="0"/>
              </a:rPr>
              <a:t>最</a:t>
            </a:r>
            <a:r>
              <a:rPr lang="zh-CN" altLang="en-US" sz="1200" dirty="0">
                <a:effectLst/>
                <a:latin typeface="Linux Libertine"/>
                <a:ea typeface="Calibri" panose="020F0502020204030204" pitchFamily="34" charset="0"/>
                <a:cs typeface="Arial" panose="020B0604020202020204" pitchFamily="34" charset="0"/>
              </a:rPr>
              <a:t>、</a:t>
            </a:r>
            <a:r>
              <a:rPr lang="zh-CN" altLang="en-US" sz="1200" b="1" dirty="0">
                <a:effectLst/>
                <a:latin typeface="Linux Libertine"/>
                <a:ea typeface="Calibri" panose="020F0502020204030204" pitchFamily="34" charset="0"/>
                <a:cs typeface="Arial" panose="020B0604020202020204" pitchFamily="34" charset="0"/>
              </a:rPr>
              <a:t>第</a:t>
            </a:r>
            <a:r>
              <a:rPr lang="zh-CN" altLang="en-US" sz="1200" dirty="0">
                <a:effectLst/>
                <a:latin typeface="Linux Libertine"/>
                <a:ea typeface="Calibri" panose="020F0502020204030204" pitchFamily="34" charset="0"/>
                <a:cs typeface="Arial" panose="020B0604020202020204" pitchFamily="34" charset="0"/>
              </a:rPr>
              <a:t>字样）</a:t>
            </a:r>
            <a:endParaRPr lang="zh-CN" altLang="zh-CN" sz="1200" dirty="0">
              <a:effectLst/>
              <a:latin typeface="Linux Libertine"/>
              <a:ea typeface="Calibri" panose="020F0502020204030204" pitchFamily="34" charset="0"/>
              <a:cs typeface="Arial" panose="020B0604020202020204" pitchFamily="34" charset="0"/>
            </a:endParaRPr>
          </a:p>
        </p:txBody>
      </p:sp>
      <p:sp>
        <p:nvSpPr>
          <p:cNvPr id="33" name="矩形 32"/>
          <p:cNvSpPr/>
          <p:nvPr/>
        </p:nvSpPr>
        <p:spPr>
          <a:xfrm>
            <a:off x="3065964" y="732058"/>
            <a:ext cx="8983804" cy="800726"/>
          </a:xfrm>
          <a:prstGeom prst="rect">
            <a:avLst/>
          </a:prstGeom>
          <a:solidFill>
            <a:srgbClr val="FFFF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5769" y="1527781"/>
            <a:ext cx="12086127" cy="4772800"/>
          </a:xfrm>
          <a:prstGeom prst="rect">
            <a:avLst/>
          </a:prstGeom>
          <a:solidFill>
            <a:srgbClr val="FFFF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p:cNvSpPr/>
          <p:nvPr/>
        </p:nvSpPr>
        <p:spPr>
          <a:xfrm>
            <a:off x="9978508" y="2316357"/>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37" name="椭圆 36"/>
          <p:cNvSpPr/>
          <p:nvPr/>
        </p:nvSpPr>
        <p:spPr>
          <a:xfrm>
            <a:off x="9413662" y="2028075"/>
            <a:ext cx="2636105" cy="1557657"/>
          </a:xfrm>
          <a:custGeom>
            <a:avLst/>
            <a:gdLst>
              <a:gd name="connsiteX0" fmla="*/ 0 w 2636105"/>
              <a:gd name="connsiteY0" fmla="*/ 778829 h 1557657"/>
              <a:gd name="connsiteX1" fmla="*/ 1318053 w 2636105"/>
              <a:gd name="connsiteY1" fmla="*/ 0 h 1557657"/>
              <a:gd name="connsiteX2" fmla="*/ 2636106 w 2636105"/>
              <a:gd name="connsiteY2" fmla="*/ 778829 h 1557657"/>
              <a:gd name="connsiteX3" fmla="*/ 1318053 w 2636105"/>
              <a:gd name="connsiteY3" fmla="*/ 1557658 h 1557657"/>
              <a:gd name="connsiteX4" fmla="*/ 0 w 2636105"/>
              <a:gd name="connsiteY4" fmla="*/ 778829 h 155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105" h="1557657" extrusionOk="0">
                <a:moveTo>
                  <a:pt x="0" y="778829"/>
                </a:moveTo>
                <a:cubicBezTo>
                  <a:pt x="-46760" y="264531"/>
                  <a:pt x="614720" y="-24244"/>
                  <a:pt x="1318053" y="0"/>
                </a:cubicBezTo>
                <a:cubicBezTo>
                  <a:pt x="2061083" y="29448"/>
                  <a:pt x="2579556" y="279597"/>
                  <a:pt x="2636106" y="778829"/>
                </a:cubicBezTo>
                <a:cubicBezTo>
                  <a:pt x="2731793" y="1060575"/>
                  <a:pt x="2244353" y="1518790"/>
                  <a:pt x="1318053" y="1557658"/>
                </a:cubicBezTo>
                <a:cubicBezTo>
                  <a:pt x="628305" y="1479694"/>
                  <a:pt x="-15298" y="1220780"/>
                  <a:pt x="0" y="778829"/>
                </a:cubicBezTo>
                <a:close/>
              </a:path>
            </a:pathLst>
          </a:cu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422568" cy="584775"/>
          </a:xfrm>
          <a:prstGeom prst="rect">
            <a:avLst/>
          </a:prstGeom>
          <a:noFill/>
        </p:spPr>
        <p:txBody>
          <a:bodyPr wrap="square" lIns="91440" tIns="45720" rIns="91440" bIns="45720">
            <a:spAutoFit/>
          </a:bodyPr>
          <a:lstStyle/>
          <a:p>
            <a:r>
              <a:rPr lang="en-US" altLang="zh-CN" sz="3200" b="1" cap="none" spc="0" dirty="0">
                <a:ln w="9525">
                  <a:solidFill>
                    <a:schemeClr val="bg1"/>
                  </a:solidFill>
                  <a:prstDash val="solid"/>
                </a:ln>
                <a:latin typeface="+mj-ea"/>
                <a:ea typeface="+mj-ea"/>
              </a:rPr>
              <a:t>2 </a:t>
            </a:r>
            <a:r>
              <a:rPr lang="zh-CN" altLang="en-US" sz="3200" b="1" cap="none" spc="0" dirty="0">
                <a:ln w="9525">
                  <a:solidFill>
                    <a:schemeClr val="bg1"/>
                  </a:solidFill>
                  <a:prstDash val="solid"/>
                </a:ln>
                <a:latin typeface="+mj-ea"/>
                <a:ea typeface="+mj-ea"/>
              </a:rPr>
              <a:t>查询数据</a:t>
            </a:r>
            <a:endParaRPr lang="zh-CN" altLang="en-US" sz="3200" b="1" cap="none" spc="0" dirty="0">
              <a:ln w="9525">
                <a:solidFill>
                  <a:schemeClr val="bg1"/>
                </a:solidFill>
                <a:prstDash val="solid"/>
              </a:ln>
              <a:latin typeface="+mj-ea"/>
              <a:ea typeface="+mj-ea"/>
            </a:endParaRPr>
          </a:p>
        </p:txBody>
      </p:sp>
      <p:sp>
        <p:nvSpPr>
          <p:cNvPr id="28" name="云形 27"/>
          <p:cNvSpPr/>
          <p:nvPr/>
        </p:nvSpPr>
        <p:spPr>
          <a:xfrm>
            <a:off x="4138386" y="2173529"/>
            <a:ext cx="1879845" cy="76433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accent5"/>
                </a:solidFill>
              </a:rPr>
              <a:t>2019-2021</a:t>
            </a:r>
            <a:r>
              <a:rPr lang="zh-CN" altLang="en-US" sz="1100" dirty="0">
                <a:solidFill>
                  <a:schemeClr val="accent5"/>
                </a:solidFill>
              </a:rPr>
              <a:t>年</a:t>
            </a:r>
            <a:r>
              <a:rPr lang="zh-CN" altLang="en-US" sz="1100" dirty="0">
                <a:solidFill>
                  <a:schemeClr val="tx1">
                    <a:lumMod val="95000"/>
                    <a:lumOff val="5000"/>
                  </a:schemeClr>
                </a:solidFill>
              </a:rPr>
              <a:t>哪家上市公司</a:t>
            </a:r>
            <a:r>
              <a:rPr lang="zh-CN" altLang="en-US" sz="1100" dirty="0">
                <a:solidFill>
                  <a:srgbClr val="FF0000"/>
                </a:solidFill>
              </a:rPr>
              <a:t>货币总额</a:t>
            </a:r>
            <a:r>
              <a:rPr lang="zh-CN" altLang="en-US" sz="1100" dirty="0">
                <a:solidFill>
                  <a:schemeClr val="tx1">
                    <a:lumMod val="95000"/>
                    <a:lumOff val="5000"/>
                  </a:schemeClr>
                </a:solidFill>
              </a:rPr>
              <a:t>均位列</a:t>
            </a:r>
            <a:r>
              <a:rPr lang="zh-CN" altLang="en-US" sz="1100" b="1" dirty="0">
                <a:solidFill>
                  <a:schemeClr val="tx1">
                    <a:lumMod val="95000"/>
                    <a:lumOff val="5000"/>
                  </a:schemeClr>
                </a:solidFill>
              </a:rPr>
              <a:t>前</a:t>
            </a:r>
            <a:r>
              <a:rPr lang="zh-CN" altLang="en-US" sz="1100" dirty="0">
                <a:solidFill>
                  <a:schemeClr val="tx1">
                    <a:lumMod val="95000"/>
                    <a:lumOff val="5000"/>
                  </a:schemeClr>
                </a:solidFill>
              </a:rPr>
              <a:t>十？</a:t>
            </a:r>
            <a:endParaRPr lang="zh-CN" altLang="en-US" sz="1100" dirty="0">
              <a:solidFill>
                <a:schemeClr val="tx1">
                  <a:lumMod val="95000"/>
                  <a:lumOff val="5000"/>
                </a:schemeClr>
              </a:solidFill>
            </a:endParaRPr>
          </a:p>
        </p:txBody>
      </p:sp>
      <p:sp>
        <p:nvSpPr>
          <p:cNvPr id="8" name="矩形: 圆角 7"/>
          <p:cNvSpPr/>
          <p:nvPr/>
        </p:nvSpPr>
        <p:spPr>
          <a:xfrm>
            <a:off x="887524" y="1883378"/>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grpSp>
        <p:nvGrpSpPr>
          <p:cNvPr id="50" name="组合 49"/>
          <p:cNvGrpSpPr/>
          <p:nvPr/>
        </p:nvGrpSpPr>
        <p:grpSpPr>
          <a:xfrm>
            <a:off x="8417744" y="1592535"/>
            <a:ext cx="3405813" cy="1936014"/>
            <a:chOff x="2001870" y="3415025"/>
            <a:chExt cx="8830283" cy="929282"/>
          </a:xfrm>
        </p:grpSpPr>
        <p:sp>
          <p:nvSpPr>
            <p:cNvPr id="25" name="文本框 24"/>
            <p:cNvSpPr txBox="1"/>
            <p:nvPr/>
          </p:nvSpPr>
          <p:spPr>
            <a:xfrm>
              <a:off x="2001870" y="3415025"/>
              <a:ext cx="8830283" cy="276999"/>
            </a:xfrm>
            <a:custGeom>
              <a:avLst/>
              <a:gdLst>
                <a:gd name="connsiteX0" fmla="*/ 0 w 8830283"/>
                <a:gd name="connsiteY0" fmla="*/ 0 h 276999"/>
                <a:gd name="connsiteX1" fmla="*/ 679253 w 8830283"/>
                <a:gd name="connsiteY1" fmla="*/ 0 h 276999"/>
                <a:gd name="connsiteX2" fmla="*/ 1358505 w 8830283"/>
                <a:gd name="connsiteY2" fmla="*/ 0 h 276999"/>
                <a:gd name="connsiteX3" fmla="*/ 2126060 w 8830283"/>
                <a:gd name="connsiteY3" fmla="*/ 0 h 276999"/>
                <a:gd name="connsiteX4" fmla="*/ 2981919 w 8830283"/>
                <a:gd name="connsiteY4" fmla="*/ 0 h 276999"/>
                <a:gd name="connsiteX5" fmla="*/ 3484566 w 8830283"/>
                <a:gd name="connsiteY5" fmla="*/ 0 h 276999"/>
                <a:gd name="connsiteX6" fmla="*/ 3987212 w 8830283"/>
                <a:gd name="connsiteY6" fmla="*/ 0 h 276999"/>
                <a:gd name="connsiteX7" fmla="*/ 4578162 w 8830283"/>
                <a:gd name="connsiteY7" fmla="*/ 0 h 276999"/>
                <a:gd name="connsiteX8" fmla="*/ 5345717 w 8830283"/>
                <a:gd name="connsiteY8" fmla="*/ 0 h 276999"/>
                <a:gd name="connsiteX9" fmla="*/ 5848364 w 8830283"/>
                <a:gd name="connsiteY9" fmla="*/ 0 h 276999"/>
                <a:gd name="connsiteX10" fmla="*/ 6615920 w 8830283"/>
                <a:gd name="connsiteY10" fmla="*/ 0 h 276999"/>
                <a:gd name="connsiteX11" fmla="*/ 7295172 w 8830283"/>
                <a:gd name="connsiteY11" fmla="*/ 0 h 276999"/>
                <a:gd name="connsiteX12" fmla="*/ 7709516 w 8830283"/>
                <a:gd name="connsiteY12" fmla="*/ 0 h 276999"/>
                <a:gd name="connsiteX13" fmla="*/ 8830283 w 8830283"/>
                <a:gd name="connsiteY13" fmla="*/ 0 h 276999"/>
                <a:gd name="connsiteX14" fmla="*/ 8830283 w 8830283"/>
                <a:gd name="connsiteY14" fmla="*/ 276999 h 276999"/>
                <a:gd name="connsiteX15" fmla="*/ 8062728 w 8830283"/>
                <a:gd name="connsiteY15" fmla="*/ 276999 h 276999"/>
                <a:gd name="connsiteX16" fmla="*/ 7560081 w 8830283"/>
                <a:gd name="connsiteY16" fmla="*/ 276999 h 276999"/>
                <a:gd name="connsiteX17" fmla="*/ 6969131 w 8830283"/>
                <a:gd name="connsiteY17" fmla="*/ 276999 h 276999"/>
                <a:gd name="connsiteX18" fmla="*/ 6289879 w 8830283"/>
                <a:gd name="connsiteY18" fmla="*/ 276999 h 276999"/>
                <a:gd name="connsiteX19" fmla="*/ 5787232 w 8830283"/>
                <a:gd name="connsiteY19" fmla="*/ 276999 h 276999"/>
                <a:gd name="connsiteX20" fmla="*/ 5107979 w 8830283"/>
                <a:gd name="connsiteY20" fmla="*/ 276999 h 276999"/>
                <a:gd name="connsiteX21" fmla="*/ 4428727 w 8830283"/>
                <a:gd name="connsiteY21" fmla="*/ 276999 h 276999"/>
                <a:gd name="connsiteX22" fmla="*/ 3926080 w 8830283"/>
                <a:gd name="connsiteY22" fmla="*/ 276999 h 276999"/>
                <a:gd name="connsiteX23" fmla="*/ 3070221 w 8830283"/>
                <a:gd name="connsiteY23" fmla="*/ 276999 h 276999"/>
                <a:gd name="connsiteX24" fmla="*/ 2214363 w 8830283"/>
                <a:gd name="connsiteY24" fmla="*/ 276999 h 276999"/>
                <a:gd name="connsiteX25" fmla="*/ 1800019 w 8830283"/>
                <a:gd name="connsiteY25" fmla="*/ 276999 h 276999"/>
                <a:gd name="connsiteX26" fmla="*/ 1209070 w 8830283"/>
                <a:gd name="connsiteY26" fmla="*/ 276999 h 276999"/>
                <a:gd name="connsiteX27" fmla="*/ 0 w 8830283"/>
                <a:gd name="connsiteY27" fmla="*/ 276999 h 276999"/>
                <a:gd name="connsiteX28" fmla="*/ 0 w 8830283"/>
                <a:gd name="connsiteY28" fmla="*/ 0 h 27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30283" h="276999" extrusionOk="0">
                  <a:moveTo>
                    <a:pt x="0" y="0"/>
                  </a:moveTo>
                  <a:cubicBezTo>
                    <a:pt x="303705" y="33748"/>
                    <a:pt x="382446" y="-25479"/>
                    <a:pt x="679253" y="0"/>
                  </a:cubicBezTo>
                  <a:cubicBezTo>
                    <a:pt x="976060" y="25479"/>
                    <a:pt x="1020792" y="-3095"/>
                    <a:pt x="1358505" y="0"/>
                  </a:cubicBezTo>
                  <a:cubicBezTo>
                    <a:pt x="1696218" y="3095"/>
                    <a:pt x="1865936" y="33528"/>
                    <a:pt x="2126060" y="0"/>
                  </a:cubicBezTo>
                  <a:cubicBezTo>
                    <a:pt x="2386185" y="-33528"/>
                    <a:pt x="2770042" y="-40538"/>
                    <a:pt x="2981919" y="0"/>
                  </a:cubicBezTo>
                  <a:cubicBezTo>
                    <a:pt x="3193796" y="40538"/>
                    <a:pt x="3324607" y="9359"/>
                    <a:pt x="3484566" y="0"/>
                  </a:cubicBezTo>
                  <a:cubicBezTo>
                    <a:pt x="3644525" y="-9359"/>
                    <a:pt x="3849686" y="-2421"/>
                    <a:pt x="3987212" y="0"/>
                  </a:cubicBezTo>
                  <a:cubicBezTo>
                    <a:pt x="4124738" y="2421"/>
                    <a:pt x="4408086" y="-6487"/>
                    <a:pt x="4578162" y="0"/>
                  </a:cubicBezTo>
                  <a:cubicBezTo>
                    <a:pt x="4748238" y="6487"/>
                    <a:pt x="4963973" y="-23004"/>
                    <a:pt x="5345717" y="0"/>
                  </a:cubicBezTo>
                  <a:cubicBezTo>
                    <a:pt x="5727462" y="23004"/>
                    <a:pt x="5718573" y="8826"/>
                    <a:pt x="5848364" y="0"/>
                  </a:cubicBezTo>
                  <a:cubicBezTo>
                    <a:pt x="5978155" y="-8826"/>
                    <a:pt x="6386324" y="18875"/>
                    <a:pt x="6615920" y="0"/>
                  </a:cubicBezTo>
                  <a:cubicBezTo>
                    <a:pt x="6845516" y="-18875"/>
                    <a:pt x="6966563" y="8830"/>
                    <a:pt x="7295172" y="0"/>
                  </a:cubicBezTo>
                  <a:cubicBezTo>
                    <a:pt x="7623781" y="-8830"/>
                    <a:pt x="7508040" y="4898"/>
                    <a:pt x="7709516" y="0"/>
                  </a:cubicBezTo>
                  <a:cubicBezTo>
                    <a:pt x="7910992" y="-4898"/>
                    <a:pt x="8351833" y="-26918"/>
                    <a:pt x="8830283" y="0"/>
                  </a:cubicBezTo>
                  <a:cubicBezTo>
                    <a:pt x="8827996" y="55831"/>
                    <a:pt x="8834645" y="219821"/>
                    <a:pt x="8830283" y="276999"/>
                  </a:cubicBezTo>
                  <a:cubicBezTo>
                    <a:pt x="8458593" y="247019"/>
                    <a:pt x="8217936" y="275062"/>
                    <a:pt x="8062728" y="276999"/>
                  </a:cubicBezTo>
                  <a:cubicBezTo>
                    <a:pt x="7907521" y="278936"/>
                    <a:pt x="7720910" y="257721"/>
                    <a:pt x="7560081" y="276999"/>
                  </a:cubicBezTo>
                  <a:cubicBezTo>
                    <a:pt x="7399252" y="296277"/>
                    <a:pt x="7166717" y="285764"/>
                    <a:pt x="6969131" y="276999"/>
                  </a:cubicBezTo>
                  <a:cubicBezTo>
                    <a:pt x="6771545" y="268235"/>
                    <a:pt x="6523703" y="291090"/>
                    <a:pt x="6289879" y="276999"/>
                  </a:cubicBezTo>
                  <a:cubicBezTo>
                    <a:pt x="6056055" y="262908"/>
                    <a:pt x="5925877" y="267368"/>
                    <a:pt x="5787232" y="276999"/>
                  </a:cubicBezTo>
                  <a:cubicBezTo>
                    <a:pt x="5648587" y="286630"/>
                    <a:pt x="5260572" y="302392"/>
                    <a:pt x="5107979" y="276999"/>
                  </a:cubicBezTo>
                  <a:cubicBezTo>
                    <a:pt x="4955386" y="251606"/>
                    <a:pt x="4679483" y="304755"/>
                    <a:pt x="4428727" y="276999"/>
                  </a:cubicBezTo>
                  <a:cubicBezTo>
                    <a:pt x="4177971" y="249243"/>
                    <a:pt x="4045917" y="297551"/>
                    <a:pt x="3926080" y="276999"/>
                  </a:cubicBezTo>
                  <a:cubicBezTo>
                    <a:pt x="3806243" y="256447"/>
                    <a:pt x="3407043" y="253151"/>
                    <a:pt x="3070221" y="276999"/>
                  </a:cubicBezTo>
                  <a:cubicBezTo>
                    <a:pt x="2733399" y="300847"/>
                    <a:pt x="2403031" y="246802"/>
                    <a:pt x="2214363" y="276999"/>
                  </a:cubicBezTo>
                  <a:cubicBezTo>
                    <a:pt x="2025695" y="307196"/>
                    <a:pt x="1912072" y="280941"/>
                    <a:pt x="1800019" y="276999"/>
                  </a:cubicBezTo>
                  <a:cubicBezTo>
                    <a:pt x="1687966" y="273057"/>
                    <a:pt x="1410678" y="301824"/>
                    <a:pt x="1209070" y="276999"/>
                  </a:cubicBezTo>
                  <a:cubicBezTo>
                    <a:pt x="1007462" y="252174"/>
                    <a:pt x="441730" y="335550"/>
                    <a:pt x="0" y="276999"/>
                  </a:cubicBezTo>
                  <a:cubicBezTo>
                    <a:pt x="13702" y="158662"/>
                    <a:pt x="7346" y="89575"/>
                    <a:pt x="0" y="0"/>
                  </a:cubicBezTo>
                  <a:close/>
                </a:path>
              </a:pathLst>
            </a:custGeom>
            <a:noFill/>
            <a:ln>
              <a:solidFill>
                <a:schemeClr val="tx1"/>
              </a:solidFill>
            </a:ln>
          </p:spPr>
          <p:txBody>
            <a:bodyPr wrap="square">
              <a:spAutoFit/>
            </a:bodyPr>
            <a:lstStyle/>
            <a:p>
              <a:r>
                <a:rPr lang="zh-CN" altLang="en-US" sz="1200" dirty="0"/>
                <a:t>"SELECT 公司名称, 货币资金 FROM financial_table WHERE 年份='2019' AND 货币资金 IS NOT NULL ORDER BY 货币资金 DESC LIMIT 10;"</a:t>
              </a:r>
              <a:endParaRPr lang="zh-CN" altLang="en-US" sz="1200" dirty="0"/>
            </a:p>
          </p:txBody>
        </p:sp>
        <p:sp>
          <p:nvSpPr>
            <p:cNvPr id="33" name="文本框 32"/>
            <p:cNvSpPr txBox="1"/>
            <p:nvPr/>
          </p:nvSpPr>
          <p:spPr>
            <a:xfrm>
              <a:off x="2001870" y="3738832"/>
              <a:ext cx="8830283" cy="276999"/>
            </a:xfrm>
            <a:custGeom>
              <a:avLst/>
              <a:gdLst>
                <a:gd name="connsiteX0" fmla="*/ 0 w 8830283"/>
                <a:gd name="connsiteY0" fmla="*/ 0 h 276999"/>
                <a:gd name="connsiteX1" fmla="*/ 502647 w 8830283"/>
                <a:gd name="connsiteY1" fmla="*/ 0 h 276999"/>
                <a:gd name="connsiteX2" fmla="*/ 916991 w 8830283"/>
                <a:gd name="connsiteY2" fmla="*/ 0 h 276999"/>
                <a:gd name="connsiteX3" fmla="*/ 1684546 w 8830283"/>
                <a:gd name="connsiteY3" fmla="*/ 0 h 276999"/>
                <a:gd name="connsiteX4" fmla="*/ 2275496 w 8830283"/>
                <a:gd name="connsiteY4" fmla="*/ 0 h 276999"/>
                <a:gd name="connsiteX5" fmla="*/ 2778143 w 8830283"/>
                <a:gd name="connsiteY5" fmla="*/ 0 h 276999"/>
                <a:gd name="connsiteX6" fmla="*/ 3280790 w 8830283"/>
                <a:gd name="connsiteY6" fmla="*/ 0 h 276999"/>
                <a:gd name="connsiteX7" fmla="*/ 3871739 w 8830283"/>
                <a:gd name="connsiteY7" fmla="*/ 0 h 276999"/>
                <a:gd name="connsiteX8" fmla="*/ 4639295 w 8830283"/>
                <a:gd name="connsiteY8" fmla="*/ 0 h 276999"/>
                <a:gd name="connsiteX9" fmla="*/ 5406850 w 8830283"/>
                <a:gd name="connsiteY9" fmla="*/ 0 h 276999"/>
                <a:gd name="connsiteX10" fmla="*/ 5821194 w 8830283"/>
                <a:gd name="connsiteY10" fmla="*/ 0 h 276999"/>
                <a:gd name="connsiteX11" fmla="*/ 6412144 w 8830283"/>
                <a:gd name="connsiteY11" fmla="*/ 0 h 276999"/>
                <a:gd name="connsiteX12" fmla="*/ 7091397 w 8830283"/>
                <a:gd name="connsiteY12" fmla="*/ 0 h 276999"/>
                <a:gd name="connsiteX13" fmla="*/ 7505741 w 8830283"/>
                <a:gd name="connsiteY13" fmla="*/ 0 h 276999"/>
                <a:gd name="connsiteX14" fmla="*/ 7920085 w 8830283"/>
                <a:gd name="connsiteY14" fmla="*/ 0 h 276999"/>
                <a:gd name="connsiteX15" fmla="*/ 8830283 w 8830283"/>
                <a:gd name="connsiteY15" fmla="*/ 0 h 276999"/>
                <a:gd name="connsiteX16" fmla="*/ 8830283 w 8830283"/>
                <a:gd name="connsiteY16" fmla="*/ 276999 h 276999"/>
                <a:gd name="connsiteX17" fmla="*/ 8062728 w 8830283"/>
                <a:gd name="connsiteY17" fmla="*/ 276999 h 276999"/>
                <a:gd name="connsiteX18" fmla="*/ 7648384 w 8830283"/>
                <a:gd name="connsiteY18" fmla="*/ 276999 h 276999"/>
                <a:gd name="connsiteX19" fmla="*/ 7234040 w 8830283"/>
                <a:gd name="connsiteY19" fmla="*/ 276999 h 276999"/>
                <a:gd name="connsiteX20" fmla="*/ 6554787 w 8830283"/>
                <a:gd name="connsiteY20" fmla="*/ 276999 h 276999"/>
                <a:gd name="connsiteX21" fmla="*/ 5698929 w 8830283"/>
                <a:gd name="connsiteY21" fmla="*/ 276999 h 276999"/>
                <a:gd name="connsiteX22" fmla="*/ 5019676 w 8830283"/>
                <a:gd name="connsiteY22" fmla="*/ 276999 h 276999"/>
                <a:gd name="connsiteX23" fmla="*/ 4605332 w 8830283"/>
                <a:gd name="connsiteY23" fmla="*/ 276999 h 276999"/>
                <a:gd name="connsiteX24" fmla="*/ 3926080 w 8830283"/>
                <a:gd name="connsiteY24" fmla="*/ 276999 h 276999"/>
                <a:gd name="connsiteX25" fmla="*/ 3335130 w 8830283"/>
                <a:gd name="connsiteY25" fmla="*/ 276999 h 276999"/>
                <a:gd name="connsiteX26" fmla="*/ 2479272 w 8830283"/>
                <a:gd name="connsiteY26" fmla="*/ 276999 h 276999"/>
                <a:gd name="connsiteX27" fmla="*/ 1888322 w 8830283"/>
                <a:gd name="connsiteY27" fmla="*/ 276999 h 276999"/>
                <a:gd name="connsiteX28" fmla="*/ 1297372 w 8830283"/>
                <a:gd name="connsiteY28" fmla="*/ 276999 h 276999"/>
                <a:gd name="connsiteX29" fmla="*/ 618120 w 8830283"/>
                <a:gd name="connsiteY29" fmla="*/ 276999 h 276999"/>
                <a:gd name="connsiteX30" fmla="*/ 0 w 8830283"/>
                <a:gd name="connsiteY30" fmla="*/ 276999 h 276999"/>
                <a:gd name="connsiteX31" fmla="*/ 0 w 8830283"/>
                <a:gd name="connsiteY31" fmla="*/ 0 h 27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830283" h="276999" extrusionOk="0">
                  <a:moveTo>
                    <a:pt x="0" y="0"/>
                  </a:moveTo>
                  <a:cubicBezTo>
                    <a:pt x="235280" y="-15736"/>
                    <a:pt x="350581" y="23723"/>
                    <a:pt x="502647" y="0"/>
                  </a:cubicBezTo>
                  <a:cubicBezTo>
                    <a:pt x="654713" y="-23723"/>
                    <a:pt x="829445" y="6966"/>
                    <a:pt x="916991" y="0"/>
                  </a:cubicBezTo>
                  <a:cubicBezTo>
                    <a:pt x="1004537" y="-6966"/>
                    <a:pt x="1391013" y="-36957"/>
                    <a:pt x="1684546" y="0"/>
                  </a:cubicBezTo>
                  <a:cubicBezTo>
                    <a:pt x="1978079" y="36957"/>
                    <a:pt x="2020467" y="26217"/>
                    <a:pt x="2275496" y="0"/>
                  </a:cubicBezTo>
                  <a:cubicBezTo>
                    <a:pt x="2530525" y="-26217"/>
                    <a:pt x="2567675" y="13410"/>
                    <a:pt x="2778143" y="0"/>
                  </a:cubicBezTo>
                  <a:cubicBezTo>
                    <a:pt x="2988611" y="-13410"/>
                    <a:pt x="3095865" y="-9821"/>
                    <a:pt x="3280790" y="0"/>
                  </a:cubicBezTo>
                  <a:cubicBezTo>
                    <a:pt x="3465715" y="9821"/>
                    <a:pt x="3708778" y="24289"/>
                    <a:pt x="3871739" y="0"/>
                  </a:cubicBezTo>
                  <a:cubicBezTo>
                    <a:pt x="4034700" y="-24289"/>
                    <a:pt x="4327176" y="-34706"/>
                    <a:pt x="4639295" y="0"/>
                  </a:cubicBezTo>
                  <a:cubicBezTo>
                    <a:pt x="4951414" y="34706"/>
                    <a:pt x="5129445" y="17459"/>
                    <a:pt x="5406850" y="0"/>
                  </a:cubicBezTo>
                  <a:cubicBezTo>
                    <a:pt x="5684256" y="-17459"/>
                    <a:pt x="5618378" y="-11717"/>
                    <a:pt x="5821194" y="0"/>
                  </a:cubicBezTo>
                  <a:cubicBezTo>
                    <a:pt x="6024010" y="11717"/>
                    <a:pt x="6120687" y="-13826"/>
                    <a:pt x="6412144" y="0"/>
                  </a:cubicBezTo>
                  <a:cubicBezTo>
                    <a:pt x="6703601" y="13826"/>
                    <a:pt x="6831680" y="-12357"/>
                    <a:pt x="7091397" y="0"/>
                  </a:cubicBezTo>
                  <a:cubicBezTo>
                    <a:pt x="7351114" y="12357"/>
                    <a:pt x="7345640" y="12703"/>
                    <a:pt x="7505741" y="0"/>
                  </a:cubicBezTo>
                  <a:cubicBezTo>
                    <a:pt x="7665842" y="-12703"/>
                    <a:pt x="7757762" y="3278"/>
                    <a:pt x="7920085" y="0"/>
                  </a:cubicBezTo>
                  <a:cubicBezTo>
                    <a:pt x="8082408" y="-3278"/>
                    <a:pt x="8619926" y="2286"/>
                    <a:pt x="8830283" y="0"/>
                  </a:cubicBezTo>
                  <a:cubicBezTo>
                    <a:pt x="8833010" y="128698"/>
                    <a:pt x="8837789" y="209930"/>
                    <a:pt x="8830283" y="276999"/>
                  </a:cubicBezTo>
                  <a:cubicBezTo>
                    <a:pt x="8583813" y="301521"/>
                    <a:pt x="8329818" y="280155"/>
                    <a:pt x="8062728" y="276999"/>
                  </a:cubicBezTo>
                  <a:cubicBezTo>
                    <a:pt x="7795638" y="273843"/>
                    <a:pt x="7752931" y="270628"/>
                    <a:pt x="7648384" y="276999"/>
                  </a:cubicBezTo>
                  <a:cubicBezTo>
                    <a:pt x="7543837" y="283370"/>
                    <a:pt x="7354621" y="262261"/>
                    <a:pt x="7234040" y="276999"/>
                  </a:cubicBezTo>
                  <a:cubicBezTo>
                    <a:pt x="7113459" y="291737"/>
                    <a:pt x="6822653" y="260958"/>
                    <a:pt x="6554787" y="276999"/>
                  </a:cubicBezTo>
                  <a:cubicBezTo>
                    <a:pt x="6286921" y="293040"/>
                    <a:pt x="5986205" y="294453"/>
                    <a:pt x="5698929" y="276999"/>
                  </a:cubicBezTo>
                  <a:cubicBezTo>
                    <a:pt x="5411653" y="259545"/>
                    <a:pt x="5293369" y="276888"/>
                    <a:pt x="5019676" y="276999"/>
                  </a:cubicBezTo>
                  <a:cubicBezTo>
                    <a:pt x="4745983" y="277110"/>
                    <a:pt x="4795892" y="291638"/>
                    <a:pt x="4605332" y="276999"/>
                  </a:cubicBezTo>
                  <a:cubicBezTo>
                    <a:pt x="4414772" y="262360"/>
                    <a:pt x="4147862" y="271309"/>
                    <a:pt x="3926080" y="276999"/>
                  </a:cubicBezTo>
                  <a:cubicBezTo>
                    <a:pt x="3704298" y="282689"/>
                    <a:pt x="3627611" y="286700"/>
                    <a:pt x="3335130" y="276999"/>
                  </a:cubicBezTo>
                  <a:cubicBezTo>
                    <a:pt x="3042649" y="267299"/>
                    <a:pt x="2719768" y="242484"/>
                    <a:pt x="2479272" y="276999"/>
                  </a:cubicBezTo>
                  <a:cubicBezTo>
                    <a:pt x="2238776" y="311514"/>
                    <a:pt x="2065967" y="275482"/>
                    <a:pt x="1888322" y="276999"/>
                  </a:cubicBezTo>
                  <a:cubicBezTo>
                    <a:pt x="1710677" y="278517"/>
                    <a:pt x="1473065" y="255148"/>
                    <a:pt x="1297372" y="276999"/>
                  </a:cubicBezTo>
                  <a:cubicBezTo>
                    <a:pt x="1121679" y="298851"/>
                    <a:pt x="852668" y="302937"/>
                    <a:pt x="618120" y="276999"/>
                  </a:cubicBezTo>
                  <a:cubicBezTo>
                    <a:pt x="383572" y="251061"/>
                    <a:pt x="182024" y="284614"/>
                    <a:pt x="0" y="276999"/>
                  </a:cubicBezTo>
                  <a:cubicBezTo>
                    <a:pt x="3490" y="193170"/>
                    <a:pt x="-12200" y="117292"/>
                    <a:pt x="0" y="0"/>
                  </a:cubicBezTo>
                  <a:close/>
                </a:path>
              </a:pathLst>
            </a:custGeom>
            <a:noFill/>
            <a:ln>
              <a:solidFill>
                <a:schemeClr val="tx1"/>
              </a:solidFill>
            </a:ln>
          </p:spPr>
          <p:txBody>
            <a:bodyPr wrap="square">
              <a:spAutoFit/>
            </a:bodyPr>
            <a:lstStyle/>
            <a:p>
              <a:r>
                <a:rPr lang="zh-CN" altLang="en-US" sz="1200" dirty="0"/>
                <a:t>"SELECT 公司名称, 货币资金 FROM financial_table WHERE 年份='20</a:t>
              </a:r>
              <a:r>
                <a:rPr lang="en-US" altLang="zh-CN" sz="1200" dirty="0"/>
                <a:t>20</a:t>
              </a:r>
              <a:r>
                <a:rPr lang="zh-CN" altLang="en-US" sz="1200" dirty="0"/>
                <a:t>' AND 货币资金 IS NOT NULL ORDER BY 货币资金 DESC LIMIT 10;"</a:t>
              </a:r>
              <a:endParaRPr lang="zh-CN" altLang="en-US" sz="1200" dirty="0"/>
            </a:p>
          </p:txBody>
        </p:sp>
        <p:sp>
          <p:nvSpPr>
            <p:cNvPr id="34" name="文本框 33"/>
            <p:cNvSpPr txBox="1"/>
            <p:nvPr/>
          </p:nvSpPr>
          <p:spPr>
            <a:xfrm>
              <a:off x="2001870" y="4067308"/>
              <a:ext cx="8830283" cy="276999"/>
            </a:xfrm>
            <a:custGeom>
              <a:avLst/>
              <a:gdLst>
                <a:gd name="connsiteX0" fmla="*/ 0 w 8830283"/>
                <a:gd name="connsiteY0" fmla="*/ 0 h 276999"/>
                <a:gd name="connsiteX1" fmla="*/ 767555 w 8830283"/>
                <a:gd name="connsiteY1" fmla="*/ 0 h 276999"/>
                <a:gd name="connsiteX2" fmla="*/ 1358505 w 8830283"/>
                <a:gd name="connsiteY2" fmla="*/ 0 h 276999"/>
                <a:gd name="connsiteX3" fmla="*/ 1949455 w 8830283"/>
                <a:gd name="connsiteY3" fmla="*/ 0 h 276999"/>
                <a:gd name="connsiteX4" fmla="*/ 2628707 w 8830283"/>
                <a:gd name="connsiteY4" fmla="*/ 0 h 276999"/>
                <a:gd name="connsiteX5" fmla="*/ 3307960 w 8830283"/>
                <a:gd name="connsiteY5" fmla="*/ 0 h 276999"/>
                <a:gd name="connsiteX6" fmla="*/ 3722304 w 8830283"/>
                <a:gd name="connsiteY6" fmla="*/ 0 h 276999"/>
                <a:gd name="connsiteX7" fmla="*/ 4313254 w 8830283"/>
                <a:gd name="connsiteY7" fmla="*/ 0 h 276999"/>
                <a:gd name="connsiteX8" fmla="*/ 5169112 w 8830283"/>
                <a:gd name="connsiteY8" fmla="*/ 0 h 276999"/>
                <a:gd name="connsiteX9" fmla="*/ 5848364 w 8830283"/>
                <a:gd name="connsiteY9" fmla="*/ 0 h 276999"/>
                <a:gd name="connsiteX10" fmla="*/ 6527617 w 8830283"/>
                <a:gd name="connsiteY10" fmla="*/ 0 h 276999"/>
                <a:gd name="connsiteX11" fmla="*/ 7383475 w 8830283"/>
                <a:gd name="connsiteY11" fmla="*/ 0 h 276999"/>
                <a:gd name="connsiteX12" fmla="*/ 7886122 w 8830283"/>
                <a:gd name="connsiteY12" fmla="*/ 0 h 276999"/>
                <a:gd name="connsiteX13" fmla="*/ 8830283 w 8830283"/>
                <a:gd name="connsiteY13" fmla="*/ 0 h 276999"/>
                <a:gd name="connsiteX14" fmla="*/ 8830283 w 8830283"/>
                <a:gd name="connsiteY14" fmla="*/ 276999 h 276999"/>
                <a:gd name="connsiteX15" fmla="*/ 8415939 w 8830283"/>
                <a:gd name="connsiteY15" fmla="*/ 276999 h 276999"/>
                <a:gd name="connsiteX16" fmla="*/ 7560081 w 8830283"/>
                <a:gd name="connsiteY16" fmla="*/ 276999 h 276999"/>
                <a:gd name="connsiteX17" fmla="*/ 6792525 w 8830283"/>
                <a:gd name="connsiteY17" fmla="*/ 276999 h 276999"/>
                <a:gd name="connsiteX18" fmla="*/ 6289879 w 8830283"/>
                <a:gd name="connsiteY18" fmla="*/ 276999 h 276999"/>
                <a:gd name="connsiteX19" fmla="*/ 5610626 w 8830283"/>
                <a:gd name="connsiteY19" fmla="*/ 276999 h 276999"/>
                <a:gd name="connsiteX20" fmla="*/ 4931373 w 8830283"/>
                <a:gd name="connsiteY20" fmla="*/ 276999 h 276999"/>
                <a:gd name="connsiteX21" fmla="*/ 4428727 w 8830283"/>
                <a:gd name="connsiteY21" fmla="*/ 276999 h 276999"/>
                <a:gd name="connsiteX22" fmla="*/ 3749474 w 8830283"/>
                <a:gd name="connsiteY22" fmla="*/ 276999 h 276999"/>
                <a:gd name="connsiteX23" fmla="*/ 3070221 w 8830283"/>
                <a:gd name="connsiteY23" fmla="*/ 276999 h 276999"/>
                <a:gd name="connsiteX24" fmla="*/ 2567575 w 8830283"/>
                <a:gd name="connsiteY24" fmla="*/ 276999 h 276999"/>
                <a:gd name="connsiteX25" fmla="*/ 1711716 w 8830283"/>
                <a:gd name="connsiteY25" fmla="*/ 276999 h 276999"/>
                <a:gd name="connsiteX26" fmla="*/ 944161 w 8830283"/>
                <a:gd name="connsiteY26" fmla="*/ 276999 h 276999"/>
                <a:gd name="connsiteX27" fmla="*/ 0 w 8830283"/>
                <a:gd name="connsiteY27" fmla="*/ 276999 h 276999"/>
                <a:gd name="connsiteX28" fmla="*/ 0 w 8830283"/>
                <a:gd name="connsiteY28" fmla="*/ 0 h 27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30283" h="276999" extrusionOk="0">
                  <a:moveTo>
                    <a:pt x="0" y="0"/>
                  </a:moveTo>
                  <a:cubicBezTo>
                    <a:pt x="324639" y="32233"/>
                    <a:pt x="490204" y="16841"/>
                    <a:pt x="767555" y="0"/>
                  </a:cubicBezTo>
                  <a:cubicBezTo>
                    <a:pt x="1044906" y="-16841"/>
                    <a:pt x="1073102" y="-18872"/>
                    <a:pt x="1358505" y="0"/>
                  </a:cubicBezTo>
                  <a:cubicBezTo>
                    <a:pt x="1643908" y="18872"/>
                    <a:pt x="1830565" y="4245"/>
                    <a:pt x="1949455" y="0"/>
                  </a:cubicBezTo>
                  <a:cubicBezTo>
                    <a:pt x="2068345" y="-4245"/>
                    <a:pt x="2362479" y="-9167"/>
                    <a:pt x="2628707" y="0"/>
                  </a:cubicBezTo>
                  <a:cubicBezTo>
                    <a:pt x="2894935" y="9167"/>
                    <a:pt x="3001630" y="4011"/>
                    <a:pt x="3307960" y="0"/>
                  </a:cubicBezTo>
                  <a:cubicBezTo>
                    <a:pt x="3614290" y="-4011"/>
                    <a:pt x="3581767" y="-5777"/>
                    <a:pt x="3722304" y="0"/>
                  </a:cubicBezTo>
                  <a:cubicBezTo>
                    <a:pt x="3862841" y="5777"/>
                    <a:pt x="4130857" y="25130"/>
                    <a:pt x="4313254" y="0"/>
                  </a:cubicBezTo>
                  <a:cubicBezTo>
                    <a:pt x="4495651" y="-25130"/>
                    <a:pt x="4992969" y="-42430"/>
                    <a:pt x="5169112" y="0"/>
                  </a:cubicBezTo>
                  <a:cubicBezTo>
                    <a:pt x="5345255" y="42430"/>
                    <a:pt x="5602409" y="14426"/>
                    <a:pt x="5848364" y="0"/>
                  </a:cubicBezTo>
                  <a:cubicBezTo>
                    <a:pt x="6094319" y="-14426"/>
                    <a:pt x="6336157" y="-24005"/>
                    <a:pt x="6527617" y="0"/>
                  </a:cubicBezTo>
                  <a:cubicBezTo>
                    <a:pt x="6719077" y="24005"/>
                    <a:pt x="7048484" y="25257"/>
                    <a:pt x="7383475" y="0"/>
                  </a:cubicBezTo>
                  <a:cubicBezTo>
                    <a:pt x="7718466" y="-25257"/>
                    <a:pt x="7707990" y="-20429"/>
                    <a:pt x="7886122" y="0"/>
                  </a:cubicBezTo>
                  <a:cubicBezTo>
                    <a:pt x="8064254" y="20429"/>
                    <a:pt x="8559055" y="34024"/>
                    <a:pt x="8830283" y="0"/>
                  </a:cubicBezTo>
                  <a:cubicBezTo>
                    <a:pt x="8832944" y="127563"/>
                    <a:pt x="8842265" y="158312"/>
                    <a:pt x="8830283" y="276999"/>
                  </a:cubicBezTo>
                  <a:cubicBezTo>
                    <a:pt x="8640563" y="284633"/>
                    <a:pt x="8592290" y="269484"/>
                    <a:pt x="8415939" y="276999"/>
                  </a:cubicBezTo>
                  <a:cubicBezTo>
                    <a:pt x="8239588" y="284514"/>
                    <a:pt x="7783031" y="315953"/>
                    <a:pt x="7560081" y="276999"/>
                  </a:cubicBezTo>
                  <a:cubicBezTo>
                    <a:pt x="7337131" y="238045"/>
                    <a:pt x="7101639" y="289870"/>
                    <a:pt x="6792525" y="276999"/>
                  </a:cubicBezTo>
                  <a:cubicBezTo>
                    <a:pt x="6483411" y="264128"/>
                    <a:pt x="6405531" y="256027"/>
                    <a:pt x="6289879" y="276999"/>
                  </a:cubicBezTo>
                  <a:cubicBezTo>
                    <a:pt x="6174227" y="297971"/>
                    <a:pt x="5854734" y="263469"/>
                    <a:pt x="5610626" y="276999"/>
                  </a:cubicBezTo>
                  <a:cubicBezTo>
                    <a:pt x="5366518" y="290529"/>
                    <a:pt x="5185094" y="290501"/>
                    <a:pt x="4931373" y="276999"/>
                  </a:cubicBezTo>
                  <a:cubicBezTo>
                    <a:pt x="4677652" y="263497"/>
                    <a:pt x="4557491" y="275392"/>
                    <a:pt x="4428727" y="276999"/>
                  </a:cubicBezTo>
                  <a:cubicBezTo>
                    <a:pt x="4299963" y="278606"/>
                    <a:pt x="3974318" y="261553"/>
                    <a:pt x="3749474" y="276999"/>
                  </a:cubicBezTo>
                  <a:cubicBezTo>
                    <a:pt x="3524630" y="292445"/>
                    <a:pt x="3239213" y="294265"/>
                    <a:pt x="3070221" y="276999"/>
                  </a:cubicBezTo>
                  <a:cubicBezTo>
                    <a:pt x="2901229" y="259733"/>
                    <a:pt x="2811757" y="278829"/>
                    <a:pt x="2567575" y="276999"/>
                  </a:cubicBezTo>
                  <a:cubicBezTo>
                    <a:pt x="2323393" y="275169"/>
                    <a:pt x="1924253" y="288040"/>
                    <a:pt x="1711716" y="276999"/>
                  </a:cubicBezTo>
                  <a:cubicBezTo>
                    <a:pt x="1499179" y="265958"/>
                    <a:pt x="1191617" y="265840"/>
                    <a:pt x="944161" y="276999"/>
                  </a:cubicBezTo>
                  <a:cubicBezTo>
                    <a:pt x="696705" y="288158"/>
                    <a:pt x="446069" y="264519"/>
                    <a:pt x="0" y="276999"/>
                  </a:cubicBezTo>
                  <a:cubicBezTo>
                    <a:pt x="4658" y="146460"/>
                    <a:pt x="9407" y="138037"/>
                    <a:pt x="0" y="0"/>
                  </a:cubicBezTo>
                  <a:close/>
                </a:path>
              </a:pathLst>
            </a:custGeom>
            <a:noFill/>
            <a:ln>
              <a:solidFill>
                <a:schemeClr val="tx1"/>
              </a:solidFill>
            </a:ln>
          </p:spPr>
          <p:txBody>
            <a:bodyPr wrap="square">
              <a:spAutoFit/>
            </a:bodyPr>
            <a:lstStyle/>
            <a:p>
              <a:r>
                <a:rPr lang="zh-CN" altLang="en-US" sz="1200" dirty="0"/>
                <a:t>"SELECT 公司名称, 货币资金 FROM financial_table WHERE 年份='20</a:t>
              </a:r>
              <a:r>
                <a:rPr lang="en-US" altLang="zh-CN" sz="1200" dirty="0"/>
                <a:t>21</a:t>
              </a:r>
              <a:r>
                <a:rPr lang="zh-CN" altLang="en-US" sz="1200" dirty="0"/>
                <a:t>' AND 货币资金 IS NOT NULL ORDER BY 货币资金 DESC LIMIT 10;"</a:t>
              </a:r>
              <a:endParaRPr lang="zh-CN" altLang="en-US" sz="1200" dirty="0"/>
            </a:p>
          </p:txBody>
        </p:sp>
      </p:grpSp>
      <p:cxnSp>
        <p:nvCxnSpPr>
          <p:cNvPr id="45" name="直接箭头连接符 44"/>
          <p:cNvCxnSpPr>
            <a:stCxn id="79" idx="3"/>
            <a:endCxn id="28" idx="2"/>
          </p:cNvCxnSpPr>
          <p:nvPr/>
        </p:nvCxnSpPr>
        <p:spPr>
          <a:xfrm>
            <a:off x="3879350" y="2555695"/>
            <a:ext cx="264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747809" y="3422341"/>
            <a:ext cx="1785843" cy="52574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Consolas" panose="020B0609020204030204" pitchFamily="49" charset="0"/>
              </a:rPr>
              <a:t>未匹配到年报</a:t>
            </a:r>
            <a:endParaRPr lang="en-US" altLang="zh-CN" sz="1200" dirty="0">
              <a:solidFill>
                <a:schemeClr val="tx1"/>
              </a:solidFill>
              <a:latin typeface="Consolas" panose="020B0609020204030204" pitchFamily="49" charset="0"/>
            </a:endParaRPr>
          </a:p>
          <a:p>
            <a:pPr algn="ctr"/>
            <a:r>
              <a:rPr lang="zh-CN" altLang="en-US" sz="1200" dirty="0">
                <a:solidFill>
                  <a:schemeClr val="tx1"/>
                </a:solidFill>
                <a:latin typeface="Consolas" panose="020B0609020204030204" pitchFamily="49" charset="0"/>
              </a:rPr>
              <a:t>问题中不包含公司名称</a:t>
            </a:r>
            <a:endParaRPr lang="zh-CN" altLang="en-US" sz="900" dirty="0">
              <a:solidFill>
                <a:schemeClr val="tx1"/>
              </a:solidFill>
              <a:latin typeface="Consolas" panose="020B0609020204030204" pitchFamily="49" charset="0"/>
            </a:endParaRPr>
          </a:p>
        </p:txBody>
      </p:sp>
      <p:sp>
        <p:nvSpPr>
          <p:cNvPr id="76" name="云形 75"/>
          <p:cNvSpPr/>
          <p:nvPr/>
        </p:nvSpPr>
        <p:spPr>
          <a:xfrm>
            <a:off x="4138386" y="4406226"/>
            <a:ext cx="2223503" cy="768341"/>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lumMod val="95000"/>
                    <a:lumOff val="5000"/>
                  </a:schemeClr>
                </a:solidFill>
              </a:rPr>
              <a:t>哪家在</a:t>
            </a:r>
            <a:r>
              <a:rPr lang="zh-CN" altLang="en-US" sz="1100" dirty="0">
                <a:solidFill>
                  <a:schemeClr val="accent2"/>
                </a:solidFill>
              </a:rPr>
              <a:t>南京</a:t>
            </a:r>
            <a:r>
              <a:rPr lang="zh-CN" altLang="en-US" sz="1100" dirty="0">
                <a:solidFill>
                  <a:schemeClr val="tx1">
                    <a:lumMod val="95000"/>
                    <a:lumOff val="5000"/>
                  </a:schemeClr>
                </a:solidFill>
              </a:rPr>
              <a:t>注册的上市公司，</a:t>
            </a:r>
            <a:r>
              <a:rPr lang="en-US" altLang="zh-CN" sz="1100" dirty="0">
                <a:solidFill>
                  <a:schemeClr val="accent5"/>
                </a:solidFill>
              </a:rPr>
              <a:t>2021</a:t>
            </a:r>
            <a:r>
              <a:rPr lang="zh-CN" altLang="en-US" sz="1100" dirty="0">
                <a:solidFill>
                  <a:schemeClr val="accent5"/>
                </a:solidFill>
              </a:rPr>
              <a:t>年</a:t>
            </a:r>
            <a:r>
              <a:rPr lang="zh-CN" altLang="en-US" sz="1100" dirty="0">
                <a:solidFill>
                  <a:srgbClr val="FF0000"/>
                </a:solidFill>
              </a:rPr>
              <a:t>负债总金额</a:t>
            </a:r>
            <a:r>
              <a:rPr lang="zh-CN" altLang="en-US" sz="1100" b="1" dirty="0">
                <a:solidFill>
                  <a:schemeClr val="accent6">
                    <a:lumMod val="50000"/>
                  </a:schemeClr>
                </a:solidFill>
              </a:rPr>
              <a:t>最</a:t>
            </a:r>
            <a:r>
              <a:rPr lang="zh-CN" altLang="en-US" sz="1100" dirty="0">
                <a:solidFill>
                  <a:schemeClr val="tx1">
                    <a:lumMod val="95000"/>
                    <a:lumOff val="5000"/>
                  </a:schemeClr>
                </a:solidFill>
              </a:rPr>
              <a:t>高？金额是？</a:t>
            </a:r>
            <a:endParaRPr lang="zh-CN" altLang="en-US" sz="1100" dirty="0">
              <a:solidFill>
                <a:schemeClr val="tx1">
                  <a:lumMod val="95000"/>
                  <a:lumOff val="5000"/>
                </a:schemeClr>
              </a:solidFill>
            </a:endParaRPr>
          </a:p>
        </p:txBody>
      </p:sp>
      <p:sp>
        <p:nvSpPr>
          <p:cNvPr id="78" name="左大括号 77"/>
          <p:cNvSpPr/>
          <p:nvPr/>
        </p:nvSpPr>
        <p:spPr>
          <a:xfrm>
            <a:off x="2533652" y="2555695"/>
            <a:ext cx="255510" cy="2259035"/>
          </a:xfrm>
          <a:prstGeom prst="leftBrace">
            <a:avLst>
              <a:gd name="adj1" fmla="val 5782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矩形: 圆角 78"/>
          <p:cNvSpPr/>
          <p:nvPr/>
        </p:nvSpPr>
        <p:spPr>
          <a:xfrm>
            <a:off x="2789162" y="2330113"/>
            <a:ext cx="1090188" cy="45116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多年份</a:t>
            </a:r>
            <a:endParaRPr kumimoji="0" lang="zh-CN" altLang="en-US" sz="105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80" name="矩形: 圆角 79"/>
          <p:cNvSpPr/>
          <p:nvPr/>
        </p:nvSpPr>
        <p:spPr>
          <a:xfrm>
            <a:off x="2784566" y="4564816"/>
            <a:ext cx="1090188" cy="45116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单</a:t>
            </a:r>
            <a:r>
              <a:rPr lang="zh-CN" altLang="en-US" sz="1600" dirty="0">
                <a:solidFill>
                  <a:prstClr val="black"/>
                </a:solidFill>
                <a:latin typeface="Consolas" panose="020B0609020204030204" pitchFamily="49" charset="0"/>
                <a:ea typeface="微软雅黑" panose="020B0503020204020204" pitchFamily="34" charset="-122"/>
              </a:rPr>
              <a:t>年份</a:t>
            </a:r>
            <a:endParaRPr kumimoji="0" lang="zh-CN" altLang="en-US" sz="105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85" name="直接箭头连接符 84"/>
          <p:cNvCxnSpPr>
            <a:stCxn id="80" idx="3"/>
            <a:endCxn id="76" idx="2"/>
          </p:cNvCxnSpPr>
          <p:nvPr/>
        </p:nvCxnSpPr>
        <p:spPr>
          <a:xfrm flipV="1">
            <a:off x="3874754" y="4790397"/>
            <a:ext cx="2705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7536227" y="4491564"/>
            <a:ext cx="3825563" cy="646331"/>
          </a:xfrm>
          <a:custGeom>
            <a:avLst/>
            <a:gdLst>
              <a:gd name="connsiteX0" fmla="*/ 0 w 3825563"/>
              <a:gd name="connsiteY0" fmla="*/ 0 h 646331"/>
              <a:gd name="connsiteX1" fmla="*/ 522827 w 3825563"/>
              <a:gd name="connsiteY1" fmla="*/ 0 h 646331"/>
              <a:gd name="connsiteX2" fmla="*/ 1045654 w 3825563"/>
              <a:gd name="connsiteY2" fmla="*/ 0 h 646331"/>
              <a:gd name="connsiteX3" fmla="*/ 1644992 w 3825563"/>
              <a:gd name="connsiteY3" fmla="*/ 0 h 646331"/>
              <a:gd name="connsiteX4" fmla="*/ 2282586 w 3825563"/>
              <a:gd name="connsiteY4" fmla="*/ 0 h 646331"/>
              <a:gd name="connsiteX5" fmla="*/ 2920180 w 3825563"/>
              <a:gd name="connsiteY5" fmla="*/ 0 h 646331"/>
              <a:gd name="connsiteX6" fmla="*/ 3825563 w 3825563"/>
              <a:gd name="connsiteY6" fmla="*/ 0 h 646331"/>
              <a:gd name="connsiteX7" fmla="*/ 3825563 w 3825563"/>
              <a:gd name="connsiteY7" fmla="*/ 646331 h 646331"/>
              <a:gd name="connsiteX8" fmla="*/ 3149714 w 3825563"/>
              <a:gd name="connsiteY8" fmla="*/ 646331 h 646331"/>
              <a:gd name="connsiteX9" fmla="*/ 2588631 w 3825563"/>
              <a:gd name="connsiteY9" fmla="*/ 646331 h 646331"/>
              <a:gd name="connsiteX10" fmla="*/ 1912782 w 3825563"/>
              <a:gd name="connsiteY10" fmla="*/ 646331 h 646331"/>
              <a:gd name="connsiteX11" fmla="*/ 1236932 w 3825563"/>
              <a:gd name="connsiteY11" fmla="*/ 646331 h 646331"/>
              <a:gd name="connsiteX12" fmla="*/ 714105 w 3825563"/>
              <a:gd name="connsiteY12" fmla="*/ 646331 h 646331"/>
              <a:gd name="connsiteX13" fmla="*/ 0 w 3825563"/>
              <a:gd name="connsiteY13" fmla="*/ 646331 h 646331"/>
              <a:gd name="connsiteX14" fmla="*/ 0 w 3825563"/>
              <a:gd name="connsiteY14"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5563" h="646331" extrusionOk="0">
                <a:moveTo>
                  <a:pt x="0" y="0"/>
                </a:moveTo>
                <a:cubicBezTo>
                  <a:pt x="141036" y="-3192"/>
                  <a:pt x="367385" y="8289"/>
                  <a:pt x="522827" y="0"/>
                </a:cubicBezTo>
                <a:cubicBezTo>
                  <a:pt x="678269" y="-8289"/>
                  <a:pt x="903405" y="12463"/>
                  <a:pt x="1045654" y="0"/>
                </a:cubicBezTo>
                <a:cubicBezTo>
                  <a:pt x="1187903" y="-12463"/>
                  <a:pt x="1428147" y="-19754"/>
                  <a:pt x="1644992" y="0"/>
                </a:cubicBezTo>
                <a:cubicBezTo>
                  <a:pt x="1861837" y="19754"/>
                  <a:pt x="1966748" y="-3474"/>
                  <a:pt x="2282586" y="0"/>
                </a:cubicBezTo>
                <a:cubicBezTo>
                  <a:pt x="2598424" y="3474"/>
                  <a:pt x="2781788" y="-1665"/>
                  <a:pt x="2920180" y="0"/>
                </a:cubicBezTo>
                <a:cubicBezTo>
                  <a:pt x="3058572" y="1665"/>
                  <a:pt x="3640135" y="41485"/>
                  <a:pt x="3825563" y="0"/>
                </a:cubicBezTo>
                <a:cubicBezTo>
                  <a:pt x="3810115" y="316226"/>
                  <a:pt x="3828595" y="353648"/>
                  <a:pt x="3825563" y="646331"/>
                </a:cubicBezTo>
                <a:cubicBezTo>
                  <a:pt x="3570010" y="620471"/>
                  <a:pt x="3478987" y="632178"/>
                  <a:pt x="3149714" y="646331"/>
                </a:cubicBezTo>
                <a:cubicBezTo>
                  <a:pt x="2820441" y="660484"/>
                  <a:pt x="2765729" y="668734"/>
                  <a:pt x="2588631" y="646331"/>
                </a:cubicBezTo>
                <a:cubicBezTo>
                  <a:pt x="2411533" y="623928"/>
                  <a:pt x="2061262" y="614313"/>
                  <a:pt x="1912782" y="646331"/>
                </a:cubicBezTo>
                <a:cubicBezTo>
                  <a:pt x="1764302" y="678349"/>
                  <a:pt x="1483498" y="619831"/>
                  <a:pt x="1236932" y="646331"/>
                </a:cubicBezTo>
                <a:cubicBezTo>
                  <a:pt x="990366" y="672832"/>
                  <a:pt x="823890" y="656000"/>
                  <a:pt x="714105" y="646331"/>
                </a:cubicBezTo>
                <a:cubicBezTo>
                  <a:pt x="604320" y="636662"/>
                  <a:pt x="168595" y="653474"/>
                  <a:pt x="0" y="646331"/>
                </a:cubicBezTo>
                <a:cubicBezTo>
                  <a:pt x="23889" y="455415"/>
                  <a:pt x="26769" y="243752"/>
                  <a:pt x="0" y="0"/>
                </a:cubicBezTo>
                <a:close/>
              </a:path>
            </a:pathLst>
          </a:custGeom>
          <a:noFill/>
          <a:ln>
            <a:solidFill>
              <a:schemeClr val="tx1"/>
            </a:solidFill>
          </a:ln>
        </p:spPr>
        <p:txBody>
          <a:bodyPr wrap="square">
            <a:spAutoFit/>
          </a:bodyPr>
          <a:lstStyle>
            <a:defPPr>
              <a:defRPr lang="zh-CN"/>
            </a:defPPr>
            <a:lvl1pPr>
              <a:defRPr sz="1200"/>
            </a:lvl1pPr>
          </a:lstStyle>
          <a:p>
            <a:r>
              <a:rPr lang="zh-CN" altLang="en-US" dirty="0"/>
              <a:t>"SELECT 公司名称, 负债合计 FROM financial_table WHERE 年份='2021' AND 注册地址 LIKE '%南京%' AND 负债合计 IS NOT NULL ORDER BY 负债合计 DESC LIMIT 1;"</a:t>
            </a:r>
            <a:endParaRPr lang="zh-CN" altLang="en-US" dirty="0"/>
          </a:p>
        </p:txBody>
      </p:sp>
      <p:sp>
        <p:nvSpPr>
          <p:cNvPr id="95" name="矩形: 圆角 94"/>
          <p:cNvSpPr/>
          <p:nvPr/>
        </p:nvSpPr>
        <p:spPr>
          <a:xfrm>
            <a:off x="6282014" y="2330112"/>
            <a:ext cx="1531479" cy="45116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根据时间分解</a:t>
            </a:r>
            <a:endParaRPr kumimoji="0" lang="zh-CN" altLang="en-US" sz="105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96" name="直接箭头连接符 95"/>
          <p:cNvCxnSpPr>
            <a:stCxn id="28" idx="0"/>
            <a:endCxn id="95" idx="1"/>
          </p:cNvCxnSpPr>
          <p:nvPr/>
        </p:nvCxnSpPr>
        <p:spPr>
          <a:xfrm flipV="1">
            <a:off x="6016664" y="2555694"/>
            <a:ext cx="2653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6" idx="0"/>
            <a:endCxn id="94" idx="1"/>
          </p:cNvCxnSpPr>
          <p:nvPr/>
        </p:nvCxnSpPr>
        <p:spPr>
          <a:xfrm>
            <a:off x="6360036" y="4790397"/>
            <a:ext cx="1176191" cy="24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5" idx="3"/>
            <a:endCxn id="33" idx="1"/>
          </p:cNvCxnSpPr>
          <p:nvPr/>
        </p:nvCxnSpPr>
        <p:spPr>
          <a:xfrm flipV="1">
            <a:off x="7813493" y="2555693"/>
            <a:ext cx="6042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箭头: 右 107"/>
          <p:cNvSpPr/>
          <p:nvPr/>
        </p:nvSpPr>
        <p:spPr>
          <a:xfrm rot="19579086">
            <a:off x="7930608" y="2958197"/>
            <a:ext cx="370018" cy="215246"/>
          </a:xfrm>
          <a:prstGeom prst="rightArrow">
            <a:avLst/>
          </a:prstGeom>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09" name="箭头: 右 108"/>
          <p:cNvSpPr/>
          <p:nvPr/>
        </p:nvSpPr>
        <p:spPr>
          <a:xfrm rot="3082847">
            <a:off x="7910354" y="4072387"/>
            <a:ext cx="370018" cy="21524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11" name="文本框 110"/>
          <p:cNvSpPr txBox="1"/>
          <p:nvPr/>
        </p:nvSpPr>
        <p:spPr>
          <a:xfrm>
            <a:off x="9936210" y="5763467"/>
            <a:ext cx="1654827" cy="338554"/>
          </a:xfrm>
          <a:custGeom>
            <a:avLst/>
            <a:gdLst>
              <a:gd name="connsiteX0" fmla="*/ 0 w 1654827"/>
              <a:gd name="connsiteY0" fmla="*/ 0 h 338554"/>
              <a:gd name="connsiteX1" fmla="*/ 568157 w 1654827"/>
              <a:gd name="connsiteY1" fmla="*/ 0 h 338554"/>
              <a:gd name="connsiteX2" fmla="*/ 1152863 w 1654827"/>
              <a:gd name="connsiteY2" fmla="*/ 0 h 338554"/>
              <a:gd name="connsiteX3" fmla="*/ 1654827 w 1654827"/>
              <a:gd name="connsiteY3" fmla="*/ 0 h 338554"/>
              <a:gd name="connsiteX4" fmla="*/ 1654827 w 1654827"/>
              <a:gd name="connsiteY4" fmla="*/ 338554 h 338554"/>
              <a:gd name="connsiteX5" fmla="*/ 1070121 w 1654827"/>
              <a:gd name="connsiteY5" fmla="*/ 338554 h 338554"/>
              <a:gd name="connsiteX6" fmla="*/ 485416 w 1654827"/>
              <a:gd name="connsiteY6" fmla="*/ 338554 h 338554"/>
              <a:gd name="connsiteX7" fmla="*/ 0 w 1654827"/>
              <a:gd name="connsiteY7" fmla="*/ 338554 h 338554"/>
              <a:gd name="connsiteX8" fmla="*/ 0 w 1654827"/>
              <a:gd name="connsiteY8" fmla="*/ 0 h 3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827" h="338554" extrusionOk="0">
                <a:moveTo>
                  <a:pt x="0" y="0"/>
                </a:moveTo>
                <a:cubicBezTo>
                  <a:pt x="246328" y="-16247"/>
                  <a:pt x="438944" y="-8717"/>
                  <a:pt x="568157" y="0"/>
                </a:cubicBezTo>
                <a:cubicBezTo>
                  <a:pt x="697370" y="8717"/>
                  <a:pt x="899079" y="-18511"/>
                  <a:pt x="1152863" y="0"/>
                </a:cubicBezTo>
                <a:cubicBezTo>
                  <a:pt x="1406647" y="18511"/>
                  <a:pt x="1405834" y="-15885"/>
                  <a:pt x="1654827" y="0"/>
                </a:cubicBezTo>
                <a:cubicBezTo>
                  <a:pt x="1657410" y="90451"/>
                  <a:pt x="1657655" y="194709"/>
                  <a:pt x="1654827" y="338554"/>
                </a:cubicBezTo>
                <a:cubicBezTo>
                  <a:pt x="1417019" y="346334"/>
                  <a:pt x="1341460" y="346581"/>
                  <a:pt x="1070121" y="338554"/>
                </a:cubicBezTo>
                <a:cubicBezTo>
                  <a:pt x="798782" y="330527"/>
                  <a:pt x="672801" y="322473"/>
                  <a:pt x="485416" y="338554"/>
                </a:cubicBezTo>
                <a:cubicBezTo>
                  <a:pt x="298031" y="354635"/>
                  <a:pt x="102396" y="332193"/>
                  <a:pt x="0" y="338554"/>
                </a:cubicBezTo>
                <a:cubicBezTo>
                  <a:pt x="14671" y="230734"/>
                  <a:pt x="3353" y="162965"/>
                  <a:pt x="0" y="0"/>
                </a:cubicBezTo>
                <a:close/>
              </a:path>
            </a:pathLst>
          </a:custGeom>
          <a:noFill/>
          <a:ln w="19050">
            <a:solidFill>
              <a:schemeClr val="tx1"/>
            </a:solidFill>
          </a:ln>
        </p:spPr>
        <p:txBody>
          <a:bodyPr wrap="square">
            <a:spAutoFit/>
          </a:bodyPr>
          <a:lstStyle/>
          <a:p>
            <a:r>
              <a:rPr lang="zh-CN" altLang="en-US" sz="1600" dirty="0"/>
              <a:t>格式化输出结果</a:t>
            </a:r>
            <a:endParaRPr lang="zh-CN" altLang="en-US" sz="1600" dirty="0"/>
          </a:p>
        </p:txBody>
      </p:sp>
      <p:sp>
        <p:nvSpPr>
          <p:cNvPr id="112" name="文本框 111"/>
          <p:cNvSpPr txBox="1"/>
          <p:nvPr/>
        </p:nvSpPr>
        <p:spPr>
          <a:xfrm>
            <a:off x="7180471" y="5759425"/>
            <a:ext cx="1654827" cy="338554"/>
          </a:xfrm>
          <a:custGeom>
            <a:avLst/>
            <a:gdLst>
              <a:gd name="connsiteX0" fmla="*/ 0 w 1654827"/>
              <a:gd name="connsiteY0" fmla="*/ 0 h 338554"/>
              <a:gd name="connsiteX1" fmla="*/ 584706 w 1654827"/>
              <a:gd name="connsiteY1" fmla="*/ 0 h 338554"/>
              <a:gd name="connsiteX2" fmla="*/ 1086670 w 1654827"/>
              <a:gd name="connsiteY2" fmla="*/ 0 h 338554"/>
              <a:gd name="connsiteX3" fmla="*/ 1654827 w 1654827"/>
              <a:gd name="connsiteY3" fmla="*/ 0 h 338554"/>
              <a:gd name="connsiteX4" fmla="*/ 1654827 w 1654827"/>
              <a:gd name="connsiteY4" fmla="*/ 338554 h 338554"/>
              <a:gd name="connsiteX5" fmla="*/ 1086670 w 1654827"/>
              <a:gd name="connsiteY5" fmla="*/ 338554 h 338554"/>
              <a:gd name="connsiteX6" fmla="*/ 568157 w 1654827"/>
              <a:gd name="connsiteY6" fmla="*/ 338554 h 338554"/>
              <a:gd name="connsiteX7" fmla="*/ 0 w 1654827"/>
              <a:gd name="connsiteY7" fmla="*/ 338554 h 338554"/>
              <a:gd name="connsiteX8" fmla="*/ 0 w 1654827"/>
              <a:gd name="connsiteY8" fmla="*/ 0 h 3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827" h="338554" extrusionOk="0">
                <a:moveTo>
                  <a:pt x="0" y="0"/>
                </a:moveTo>
                <a:cubicBezTo>
                  <a:pt x="119835" y="-26182"/>
                  <a:pt x="318861" y="17523"/>
                  <a:pt x="584706" y="0"/>
                </a:cubicBezTo>
                <a:cubicBezTo>
                  <a:pt x="850551" y="-17523"/>
                  <a:pt x="895728" y="1372"/>
                  <a:pt x="1086670" y="0"/>
                </a:cubicBezTo>
                <a:cubicBezTo>
                  <a:pt x="1277612" y="-1372"/>
                  <a:pt x="1396966" y="25777"/>
                  <a:pt x="1654827" y="0"/>
                </a:cubicBezTo>
                <a:cubicBezTo>
                  <a:pt x="1662106" y="138035"/>
                  <a:pt x="1659135" y="176102"/>
                  <a:pt x="1654827" y="338554"/>
                </a:cubicBezTo>
                <a:cubicBezTo>
                  <a:pt x="1525234" y="356963"/>
                  <a:pt x="1213169" y="322752"/>
                  <a:pt x="1086670" y="338554"/>
                </a:cubicBezTo>
                <a:cubicBezTo>
                  <a:pt x="960171" y="354356"/>
                  <a:pt x="813323" y="340987"/>
                  <a:pt x="568157" y="338554"/>
                </a:cubicBezTo>
                <a:cubicBezTo>
                  <a:pt x="322991" y="336121"/>
                  <a:pt x="263304" y="354259"/>
                  <a:pt x="0" y="338554"/>
                </a:cubicBezTo>
                <a:cubicBezTo>
                  <a:pt x="-16467" y="249399"/>
                  <a:pt x="-9289" y="77954"/>
                  <a:pt x="0" y="0"/>
                </a:cubicBezTo>
                <a:close/>
              </a:path>
            </a:pathLst>
          </a:custGeom>
          <a:noFill/>
          <a:ln w="19050">
            <a:solidFill>
              <a:schemeClr val="tx1"/>
            </a:solidFill>
          </a:ln>
        </p:spPr>
        <p:txBody>
          <a:bodyPr wrap="square">
            <a:spAutoFit/>
          </a:bodyPr>
          <a:lstStyle>
            <a:defPPr>
              <a:defRPr lang="zh-CN"/>
            </a:defPPr>
            <a:lvl1pPr>
              <a:defRPr sz="1600"/>
            </a:lvl1pPr>
          </a:lstStyle>
          <a:p>
            <a:r>
              <a:rPr lang="zh-CN" altLang="en-US" dirty="0"/>
              <a:t>查询构建的大表</a:t>
            </a:r>
            <a:endParaRPr lang="zh-CN" altLang="zh-CN" dirty="0"/>
          </a:p>
        </p:txBody>
      </p:sp>
      <p:cxnSp>
        <p:nvCxnSpPr>
          <p:cNvPr id="113" name="直接箭头连接符 112"/>
          <p:cNvCxnSpPr>
            <a:stCxn id="112" idx="3"/>
            <a:endCxn id="111" idx="1"/>
          </p:cNvCxnSpPr>
          <p:nvPr/>
        </p:nvCxnSpPr>
        <p:spPr>
          <a:xfrm>
            <a:off x="8835298" y="5928702"/>
            <a:ext cx="1100912" cy="4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endCxn id="112" idx="0"/>
          </p:cNvCxnSpPr>
          <p:nvPr/>
        </p:nvCxnSpPr>
        <p:spPr>
          <a:xfrm>
            <a:off x="8007885" y="5182539"/>
            <a:ext cx="0" cy="576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6674966" y="3181563"/>
            <a:ext cx="1132356" cy="773723"/>
            <a:chOff x="3691805" y="874024"/>
            <a:chExt cx="1132356" cy="773723"/>
          </a:xfrm>
        </p:grpSpPr>
        <p:sp>
          <p:nvSpPr>
            <p:cNvPr id="123" name="流程图: 磁盘 122"/>
            <p:cNvSpPr/>
            <p:nvPr/>
          </p:nvSpPr>
          <p:spPr>
            <a:xfrm>
              <a:off x="3714993" y="874024"/>
              <a:ext cx="1019908" cy="773723"/>
            </a:xfrm>
            <a:prstGeom prst="flowChartMagneticDisk">
              <a:avLst/>
            </a:prstGeom>
            <a:solidFill>
              <a:schemeClr val="accent4">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nvSpPr>
          <p:spPr>
            <a:xfrm>
              <a:off x="3691805" y="1222939"/>
              <a:ext cx="1132356" cy="276999"/>
            </a:xfrm>
            <a:prstGeom prst="rect">
              <a:avLst/>
            </a:prstGeom>
            <a:noFill/>
          </p:spPr>
          <p:txBody>
            <a:bodyPr wrap="square" rtlCol="0">
              <a:spAutoFit/>
            </a:bodyPr>
            <a:lstStyle/>
            <a:p>
              <a:r>
                <a:rPr lang="zh-CN" altLang="en-US" sz="1200" dirty="0">
                  <a:latin typeface="Consolas" panose="020B0609020204030204" pitchFamily="49" charset="0"/>
                </a:rPr>
                <a:t>微调</a:t>
              </a:r>
              <a:r>
                <a:rPr lang="en-US" altLang="zh-CN" sz="1200" dirty="0" err="1">
                  <a:latin typeface="Consolas" panose="020B0609020204030204" pitchFamily="49" charset="0"/>
                </a:rPr>
                <a:t>ChatGLM</a:t>
              </a:r>
              <a:endParaRPr lang="zh-CN" altLang="en-US" sz="1200" dirty="0">
                <a:latin typeface="Consolas" panose="020B0609020204030204" pitchFamily="49"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606380" cy="584775"/>
          </a:xfrm>
          <a:prstGeom prst="rect">
            <a:avLst/>
          </a:prstGeom>
          <a:noFill/>
        </p:spPr>
        <p:txBody>
          <a:bodyPr wrap="square" lIns="91440" tIns="45720" rIns="91440" bIns="45720">
            <a:spAutoFit/>
          </a:bodyPr>
          <a:lstStyle/>
          <a:p>
            <a:r>
              <a:rPr lang="en-US" altLang="zh-CN" sz="3200" b="1" dirty="0">
                <a:ln w="9525">
                  <a:solidFill>
                    <a:schemeClr val="bg1"/>
                  </a:solidFill>
                  <a:prstDash val="solid"/>
                </a:ln>
                <a:latin typeface="+mj-ea"/>
                <a:ea typeface="+mj-ea"/>
              </a:rPr>
              <a:t>2 </a:t>
            </a:r>
            <a:r>
              <a:rPr lang="zh-CN" altLang="en-US" sz="3200" b="1" dirty="0">
                <a:ln w="9525">
                  <a:solidFill>
                    <a:schemeClr val="bg1"/>
                  </a:solidFill>
                  <a:prstDash val="solid"/>
                </a:ln>
                <a:latin typeface="+mj-ea"/>
                <a:ea typeface="+mj-ea"/>
              </a:rPr>
              <a:t>查询数据</a:t>
            </a:r>
            <a:endParaRPr lang="zh-CN" altLang="en-US" sz="3200" b="1" cap="none" spc="0" dirty="0">
              <a:ln w="9525">
                <a:solidFill>
                  <a:schemeClr val="bg1"/>
                </a:solidFill>
                <a:prstDash val="solid"/>
              </a:ln>
              <a:latin typeface="+mj-ea"/>
              <a:ea typeface="+mj-ea"/>
            </a:endParaRPr>
          </a:p>
        </p:txBody>
      </p:sp>
      <p:sp>
        <p:nvSpPr>
          <p:cNvPr id="4" name="矩形: 圆角 3"/>
          <p:cNvSpPr/>
          <p:nvPr/>
        </p:nvSpPr>
        <p:spPr>
          <a:xfrm>
            <a:off x="566509" y="3023083"/>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Consolas" panose="020B0609020204030204" pitchFamily="49" charset="0"/>
              </a:rPr>
              <a:t>M</a:t>
            </a:r>
            <a:r>
              <a:rPr lang="en-US" altLang="zh-CN" sz="2000" dirty="0">
                <a:solidFill>
                  <a:schemeClr val="tx1"/>
                </a:solidFill>
                <a:latin typeface="Consolas" panose="020B0609020204030204" pitchFamily="49" charset="0"/>
              </a:rPr>
              <a:t>atch</a:t>
            </a:r>
            <a:endParaRPr lang="zh-CN" altLang="en-US" sz="2000" dirty="0">
              <a:solidFill>
                <a:schemeClr val="tx1"/>
              </a:solidFill>
              <a:latin typeface="Consolas" panose="020B0609020204030204" pitchFamily="49" charset="0"/>
            </a:endParaRPr>
          </a:p>
        </p:txBody>
      </p:sp>
      <p:sp>
        <p:nvSpPr>
          <p:cNvPr id="6" name="左大括号 5"/>
          <p:cNvSpPr/>
          <p:nvPr/>
        </p:nvSpPr>
        <p:spPr>
          <a:xfrm>
            <a:off x="2072925" y="2490281"/>
            <a:ext cx="475720" cy="3307422"/>
          </a:xfrm>
          <a:prstGeom prst="leftBrace">
            <a:avLst>
              <a:gd name="adj1" fmla="val 30288"/>
              <a:gd name="adj2" fmla="val 285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圆角 6"/>
          <p:cNvSpPr/>
          <p:nvPr/>
        </p:nvSpPr>
        <p:spPr>
          <a:xfrm>
            <a:off x="2548645" y="5391787"/>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onsolas" panose="020B0609020204030204" pitchFamily="49" charset="0"/>
              </a:rPr>
              <a:t>匹配到年报</a:t>
            </a:r>
            <a:endParaRPr lang="zh-CN" altLang="en-US" sz="1050" dirty="0">
              <a:solidFill>
                <a:schemeClr val="tx1"/>
              </a:solidFill>
              <a:latin typeface="Consolas" panose="020B0609020204030204" pitchFamily="49" charset="0"/>
            </a:endParaRPr>
          </a:p>
        </p:txBody>
      </p:sp>
      <p:sp>
        <p:nvSpPr>
          <p:cNvPr id="9" name="矩形: 圆角 8"/>
          <p:cNvSpPr/>
          <p:nvPr/>
        </p:nvSpPr>
        <p:spPr>
          <a:xfrm>
            <a:off x="2548645" y="2088683"/>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onsolas" panose="020B0609020204030204" pitchFamily="49" charset="0"/>
              </a:rPr>
              <a:t>未匹配到年报</a:t>
            </a:r>
            <a:endParaRPr lang="zh-CN" altLang="en-US" sz="1050" dirty="0">
              <a:solidFill>
                <a:schemeClr val="tx1"/>
              </a:solidFill>
              <a:latin typeface="Consolas" panose="020B0609020204030204" pitchFamily="49" charset="0"/>
            </a:endParaRPr>
          </a:p>
        </p:txBody>
      </p:sp>
      <p:sp>
        <p:nvSpPr>
          <p:cNvPr id="12" name="矩形: 圆角 11"/>
          <p:cNvSpPr/>
          <p:nvPr/>
        </p:nvSpPr>
        <p:spPr>
          <a:xfrm>
            <a:off x="7466095" y="5391787"/>
            <a:ext cx="1506415" cy="81183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earch</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3" name="矩形: 圆角 12"/>
          <p:cNvSpPr/>
          <p:nvPr/>
        </p:nvSpPr>
        <p:spPr>
          <a:xfrm>
            <a:off x="9978508" y="5391787"/>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15" name="直接箭头连接符 14"/>
          <p:cNvCxnSpPr>
            <a:endCxn id="12" idx="1"/>
          </p:cNvCxnSpPr>
          <p:nvPr/>
        </p:nvCxnSpPr>
        <p:spPr>
          <a:xfrm>
            <a:off x="6460098" y="5797704"/>
            <a:ext cx="1005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a:endCxn id="13" idx="1"/>
          </p:cNvCxnSpPr>
          <p:nvPr/>
        </p:nvCxnSpPr>
        <p:spPr>
          <a:xfrm>
            <a:off x="8972510" y="5797704"/>
            <a:ext cx="1005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3"/>
          </p:cNvCxnSpPr>
          <p:nvPr/>
        </p:nvCxnSpPr>
        <p:spPr>
          <a:xfrm>
            <a:off x="4055060" y="5797704"/>
            <a:ext cx="89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左大括号 20"/>
          <p:cNvSpPr/>
          <p:nvPr/>
        </p:nvSpPr>
        <p:spPr>
          <a:xfrm>
            <a:off x="4055060" y="1361875"/>
            <a:ext cx="318413" cy="2060589"/>
          </a:xfrm>
          <a:prstGeom prst="leftBrace">
            <a:avLst>
              <a:gd name="adj1" fmla="val 44636"/>
              <a:gd name="adj2" fmla="val 543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圆角 21"/>
          <p:cNvSpPr/>
          <p:nvPr/>
        </p:nvSpPr>
        <p:spPr>
          <a:xfrm>
            <a:off x="4382190" y="1195949"/>
            <a:ext cx="1892148" cy="33183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Consolas" panose="020B0609020204030204" pitchFamily="49" charset="0"/>
              </a:rPr>
              <a:t>问题中包含公司名称</a:t>
            </a:r>
            <a:endParaRPr lang="zh-CN" altLang="en-US" sz="1400" dirty="0">
              <a:solidFill>
                <a:schemeClr val="tx1"/>
              </a:solidFill>
              <a:latin typeface="Consolas" panose="020B0609020204030204" pitchFamily="49" charset="0"/>
            </a:endParaRPr>
          </a:p>
        </p:txBody>
      </p:sp>
      <p:sp>
        <p:nvSpPr>
          <p:cNvPr id="23" name="云形 22"/>
          <p:cNvSpPr/>
          <p:nvPr/>
        </p:nvSpPr>
        <p:spPr>
          <a:xfrm>
            <a:off x="6674268" y="874372"/>
            <a:ext cx="2824634" cy="974986"/>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根据</a:t>
            </a:r>
            <a:r>
              <a:rPr lang="en-US" altLang="zh-CN" sz="1200" dirty="0">
                <a:solidFill>
                  <a:schemeClr val="accent5"/>
                </a:solidFill>
              </a:rPr>
              <a:t>2017</a:t>
            </a:r>
            <a:r>
              <a:rPr lang="zh-CN" altLang="en-US" sz="1200" dirty="0">
                <a:solidFill>
                  <a:schemeClr val="accent5"/>
                </a:solidFill>
              </a:rPr>
              <a:t>年</a:t>
            </a:r>
            <a:r>
              <a:rPr lang="zh-CN" altLang="en-US" sz="1200" dirty="0">
                <a:solidFill>
                  <a:schemeClr val="tx1">
                    <a:lumMod val="95000"/>
                    <a:lumOff val="5000"/>
                  </a:schemeClr>
                </a:solidFill>
              </a:rPr>
              <a:t>的年报数据，请简要介绍</a:t>
            </a:r>
            <a:r>
              <a:rPr lang="zh-CN" altLang="en-US" sz="1200" dirty="0">
                <a:solidFill>
                  <a:schemeClr val="accent6"/>
                </a:solidFill>
              </a:rPr>
              <a:t>浙江核新同花顺网络信息股份有限公司</a:t>
            </a:r>
            <a:r>
              <a:rPr lang="zh-CN" altLang="en-US" sz="1200" dirty="0">
                <a:solidFill>
                  <a:schemeClr val="tx1">
                    <a:lumMod val="95000"/>
                    <a:lumOff val="5000"/>
                  </a:schemeClr>
                </a:solidFill>
              </a:rPr>
              <a:t>的</a:t>
            </a:r>
            <a:r>
              <a:rPr lang="zh-CN" altLang="en-US" sz="1200" dirty="0">
                <a:solidFill>
                  <a:srgbClr val="FF0000"/>
                </a:solidFill>
              </a:rPr>
              <a:t>现金流情况</a:t>
            </a:r>
            <a:r>
              <a:rPr lang="zh-CN" altLang="en-US" sz="1200" dirty="0">
                <a:solidFill>
                  <a:schemeClr val="tx1">
                    <a:lumMod val="95000"/>
                    <a:lumOff val="5000"/>
                  </a:schemeClr>
                </a:solidFill>
              </a:rPr>
              <a:t>。</a:t>
            </a:r>
            <a:endParaRPr lang="zh-CN" altLang="en-US" sz="1200" dirty="0">
              <a:solidFill>
                <a:schemeClr val="tx1">
                  <a:lumMod val="95000"/>
                  <a:lumOff val="5000"/>
                </a:schemeClr>
              </a:solidFill>
            </a:endParaRPr>
          </a:p>
        </p:txBody>
      </p:sp>
      <p:sp>
        <p:nvSpPr>
          <p:cNvPr id="26" name="文本框 25"/>
          <p:cNvSpPr txBox="1"/>
          <p:nvPr/>
        </p:nvSpPr>
        <p:spPr>
          <a:xfrm>
            <a:off x="9736261" y="1038699"/>
            <a:ext cx="2160667" cy="646331"/>
          </a:xfrm>
          <a:custGeom>
            <a:avLst/>
            <a:gdLst>
              <a:gd name="connsiteX0" fmla="*/ 0 w 2160667"/>
              <a:gd name="connsiteY0" fmla="*/ 0 h 646331"/>
              <a:gd name="connsiteX1" fmla="*/ 561773 w 2160667"/>
              <a:gd name="connsiteY1" fmla="*/ 0 h 646331"/>
              <a:gd name="connsiteX2" fmla="*/ 1145154 w 2160667"/>
              <a:gd name="connsiteY2" fmla="*/ 0 h 646331"/>
              <a:gd name="connsiteX3" fmla="*/ 1685320 w 2160667"/>
              <a:gd name="connsiteY3" fmla="*/ 0 h 646331"/>
              <a:gd name="connsiteX4" fmla="*/ 2160667 w 2160667"/>
              <a:gd name="connsiteY4" fmla="*/ 0 h 646331"/>
              <a:gd name="connsiteX5" fmla="*/ 2160667 w 2160667"/>
              <a:gd name="connsiteY5" fmla="*/ 646331 h 646331"/>
              <a:gd name="connsiteX6" fmla="*/ 1642107 w 2160667"/>
              <a:gd name="connsiteY6" fmla="*/ 646331 h 646331"/>
              <a:gd name="connsiteX7" fmla="*/ 1080334 w 2160667"/>
              <a:gd name="connsiteY7" fmla="*/ 646331 h 646331"/>
              <a:gd name="connsiteX8" fmla="*/ 604987 w 2160667"/>
              <a:gd name="connsiteY8" fmla="*/ 646331 h 646331"/>
              <a:gd name="connsiteX9" fmla="*/ 0 w 2160667"/>
              <a:gd name="connsiteY9" fmla="*/ 646331 h 646331"/>
              <a:gd name="connsiteX10" fmla="*/ 0 w 2160667"/>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0667" h="646331" extrusionOk="0">
                <a:moveTo>
                  <a:pt x="0" y="0"/>
                </a:moveTo>
                <a:cubicBezTo>
                  <a:pt x="186921" y="-2592"/>
                  <a:pt x="331032" y="-27504"/>
                  <a:pt x="561773" y="0"/>
                </a:cubicBezTo>
                <a:cubicBezTo>
                  <a:pt x="792514" y="27504"/>
                  <a:pt x="863568" y="-12378"/>
                  <a:pt x="1145154" y="0"/>
                </a:cubicBezTo>
                <a:cubicBezTo>
                  <a:pt x="1426740" y="12378"/>
                  <a:pt x="1541696" y="-1659"/>
                  <a:pt x="1685320" y="0"/>
                </a:cubicBezTo>
                <a:cubicBezTo>
                  <a:pt x="1828944" y="1659"/>
                  <a:pt x="1983066" y="-11779"/>
                  <a:pt x="2160667" y="0"/>
                </a:cubicBezTo>
                <a:cubicBezTo>
                  <a:pt x="2192334" y="314536"/>
                  <a:pt x="2179195" y="432948"/>
                  <a:pt x="2160667" y="646331"/>
                </a:cubicBezTo>
                <a:cubicBezTo>
                  <a:pt x="1909193" y="645848"/>
                  <a:pt x="1895930" y="629467"/>
                  <a:pt x="1642107" y="646331"/>
                </a:cubicBezTo>
                <a:cubicBezTo>
                  <a:pt x="1388284" y="663195"/>
                  <a:pt x="1284123" y="660274"/>
                  <a:pt x="1080334" y="646331"/>
                </a:cubicBezTo>
                <a:cubicBezTo>
                  <a:pt x="876545" y="632388"/>
                  <a:pt x="745984" y="650600"/>
                  <a:pt x="604987" y="646331"/>
                </a:cubicBezTo>
                <a:cubicBezTo>
                  <a:pt x="463990" y="642062"/>
                  <a:pt x="189851" y="631225"/>
                  <a:pt x="0" y="646331"/>
                </a:cubicBezTo>
                <a:cubicBezTo>
                  <a:pt x="8495" y="464984"/>
                  <a:pt x="8924" y="178107"/>
                  <a:pt x="0" y="0"/>
                </a:cubicBezTo>
                <a:close/>
              </a:path>
            </a:pathLst>
          </a:custGeom>
          <a:noFill/>
          <a:ln w="19050">
            <a:solidFill>
              <a:schemeClr val="tx1"/>
            </a:solidFill>
          </a:ln>
        </p:spPr>
        <p:txBody>
          <a:bodyPr wrap="square">
            <a:spAutoFit/>
          </a:bodyPr>
          <a:lstStyle/>
          <a:p>
            <a:r>
              <a:rPr lang="zh-CN" altLang="en-US" sz="1200" dirty="0"/>
              <a:t>很抱歉，没有找到{company}在{year_time}的年报，无法提供“{query}”问题的答案。</a:t>
            </a:r>
            <a:endParaRPr lang="zh-CN" altLang="en-US" sz="1200" dirty="0"/>
          </a:p>
        </p:txBody>
      </p:sp>
      <p:sp>
        <p:nvSpPr>
          <p:cNvPr id="27" name="矩形: 圆角 26"/>
          <p:cNvSpPr/>
          <p:nvPr/>
        </p:nvSpPr>
        <p:spPr>
          <a:xfrm>
            <a:off x="4382190" y="3256548"/>
            <a:ext cx="2077908" cy="33183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Consolas" panose="020B0609020204030204" pitchFamily="49" charset="0"/>
              </a:rPr>
              <a:t>问题中不包含公司名称</a:t>
            </a:r>
            <a:endParaRPr lang="zh-CN" altLang="en-US" sz="1400" dirty="0">
              <a:solidFill>
                <a:schemeClr val="tx1"/>
              </a:solidFill>
              <a:latin typeface="Consolas" panose="020B0609020204030204" pitchFamily="49" charset="0"/>
            </a:endParaRPr>
          </a:p>
        </p:txBody>
      </p:sp>
      <p:sp>
        <p:nvSpPr>
          <p:cNvPr id="28" name="云形 27"/>
          <p:cNvSpPr/>
          <p:nvPr/>
        </p:nvSpPr>
        <p:spPr>
          <a:xfrm>
            <a:off x="6779575" y="2244593"/>
            <a:ext cx="2077908" cy="95536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5"/>
                </a:solidFill>
              </a:rPr>
              <a:t>2019-2021</a:t>
            </a:r>
            <a:r>
              <a:rPr lang="zh-CN" altLang="en-US" sz="1200" dirty="0">
                <a:solidFill>
                  <a:schemeClr val="accent5"/>
                </a:solidFill>
              </a:rPr>
              <a:t>年</a:t>
            </a:r>
            <a:r>
              <a:rPr lang="zh-CN" altLang="en-US" sz="1200" dirty="0">
                <a:solidFill>
                  <a:schemeClr val="tx1">
                    <a:lumMod val="95000"/>
                    <a:lumOff val="5000"/>
                  </a:schemeClr>
                </a:solidFill>
              </a:rPr>
              <a:t>哪家上市公司</a:t>
            </a:r>
            <a:r>
              <a:rPr lang="zh-CN" altLang="en-US" sz="1200" dirty="0">
                <a:solidFill>
                  <a:srgbClr val="FF0000"/>
                </a:solidFill>
              </a:rPr>
              <a:t>货币总额</a:t>
            </a:r>
            <a:r>
              <a:rPr lang="zh-CN" altLang="en-US" sz="1200" dirty="0">
                <a:solidFill>
                  <a:schemeClr val="tx1">
                    <a:lumMod val="95000"/>
                    <a:lumOff val="5000"/>
                  </a:schemeClr>
                </a:solidFill>
              </a:rPr>
              <a:t>均位列</a:t>
            </a:r>
            <a:r>
              <a:rPr lang="zh-CN" altLang="en-US" sz="1200" b="1" dirty="0">
                <a:solidFill>
                  <a:schemeClr val="tx1">
                    <a:lumMod val="95000"/>
                    <a:lumOff val="5000"/>
                  </a:schemeClr>
                </a:solidFill>
              </a:rPr>
              <a:t>前</a:t>
            </a:r>
            <a:r>
              <a:rPr lang="zh-CN" altLang="en-US" sz="1200" dirty="0">
                <a:solidFill>
                  <a:schemeClr val="tx1">
                    <a:lumMod val="95000"/>
                    <a:lumOff val="5000"/>
                  </a:schemeClr>
                </a:solidFill>
              </a:rPr>
              <a:t>十？</a:t>
            </a:r>
            <a:endParaRPr lang="zh-CN" altLang="en-US" sz="1200" dirty="0">
              <a:solidFill>
                <a:schemeClr val="tx1">
                  <a:lumMod val="95000"/>
                  <a:lumOff val="5000"/>
                </a:schemeClr>
              </a:solidFill>
            </a:endParaRPr>
          </a:p>
        </p:txBody>
      </p:sp>
      <p:sp>
        <p:nvSpPr>
          <p:cNvPr id="29" name="云形 28"/>
          <p:cNvSpPr/>
          <p:nvPr/>
        </p:nvSpPr>
        <p:spPr>
          <a:xfrm>
            <a:off x="6774297" y="3948046"/>
            <a:ext cx="2336677" cy="1002291"/>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固定资产的折旧政策如何影响公司的财务状况和税务成本？</a:t>
            </a:r>
            <a:endParaRPr lang="zh-CN" altLang="en-US" sz="1200" dirty="0">
              <a:solidFill>
                <a:schemeClr val="tx1">
                  <a:lumMod val="95000"/>
                  <a:lumOff val="5000"/>
                </a:schemeClr>
              </a:solidFill>
            </a:endParaRPr>
          </a:p>
        </p:txBody>
      </p:sp>
      <p:sp>
        <p:nvSpPr>
          <p:cNvPr id="30" name="左大括号 29"/>
          <p:cNvSpPr/>
          <p:nvPr/>
        </p:nvSpPr>
        <p:spPr>
          <a:xfrm>
            <a:off x="6455884" y="2696239"/>
            <a:ext cx="318413" cy="1700664"/>
          </a:xfrm>
          <a:prstGeom prst="leftBrace">
            <a:avLst>
              <a:gd name="adj1" fmla="val 44636"/>
              <a:gd name="adj2" fmla="val 400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圆角 30"/>
          <p:cNvSpPr/>
          <p:nvPr/>
        </p:nvSpPr>
        <p:spPr>
          <a:xfrm>
            <a:off x="9978508" y="4043274"/>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32" name="直接箭头连接符 31"/>
          <p:cNvCxnSpPr>
            <a:stCxn id="29" idx="0"/>
            <a:endCxn id="31" idx="1"/>
          </p:cNvCxnSpPr>
          <p:nvPr/>
        </p:nvCxnSpPr>
        <p:spPr>
          <a:xfrm flipV="1">
            <a:off x="9109027" y="4449191"/>
            <a:ext cx="8694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p:cNvSpPr/>
          <p:nvPr/>
        </p:nvSpPr>
        <p:spPr>
          <a:xfrm>
            <a:off x="9978508" y="2316357"/>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36" name="直接箭头连接符 35"/>
          <p:cNvCxnSpPr>
            <a:stCxn id="28" idx="0"/>
            <a:endCxn id="35" idx="1"/>
          </p:cNvCxnSpPr>
          <p:nvPr/>
        </p:nvCxnSpPr>
        <p:spPr>
          <a:xfrm>
            <a:off x="8855751" y="2722274"/>
            <a:ext cx="1122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2" idx="3"/>
            <a:endCxn id="23" idx="2"/>
          </p:cNvCxnSpPr>
          <p:nvPr/>
        </p:nvCxnSpPr>
        <p:spPr>
          <a:xfrm>
            <a:off x="6274338" y="1361865"/>
            <a:ext cx="408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3" idx="0"/>
            <a:endCxn id="26" idx="1"/>
          </p:cNvCxnSpPr>
          <p:nvPr/>
        </p:nvCxnSpPr>
        <p:spPr>
          <a:xfrm>
            <a:off x="9496548" y="1361865"/>
            <a:ext cx="239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95525" y="3834916"/>
            <a:ext cx="2248381" cy="336374"/>
          </a:xfrm>
          <a:prstGeom prst="rect">
            <a:avLst/>
          </a:prstGeom>
          <a:noFill/>
        </p:spPr>
        <p:txBody>
          <a:bodyPr wrap="square">
            <a:spAutoFit/>
          </a:bodyPr>
          <a:lstStyle/>
          <a:p>
            <a:pPr algn="just">
              <a:lnSpc>
                <a:spcPct val="150000"/>
              </a:lnSpc>
              <a:spcAft>
                <a:spcPts val="600"/>
              </a:spcAft>
            </a:pPr>
            <a:r>
              <a:rPr lang="zh-CN" altLang="en-US" sz="1200" dirty="0">
                <a:effectLst/>
                <a:latin typeface="Linux Libertine"/>
                <a:ea typeface="Calibri" panose="020F0502020204030204" pitchFamily="34" charset="0"/>
                <a:cs typeface="Arial" panose="020B0604020202020204" pitchFamily="34" charset="0"/>
              </a:rPr>
              <a:t>根据</a:t>
            </a:r>
            <a:r>
              <a:rPr lang="zh-CN" altLang="en-US" sz="1200" dirty="0">
                <a:solidFill>
                  <a:schemeClr val="accent5"/>
                </a:solidFill>
                <a:effectLst/>
                <a:latin typeface="Linux Libertine"/>
                <a:ea typeface="Calibri" panose="020F0502020204030204" pitchFamily="34" charset="0"/>
                <a:cs typeface="Arial" panose="020B0604020202020204" pitchFamily="34" charset="0"/>
              </a:rPr>
              <a:t>年份</a:t>
            </a:r>
            <a:r>
              <a:rPr lang="zh-CN" altLang="en-US" sz="1200" dirty="0">
                <a:effectLst/>
                <a:latin typeface="Linux Libertine"/>
                <a:ea typeface="Calibri" panose="020F0502020204030204" pitchFamily="34" charset="0"/>
                <a:cs typeface="Arial" panose="020B0604020202020204" pitchFamily="34" charset="0"/>
              </a:rPr>
              <a:t>、</a:t>
            </a:r>
            <a:r>
              <a:rPr lang="zh-CN" altLang="en-US" sz="1200" dirty="0">
                <a:solidFill>
                  <a:schemeClr val="accent6"/>
                </a:solidFill>
                <a:effectLst/>
                <a:latin typeface="Linux Libertine"/>
                <a:ea typeface="Calibri" panose="020F0502020204030204" pitchFamily="34" charset="0"/>
                <a:cs typeface="Arial" panose="020B0604020202020204" pitchFamily="34" charset="0"/>
              </a:rPr>
              <a:t>公司名称</a:t>
            </a:r>
            <a:r>
              <a:rPr lang="zh-CN" altLang="en-US" sz="1200" dirty="0">
                <a:effectLst/>
                <a:latin typeface="Linux Libertine"/>
                <a:ea typeface="Calibri" panose="020F0502020204030204" pitchFamily="34" charset="0"/>
                <a:cs typeface="Arial" panose="020B0604020202020204" pitchFamily="34" charset="0"/>
              </a:rPr>
              <a:t>匹配年报</a:t>
            </a:r>
            <a:endParaRPr lang="zh-CN" altLang="zh-CN" sz="1200" dirty="0">
              <a:effectLst/>
              <a:latin typeface="Linux Libertine"/>
              <a:ea typeface="Calibri" panose="020F0502020204030204" pitchFamily="34" charset="0"/>
              <a:cs typeface="Arial" panose="020B0604020202020204" pitchFamily="34" charset="0"/>
            </a:endParaRPr>
          </a:p>
        </p:txBody>
      </p:sp>
      <p:sp>
        <p:nvSpPr>
          <p:cNvPr id="8" name="文本框 7"/>
          <p:cNvSpPr txBox="1"/>
          <p:nvPr/>
        </p:nvSpPr>
        <p:spPr>
          <a:xfrm>
            <a:off x="6904953" y="3170222"/>
            <a:ext cx="1827152" cy="336374"/>
          </a:xfrm>
          <a:prstGeom prst="rect">
            <a:avLst/>
          </a:prstGeom>
          <a:noFill/>
        </p:spPr>
        <p:txBody>
          <a:bodyPr wrap="square">
            <a:spAutoFit/>
          </a:bodyPr>
          <a:lstStyle/>
          <a:p>
            <a:pPr algn="just">
              <a:lnSpc>
                <a:spcPct val="150000"/>
              </a:lnSpc>
              <a:spcAft>
                <a:spcPts val="600"/>
              </a:spcAft>
            </a:pPr>
            <a:r>
              <a:rPr lang="zh-CN" altLang="en-US" sz="1200" dirty="0">
                <a:effectLst/>
                <a:latin typeface="Linux Libertine"/>
                <a:ea typeface="Calibri" panose="020F0502020204030204" pitchFamily="34" charset="0"/>
                <a:cs typeface="Arial" panose="020B0604020202020204" pitchFamily="34" charset="0"/>
              </a:rPr>
              <a:t>（包括</a:t>
            </a:r>
            <a:r>
              <a:rPr lang="zh-CN" altLang="en-US" sz="1200" b="1" dirty="0">
                <a:effectLst/>
                <a:latin typeface="Linux Libertine"/>
                <a:ea typeface="Calibri" panose="020F0502020204030204" pitchFamily="34" charset="0"/>
                <a:cs typeface="Arial" panose="020B0604020202020204" pitchFamily="34" charset="0"/>
              </a:rPr>
              <a:t>前</a:t>
            </a:r>
            <a:r>
              <a:rPr lang="zh-CN" altLang="en-US" sz="1200" dirty="0">
                <a:effectLst/>
                <a:latin typeface="Linux Libertine"/>
                <a:ea typeface="Calibri" panose="020F0502020204030204" pitchFamily="34" charset="0"/>
                <a:cs typeface="Arial" panose="020B0604020202020204" pitchFamily="34" charset="0"/>
              </a:rPr>
              <a:t>、</a:t>
            </a:r>
            <a:r>
              <a:rPr lang="zh-CN" altLang="en-US" sz="1200" b="1" dirty="0">
                <a:effectLst/>
                <a:latin typeface="Linux Libertine"/>
                <a:ea typeface="Calibri" panose="020F0502020204030204" pitchFamily="34" charset="0"/>
                <a:cs typeface="Arial" panose="020B0604020202020204" pitchFamily="34" charset="0"/>
              </a:rPr>
              <a:t>最</a:t>
            </a:r>
            <a:r>
              <a:rPr lang="zh-CN" altLang="en-US" sz="1200" dirty="0">
                <a:effectLst/>
                <a:latin typeface="Linux Libertine"/>
                <a:ea typeface="Calibri" panose="020F0502020204030204" pitchFamily="34" charset="0"/>
                <a:cs typeface="Arial" panose="020B0604020202020204" pitchFamily="34" charset="0"/>
              </a:rPr>
              <a:t>、</a:t>
            </a:r>
            <a:r>
              <a:rPr lang="zh-CN" altLang="en-US" sz="1200" b="1" dirty="0">
                <a:effectLst/>
                <a:latin typeface="Linux Libertine"/>
                <a:ea typeface="Calibri" panose="020F0502020204030204" pitchFamily="34" charset="0"/>
                <a:cs typeface="Arial" panose="020B0604020202020204" pitchFamily="34" charset="0"/>
              </a:rPr>
              <a:t>第</a:t>
            </a:r>
            <a:r>
              <a:rPr lang="zh-CN" altLang="en-US" sz="1200" dirty="0">
                <a:effectLst/>
                <a:latin typeface="Linux Libertine"/>
                <a:ea typeface="Calibri" panose="020F0502020204030204" pitchFamily="34" charset="0"/>
                <a:cs typeface="Arial" panose="020B0604020202020204" pitchFamily="34" charset="0"/>
              </a:rPr>
              <a:t>字样）</a:t>
            </a:r>
            <a:endParaRPr lang="zh-CN" altLang="zh-CN" sz="1200" dirty="0">
              <a:effectLst/>
              <a:latin typeface="Linux Libertine"/>
              <a:ea typeface="Calibri" panose="020F0502020204030204" pitchFamily="34" charset="0"/>
              <a:cs typeface="Arial" panose="020B0604020202020204" pitchFamily="34" charset="0"/>
            </a:endParaRPr>
          </a:p>
        </p:txBody>
      </p:sp>
      <p:sp>
        <p:nvSpPr>
          <p:cNvPr id="16" name="矩形 15"/>
          <p:cNvSpPr/>
          <p:nvPr/>
        </p:nvSpPr>
        <p:spPr>
          <a:xfrm>
            <a:off x="295072" y="1640862"/>
            <a:ext cx="2908539" cy="4672256"/>
          </a:xfrm>
          <a:prstGeom prst="rect">
            <a:avLst/>
          </a:prstGeom>
          <a:solidFill>
            <a:srgbClr val="FFFF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212328" y="741790"/>
            <a:ext cx="8873799" cy="5571328"/>
          </a:xfrm>
          <a:prstGeom prst="rect">
            <a:avLst/>
          </a:prstGeom>
          <a:solidFill>
            <a:srgbClr val="FFFF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50928" y="5065958"/>
            <a:ext cx="2636105" cy="1557657"/>
          </a:xfrm>
          <a:custGeom>
            <a:avLst/>
            <a:gdLst>
              <a:gd name="connsiteX0" fmla="*/ 0 w 2636105"/>
              <a:gd name="connsiteY0" fmla="*/ 778829 h 1557657"/>
              <a:gd name="connsiteX1" fmla="*/ 1318053 w 2636105"/>
              <a:gd name="connsiteY1" fmla="*/ 0 h 1557657"/>
              <a:gd name="connsiteX2" fmla="*/ 2636106 w 2636105"/>
              <a:gd name="connsiteY2" fmla="*/ 778829 h 1557657"/>
              <a:gd name="connsiteX3" fmla="*/ 1318053 w 2636105"/>
              <a:gd name="connsiteY3" fmla="*/ 1557658 h 1557657"/>
              <a:gd name="connsiteX4" fmla="*/ 0 w 2636105"/>
              <a:gd name="connsiteY4" fmla="*/ 778829 h 155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105" h="1557657" extrusionOk="0">
                <a:moveTo>
                  <a:pt x="0" y="778829"/>
                </a:moveTo>
                <a:cubicBezTo>
                  <a:pt x="-46760" y="264531"/>
                  <a:pt x="614720" y="-24244"/>
                  <a:pt x="1318053" y="0"/>
                </a:cubicBezTo>
                <a:cubicBezTo>
                  <a:pt x="2061083" y="29448"/>
                  <a:pt x="2579556" y="279597"/>
                  <a:pt x="2636106" y="778829"/>
                </a:cubicBezTo>
                <a:cubicBezTo>
                  <a:pt x="2731793" y="1060575"/>
                  <a:pt x="2244353" y="1518790"/>
                  <a:pt x="1318053" y="1557658"/>
                </a:cubicBezTo>
                <a:cubicBezTo>
                  <a:pt x="628305" y="1479694"/>
                  <a:pt x="-15298" y="1220780"/>
                  <a:pt x="0" y="778829"/>
                </a:cubicBezTo>
                <a:close/>
              </a:path>
            </a:pathLst>
          </a:cu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a:off x="4953683" y="5391787"/>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468245" y="1251585"/>
            <a:ext cx="309880" cy="368300"/>
          </a:xfrm>
          <a:prstGeom prst="rect">
            <a:avLst/>
          </a:prstGeom>
          <a:noFill/>
        </p:spPr>
        <p:txBody>
          <a:bodyPr wrap="none" rtlCol="0">
            <a:spAutoFit/>
          </a:bodyPr>
          <a:lstStyle/>
          <a:p>
            <a:endParaRPr lang="zh-CN" altLang="en-US"/>
          </a:p>
        </p:txBody>
      </p:sp>
      <p:pic>
        <p:nvPicPr>
          <p:cNvPr id="3" name="图片 2"/>
          <p:cNvPicPr>
            <a:picLocks noChangeAspect="1"/>
          </p:cNvPicPr>
          <p:nvPr/>
        </p:nvPicPr>
        <p:blipFill rotWithShape="1">
          <a:blip r:embed="rId1"/>
          <a:srcRect l="31688" t="2531" r="40524" b="85252"/>
          <a:stretch>
            <a:fillRect/>
          </a:stretch>
        </p:blipFill>
        <p:spPr>
          <a:xfrm>
            <a:off x="4755376" y="1353184"/>
            <a:ext cx="2681248" cy="533401"/>
          </a:xfrm>
          <a:prstGeom prst="rect">
            <a:avLst/>
          </a:prstGeom>
        </p:spPr>
      </p:pic>
      <p:pic>
        <p:nvPicPr>
          <p:cNvPr id="11" name="图片 10"/>
          <p:cNvPicPr>
            <a:picLocks noChangeAspect="1"/>
          </p:cNvPicPr>
          <p:nvPr/>
        </p:nvPicPr>
        <p:blipFill rotWithShape="1">
          <a:blip r:embed="rId1"/>
          <a:srcRect t="27585"/>
          <a:stretch>
            <a:fillRect/>
          </a:stretch>
        </p:blipFill>
        <p:spPr>
          <a:xfrm>
            <a:off x="1271627" y="2343150"/>
            <a:ext cx="9648745" cy="3161666"/>
          </a:xfrm>
          <a:prstGeom prst="rect">
            <a:avLst/>
          </a:prstGeom>
        </p:spPr>
      </p:pic>
      <p:sp>
        <p:nvSpPr>
          <p:cNvPr id="12" name="文本框 11"/>
          <p:cNvSpPr txBox="1"/>
          <p:nvPr/>
        </p:nvSpPr>
        <p:spPr>
          <a:xfrm>
            <a:off x="4191001" y="2796659"/>
            <a:ext cx="6638924" cy="461665"/>
          </a:xfrm>
          <a:prstGeom prst="rect">
            <a:avLst/>
          </a:prstGeom>
          <a:solidFill>
            <a:schemeClr val="bg1"/>
          </a:solidFill>
        </p:spPr>
        <p:txBody>
          <a:bodyPr wrap="square" rtlCol="0">
            <a:spAutoFit/>
          </a:bodyPr>
          <a:lstStyle/>
          <a:p>
            <a:pPr algn="ctr"/>
            <a:r>
              <a:rPr lang="zh-CN" altLang="en-US" sz="2400" dirty="0"/>
              <a:t>模型开发赛道</a:t>
            </a:r>
            <a:endParaRPr lang="zh-CN" altLang="en-US" sz="2400" dirty="0"/>
          </a:p>
        </p:txBody>
      </p:sp>
      <p:sp>
        <p:nvSpPr>
          <p:cNvPr id="13" name="文本框 12"/>
          <p:cNvSpPr txBox="1"/>
          <p:nvPr/>
        </p:nvSpPr>
        <p:spPr>
          <a:xfrm>
            <a:off x="4191001" y="3798381"/>
            <a:ext cx="6638924" cy="461665"/>
          </a:xfrm>
          <a:prstGeom prst="rect">
            <a:avLst/>
          </a:prstGeom>
          <a:solidFill>
            <a:schemeClr val="bg1"/>
          </a:solidFill>
        </p:spPr>
        <p:txBody>
          <a:bodyPr wrap="square" rtlCol="0">
            <a:spAutoFit/>
          </a:bodyPr>
          <a:lstStyle/>
          <a:p>
            <a:pPr algn="ctr"/>
            <a:r>
              <a:rPr lang="en-US" altLang="zh-CN" sz="2400" dirty="0" err="1"/>
              <a:t>ChatGLM</a:t>
            </a:r>
            <a:r>
              <a:rPr lang="zh-CN" altLang="en-US" sz="2400" dirty="0"/>
              <a:t>金融大模型挑战赛</a:t>
            </a:r>
            <a:endParaRPr lang="zh-CN" altLang="en-US" sz="2400" dirty="0"/>
          </a:p>
        </p:txBody>
      </p:sp>
      <p:sp>
        <p:nvSpPr>
          <p:cNvPr id="14" name="文本框 13"/>
          <p:cNvSpPr txBox="1"/>
          <p:nvPr/>
        </p:nvSpPr>
        <p:spPr>
          <a:xfrm>
            <a:off x="4191001" y="4762003"/>
            <a:ext cx="6638924" cy="461665"/>
          </a:xfrm>
          <a:prstGeom prst="rect">
            <a:avLst/>
          </a:prstGeom>
          <a:solidFill>
            <a:schemeClr val="bg1"/>
          </a:solidFill>
        </p:spPr>
        <p:txBody>
          <a:bodyPr wrap="square" rtlCol="0">
            <a:spAutoFit/>
          </a:bodyPr>
          <a:lstStyle/>
          <a:p>
            <a:pPr algn="ctr"/>
            <a:r>
              <a:rPr lang="zh-CN" altLang="en-US" sz="2400" dirty="0"/>
              <a:t>进展中项目</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458078" cy="584775"/>
          </a:xfrm>
          <a:prstGeom prst="rect">
            <a:avLst/>
          </a:prstGeom>
          <a:noFill/>
        </p:spPr>
        <p:txBody>
          <a:bodyPr wrap="square" lIns="91440" tIns="45720" rIns="91440" bIns="45720">
            <a:spAutoFit/>
          </a:bodyPr>
          <a:lstStyle/>
          <a:p>
            <a:r>
              <a:rPr lang="en-US" altLang="zh-CN" sz="3200" b="1" cap="none" spc="0" dirty="0">
                <a:ln w="9525">
                  <a:solidFill>
                    <a:schemeClr val="bg1"/>
                  </a:solidFill>
                  <a:prstDash val="solid"/>
                </a:ln>
                <a:latin typeface="+mj-ea"/>
                <a:ea typeface="+mj-ea"/>
              </a:rPr>
              <a:t>2 </a:t>
            </a:r>
            <a:r>
              <a:rPr lang="zh-CN" altLang="en-US" sz="3200" b="1" cap="none" spc="0" dirty="0">
                <a:ln w="9525">
                  <a:solidFill>
                    <a:schemeClr val="bg1"/>
                  </a:solidFill>
                  <a:prstDash val="solid"/>
                </a:ln>
                <a:latin typeface="+mj-ea"/>
                <a:ea typeface="+mj-ea"/>
              </a:rPr>
              <a:t>查询数据</a:t>
            </a:r>
            <a:endParaRPr lang="zh-CN" altLang="en-US" sz="3200" b="1" cap="none" spc="0" dirty="0">
              <a:ln w="9525">
                <a:solidFill>
                  <a:schemeClr val="bg1"/>
                </a:solidFill>
                <a:prstDash val="solid"/>
              </a:ln>
              <a:latin typeface="+mj-ea"/>
              <a:ea typeface="+mj-ea"/>
            </a:endParaRPr>
          </a:p>
        </p:txBody>
      </p:sp>
      <p:sp>
        <p:nvSpPr>
          <p:cNvPr id="66" name="矩形: 圆角 65"/>
          <p:cNvSpPr/>
          <p:nvPr/>
        </p:nvSpPr>
        <p:spPr>
          <a:xfrm>
            <a:off x="747809" y="3422341"/>
            <a:ext cx="1785843" cy="52574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onsolas" panose="020B0609020204030204" pitchFamily="49" charset="0"/>
              </a:rPr>
              <a:t>匹配到年报</a:t>
            </a:r>
            <a:endParaRPr lang="en-US" altLang="zh-CN" sz="1600" dirty="0">
              <a:solidFill>
                <a:schemeClr val="tx1"/>
              </a:solidFill>
              <a:latin typeface="Consolas" panose="020B0609020204030204" pitchFamily="49" charset="0"/>
            </a:endParaRPr>
          </a:p>
        </p:txBody>
      </p:sp>
      <p:sp>
        <p:nvSpPr>
          <p:cNvPr id="78" name="左大括号 77"/>
          <p:cNvSpPr/>
          <p:nvPr/>
        </p:nvSpPr>
        <p:spPr>
          <a:xfrm>
            <a:off x="2553617" y="1400219"/>
            <a:ext cx="559395" cy="3414512"/>
          </a:xfrm>
          <a:prstGeom prst="leftBrace">
            <a:avLst>
              <a:gd name="adj1" fmla="val 57826"/>
              <a:gd name="adj2" fmla="val 662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矩形: 圆角 78"/>
          <p:cNvSpPr/>
          <p:nvPr/>
        </p:nvSpPr>
        <p:spPr>
          <a:xfrm>
            <a:off x="3081729" y="1174636"/>
            <a:ext cx="1090188" cy="45116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多年报</a:t>
            </a:r>
            <a:endParaRPr kumimoji="0" lang="zh-CN" altLang="en-US" sz="105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80" name="矩形: 圆角 79"/>
          <p:cNvSpPr/>
          <p:nvPr/>
        </p:nvSpPr>
        <p:spPr>
          <a:xfrm>
            <a:off x="3108416" y="4564816"/>
            <a:ext cx="1090188" cy="45116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单年报</a:t>
            </a:r>
            <a:endParaRPr kumimoji="0" lang="zh-CN" altLang="en-US" sz="105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95" name="矩形: 圆角 94"/>
          <p:cNvSpPr/>
          <p:nvPr/>
        </p:nvSpPr>
        <p:spPr>
          <a:xfrm>
            <a:off x="5886499" y="4524928"/>
            <a:ext cx="1090189" cy="45116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需要公式</a:t>
            </a:r>
            <a:endParaRPr kumimoji="0" lang="zh-CN" altLang="en-US" sz="105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11" name="文本框 110"/>
          <p:cNvSpPr txBox="1"/>
          <p:nvPr/>
        </p:nvSpPr>
        <p:spPr>
          <a:xfrm>
            <a:off x="10156507" y="5744283"/>
            <a:ext cx="1654827" cy="338554"/>
          </a:xfrm>
          <a:custGeom>
            <a:avLst/>
            <a:gdLst>
              <a:gd name="connsiteX0" fmla="*/ 0 w 1654827"/>
              <a:gd name="connsiteY0" fmla="*/ 0 h 338554"/>
              <a:gd name="connsiteX1" fmla="*/ 568157 w 1654827"/>
              <a:gd name="connsiteY1" fmla="*/ 0 h 338554"/>
              <a:gd name="connsiteX2" fmla="*/ 1152863 w 1654827"/>
              <a:gd name="connsiteY2" fmla="*/ 0 h 338554"/>
              <a:gd name="connsiteX3" fmla="*/ 1654827 w 1654827"/>
              <a:gd name="connsiteY3" fmla="*/ 0 h 338554"/>
              <a:gd name="connsiteX4" fmla="*/ 1654827 w 1654827"/>
              <a:gd name="connsiteY4" fmla="*/ 338554 h 338554"/>
              <a:gd name="connsiteX5" fmla="*/ 1070121 w 1654827"/>
              <a:gd name="connsiteY5" fmla="*/ 338554 h 338554"/>
              <a:gd name="connsiteX6" fmla="*/ 485416 w 1654827"/>
              <a:gd name="connsiteY6" fmla="*/ 338554 h 338554"/>
              <a:gd name="connsiteX7" fmla="*/ 0 w 1654827"/>
              <a:gd name="connsiteY7" fmla="*/ 338554 h 338554"/>
              <a:gd name="connsiteX8" fmla="*/ 0 w 1654827"/>
              <a:gd name="connsiteY8" fmla="*/ 0 h 3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827" h="338554" extrusionOk="0">
                <a:moveTo>
                  <a:pt x="0" y="0"/>
                </a:moveTo>
                <a:cubicBezTo>
                  <a:pt x="246328" y="-16247"/>
                  <a:pt x="438944" y="-8717"/>
                  <a:pt x="568157" y="0"/>
                </a:cubicBezTo>
                <a:cubicBezTo>
                  <a:pt x="697370" y="8717"/>
                  <a:pt x="899079" y="-18511"/>
                  <a:pt x="1152863" y="0"/>
                </a:cubicBezTo>
                <a:cubicBezTo>
                  <a:pt x="1406647" y="18511"/>
                  <a:pt x="1405834" y="-15885"/>
                  <a:pt x="1654827" y="0"/>
                </a:cubicBezTo>
                <a:cubicBezTo>
                  <a:pt x="1657410" y="90451"/>
                  <a:pt x="1657655" y="194709"/>
                  <a:pt x="1654827" y="338554"/>
                </a:cubicBezTo>
                <a:cubicBezTo>
                  <a:pt x="1417019" y="346334"/>
                  <a:pt x="1341460" y="346581"/>
                  <a:pt x="1070121" y="338554"/>
                </a:cubicBezTo>
                <a:cubicBezTo>
                  <a:pt x="798782" y="330527"/>
                  <a:pt x="672801" y="322473"/>
                  <a:pt x="485416" y="338554"/>
                </a:cubicBezTo>
                <a:cubicBezTo>
                  <a:pt x="298031" y="354635"/>
                  <a:pt x="102396" y="332193"/>
                  <a:pt x="0" y="338554"/>
                </a:cubicBezTo>
                <a:cubicBezTo>
                  <a:pt x="14671" y="230734"/>
                  <a:pt x="3353" y="162965"/>
                  <a:pt x="0" y="0"/>
                </a:cubicBezTo>
                <a:close/>
              </a:path>
            </a:pathLst>
          </a:custGeom>
          <a:noFill/>
          <a:ln w="19050">
            <a:solidFill>
              <a:schemeClr val="tx1"/>
            </a:solidFill>
          </a:ln>
        </p:spPr>
        <p:txBody>
          <a:bodyPr wrap="square">
            <a:spAutoFit/>
          </a:bodyPr>
          <a:lstStyle/>
          <a:p>
            <a:r>
              <a:rPr lang="zh-CN" altLang="en-US" sz="1600" dirty="0"/>
              <a:t>格式化输出结果</a:t>
            </a:r>
            <a:endParaRPr lang="zh-CN" altLang="en-US" sz="1600" dirty="0"/>
          </a:p>
        </p:txBody>
      </p:sp>
      <p:sp>
        <p:nvSpPr>
          <p:cNvPr id="112" name="文本框 111"/>
          <p:cNvSpPr txBox="1"/>
          <p:nvPr/>
        </p:nvSpPr>
        <p:spPr>
          <a:xfrm>
            <a:off x="10444451" y="3670077"/>
            <a:ext cx="1654826" cy="338554"/>
          </a:xfrm>
          <a:custGeom>
            <a:avLst/>
            <a:gdLst>
              <a:gd name="connsiteX0" fmla="*/ 0 w 1654826"/>
              <a:gd name="connsiteY0" fmla="*/ 0 h 338554"/>
              <a:gd name="connsiteX1" fmla="*/ 584705 w 1654826"/>
              <a:gd name="connsiteY1" fmla="*/ 0 h 338554"/>
              <a:gd name="connsiteX2" fmla="*/ 1086669 w 1654826"/>
              <a:gd name="connsiteY2" fmla="*/ 0 h 338554"/>
              <a:gd name="connsiteX3" fmla="*/ 1654826 w 1654826"/>
              <a:gd name="connsiteY3" fmla="*/ 0 h 338554"/>
              <a:gd name="connsiteX4" fmla="*/ 1654826 w 1654826"/>
              <a:gd name="connsiteY4" fmla="*/ 338554 h 338554"/>
              <a:gd name="connsiteX5" fmla="*/ 1086669 w 1654826"/>
              <a:gd name="connsiteY5" fmla="*/ 338554 h 338554"/>
              <a:gd name="connsiteX6" fmla="*/ 568157 w 1654826"/>
              <a:gd name="connsiteY6" fmla="*/ 338554 h 338554"/>
              <a:gd name="connsiteX7" fmla="*/ 0 w 1654826"/>
              <a:gd name="connsiteY7" fmla="*/ 338554 h 338554"/>
              <a:gd name="connsiteX8" fmla="*/ 0 w 1654826"/>
              <a:gd name="connsiteY8" fmla="*/ 0 h 3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826" h="338554" extrusionOk="0">
                <a:moveTo>
                  <a:pt x="0" y="0"/>
                </a:moveTo>
                <a:cubicBezTo>
                  <a:pt x="126123" y="-24005"/>
                  <a:pt x="322313" y="23640"/>
                  <a:pt x="584705" y="0"/>
                </a:cubicBezTo>
                <a:cubicBezTo>
                  <a:pt x="847097" y="-23640"/>
                  <a:pt x="895727" y="1372"/>
                  <a:pt x="1086669" y="0"/>
                </a:cubicBezTo>
                <a:cubicBezTo>
                  <a:pt x="1277611" y="-1372"/>
                  <a:pt x="1396965" y="25777"/>
                  <a:pt x="1654826" y="0"/>
                </a:cubicBezTo>
                <a:cubicBezTo>
                  <a:pt x="1662105" y="138035"/>
                  <a:pt x="1659134" y="176102"/>
                  <a:pt x="1654826" y="338554"/>
                </a:cubicBezTo>
                <a:cubicBezTo>
                  <a:pt x="1525233" y="356963"/>
                  <a:pt x="1213168" y="322752"/>
                  <a:pt x="1086669" y="338554"/>
                </a:cubicBezTo>
                <a:cubicBezTo>
                  <a:pt x="960170" y="354356"/>
                  <a:pt x="807959" y="337475"/>
                  <a:pt x="568157" y="338554"/>
                </a:cubicBezTo>
                <a:cubicBezTo>
                  <a:pt x="328355" y="339633"/>
                  <a:pt x="263304" y="354259"/>
                  <a:pt x="0" y="338554"/>
                </a:cubicBezTo>
                <a:cubicBezTo>
                  <a:pt x="-16467" y="249399"/>
                  <a:pt x="-9289" y="77954"/>
                  <a:pt x="0" y="0"/>
                </a:cubicBezTo>
                <a:close/>
              </a:path>
            </a:pathLst>
          </a:custGeom>
          <a:noFill/>
          <a:ln w="19050">
            <a:solidFill>
              <a:schemeClr val="tx1"/>
            </a:solidFill>
          </a:ln>
        </p:spPr>
        <p:txBody>
          <a:bodyPr wrap="square">
            <a:spAutoFit/>
          </a:bodyPr>
          <a:lstStyle>
            <a:defPPr>
              <a:defRPr lang="zh-CN"/>
            </a:defPPr>
            <a:lvl1pPr>
              <a:defRPr sz="1600"/>
            </a:lvl1pPr>
          </a:lstStyle>
          <a:p>
            <a:r>
              <a:rPr lang="zh-CN" altLang="en-US" dirty="0"/>
              <a:t>从表中查询数据</a:t>
            </a:r>
            <a:endParaRPr lang="zh-CN" altLang="zh-CN" dirty="0"/>
          </a:p>
        </p:txBody>
      </p:sp>
      <p:sp>
        <p:nvSpPr>
          <p:cNvPr id="4" name="云形 3"/>
          <p:cNvSpPr/>
          <p:nvPr/>
        </p:nvSpPr>
        <p:spPr>
          <a:xfrm>
            <a:off x="7427354" y="955595"/>
            <a:ext cx="2653338" cy="889241"/>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5"/>
                </a:solidFill>
              </a:rPr>
              <a:t>2019-2021</a:t>
            </a:r>
            <a:r>
              <a:rPr lang="zh-CN" altLang="en-US" sz="1200" dirty="0">
                <a:solidFill>
                  <a:schemeClr val="accent5"/>
                </a:solidFill>
              </a:rPr>
              <a:t>年</a:t>
            </a:r>
            <a:r>
              <a:rPr lang="zh-CN" altLang="en-US" sz="1200" dirty="0">
                <a:solidFill>
                  <a:schemeClr val="accent6"/>
                </a:solidFill>
              </a:rPr>
              <a:t>唐山三友化工股份有限公司</a:t>
            </a:r>
            <a:r>
              <a:rPr lang="zh-CN" altLang="en-US" sz="1200" dirty="0">
                <a:solidFill>
                  <a:srgbClr val="FF0000"/>
                </a:solidFill>
              </a:rPr>
              <a:t>法定代表人</a:t>
            </a:r>
            <a:r>
              <a:rPr lang="zh-CN" altLang="en-US" sz="1200" dirty="0">
                <a:solidFill>
                  <a:schemeClr val="tx1">
                    <a:lumMod val="95000"/>
                    <a:lumOff val="5000"/>
                  </a:schemeClr>
                </a:solidFill>
              </a:rPr>
              <a:t>是否都是相同的？</a:t>
            </a:r>
            <a:endParaRPr lang="zh-CN" altLang="en-US" sz="1200" dirty="0">
              <a:solidFill>
                <a:schemeClr val="tx1">
                  <a:lumMod val="95000"/>
                  <a:lumOff val="5000"/>
                </a:schemeClr>
              </a:solidFill>
            </a:endParaRPr>
          </a:p>
        </p:txBody>
      </p:sp>
      <p:sp>
        <p:nvSpPr>
          <p:cNvPr id="6" name="云形 5"/>
          <p:cNvSpPr/>
          <p:nvPr/>
        </p:nvSpPr>
        <p:spPr>
          <a:xfrm>
            <a:off x="7604047" y="2583426"/>
            <a:ext cx="2166886" cy="856034"/>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accent5"/>
                </a:solidFill>
                <a:effectLst/>
                <a:latin typeface="LarkHackSafariFont"/>
              </a:rPr>
              <a:t>2019</a:t>
            </a:r>
            <a:r>
              <a:rPr lang="zh-CN" altLang="en-US" sz="1200" dirty="0">
                <a:solidFill>
                  <a:schemeClr val="accent5"/>
                </a:solidFill>
                <a:effectLst/>
                <a:latin typeface="LarkHackSafariFont"/>
              </a:rPr>
              <a:t>年</a:t>
            </a:r>
            <a:r>
              <a:rPr lang="zh-CN" altLang="en-US" sz="1200" dirty="0">
                <a:solidFill>
                  <a:schemeClr val="accent6"/>
                </a:solidFill>
                <a:effectLst/>
                <a:latin typeface="LarkHackSafariFont"/>
              </a:rPr>
              <a:t>上海大屯能源股份有限公司</a:t>
            </a:r>
            <a:r>
              <a:rPr lang="zh-CN" altLang="en-US" sz="1200" dirty="0">
                <a:solidFill>
                  <a:srgbClr val="FF0000"/>
                </a:solidFill>
                <a:effectLst/>
                <a:latin typeface="LarkHackSafariFont"/>
              </a:rPr>
              <a:t>职工总人数</a:t>
            </a:r>
            <a:r>
              <a:rPr lang="zh-CN" altLang="en-US" sz="1200" dirty="0">
                <a:solidFill>
                  <a:srgbClr val="000000"/>
                </a:solidFill>
                <a:effectLst/>
                <a:latin typeface="LarkHackSafariFont"/>
              </a:rPr>
              <a:t>有多少？</a:t>
            </a:r>
            <a:endParaRPr lang="zh-CN" altLang="en-US" sz="1200" dirty="0">
              <a:effectLst/>
            </a:endParaRPr>
          </a:p>
        </p:txBody>
      </p:sp>
      <p:sp>
        <p:nvSpPr>
          <p:cNvPr id="9" name="云形 8"/>
          <p:cNvSpPr/>
          <p:nvPr/>
        </p:nvSpPr>
        <p:spPr>
          <a:xfrm>
            <a:off x="7604047" y="4304351"/>
            <a:ext cx="2474434" cy="892315"/>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200" dirty="0">
                <a:solidFill>
                  <a:srgbClr val="000000"/>
                </a:solidFill>
                <a:effectLst/>
                <a:latin typeface="LarkHackSafariFont"/>
              </a:rPr>
              <a:t>请提供</a:t>
            </a:r>
            <a:r>
              <a:rPr lang="zh-CN" altLang="en-US" sz="1200" dirty="0">
                <a:solidFill>
                  <a:schemeClr val="accent6"/>
                </a:solidFill>
                <a:effectLst/>
                <a:latin typeface="LarkHackSafariFont"/>
              </a:rPr>
              <a:t>同和药业</a:t>
            </a:r>
            <a:r>
              <a:rPr lang="en-US" altLang="zh-CN" sz="1200" dirty="0">
                <a:solidFill>
                  <a:schemeClr val="accent5"/>
                </a:solidFill>
                <a:effectLst/>
                <a:latin typeface="LarkHackSafariFont"/>
              </a:rPr>
              <a:t>2020</a:t>
            </a:r>
            <a:r>
              <a:rPr lang="zh-CN" altLang="en-US" sz="1200" dirty="0">
                <a:solidFill>
                  <a:schemeClr val="accent5"/>
                </a:solidFill>
                <a:effectLst/>
                <a:latin typeface="LarkHackSafariFont"/>
              </a:rPr>
              <a:t>年</a:t>
            </a:r>
            <a:r>
              <a:rPr lang="zh-CN" altLang="en-US" sz="1200" dirty="0">
                <a:solidFill>
                  <a:srgbClr val="000000"/>
                </a:solidFill>
                <a:effectLst/>
                <a:latin typeface="LarkHackSafariFont"/>
              </a:rPr>
              <a:t>的并保留</a:t>
            </a:r>
            <a:r>
              <a:rPr lang="zh-CN" altLang="en-US" sz="1200" dirty="0">
                <a:solidFill>
                  <a:srgbClr val="FF0000"/>
                </a:solidFill>
                <a:latin typeface="LarkHackSafariFont"/>
              </a:rPr>
              <a:t>研发费用增长率</a:t>
            </a:r>
            <a:r>
              <a:rPr lang="en-US" altLang="zh-CN" sz="1200" dirty="0">
                <a:solidFill>
                  <a:srgbClr val="000000"/>
                </a:solidFill>
                <a:effectLst/>
                <a:latin typeface="LarkHackSafariFont"/>
              </a:rPr>
              <a:t>2</a:t>
            </a:r>
            <a:r>
              <a:rPr lang="zh-CN" altLang="en-US" sz="1200" dirty="0">
                <a:solidFill>
                  <a:srgbClr val="000000"/>
                </a:solidFill>
                <a:effectLst/>
                <a:latin typeface="LarkHackSafariFont"/>
              </a:rPr>
              <a:t>位小数</a:t>
            </a:r>
            <a:endParaRPr lang="zh-CN" altLang="en-US" sz="1200" dirty="0">
              <a:effectLst/>
            </a:endParaRPr>
          </a:p>
        </p:txBody>
      </p:sp>
      <p:sp>
        <p:nvSpPr>
          <p:cNvPr id="14" name="矩形: 圆角 13"/>
          <p:cNvSpPr/>
          <p:nvPr/>
        </p:nvSpPr>
        <p:spPr>
          <a:xfrm>
            <a:off x="4521807" y="3421015"/>
            <a:ext cx="1090188" cy="45116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有关键词</a:t>
            </a:r>
            <a:endParaRPr kumimoji="0" lang="zh-CN" altLang="en-US" sz="105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5" name="矩形: 圆角 14"/>
          <p:cNvSpPr/>
          <p:nvPr/>
        </p:nvSpPr>
        <p:spPr>
          <a:xfrm>
            <a:off x="4473794" y="5707162"/>
            <a:ext cx="1312363" cy="45116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没有关键词</a:t>
            </a:r>
            <a:endParaRPr kumimoji="0" lang="zh-CN" altLang="en-US" sz="105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6" name="左大括号 15"/>
          <p:cNvSpPr/>
          <p:nvPr/>
        </p:nvSpPr>
        <p:spPr>
          <a:xfrm>
            <a:off x="4208443" y="3680206"/>
            <a:ext cx="303867" cy="2252537"/>
          </a:xfrm>
          <a:prstGeom prst="leftBrace">
            <a:avLst>
              <a:gd name="adj1" fmla="val 57826"/>
              <a:gd name="adj2" fmla="val 493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圆角 16"/>
          <p:cNvSpPr/>
          <p:nvPr/>
        </p:nvSpPr>
        <p:spPr>
          <a:xfrm>
            <a:off x="6175429" y="5526826"/>
            <a:ext cx="1506415" cy="81183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earch</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8" name="矩形: 圆角 17"/>
          <p:cNvSpPr/>
          <p:nvPr/>
        </p:nvSpPr>
        <p:spPr>
          <a:xfrm>
            <a:off x="8075000" y="5526826"/>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19" name="直接箭头连接符 18"/>
          <p:cNvCxnSpPr>
            <a:stCxn id="17" idx="3"/>
            <a:endCxn id="18" idx="1"/>
          </p:cNvCxnSpPr>
          <p:nvPr/>
        </p:nvCxnSpPr>
        <p:spPr>
          <a:xfrm>
            <a:off x="7681844" y="5932743"/>
            <a:ext cx="393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圆角 19"/>
          <p:cNvSpPr/>
          <p:nvPr/>
        </p:nvSpPr>
        <p:spPr>
          <a:xfrm>
            <a:off x="5886499" y="2787892"/>
            <a:ext cx="1357441" cy="45116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不需要公式</a:t>
            </a:r>
            <a:endParaRPr kumimoji="0" lang="zh-CN" altLang="en-US" sz="105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22" name="左大括号 21"/>
          <p:cNvSpPr/>
          <p:nvPr/>
        </p:nvSpPr>
        <p:spPr>
          <a:xfrm>
            <a:off x="5621492" y="3011443"/>
            <a:ext cx="255510" cy="1739067"/>
          </a:xfrm>
          <a:prstGeom prst="leftBrace">
            <a:avLst>
              <a:gd name="adj1" fmla="val 57826"/>
              <a:gd name="adj2" fmla="val 370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箭头连接符 22"/>
          <p:cNvCxnSpPr>
            <a:stCxn id="20" idx="3"/>
            <a:endCxn id="6" idx="2"/>
          </p:cNvCxnSpPr>
          <p:nvPr/>
        </p:nvCxnSpPr>
        <p:spPr>
          <a:xfrm flipV="1">
            <a:off x="7243940" y="3011443"/>
            <a:ext cx="366828" cy="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5" idx="3"/>
            <a:endCxn id="9" idx="2"/>
          </p:cNvCxnSpPr>
          <p:nvPr/>
        </p:nvCxnSpPr>
        <p:spPr>
          <a:xfrm flipV="1">
            <a:off x="6976688" y="4750509"/>
            <a:ext cx="635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圆角 31"/>
          <p:cNvSpPr/>
          <p:nvPr/>
        </p:nvSpPr>
        <p:spPr>
          <a:xfrm>
            <a:off x="4810074" y="1174635"/>
            <a:ext cx="1357441" cy="45116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分解年份</a:t>
            </a:r>
            <a:endParaRPr kumimoji="0" lang="zh-CN" altLang="en-US" sz="1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36" name="直接箭头连接符 35"/>
          <p:cNvCxnSpPr>
            <a:stCxn id="79" idx="3"/>
            <a:endCxn id="32" idx="1"/>
          </p:cNvCxnSpPr>
          <p:nvPr/>
        </p:nvCxnSpPr>
        <p:spPr>
          <a:xfrm flipV="1">
            <a:off x="4171917" y="1400217"/>
            <a:ext cx="6381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 idx="3"/>
            <a:endCxn id="4" idx="2"/>
          </p:cNvCxnSpPr>
          <p:nvPr/>
        </p:nvCxnSpPr>
        <p:spPr>
          <a:xfrm flipV="1">
            <a:off x="6167515" y="1400216"/>
            <a:ext cx="12680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0478741" y="4581232"/>
            <a:ext cx="1010360" cy="338554"/>
          </a:xfrm>
          <a:custGeom>
            <a:avLst/>
            <a:gdLst>
              <a:gd name="connsiteX0" fmla="*/ 0 w 1010360"/>
              <a:gd name="connsiteY0" fmla="*/ 0 h 338554"/>
              <a:gd name="connsiteX1" fmla="*/ 525387 w 1010360"/>
              <a:gd name="connsiteY1" fmla="*/ 0 h 338554"/>
              <a:gd name="connsiteX2" fmla="*/ 1010360 w 1010360"/>
              <a:gd name="connsiteY2" fmla="*/ 0 h 338554"/>
              <a:gd name="connsiteX3" fmla="*/ 1010360 w 1010360"/>
              <a:gd name="connsiteY3" fmla="*/ 338554 h 338554"/>
              <a:gd name="connsiteX4" fmla="*/ 495076 w 1010360"/>
              <a:gd name="connsiteY4" fmla="*/ 338554 h 338554"/>
              <a:gd name="connsiteX5" fmla="*/ 0 w 1010360"/>
              <a:gd name="connsiteY5" fmla="*/ 338554 h 338554"/>
              <a:gd name="connsiteX6" fmla="*/ 0 w 1010360"/>
              <a:gd name="connsiteY6" fmla="*/ 0 h 3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0360" h="338554" extrusionOk="0">
                <a:moveTo>
                  <a:pt x="0" y="0"/>
                </a:moveTo>
                <a:cubicBezTo>
                  <a:pt x="183785" y="14797"/>
                  <a:pt x="355300" y="6959"/>
                  <a:pt x="525387" y="0"/>
                </a:cubicBezTo>
                <a:cubicBezTo>
                  <a:pt x="695474" y="-6959"/>
                  <a:pt x="775345" y="-1672"/>
                  <a:pt x="1010360" y="0"/>
                </a:cubicBezTo>
                <a:cubicBezTo>
                  <a:pt x="1002743" y="104627"/>
                  <a:pt x="1022651" y="219724"/>
                  <a:pt x="1010360" y="338554"/>
                </a:cubicBezTo>
                <a:cubicBezTo>
                  <a:pt x="754760" y="357443"/>
                  <a:pt x="730678" y="363151"/>
                  <a:pt x="495076" y="338554"/>
                </a:cubicBezTo>
                <a:cubicBezTo>
                  <a:pt x="259474" y="313957"/>
                  <a:pt x="126981" y="354286"/>
                  <a:pt x="0" y="338554"/>
                </a:cubicBezTo>
                <a:cubicBezTo>
                  <a:pt x="3557" y="197358"/>
                  <a:pt x="-11559" y="131955"/>
                  <a:pt x="0" y="0"/>
                </a:cubicBezTo>
                <a:close/>
              </a:path>
            </a:pathLst>
          </a:custGeom>
          <a:noFill/>
          <a:ln w="19050">
            <a:solidFill>
              <a:schemeClr val="tx1"/>
            </a:solidFill>
          </a:ln>
        </p:spPr>
        <p:txBody>
          <a:bodyPr wrap="square">
            <a:spAutoFit/>
          </a:bodyPr>
          <a:lstStyle>
            <a:defPPr>
              <a:defRPr lang="zh-CN"/>
            </a:defPPr>
            <a:lvl1pPr>
              <a:defRPr sz="1600"/>
            </a:lvl1pPr>
          </a:lstStyle>
          <a:p>
            <a:r>
              <a:rPr lang="zh-CN" altLang="en-US" dirty="0"/>
              <a:t>查询公式</a:t>
            </a:r>
            <a:endParaRPr lang="zh-CN" altLang="zh-CN" dirty="0"/>
          </a:p>
        </p:txBody>
      </p:sp>
      <p:cxnSp>
        <p:nvCxnSpPr>
          <p:cNvPr id="64" name="直接箭头连接符 63"/>
          <p:cNvCxnSpPr>
            <a:stCxn id="9" idx="0"/>
            <a:endCxn id="52" idx="1"/>
          </p:cNvCxnSpPr>
          <p:nvPr/>
        </p:nvCxnSpPr>
        <p:spPr>
          <a:xfrm>
            <a:off x="10076419" y="4750509"/>
            <a:ext cx="402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52" idx="2"/>
            <a:endCxn id="111" idx="0"/>
          </p:cNvCxnSpPr>
          <p:nvPr/>
        </p:nvCxnSpPr>
        <p:spPr>
          <a:xfrm>
            <a:off x="10983921" y="4919786"/>
            <a:ext cx="0" cy="82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连接符: 肘形 80"/>
          <p:cNvCxnSpPr>
            <a:stCxn id="112" idx="3"/>
            <a:endCxn id="111" idx="0"/>
          </p:cNvCxnSpPr>
          <p:nvPr/>
        </p:nvCxnSpPr>
        <p:spPr>
          <a:xfrm flipH="1">
            <a:off x="10983921" y="3839354"/>
            <a:ext cx="1115356" cy="1904929"/>
          </a:xfrm>
          <a:prstGeom prst="bentConnector4">
            <a:avLst>
              <a:gd name="adj1" fmla="val 0"/>
              <a:gd name="adj2" fmla="val 835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连接符: 肘形 89"/>
          <p:cNvCxnSpPr>
            <a:stCxn id="6" idx="0"/>
            <a:endCxn id="112" idx="1"/>
          </p:cNvCxnSpPr>
          <p:nvPr/>
        </p:nvCxnSpPr>
        <p:spPr>
          <a:xfrm>
            <a:off x="9769127" y="3011443"/>
            <a:ext cx="675324" cy="8279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5" idx="3"/>
            <a:endCxn id="17" idx="1"/>
          </p:cNvCxnSpPr>
          <p:nvPr/>
        </p:nvCxnSpPr>
        <p:spPr>
          <a:xfrm flipV="1">
            <a:off x="5786157" y="5932743"/>
            <a:ext cx="3892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p:cNvSpPr/>
          <p:nvPr/>
        </p:nvSpPr>
        <p:spPr>
          <a:xfrm>
            <a:off x="887524" y="1883378"/>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8" name="连接符: 肘形 7"/>
          <p:cNvCxnSpPr>
            <a:stCxn id="4" idx="0"/>
          </p:cNvCxnSpPr>
          <p:nvPr/>
        </p:nvCxnSpPr>
        <p:spPr>
          <a:xfrm>
            <a:off x="10078481" y="1400216"/>
            <a:ext cx="183119" cy="2439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p:cNvCxnSpPr>
            <a:stCxn id="9" idx="3"/>
            <a:endCxn id="112" idx="1"/>
          </p:cNvCxnSpPr>
          <p:nvPr/>
        </p:nvCxnSpPr>
        <p:spPr>
          <a:xfrm rot="5400000" flipH="1" flipV="1">
            <a:off x="9384849" y="3295769"/>
            <a:ext cx="516016" cy="1603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887524" y="1892661"/>
            <a:ext cx="1506415" cy="81183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earch</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842970" cy="1077218"/>
          </a:xfrm>
          <a:prstGeom prst="rect">
            <a:avLst/>
          </a:prstGeom>
          <a:noFill/>
        </p:spPr>
        <p:txBody>
          <a:bodyPr wrap="square" lIns="91440" tIns="45720" rIns="91440" bIns="45720">
            <a:spAutoFit/>
          </a:bodyPr>
          <a:lstStyle/>
          <a:p>
            <a:r>
              <a:rPr lang="en-US" altLang="zh-CN" sz="3200" b="1" cap="none" spc="0" dirty="0">
                <a:ln w="9525">
                  <a:solidFill>
                    <a:schemeClr val="bg1"/>
                  </a:solidFill>
                  <a:prstDash val="solid"/>
                </a:ln>
                <a:latin typeface="+mj-ea"/>
                <a:ea typeface="+mj-ea"/>
              </a:rPr>
              <a:t>3 </a:t>
            </a:r>
            <a:r>
              <a:rPr lang="zh-CN" altLang="en-US" sz="3200" b="1" cap="none" spc="0" dirty="0">
                <a:ln w="9525">
                  <a:solidFill>
                    <a:schemeClr val="bg1"/>
                  </a:solidFill>
                  <a:prstDash val="solid"/>
                </a:ln>
                <a:latin typeface="+mj-ea"/>
                <a:ea typeface="+mj-ea"/>
              </a:rPr>
              <a:t>检索文档</a:t>
            </a:r>
            <a:endParaRPr lang="zh-CN" altLang="en-US" sz="3200" b="1" cap="none" spc="0" dirty="0">
              <a:ln w="9525">
                <a:solidFill>
                  <a:schemeClr val="bg1"/>
                </a:solidFill>
                <a:prstDash val="solid"/>
              </a:ln>
              <a:latin typeface="+mj-ea"/>
              <a:ea typeface="+mj-ea"/>
            </a:endParaRPr>
          </a:p>
          <a:p>
            <a:endParaRPr lang="zh-CN" altLang="en-US" sz="3200" b="1" cap="none" spc="0" dirty="0">
              <a:ln w="9525">
                <a:solidFill>
                  <a:schemeClr val="bg1"/>
                </a:solidFill>
                <a:prstDash val="solid"/>
              </a:ln>
              <a:latin typeface="+mj-ea"/>
              <a:ea typeface="+mj-ea"/>
            </a:endParaRPr>
          </a:p>
        </p:txBody>
      </p:sp>
      <p:sp>
        <p:nvSpPr>
          <p:cNvPr id="6" name="文本框 5"/>
          <p:cNvSpPr txBox="1"/>
          <p:nvPr/>
        </p:nvSpPr>
        <p:spPr>
          <a:xfrm>
            <a:off x="1335931" y="3795236"/>
            <a:ext cx="2597894" cy="1032975"/>
          </a:xfrm>
          <a:prstGeom prst="rect">
            <a:avLst/>
          </a:prstGeom>
          <a:noFill/>
        </p:spPr>
        <p:txBody>
          <a:bodyPr wrap="square" rtlCol="0">
            <a:spAutoFit/>
          </a:bodyPr>
          <a:lstStyle/>
          <a:p>
            <a:pPr marL="285750" indent="-285750" algn="just">
              <a:lnSpc>
                <a:spcPct val="150000"/>
              </a:lnSpc>
              <a:spcBef>
                <a:spcPts val="600"/>
              </a:spcBef>
              <a:spcAft>
                <a:spcPts val="600"/>
              </a:spcAft>
              <a:buFont typeface="Wingdings" panose="05000000000000000000" pitchFamily="2" charset="2"/>
              <a:buChar char="Ø"/>
            </a:pPr>
            <a:r>
              <a:rPr lang="zh-CN" altLang="en-US" dirty="0">
                <a:latin typeface="Linux Libertine"/>
                <a:ea typeface="微软雅黑" panose="020B0503020204020204" pitchFamily="34" charset="-122"/>
                <a:cs typeface="微软雅黑" panose="020B0503020204020204" pitchFamily="34" charset="-122"/>
              </a:rPr>
              <a:t>年份：</a:t>
            </a:r>
            <a:r>
              <a:rPr lang="en-US" altLang="zh-CN" sz="1800" dirty="0">
                <a:solidFill>
                  <a:schemeClr val="accent5"/>
                </a:solidFill>
              </a:rPr>
              <a:t> 2019</a:t>
            </a:r>
            <a:r>
              <a:rPr lang="zh-CN" altLang="en-US" dirty="0">
                <a:solidFill>
                  <a:schemeClr val="accent5"/>
                </a:solidFill>
              </a:rPr>
              <a:t>年</a:t>
            </a:r>
            <a:endParaRPr lang="en-US" altLang="zh-CN" dirty="0">
              <a:latin typeface="Linux Libertine"/>
              <a:ea typeface="微软雅黑" panose="020B0503020204020204" pitchFamily="34" charset="-122"/>
              <a:cs typeface="微软雅黑" panose="020B0503020204020204" pitchFamily="34" charset="-122"/>
            </a:endParaRPr>
          </a:p>
          <a:p>
            <a:pPr marL="285750" indent="-285750" algn="just">
              <a:lnSpc>
                <a:spcPct val="150000"/>
              </a:lnSpc>
              <a:spcBef>
                <a:spcPts val="600"/>
              </a:spcBef>
              <a:spcAft>
                <a:spcPts val="600"/>
              </a:spcAft>
              <a:buFont typeface="Wingdings" panose="05000000000000000000" pitchFamily="2" charset="2"/>
              <a:buChar char="Ø"/>
            </a:pPr>
            <a:r>
              <a:rPr lang="zh-CN" altLang="en-US" sz="1800" dirty="0">
                <a:effectLst/>
                <a:latin typeface="Linux Libertine"/>
                <a:ea typeface="微软雅黑" panose="020B0503020204020204" pitchFamily="34" charset="-122"/>
                <a:cs typeface="微软雅黑" panose="020B0503020204020204" pitchFamily="34" charset="-122"/>
              </a:rPr>
              <a:t>公司名称：</a:t>
            </a:r>
            <a:r>
              <a:rPr lang="zh-CN" altLang="en-US" sz="1800" dirty="0">
                <a:solidFill>
                  <a:schemeClr val="accent6"/>
                </a:solidFill>
              </a:rPr>
              <a:t>迈瑞医疗</a:t>
            </a:r>
            <a:endParaRPr lang="en-US" altLang="zh-CN" sz="1800" dirty="0">
              <a:solidFill>
                <a:schemeClr val="accent6"/>
              </a:solidFill>
            </a:endParaRPr>
          </a:p>
        </p:txBody>
      </p:sp>
      <p:sp>
        <p:nvSpPr>
          <p:cNvPr id="8" name="文本框 7"/>
          <p:cNvSpPr txBox="1"/>
          <p:nvPr/>
        </p:nvSpPr>
        <p:spPr>
          <a:xfrm>
            <a:off x="2789163" y="1965862"/>
            <a:ext cx="5456281" cy="580415"/>
          </a:xfrm>
          <a:prstGeom prst="rect">
            <a:avLst/>
          </a:prstGeom>
          <a:noFill/>
        </p:spPr>
        <p:txBody>
          <a:bodyPr wrap="square" rtlCol="0">
            <a:spAutoFit/>
          </a:bodyPr>
          <a:lstStyle/>
          <a:p>
            <a:pPr algn="just">
              <a:lnSpc>
                <a:spcPct val="150000"/>
              </a:lnSpc>
              <a:spcAft>
                <a:spcPts val="600"/>
              </a:spcAft>
            </a:pPr>
            <a:r>
              <a:rPr lang="zh-CN" altLang="en-US" sz="2400" dirty="0">
                <a:effectLst/>
                <a:latin typeface="Linux Libertine"/>
                <a:ea typeface="微软雅黑" panose="020B0503020204020204" pitchFamily="34" charset="-122"/>
                <a:cs typeface="微软雅黑" panose="020B0503020204020204" pitchFamily="34" charset="-122"/>
              </a:rPr>
              <a:t>通过问题中的关键词检索原始年报文档</a:t>
            </a:r>
            <a:endParaRPr lang="zh-CN" altLang="zh-CN" sz="2400" dirty="0">
              <a:effectLst/>
              <a:latin typeface="Linux Libertine"/>
              <a:ea typeface="Calibri" panose="020F0502020204030204" pitchFamily="34" charset="0"/>
              <a:cs typeface="Arial" panose="020B0604020202020204" pitchFamily="34" charset="0"/>
            </a:endParaRPr>
          </a:p>
        </p:txBody>
      </p:sp>
      <p:sp>
        <p:nvSpPr>
          <p:cNvPr id="10" name="云形 9"/>
          <p:cNvSpPr/>
          <p:nvPr/>
        </p:nvSpPr>
        <p:spPr>
          <a:xfrm>
            <a:off x="8914060" y="1693616"/>
            <a:ext cx="2509633" cy="120992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请具体描述一下</a:t>
            </a:r>
            <a:r>
              <a:rPr lang="en-US" altLang="zh-CN" sz="1600" dirty="0">
                <a:solidFill>
                  <a:schemeClr val="accent5"/>
                </a:solidFill>
              </a:rPr>
              <a:t>2019</a:t>
            </a:r>
            <a:r>
              <a:rPr lang="zh-CN" altLang="en-US" sz="1600" dirty="0">
                <a:solidFill>
                  <a:schemeClr val="accent5"/>
                </a:solidFill>
              </a:rPr>
              <a:t>年</a:t>
            </a:r>
            <a:r>
              <a:rPr lang="zh-CN" altLang="en-US" sz="1600" dirty="0">
                <a:solidFill>
                  <a:schemeClr val="accent6"/>
                </a:solidFill>
              </a:rPr>
              <a:t>迈瑞医疗</a:t>
            </a:r>
            <a:r>
              <a:rPr lang="zh-CN" altLang="en-US" sz="1600" b="1" dirty="0">
                <a:solidFill>
                  <a:schemeClr val="tx1"/>
                </a:solidFill>
              </a:rPr>
              <a:t>社会责任</a:t>
            </a:r>
            <a:r>
              <a:rPr lang="zh-CN" altLang="en-US" sz="1600" dirty="0">
                <a:solidFill>
                  <a:schemeClr val="tx1">
                    <a:lumMod val="95000"/>
                    <a:lumOff val="5000"/>
                  </a:schemeClr>
                </a:solidFill>
              </a:rPr>
              <a:t>情况。</a:t>
            </a:r>
            <a:endParaRPr lang="zh-CN" altLang="en-US" sz="1600" dirty="0">
              <a:solidFill>
                <a:schemeClr val="tx1">
                  <a:lumMod val="95000"/>
                  <a:lumOff val="5000"/>
                </a:schemeClr>
              </a:solidFill>
            </a:endParaRPr>
          </a:p>
        </p:txBody>
      </p:sp>
      <p:sp>
        <p:nvSpPr>
          <p:cNvPr id="11" name="箭头: 下 10"/>
          <p:cNvSpPr/>
          <p:nvPr/>
        </p:nvSpPr>
        <p:spPr>
          <a:xfrm rot="16200000">
            <a:off x="4324350" y="3822519"/>
            <a:ext cx="484632" cy="9784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2" name="矩形: 圆角 11"/>
          <p:cNvSpPr/>
          <p:nvPr/>
        </p:nvSpPr>
        <p:spPr>
          <a:xfrm>
            <a:off x="5517304" y="3905805"/>
            <a:ext cx="1274022" cy="81183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mn-cs"/>
              </a:rPr>
              <a:t>BM25</a:t>
            </a:r>
            <a:r>
              <a:rPr kumimoji="0" lang="zh-CN" altLang="en-US"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检索年报文档</a:t>
            </a:r>
            <a:endParaRPr kumimoji="0" lang="zh-CN" altLang="en-US" sz="11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4" name="矩形: 圆角 13"/>
          <p:cNvSpPr/>
          <p:nvPr/>
        </p:nvSpPr>
        <p:spPr>
          <a:xfrm>
            <a:off x="7565179" y="3905804"/>
            <a:ext cx="1274022" cy="81183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取</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Top 5</a:t>
            </a:r>
            <a:endParaRPr kumimoji="0" lang="zh-CN" altLang="en-US" sz="11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16" name="直接箭头连接符 15"/>
          <p:cNvCxnSpPr>
            <a:stCxn id="12" idx="3"/>
            <a:endCxn id="14" idx="1"/>
          </p:cNvCxnSpPr>
          <p:nvPr/>
        </p:nvCxnSpPr>
        <p:spPr>
          <a:xfrm flipV="1">
            <a:off x="6791326" y="4311721"/>
            <a:ext cx="7738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p:cNvSpPr/>
          <p:nvPr/>
        </p:nvSpPr>
        <p:spPr>
          <a:xfrm>
            <a:off x="9799025" y="3905804"/>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20" name="直接箭头连接符 19"/>
          <p:cNvCxnSpPr>
            <a:stCxn id="14" idx="3"/>
            <a:endCxn id="19" idx="1"/>
          </p:cNvCxnSpPr>
          <p:nvPr/>
        </p:nvCxnSpPr>
        <p:spPr>
          <a:xfrm>
            <a:off x="8839201" y="4311721"/>
            <a:ext cx="959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606380" cy="584775"/>
          </a:xfrm>
          <a:prstGeom prst="rect">
            <a:avLst/>
          </a:prstGeom>
          <a:noFill/>
        </p:spPr>
        <p:txBody>
          <a:bodyPr wrap="square" lIns="91440" tIns="45720" rIns="91440" bIns="45720">
            <a:spAutoFit/>
          </a:bodyPr>
          <a:lstStyle/>
          <a:p>
            <a:r>
              <a:rPr lang="en-US" altLang="zh-CN" sz="3200" b="1" dirty="0">
                <a:ln w="9525">
                  <a:solidFill>
                    <a:schemeClr val="bg1"/>
                  </a:solidFill>
                  <a:prstDash val="solid"/>
                </a:ln>
                <a:latin typeface="+mj-ea"/>
                <a:ea typeface="+mj-ea"/>
              </a:rPr>
              <a:t>4 </a:t>
            </a:r>
            <a:r>
              <a:rPr lang="zh-CN" altLang="en-US" sz="3200" b="1" dirty="0">
                <a:ln w="9525">
                  <a:solidFill>
                    <a:schemeClr val="bg1"/>
                  </a:solidFill>
                  <a:prstDash val="solid"/>
                </a:ln>
                <a:latin typeface="+mj-ea"/>
                <a:ea typeface="+mj-ea"/>
              </a:rPr>
              <a:t>提示词</a:t>
            </a:r>
            <a:endParaRPr lang="zh-CN" altLang="en-US" sz="3200" b="1" cap="none" spc="0" dirty="0">
              <a:ln w="9525">
                <a:solidFill>
                  <a:schemeClr val="bg1"/>
                </a:solidFill>
                <a:prstDash val="solid"/>
              </a:ln>
              <a:latin typeface="+mj-ea"/>
              <a:ea typeface="+mj-ea"/>
            </a:endParaRPr>
          </a:p>
        </p:txBody>
      </p:sp>
      <p:sp>
        <p:nvSpPr>
          <p:cNvPr id="4" name="矩形: 圆角 3"/>
          <p:cNvSpPr/>
          <p:nvPr/>
        </p:nvSpPr>
        <p:spPr>
          <a:xfrm>
            <a:off x="566509" y="3023083"/>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Consolas" panose="020B0609020204030204" pitchFamily="49" charset="0"/>
              </a:rPr>
              <a:t>M</a:t>
            </a:r>
            <a:r>
              <a:rPr lang="en-US" altLang="zh-CN" sz="2000" dirty="0">
                <a:solidFill>
                  <a:schemeClr val="tx1"/>
                </a:solidFill>
                <a:latin typeface="Consolas" panose="020B0609020204030204" pitchFamily="49" charset="0"/>
              </a:rPr>
              <a:t>atch</a:t>
            </a:r>
            <a:endParaRPr lang="zh-CN" altLang="en-US" sz="2000" dirty="0">
              <a:solidFill>
                <a:schemeClr val="tx1"/>
              </a:solidFill>
              <a:latin typeface="Consolas" panose="020B0609020204030204" pitchFamily="49" charset="0"/>
            </a:endParaRPr>
          </a:p>
        </p:txBody>
      </p:sp>
      <p:sp>
        <p:nvSpPr>
          <p:cNvPr id="6" name="左大括号 5"/>
          <p:cNvSpPr/>
          <p:nvPr/>
        </p:nvSpPr>
        <p:spPr>
          <a:xfrm>
            <a:off x="2072925" y="2490281"/>
            <a:ext cx="475720" cy="3307422"/>
          </a:xfrm>
          <a:prstGeom prst="leftBrace">
            <a:avLst>
              <a:gd name="adj1" fmla="val 30288"/>
              <a:gd name="adj2" fmla="val 285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圆角 6"/>
          <p:cNvSpPr/>
          <p:nvPr/>
        </p:nvSpPr>
        <p:spPr>
          <a:xfrm>
            <a:off x="2548645" y="5391787"/>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onsolas" panose="020B0609020204030204" pitchFamily="49" charset="0"/>
              </a:rPr>
              <a:t>匹配到年报</a:t>
            </a:r>
            <a:endParaRPr lang="zh-CN" altLang="en-US" sz="1050" dirty="0">
              <a:solidFill>
                <a:schemeClr val="tx1"/>
              </a:solidFill>
              <a:latin typeface="Consolas" panose="020B0609020204030204" pitchFamily="49" charset="0"/>
            </a:endParaRPr>
          </a:p>
        </p:txBody>
      </p:sp>
      <p:sp>
        <p:nvSpPr>
          <p:cNvPr id="9" name="矩形: 圆角 8"/>
          <p:cNvSpPr/>
          <p:nvPr/>
        </p:nvSpPr>
        <p:spPr>
          <a:xfrm>
            <a:off x="2548645" y="2088683"/>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onsolas" panose="020B0609020204030204" pitchFamily="49" charset="0"/>
              </a:rPr>
              <a:t>未匹配到年报</a:t>
            </a:r>
            <a:endParaRPr lang="zh-CN" altLang="en-US" sz="1050" dirty="0">
              <a:solidFill>
                <a:schemeClr val="tx1"/>
              </a:solidFill>
              <a:latin typeface="Consolas" panose="020B0609020204030204" pitchFamily="49" charset="0"/>
            </a:endParaRPr>
          </a:p>
        </p:txBody>
      </p:sp>
      <p:sp>
        <p:nvSpPr>
          <p:cNvPr id="11" name="矩形: 圆角 10"/>
          <p:cNvSpPr/>
          <p:nvPr/>
        </p:nvSpPr>
        <p:spPr>
          <a:xfrm>
            <a:off x="4953683" y="5391787"/>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2" name="矩形: 圆角 11"/>
          <p:cNvSpPr/>
          <p:nvPr/>
        </p:nvSpPr>
        <p:spPr>
          <a:xfrm>
            <a:off x="7466095" y="5391787"/>
            <a:ext cx="1506415" cy="81183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earch</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15" name="直接箭头连接符 14"/>
          <p:cNvCxnSpPr>
            <a:stCxn id="11" idx="3"/>
            <a:endCxn id="12" idx="1"/>
          </p:cNvCxnSpPr>
          <p:nvPr/>
        </p:nvCxnSpPr>
        <p:spPr>
          <a:xfrm>
            <a:off x="6460098" y="5797704"/>
            <a:ext cx="1005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p:cNvCxnSpPr>
          <p:nvPr/>
        </p:nvCxnSpPr>
        <p:spPr>
          <a:xfrm>
            <a:off x="8972510" y="5797704"/>
            <a:ext cx="1005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3"/>
            <a:endCxn id="11" idx="1"/>
          </p:cNvCxnSpPr>
          <p:nvPr/>
        </p:nvCxnSpPr>
        <p:spPr>
          <a:xfrm>
            <a:off x="4055060" y="5797704"/>
            <a:ext cx="89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左大括号 20"/>
          <p:cNvSpPr/>
          <p:nvPr/>
        </p:nvSpPr>
        <p:spPr>
          <a:xfrm>
            <a:off x="4055060" y="1361875"/>
            <a:ext cx="318413" cy="2060589"/>
          </a:xfrm>
          <a:prstGeom prst="leftBrace">
            <a:avLst>
              <a:gd name="adj1" fmla="val 44636"/>
              <a:gd name="adj2" fmla="val 543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圆角 21"/>
          <p:cNvSpPr/>
          <p:nvPr/>
        </p:nvSpPr>
        <p:spPr>
          <a:xfrm>
            <a:off x="4382190" y="1195949"/>
            <a:ext cx="1892148" cy="33183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Consolas" panose="020B0609020204030204" pitchFamily="49" charset="0"/>
              </a:rPr>
              <a:t>问题中包含公司名称</a:t>
            </a:r>
            <a:endParaRPr lang="zh-CN" altLang="en-US" sz="1400" dirty="0">
              <a:solidFill>
                <a:schemeClr val="tx1"/>
              </a:solidFill>
              <a:latin typeface="Consolas" panose="020B0609020204030204" pitchFamily="49" charset="0"/>
            </a:endParaRPr>
          </a:p>
        </p:txBody>
      </p:sp>
      <p:sp>
        <p:nvSpPr>
          <p:cNvPr id="23" name="云形 22"/>
          <p:cNvSpPr/>
          <p:nvPr/>
        </p:nvSpPr>
        <p:spPr>
          <a:xfrm>
            <a:off x="6674268" y="874372"/>
            <a:ext cx="2824634" cy="974986"/>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根据</a:t>
            </a:r>
            <a:r>
              <a:rPr lang="en-US" altLang="zh-CN" sz="1200" dirty="0">
                <a:solidFill>
                  <a:schemeClr val="accent5"/>
                </a:solidFill>
              </a:rPr>
              <a:t>2017</a:t>
            </a:r>
            <a:r>
              <a:rPr lang="zh-CN" altLang="en-US" sz="1200" dirty="0">
                <a:solidFill>
                  <a:schemeClr val="accent5"/>
                </a:solidFill>
              </a:rPr>
              <a:t>年</a:t>
            </a:r>
            <a:r>
              <a:rPr lang="zh-CN" altLang="en-US" sz="1200" dirty="0">
                <a:solidFill>
                  <a:schemeClr val="tx1">
                    <a:lumMod val="95000"/>
                    <a:lumOff val="5000"/>
                  </a:schemeClr>
                </a:solidFill>
              </a:rPr>
              <a:t>的年报数据，请简要介绍</a:t>
            </a:r>
            <a:r>
              <a:rPr lang="zh-CN" altLang="en-US" sz="1200" dirty="0">
                <a:solidFill>
                  <a:schemeClr val="accent6"/>
                </a:solidFill>
              </a:rPr>
              <a:t>浙江核新同花顺网络信息股份有限公司</a:t>
            </a:r>
            <a:r>
              <a:rPr lang="zh-CN" altLang="en-US" sz="1200" dirty="0">
                <a:solidFill>
                  <a:schemeClr val="tx1">
                    <a:lumMod val="95000"/>
                    <a:lumOff val="5000"/>
                  </a:schemeClr>
                </a:solidFill>
              </a:rPr>
              <a:t>的</a:t>
            </a:r>
            <a:r>
              <a:rPr lang="zh-CN" altLang="en-US" sz="1200" dirty="0">
                <a:solidFill>
                  <a:srgbClr val="FF0000"/>
                </a:solidFill>
              </a:rPr>
              <a:t>现金流情况</a:t>
            </a:r>
            <a:r>
              <a:rPr lang="zh-CN" altLang="en-US" sz="1200" dirty="0">
                <a:solidFill>
                  <a:schemeClr val="tx1">
                    <a:lumMod val="95000"/>
                    <a:lumOff val="5000"/>
                  </a:schemeClr>
                </a:solidFill>
              </a:rPr>
              <a:t>。</a:t>
            </a:r>
            <a:endParaRPr lang="zh-CN" altLang="en-US" sz="1200" dirty="0">
              <a:solidFill>
                <a:schemeClr val="tx1">
                  <a:lumMod val="95000"/>
                  <a:lumOff val="5000"/>
                </a:schemeClr>
              </a:solidFill>
            </a:endParaRPr>
          </a:p>
        </p:txBody>
      </p:sp>
      <p:sp>
        <p:nvSpPr>
          <p:cNvPr id="26" name="文本框 25"/>
          <p:cNvSpPr txBox="1"/>
          <p:nvPr/>
        </p:nvSpPr>
        <p:spPr>
          <a:xfrm>
            <a:off x="9736261" y="1038699"/>
            <a:ext cx="2160667" cy="646331"/>
          </a:xfrm>
          <a:custGeom>
            <a:avLst/>
            <a:gdLst>
              <a:gd name="connsiteX0" fmla="*/ 0 w 2160667"/>
              <a:gd name="connsiteY0" fmla="*/ 0 h 646331"/>
              <a:gd name="connsiteX1" fmla="*/ 561773 w 2160667"/>
              <a:gd name="connsiteY1" fmla="*/ 0 h 646331"/>
              <a:gd name="connsiteX2" fmla="*/ 1145154 w 2160667"/>
              <a:gd name="connsiteY2" fmla="*/ 0 h 646331"/>
              <a:gd name="connsiteX3" fmla="*/ 1685320 w 2160667"/>
              <a:gd name="connsiteY3" fmla="*/ 0 h 646331"/>
              <a:gd name="connsiteX4" fmla="*/ 2160667 w 2160667"/>
              <a:gd name="connsiteY4" fmla="*/ 0 h 646331"/>
              <a:gd name="connsiteX5" fmla="*/ 2160667 w 2160667"/>
              <a:gd name="connsiteY5" fmla="*/ 646331 h 646331"/>
              <a:gd name="connsiteX6" fmla="*/ 1642107 w 2160667"/>
              <a:gd name="connsiteY6" fmla="*/ 646331 h 646331"/>
              <a:gd name="connsiteX7" fmla="*/ 1080334 w 2160667"/>
              <a:gd name="connsiteY7" fmla="*/ 646331 h 646331"/>
              <a:gd name="connsiteX8" fmla="*/ 604987 w 2160667"/>
              <a:gd name="connsiteY8" fmla="*/ 646331 h 646331"/>
              <a:gd name="connsiteX9" fmla="*/ 0 w 2160667"/>
              <a:gd name="connsiteY9" fmla="*/ 646331 h 646331"/>
              <a:gd name="connsiteX10" fmla="*/ 0 w 2160667"/>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0667" h="646331" extrusionOk="0">
                <a:moveTo>
                  <a:pt x="0" y="0"/>
                </a:moveTo>
                <a:cubicBezTo>
                  <a:pt x="186921" y="-2592"/>
                  <a:pt x="331032" y="-27504"/>
                  <a:pt x="561773" y="0"/>
                </a:cubicBezTo>
                <a:cubicBezTo>
                  <a:pt x="792514" y="27504"/>
                  <a:pt x="863568" y="-12378"/>
                  <a:pt x="1145154" y="0"/>
                </a:cubicBezTo>
                <a:cubicBezTo>
                  <a:pt x="1426740" y="12378"/>
                  <a:pt x="1541696" y="-1659"/>
                  <a:pt x="1685320" y="0"/>
                </a:cubicBezTo>
                <a:cubicBezTo>
                  <a:pt x="1828944" y="1659"/>
                  <a:pt x="1983066" y="-11779"/>
                  <a:pt x="2160667" y="0"/>
                </a:cubicBezTo>
                <a:cubicBezTo>
                  <a:pt x="2192334" y="314536"/>
                  <a:pt x="2179195" y="432948"/>
                  <a:pt x="2160667" y="646331"/>
                </a:cubicBezTo>
                <a:cubicBezTo>
                  <a:pt x="1909193" y="645848"/>
                  <a:pt x="1895930" y="629467"/>
                  <a:pt x="1642107" y="646331"/>
                </a:cubicBezTo>
                <a:cubicBezTo>
                  <a:pt x="1388284" y="663195"/>
                  <a:pt x="1284123" y="660274"/>
                  <a:pt x="1080334" y="646331"/>
                </a:cubicBezTo>
                <a:cubicBezTo>
                  <a:pt x="876545" y="632388"/>
                  <a:pt x="745984" y="650600"/>
                  <a:pt x="604987" y="646331"/>
                </a:cubicBezTo>
                <a:cubicBezTo>
                  <a:pt x="463990" y="642062"/>
                  <a:pt x="189851" y="631225"/>
                  <a:pt x="0" y="646331"/>
                </a:cubicBezTo>
                <a:cubicBezTo>
                  <a:pt x="8495" y="464984"/>
                  <a:pt x="8924" y="178107"/>
                  <a:pt x="0" y="0"/>
                </a:cubicBezTo>
                <a:close/>
              </a:path>
            </a:pathLst>
          </a:custGeom>
          <a:noFill/>
          <a:ln w="19050">
            <a:solidFill>
              <a:schemeClr val="tx1"/>
            </a:solidFill>
          </a:ln>
        </p:spPr>
        <p:txBody>
          <a:bodyPr wrap="square">
            <a:spAutoFit/>
          </a:bodyPr>
          <a:lstStyle/>
          <a:p>
            <a:r>
              <a:rPr lang="zh-CN" altLang="en-US" sz="1200" dirty="0"/>
              <a:t>很抱歉，没有找到{company}在{year_time}的年报，无法提供“{query}”问题的答案。</a:t>
            </a:r>
            <a:endParaRPr lang="zh-CN" altLang="en-US" sz="1200" dirty="0"/>
          </a:p>
        </p:txBody>
      </p:sp>
      <p:sp>
        <p:nvSpPr>
          <p:cNvPr id="27" name="矩形: 圆角 26"/>
          <p:cNvSpPr/>
          <p:nvPr/>
        </p:nvSpPr>
        <p:spPr>
          <a:xfrm>
            <a:off x="4382190" y="3256548"/>
            <a:ext cx="2077908" cy="33183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Consolas" panose="020B0609020204030204" pitchFamily="49" charset="0"/>
              </a:rPr>
              <a:t>问题中不包含公司名称</a:t>
            </a:r>
            <a:endParaRPr lang="zh-CN" altLang="en-US" sz="1400" dirty="0">
              <a:solidFill>
                <a:schemeClr val="tx1"/>
              </a:solidFill>
              <a:latin typeface="Consolas" panose="020B0609020204030204" pitchFamily="49" charset="0"/>
            </a:endParaRPr>
          </a:p>
        </p:txBody>
      </p:sp>
      <p:sp>
        <p:nvSpPr>
          <p:cNvPr id="28" name="云形 27"/>
          <p:cNvSpPr/>
          <p:nvPr/>
        </p:nvSpPr>
        <p:spPr>
          <a:xfrm>
            <a:off x="6779575" y="2244593"/>
            <a:ext cx="2077908" cy="95536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5"/>
                </a:solidFill>
              </a:rPr>
              <a:t>2019-2021</a:t>
            </a:r>
            <a:r>
              <a:rPr lang="zh-CN" altLang="en-US" sz="1200" dirty="0">
                <a:solidFill>
                  <a:schemeClr val="accent5"/>
                </a:solidFill>
              </a:rPr>
              <a:t>年</a:t>
            </a:r>
            <a:r>
              <a:rPr lang="zh-CN" altLang="en-US" sz="1200" dirty="0">
                <a:solidFill>
                  <a:schemeClr val="tx1">
                    <a:lumMod val="95000"/>
                    <a:lumOff val="5000"/>
                  </a:schemeClr>
                </a:solidFill>
              </a:rPr>
              <a:t>哪家上市公司</a:t>
            </a:r>
            <a:r>
              <a:rPr lang="zh-CN" altLang="en-US" sz="1200" dirty="0">
                <a:solidFill>
                  <a:srgbClr val="FF0000"/>
                </a:solidFill>
              </a:rPr>
              <a:t>货币总额</a:t>
            </a:r>
            <a:r>
              <a:rPr lang="zh-CN" altLang="en-US" sz="1200" dirty="0">
                <a:solidFill>
                  <a:schemeClr val="tx1">
                    <a:lumMod val="95000"/>
                    <a:lumOff val="5000"/>
                  </a:schemeClr>
                </a:solidFill>
              </a:rPr>
              <a:t>均位列</a:t>
            </a:r>
            <a:r>
              <a:rPr lang="zh-CN" altLang="en-US" sz="1200" b="1" dirty="0">
                <a:solidFill>
                  <a:schemeClr val="tx1">
                    <a:lumMod val="95000"/>
                    <a:lumOff val="5000"/>
                  </a:schemeClr>
                </a:solidFill>
              </a:rPr>
              <a:t>前</a:t>
            </a:r>
            <a:r>
              <a:rPr lang="zh-CN" altLang="en-US" sz="1200" dirty="0">
                <a:solidFill>
                  <a:schemeClr val="tx1">
                    <a:lumMod val="95000"/>
                    <a:lumOff val="5000"/>
                  </a:schemeClr>
                </a:solidFill>
              </a:rPr>
              <a:t>十？</a:t>
            </a:r>
            <a:endParaRPr lang="zh-CN" altLang="en-US" sz="1200" dirty="0">
              <a:solidFill>
                <a:schemeClr val="tx1">
                  <a:lumMod val="95000"/>
                  <a:lumOff val="5000"/>
                </a:schemeClr>
              </a:solidFill>
            </a:endParaRPr>
          </a:p>
        </p:txBody>
      </p:sp>
      <p:sp>
        <p:nvSpPr>
          <p:cNvPr id="29" name="云形 28"/>
          <p:cNvSpPr/>
          <p:nvPr/>
        </p:nvSpPr>
        <p:spPr>
          <a:xfrm>
            <a:off x="6774297" y="3948046"/>
            <a:ext cx="2336677" cy="1002291"/>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固定资产的折旧政策如何影响公司的财务状况和税务成本？</a:t>
            </a:r>
            <a:endParaRPr lang="zh-CN" altLang="en-US" sz="1200" dirty="0">
              <a:solidFill>
                <a:schemeClr val="tx1">
                  <a:lumMod val="95000"/>
                  <a:lumOff val="5000"/>
                </a:schemeClr>
              </a:solidFill>
            </a:endParaRPr>
          </a:p>
        </p:txBody>
      </p:sp>
      <p:sp>
        <p:nvSpPr>
          <p:cNvPr id="30" name="左大括号 29"/>
          <p:cNvSpPr/>
          <p:nvPr/>
        </p:nvSpPr>
        <p:spPr>
          <a:xfrm>
            <a:off x="6455884" y="2696239"/>
            <a:ext cx="318413" cy="1700664"/>
          </a:xfrm>
          <a:prstGeom prst="leftBrace">
            <a:avLst>
              <a:gd name="adj1" fmla="val 44636"/>
              <a:gd name="adj2" fmla="val 400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a:stCxn id="29" idx="0"/>
          </p:cNvCxnSpPr>
          <p:nvPr/>
        </p:nvCxnSpPr>
        <p:spPr>
          <a:xfrm flipV="1">
            <a:off x="9109027" y="4449191"/>
            <a:ext cx="8694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p:cNvSpPr/>
          <p:nvPr/>
        </p:nvSpPr>
        <p:spPr>
          <a:xfrm>
            <a:off x="9978508" y="2316357"/>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36" name="直接箭头连接符 35"/>
          <p:cNvCxnSpPr>
            <a:stCxn id="28" idx="0"/>
            <a:endCxn id="35" idx="1"/>
          </p:cNvCxnSpPr>
          <p:nvPr/>
        </p:nvCxnSpPr>
        <p:spPr>
          <a:xfrm>
            <a:off x="8855751" y="2722274"/>
            <a:ext cx="1122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2" idx="3"/>
            <a:endCxn id="23" idx="2"/>
          </p:cNvCxnSpPr>
          <p:nvPr/>
        </p:nvCxnSpPr>
        <p:spPr>
          <a:xfrm>
            <a:off x="6274338" y="1361865"/>
            <a:ext cx="408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3" idx="0"/>
            <a:endCxn id="26" idx="1"/>
          </p:cNvCxnSpPr>
          <p:nvPr/>
        </p:nvCxnSpPr>
        <p:spPr>
          <a:xfrm>
            <a:off x="9496548" y="1361865"/>
            <a:ext cx="239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95525" y="3834916"/>
            <a:ext cx="2248381" cy="336374"/>
          </a:xfrm>
          <a:prstGeom prst="rect">
            <a:avLst/>
          </a:prstGeom>
          <a:noFill/>
        </p:spPr>
        <p:txBody>
          <a:bodyPr wrap="square">
            <a:spAutoFit/>
          </a:bodyPr>
          <a:lstStyle/>
          <a:p>
            <a:pPr algn="just">
              <a:lnSpc>
                <a:spcPct val="150000"/>
              </a:lnSpc>
              <a:spcAft>
                <a:spcPts val="600"/>
              </a:spcAft>
            </a:pPr>
            <a:r>
              <a:rPr lang="zh-CN" altLang="en-US" sz="1200" dirty="0">
                <a:effectLst/>
                <a:latin typeface="Linux Libertine"/>
                <a:ea typeface="Calibri" panose="020F0502020204030204" pitchFamily="34" charset="0"/>
                <a:cs typeface="Arial" panose="020B0604020202020204" pitchFamily="34" charset="0"/>
              </a:rPr>
              <a:t>根据</a:t>
            </a:r>
            <a:r>
              <a:rPr lang="zh-CN" altLang="en-US" sz="1200" dirty="0">
                <a:solidFill>
                  <a:schemeClr val="accent5"/>
                </a:solidFill>
                <a:effectLst/>
                <a:latin typeface="Linux Libertine"/>
                <a:ea typeface="Calibri" panose="020F0502020204030204" pitchFamily="34" charset="0"/>
                <a:cs typeface="Arial" panose="020B0604020202020204" pitchFamily="34" charset="0"/>
              </a:rPr>
              <a:t>年份</a:t>
            </a:r>
            <a:r>
              <a:rPr lang="zh-CN" altLang="en-US" sz="1200" dirty="0">
                <a:effectLst/>
                <a:latin typeface="Linux Libertine"/>
                <a:ea typeface="Calibri" panose="020F0502020204030204" pitchFamily="34" charset="0"/>
                <a:cs typeface="Arial" panose="020B0604020202020204" pitchFamily="34" charset="0"/>
              </a:rPr>
              <a:t>、</a:t>
            </a:r>
            <a:r>
              <a:rPr lang="zh-CN" altLang="en-US" sz="1200" dirty="0">
                <a:solidFill>
                  <a:schemeClr val="accent6"/>
                </a:solidFill>
                <a:effectLst/>
                <a:latin typeface="Linux Libertine"/>
                <a:ea typeface="Calibri" panose="020F0502020204030204" pitchFamily="34" charset="0"/>
                <a:cs typeface="Arial" panose="020B0604020202020204" pitchFamily="34" charset="0"/>
              </a:rPr>
              <a:t>公司名称</a:t>
            </a:r>
            <a:r>
              <a:rPr lang="zh-CN" altLang="en-US" sz="1200" dirty="0">
                <a:effectLst/>
                <a:latin typeface="Linux Libertine"/>
                <a:ea typeface="Calibri" panose="020F0502020204030204" pitchFamily="34" charset="0"/>
                <a:cs typeface="Arial" panose="020B0604020202020204" pitchFamily="34" charset="0"/>
              </a:rPr>
              <a:t>匹配年报</a:t>
            </a:r>
            <a:endParaRPr lang="zh-CN" altLang="zh-CN" sz="1200" dirty="0">
              <a:effectLst/>
              <a:latin typeface="Linux Libertine"/>
              <a:ea typeface="Calibri" panose="020F0502020204030204" pitchFamily="34" charset="0"/>
              <a:cs typeface="Arial" panose="020B0604020202020204" pitchFamily="34" charset="0"/>
            </a:endParaRPr>
          </a:p>
        </p:txBody>
      </p:sp>
      <p:sp>
        <p:nvSpPr>
          <p:cNvPr id="8" name="文本框 7"/>
          <p:cNvSpPr txBox="1"/>
          <p:nvPr/>
        </p:nvSpPr>
        <p:spPr>
          <a:xfrm>
            <a:off x="6904953" y="3170222"/>
            <a:ext cx="1827152" cy="336374"/>
          </a:xfrm>
          <a:prstGeom prst="rect">
            <a:avLst/>
          </a:prstGeom>
          <a:noFill/>
        </p:spPr>
        <p:txBody>
          <a:bodyPr wrap="square">
            <a:spAutoFit/>
          </a:bodyPr>
          <a:lstStyle/>
          <a:p>
            <a:pPr algn="just">
              <a:lnSpc>
                <a:spcPct val="150000"/>
              </a:lnSpc>
              <a:spcAft>
                <a:spcPts val="600"/>
              </a:spcAft>
            </a:pPr>
            <a:r>
              <a:rPr lang="zh-CN" altLang="en-US" sz="1200" dirty="0">
                <a:effectLst/>
                <a:latin typeface="Linux Libertine"/>
                <a:ea typeface="Calibri" panose="020F0502020204030204" pitchFamily="34" charset="0"/>
                <a:cs typeface="Arial" panose="020B0604020202020204" pitchFamily="34" charset="0"/>
              </a:rPr>
              <a:t>（包括</a:t>
            </a:r>
            <a:r>
              <a:rPr lang="zh-CN" altLang="en-US" sz="1200" b="1" dirty="0">
                <a:effectLst/>
                <a:latin typeface="Linux Libertine"/>
                <a:ea typeface="Calibri" panose="020F0502020204030204" pitchFamily="34" charset="0"/>
                <a:cs typeface="Arial" panose="020B0604020202020204" pitchFamily="34" charset="0"/>
              </a:rPr>
              <a:t>前</a:t>
            </a:r>
            <a:r>
              <a:rPr lang="zh-CN" altLang="en-US" sz="1200" dirty="0">
                <a:effectLst/>
                <a:latin typeface="Linux Libertine"/>
                <a:ea typeface="Calibri" panose="020F0502020204030204" pitchFamily="34" charset="0"/>
                <a:cs typeface="Arial" panose="020B0604020202020204" pitchFamily="34" charset="0"/>
              </a:rPr>
              <a:t>、</a:t>
            </a:r>
            <a:r>
              <a:rPr lang="zh-CN" altLang="en-US" sz="1200" b="1" dirty="0">
                <a:effectLst/>
                <a:latin typeface="Linux Libertine"/>
                <a:ea typeface="Calibri" panose="020F0502020204030204" pitchFamily="34" charset="0"/>
                <a:cs typeface="Arial" panose="020B0604020202020204" pitchFamily="34" charset="0"/>
              </a:rPr>
              <a:t>最</a:t>
            </a:r>
            <a:r>
              <a:rPr lang="zh-CN" altLang="en-US" sz="1200" dirty="0">
                <a:effectLst/>
                <a:latin typeface="Linux Libertine"/>
                <a:ea typeface="Calibri" panose="020F0502020204030204" pitchFamily="34" charset="0"/>
                <a:cs typeface="Arial" panose="020B0604020202020204" pitchFamily="34" charset="0"/>
              </a:rPr>
              <a:t>、</a:t>
            </a:r>
            <a:r>
              <a:rPr lang="zh-CN" altLang="en-US" sz="1200" b="1" dirty="0">
                <a:effectLst/>
                <a:latin typeface="Linux Libertine"/>
                <a:ea typeface="Calibri" panose="020F0502020204030204" pitchFamily="34" charset="0"/>
                <a:cs typeface="Arial" panose="020B0604020202020204" pitchFamily="34" charset="0"/>
              </a:rPr>
              <a:t>第</a:t>
            </a:r>
            <a:r>
              <a:rPr lang="zh-CN" altLang="en-US" sz="1200" dirty="0">
                <a:effectLst/>
                <a:latin typeface="Linux Libertine"/>
                <a:ea typeface="Calibri" panose="020F0502020204030204" pitchFamily="34" charset="0"/>
                <a:cs typeface="Arial" panose="020B0604020202020204" pitchFamily="34" charset="0"/>
              </a:rPr>
              <a:t>字样）</a:t>
            </a:r>
            <a:endParaRPr lang="zh-CN" altLang="zh-CN" sz="1200" dirty="0">
              <a:effectLst/>
              <a:latin typeface="Linux Libertine"/>
              <a:ea typeface="Calibri" panose="020F0502020204030204" pitchFamily="34" charset="0"/>
              <a:cs typeface="Arial" panose="020B0604020202020204" pitchFamily="34" charset="0"/>
            </a:endParaRPr>
          </a:p>
        </p:txBody>
      </p:sp>
      <p:sp>
        <p:nvSpPr>
          <p:cNvPr id="14" name="矩形 13"/>
          <p:cNvSpPr/>
          <p:nvPr/>
        </p:nvSpPr>
        <p:spPr>
          <a:xfrm>
            <a:off x="295072" y="1640862"/>
            <a:ext cx="2908539" cy="4672256"/>
          </a:xfrm>
          <a:prstGeom prst="rect">
            <a:avLst/>
          </a:prstGeom>
          <a:solidFill>
            <a:srgbClr val="FFFF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212328" y="741790"/>
            <a:ext cx="8873799" cy="5571328"/>
          </a:xfrm>
          <a:prstGeom prst="rect">
            <a:avLst/>
          </a:prstGeom>
          <a:solidFill>
            <a:srgbClr val="FFFF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a:off x="9978508" y="5391787"/>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20" name="矩形: 圆角 19"/>
          <p:cNvSpPr/>
          <p:nvPr/>
        </p:nvSpPr>
        <p:spPr>
          <a:xfrm>
            <a:off x="9978508" y="4043274"/>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24" name="椭圆 23"/>
          <p:cNvSpPr/>
          <p:nvPr/>
        </p:nvSpPr>
        <p:spPr>
          <a:xfrm>
            <a:off x="9413662" y="3664177"/>
            <a:ext cx="2636105" cy="2937039"/>
          </a:xfrm>
          <a:custGeom>
            <a:avLst/>
            <a:gdLst>
              <a:gd name="connsiteX0" fmla="*/ 0 w 2636105"/>
              <a:gd name="connsiteY0" fmla="*/ 1468520 h 2937039"/>
              <a:gd name="connsiteX1" fmla="*/ 1318053 w 2636105"/>
              <a:gd name="connsiteY1" fmla="*/ 0 h 2937039"/>
              <a:gd name="connsiteX2" fmla="*/ 2636106 w 2636105"/>
              <a:gd name="connsiteY2" fmla="*/ 1468520 h 2937039"/>
              <a:gd name="connsiteX3" fmla="*/ 1318053 w 2636105"/>
              <a:gd name="connsiteY3" fmla="*/ 2937040 h 2937039"/>
              <a:gd name="connsiteX4" fmla="*/ 0 w 2636105"/>
              <a:gd name="connsiteY4" fmla="*/ 1468520 h 2937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6105" h="2937039" extrusionOk="0">
                <a:moveTo>
                  <a:pt x="0" y="1468520"/>
                </a:moveTo>
                <a:cubicBezTo>
                  <a:pt x="-34508" y="595368"/>
                  <a:pt x="701268" y="-109510"/>
                  <a:pt x="1318053" y="0"/>
                </a:cubicBezTo>
                <a:cubicBezTo>
                  <a:pt x="2144607" y="192454"/>
                  <a:pt x="2602111" y="615942"/>
                  <a:pt x="2636106" y="1468520"/>
                </a:cubicBezTo>
                <a:cubicBezTo>
                  <a:pt x="2691922" y="2193002"/>
                  <a:pt x="2070541" y="2932230"/>
                  <a:pt x="1318053" y="2937040"/>
                </a:cubicBezTo>
                <a:cubicBezTo>
                  <a:pt x="672294" y="2769281"/>
                  <a:pt x="-86831" y="2346626"/>
                  <a:pt x="0" y="1468520"/>
                </a:cubicBezTo>
                <a:close/>
              </a:path>
            </a:pathLst>
          </a:cu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887524" y="1892661"/>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842970" cy="1077218"/>
          </a:xfrm>
          <a:prstGeom prst="rect">
            <a:avLst/>
          </a:prstGeom>
          <a:noFill/>
        </p:spPr>
        <p:txBody>
          <a:bodyPr wrap="square" lIns="91440" tIns="45720" rIns="91440" bIns="45720">
            <a:spAutoFit/>
          </a:bodyPr>
          <a:lstStyle/>
          <a:p>
            <a:r>
              <a:rPr lang="en-US" altLang="zh-CN" sz="3200" b="1" dirty="0">
                <a:ln w="9525">
                  <a:solidFill>
                    <a:schemeClr val="bg1"/>
                  </a:solidFill>
                  <a:prstDash val="solid"/>
                </a:ln>
                <a:latin typeface="+mj-ea"/>
                <a:ea typeface="+mj-ea"/>
              </a:rPr>
              <a:t>4</a:t>
            </a:r>
            <a:r>
              <a:rPr lang="en-US" altLang="zh-CN" sz="3200" b="1" cap="none" spc="0" dirty="0">
                <a:ln w="9525">
                  <a:solidFill>
                    <a:schemeClr val="bg1"/>
                  </a:solidFill>
                  <a:prstDash val="solid"/>
                </a:ln>
                <a:latin typeface="+mj-ea"/>
                <a:ea typeface="+mj-ea"/>
              </a:rPr>
              <a:t> </a:t>
            </a:r>
            <a:r>
              <a:rPr lang="zh-CN" altLang="en-US" sz="3200" b="1" cap="none" spc="0" dirty="0">
                <a:ln w="9525">
                  <a:solidFill>
                    <a:schemeClr val="bg1"/>
                  </a:solidFill>
                  <a:prstDash val="solid"/>
                </a:ln>
                <a:latin typeface="+mj-ea"/>
                <a:ea typeface="+mj-ea"/>
              </a:rPr>
              <a:t>提示词</a:t>
            </a:r>
            <a:endParaRPr lang="zh-CN" altLang="en-US" sz="3200" b="1" cap="none" spc="0" dirty="0">
              <a:ln w="9525">
                <a:solidFill>
                  <a:schemeClr val="bg1"/>
                </a:solidFill>
                <a:prstDash val="solid"/>
              </a:ln>
              <a:latin typeface="+mj-ea"/>
              <a:ea typeface="+mj-ea"/>
            </a:endParaRPr>
          </a:p>
          <a:p>
            <a:endParaRPr lang="zh-CN" altLang="en-US" sz="3200" b="1" cap="none" spc="0" dirty="0">
              <a:ln w="9525">
                <a:solidFill>
                  <a:schemeClr val="bg1"/>
                </a:solidFill>
                <a:prstDash val="solid"/>
              </a:ln>
              <a:latin typeface="+mj-ea"/>
              <a:ea typeface="+mj-ea"/>
            </a:endParaRPr>
          </a:p>
        </p:txBody>
      </p:sp>
      <p:sp>
        <p:nvSpPr>
          <p:cNvPr id="8" name="文本框 7"/>
          <p:cNvSpPr txBox="1"/>
          <p:nvPr/>
        </p:nvSpPr>
        <p:spPr>
          <a:xfrm>
            <a:off x="2606847" y="1973326"/>
            <a:ext cx="9010631" cy="580415"/>
          </a:xfrm>
          <a:prstGeom prst="rect">
            <a:avLst/>
          </a:prstGeom>
          <a:noFill/>
        </p:spPr>
        <p:txBody>
          <a:bodyPr wrap="square" rtlCol="0">
            <a:spAutoFit/>
          </a:bodyPr>
          <a:lstStyle/>
          <a:p>
            <a:pPr algn="just">
              <a:lnSpc>
                <a:spcPct val="150000"/>
              </a:lnSpc>
              <a:spcAft>
                <a:spcPts val="600"/>
              </a:spcAft>
            </a:pPr>
            <a:r>
              <a:rPr lang="zh-CN" altLang="en-US" sz="2400" dirty="0">
                <a:effectLst/>
                <a:latin typeface="Linux Libertine"/>
                <a:ea typeface="微软雅黑" panose="020B0503020204020204" pitchFamily="34" charset="-122"/>
                <a:cs typeface="微软雅黑" panose="020B0503020204020204" pitchFamily="34" charset="-122"/>
              </a:rPr>
              <a:t>构建上下文提示词，输入到</a:t>
            </a:r>
            <a:r>
              <a:rPr lang="en-US" altLang="zh-CN" sz="2400" dirty="0" err="1">
                <a:effectLst/>
                <a:latin typeface="Linux Libertine"/>
                <a:ea typeface="微软雅黑" panose="020B0503020204020204" pitchFamily="34" charset="-122"/>
                <a:cs typeface="微软雅黑" panose="020B0503020204020204" pitchFamily="34" charset="-122"/>
              </a:rPr>
              <a:t>ChatGLM</a:t>
            </a:r>
            <a:r>
              <a:rPr lang="zh-CN" altLang="en-US" sz="2400" dirty="0">
                <a:effectLst/>
                <a:latin typeface="Linux Libertine"/>
                <a:ea typeface="微软雅黑" panose="020B0503020204020204" pitchFamily="34" charset="-122"/>
                <a:cs typeface="微软雅黑" panose="020B0503020204020204" pitchFamily="34" charset="-122"/>
              </a:rPr>
              <a:t>中回答问题</a:t>
            </a:r>
            <a:endParaRPr lang="zh-CN" altLang="zh-CN" sz="2400" dirty="0">
              <a:effectLst/>
              <a:latin typeface="Linux Libertine"/>
              <a:ea typeface="Calibri" panose="020F0502020204030204" pitchFamily="34" charset="0"/>
              <a:cs typeface="Arial" panose="020B0604020202020204" pitchFamily="34" charset="0"/>
            </a:endParaRPr>
          </a:p>
        </p:txBody>
      </p:sp>
      <p:sp>
        <p:nvSpPr>
          <p:cNvPr id="10" name="云形 9"/>
          <p:cNvSpPr/>
          <p:nvPr/>
        </p:nvSpPr>
        <p:spPr>
          <a:xfrm>
            <a:off x="962918" y="4790877"/>
            <a:ext cx="2509633" cy="120992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请具体描述一下</a:t>
            </a:r>
            <a:r>
              <a:rPr lang="en-US" altLang="zh-CN" sz="1600" dirty="0">
                <a:solidFill>
                  <a:schemeClr val="accent5"/>
                </a:solidFill>
              </a:rPr>
              <a:t>2019</a:t>
            </a:r>
            <a:r>
              <a:rPr lang="zh-CN" altLang="en-US" sz="1600" dirty="0">
                <a:solidFill>
                  <a:schemeClr val="accent5"/>
                </a:solidFill>
              </a:rPr>
              <a:t>年</a:t>
            </a:r>
            <a:r>
              <a:rPr lang="zh-CN" altLang="en-US" sz="1600" dirty="0">
                <a:solidFill>
                  <a:schemeClr val="accent6"/>
                </a:solidFill>
              </a:rPr>
              <a:t>迈瑞医疗</a:t>
            </a:r>
            <a:r>
              <a:rPr lang="zh-CN" altLang="en-US" sz="1600" b="1" dirty="0">
                <a:solidFill>
                  <a:schemeClr val="tx1"/>
                </a:solidFill>
              </a:rPr>
              <a:t>社会责任</a:t>
            </a:r>
            <a:r>
              <a:rPr lang="zh-CN" altLang="en-US" sz="1600" dirty="0">
                <a:solidFill>
                  <a:schemeClr val="tx1">
                    <a:lumMod val="95000"/>
                    <a:lumOff val="5000"/>
                  </a:schemeClr>
                </a:solidFill>
              </a:rPr>
              <a:t>情况。</a:t>
            </a:r>
            <a:endParaRPr lang="zh-CN" altLang="en-US" sz="1600" dirty="0">
              <a:solidFill>
                <a:schemeClr val="tx1">
                  <a:lumMod val="95000"/>
                  <a:lumOff val="5000"/>
                </a:schemeClr>
              </a:solidFill>
            </a:endParaRPr>
          </a:p>
        </p:txBody>
      </p:sp>
      <p:sp>
        <p:nvSpPr>
          <p:cNvPr id="19" name="矩形: 圆角 18"/>
          <p:cNvSpPr/>
          <p:nvPr/>
        </p:nvSpPr>
        <p:spPr>
          <a:xfrm>
            <a:off x="5380865" y="4862039"/>
            <a:ext cx="4205084" cy="106759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任务：根据"已知信息"按照"回答格式"回答用户问题</a:t>
            </a:r>
            <a:endParaRPr lang="zh-CN" altLang="en-US" sz="1200" dirty="0">
              <a:solidFill>
                <a:schemeClr val="tx1"/>
              </a:solidFill>
            </a:endParaRPr>
          </a:p>
          <a:p>
            <a:r>
              <a:rPr lang="zh-CN" altLang="en-US" sz="1200" dirty="0">
                <a:solidFill>
                  <a:schemeClr val="tx1"/>
                </a:solidFill>
              </a:rPr>
              <a:t>已知信息：{context} </a:t>
            </a:r>
            <a:endParaRPr lang="zh-CN" altLang="en-US" sz="1200" dirty="0">
              <a:solidFill>
                <a:schemeClr val="tx1"/>
              </a:solidFill>
            </a:endParaRPr>
          </a:p>
          <a:p>
            <a:r>
              <a:rPr lang="zh-CN" altLang="en-US" sz="1200" dirty="0">
                <a:solidFill>
                  <a:schemeClr val="tx1"/>
                </a:solidFill>
              </a:rPr>
              <a:t>根据上述已知信息，简洁和专业地来回答用户的问题。</a:t>
            </a:r>
            <a:endParaRPr lang="zh-CN" altLang="en-US" sz="1200" dirty="0">
              <a:solidFill>
                <a:schemeClr val="tx1"/>
              </a:solidFill>
            </a:endParaRPr>
          </a:p>
          <a:p>
            <a:r>
              <a:rPr lang="zh-CN" altLang="en-US" sz="1200" dirty="0">
                <a:solidFill>
                  <a:schemeClr val="tx1"/>
                </a:solidFill>
              </a:rPr>
              <a:t>问题是：{question}</a:t>
            </a:r>
            <a:endParaRPr lang="zh-CN" altLang="en-US" sz="1200" dirty="0">
              <a:solidFill>
                <a:schemeClr val="tx1"/>
              </a:solidFill>
            </a:endParaRPr>
          </a:p>
          <a:p>
            <a:r>
              <a:rPr lang="zh-CN" altLang="en-US" sz="1200" dirty="0">
                <a:solidFill>
                  <a:schemeClr val="tx1"/>
                </a:solidFill>
              </a:rPr>
              <a:t>答案：</a:t>
            </a:r>
            <a:endParaRPr lang="zh-CN" altLang="en-US" sz="1200" dirty="0">
              <a:solidFill>
                <a:schemeClr val="tx1"/>
              </a:solidFill>
            </a:endParaRPr>
          </a:p>
        </p:txBody>
      </p:sp>
      <p:sp>
        <p:nvSpPr>
          <p:cNvPr id="7" name="云形 6"/>
          <p:cNvSpPr/>
          <p:nvPr/>
        </p:nvSpPr>
        <p:spPr>
          <a:xfrm>
            <a:off x="647266" y="3155423"/>
            <a:ext cx="3098800" cy="1270393"/>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固定资产的折旧政策如何影响公司的财务状况和税务成本？</a:t>
            </a:r>
            <a:endParaRPr lang="zh-CN" altLang="en-US" sz="1600" dirty="0">
              <a:solidFill>
                <a:schemeClr val="tx1">
                  <a:lumMod val="95000"/>
                  <a:lumOff val="5000"/>
                </a:schemeClr>
              </a:solidFill>
            </a:endParaRPr>
          </a:p>
        </p:txBody>
      </p:sp>
      <p:sp>
        <p:nvSpPr>
          <p:cNvPr id="22" name="矩形: 圆角 21"/>
          <p:cNvSpPr/>
          <p:nvPr/>
        </p:nvSpPr>
        <p:spPr>
          <a:xfrm>
            <a:off x="5338725" y="2969879"/>
            <a:ext cx="4226156" cy="164148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作为金融行业的咨询分析助手，我希望你充当一个经验丰富的企业年报分析专家，熟悉企业企业年报的内容，包括财务报表、经营业绩、风险因素、管理层讨论与分析等方面；擅长财务分析，理解会计原理和财务报表，包括利润表、资产负债表和现金流量表以及股票和债券市场的相关知识。简洁和专业地回答我关于经济和证券的一些问题。</a:t>
            </a:r>
            <a:endParaRPr lang="zh-CN" altLang="en-US" sz="1200" dirty="0">
              <a:solidFill>
                <a:schemeClr val="tx1"/>
              </a:solidFill>
            </a:endParaRPr>
          </a:p>
          <a:p>
            <a:r>
              <a:rPr lang="zh-CN" altLang="en-US" sz="1200" dirty="0">
                <a:solidFill>
                  <a:schemeClr val="tx1"/>
                </a:solidFill>
              </a:rPr>
              <a:t>问题是：</a:t>
            </a:r>
            <a:r>
              <a:rPr lang="en-US" altLang="zh-CN" sz="1200" dirty="0">
                <a:solidFill>
                  <a:schemeClr val="tx1"/>
                </a:solidFill>
              </a:rPr>
              <a:t>{question}</a:t>
            </a:r>
            <a:endParaRPr lang="en-US" altLang="zh-CN" sz="1200" dirty="0">
              <a:solidFill>
                <a:schemeClr val="tx1"/>
              </a:solidFill>
            </a:endParaRPr>
          </a:p>
          <a:p>
            <a:r>
              <a:rPr lang="zh-CN" altLang="en-US" sz="1200" dirty="0">
                <a:solidFill>
                  <a:schemeClr val="tx1"/>
                </a:solidFill>
              </a:rPr>
              <a:t>答案：</a:t>
            </a:r>
            <a:endParaRPr lang="zh-CN" altLang="en-US" sz="1200" dirty="0">
              <a:solidFill>
                <a:schemeClr val="tx1"/>
              </a:solidFill>
            </a:endParaRPr>
          </a:p>
        </p:txBody>
      </p:sp>
      <p:cxnSp>
        <p:nvCxnSpPr>
          <p:cNvPr id="27" name="直接箭头连接符 26"/>
          <p:cNvCxnSpPr>
            <a:stCxn id="7" idx="0"/>
            <a:endCxn id="22" idx="1"/>
          </p:cNvCxnSpPr>
          <p:nvPr/>
        </p:nvCxnSpPr>
        <p:spPr>
          <a:xfrm>
            <a:off x="3743484" y="3790620"/>
            <a:ext cx="15952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1050159" y="4305900"/>
            <a:ext cx="1054418" cy="338554"/>
          </a:xfrm>
          <a:custGeom>
            <a:avLst/>
            <a:gdLst>
              <a:gd name="connsiteX0" fmla="*/ 0 w 1054418"/>
              <a:gd name="connsiteY0" fmla="*/ 0 h 338554"/>
              <a:gd name="connsiteX1" fmla="*/ 537753 w 1054418"/>
              <a:gd name="connsiteY1" fmla="*/ 0 h 338554"/>
              <a:gd name="connsiteX2" fmla="*/ 1054418 w 1054418"/>
              <a:gd name="connsiteY2" fmla="*/ 0 h 338554"/>
              <a:gd name="connsiteX3" fmla="*/ 1054418 w 1054418"/>
              <a:gd name="connsiteY3" fmla="*/ 338554 h 338554"/>
              <a:gd name="connsiteX4" fmla="*/ 537753 w 1054418"/>
              <a:gd name="connsiteY4" fmla="*/ 338554 h 338554"/>
              <a:gd name="connsiteX5" fmla="*/ 0 w 1054418"/>
              <a:gd name="connsiteY5" fmla="*/ 338554 h 338554"/>
              <a:gd name="connsiteX6" fmla="*/ 0 w 1054418"/>
              <a:gd name="connsiteY6" fmla="*/ 0 h 3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418" h="338554" extrusionOk="0">
                <a:moveTo>
                  <a:pt x="0" y="0"/>
                </a:moveTo>
                <a:cubicBezTo>
                  <a:pt x="200316" y="-26336"/>
                  <a:pt x="370112" y="14411"/>
                  <a:pt x="537753" y="0"/>
                </a:cubicBezTo>
                <a:cubicBezTo>
                  <a:pt x="705394" y="-14411"/>
                  <a:pt x="898658" y="3126"/>
                  <a:pt x="1054418" y="0"/>
                </a:cubicBezTo>
                <a:cubicBezTo>
                  <a:pt x="1065889" y="71260"/>
                  <a:pt x="1061077" y="198779"/>
                  <a:pt x="1054418" y="338554"/>
                </a:cubicBezTo>
                <a:cubicBezTo>
                  <a:pt x="941979" y="313270"/>
                  <a:pt x="649546" y="352805"/>
                  <a:pt x="537753" y="338554"/>
                </a:cubicBezTo>
                <a:cubicBezTo>
                  <a:pt x="425961" y="324303"/>
                  <a:pt x="263141" y="360697"/>
                  <a:pt x="0" y="338554"/>
                </a:cubicBezTo>
                <a:cubicBezTo>
                  <a:pt x="15520" y="264794"/>
                  <a:pt x="-5486" y="133264"/>
                  <a:pt x="0" y="0"/>
                </a:cubicBezTo>
                <a:close/>
              </a:path>
            </a:pathLst>
          </a:custGeom>
          <a:noFill/>
          <a:ln w="19050">
            <a:solidFill>
              <a:schemeClr val="tx1"/>
            </a:solidFill>
          </a:ln>
        </p:spPr>
        <p:txBody>
          <a:bodyPr wrap="square">
            <a:spAutoFit/>
          </a:bodyPr>
          <a:lstStyle/>
          <a:p>
            <a:r>
              <a:rPr lang="zh-CN" altLang="en-US" sz="1600" dirty="0"/>
              <a:t>输出结果</a:t>
            </a:r>
            <a:endParaRPr lang="zh-CN" altLang="en-US" sz="1600" dirty="0"/>
          </a:p>
        </p:txBody>
      </p:sp>
      <p:sp>
        <p:nvSpPr>
          <p:cNvPr id="33" name="左大括号 32"/>
          <p:cNvSpPr/>
          <p:nvPr/>
        </p:nvSpPr>
        <p:spPr>
          <a:xfrm flipH="1">
            <a:off x="9585949" y="3766959"/>
            <a:ext cx="316807" cy="1641483"/>
          </a:xfrm>
          <a:prstGeom prst="leftBrace">
            <a:avLst>
              <a:gd name="adj1" fmla="val 35355"/>
              <a:gd name="adj2" fmla="val 452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圆角 33"/>
          <p:cNvSpPr/>
          <p:nvPr/>
        </p:nvSpPr>
        <p:spPr>
          <a:xfrm>
            <a:off x="3673499" y="5229496"/>
            <a:ext cx="1506415" cy="33268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带有上下文信息</a:t>
            </a:r>
            <a:endParaRPr kumimoji="0" lang="zh-CN" altLang="en-US" sz="1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35" name="直接箭头连接符 34"/>
          <p:cNvCxnSpPr>
            <a:stCxn id="10" idx="0"/>
            <a:endCxn id="34" idx="1"/>
          </p:cNvCxnSpPr>
          <p:nvPr/>
        </p:nvCxnSpPr>
        <p:spPr>
          <a:xfrm>
            <a:off x="3470460" y="5395838"/>
            <a:ext cx="203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4" idx="3"/>
            <a:endCxn id="19" idx="1"/>
          </p:cNvCxnSpPr>
          <p:nvPr/>
        </p:nvCxnSpPr>
        <p:spPr>
          <a:xfrm>
            <a:off x="5179914" y="5395838"/>
            <a:ext cx="200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圆角 40"/>
          <p:cNvSpPr/>
          <p:nvPr/>
        </p:nvSpPr>
        <p:spPr>
          <a:xfrm>
            <a:off x="3979882" y="4920716"/>
            <a:ext cx="893651" cy="307646"/>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BM25</a:t>
            </a:r>
            <a:endParaRPr kumimoji="0" lang="zh-CN" altLang="en-US" sz="12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grpSp>
        <p:nvGrpSpPr>
          <p:cNvPr id="42" name="组合 41"/>
          <p:cNvGrpSpPr/>
          <p:nvPr/>
        </p:nvGrpSpPr>
        <p:grpSpPr>
          <a:xfrm>
            <a:off x="9902756" y="4088316"/>
            <a:ext cx="987279" cy="773723"/>
            <a:chOff x="3714993" y="874024"/>
            <a:chExt cx="1019908" cy="773723"/>
          </a:xfrm>
          <a:solidFill>
            <a:schemeClr val="accent2">
              <a:lumMod val="20000"/>
              <a:lumOff val="80000"/>
            </a:schemeClr>
          </a:solidFill>
        </p:grpSpPr>
        <p:sp>
          <p:nvSpPr>
            <p:cNvPr id="43" name="流程图: 磁盘 42"/>
            <p:cNvSpPr/>
            <p:nvPr/>
          </p:nvSpPr>
          <p:spPr>
            <a:xfrm>
              <a:off x="3714993" y="874024"/>
              <a:ext cx="1019908" cy="773723"/>
            </a:xfrm>
            <a:prstGeom prst="flowChartMagneticDisk">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834437" y="1222939"/>
              <a:ext cx="836575" cy="276999"/>
            </a:xfrm>
            <a:prstGeom prst="rect">
              <a:avLst/>
            </a:prstGeom>
            <a:noFill/>
          </p:spPr>
          <p:txBody>
            <a:bodyPr wrap="square" rtlCol="0">
              <a:spAutoFit/>
            </a:bodyPr>
            <a:lstStyle/>
            <a:p>
              <a:r>
                <a:rPr lang="en-US" altLang="zh-CN" sz="1200" dirty="0" err="1">
                  <a:latin typeface="Consolas" panose="020B0609020204030204" pitchFamily="49" charset="0"/>
                </a:rPr>
                <a:t>ChatGLM</a:t>
              </a:r>
              <a:endParaRPr lang="zh-CN" altLang="en-US" sz="1200" dirty="0">
                <a:latin typeface="Consolas" panose="020B0609020204030204" pitchFamily="49" charset="0"/>
              </a:endParaRPr>
            </a:p>
          </p:txBody>
        </p:sp>
      </p:grpSp>
      <p:cxnSp>
        <p:nvCxnSpPr>
          <p:cNvPr id="46" name="直接箭头连接符 45"/>
          <p:cNvCxnSpPr>
            <a:stCxn id="43" idx="4"/>
            <a:endCxn id="32" idx="1"/>
          </p:cNvCxnSpPr>
          <p:nvPr/>
        </p:nvCxnSpPr>
        <p:spPr>
          <a:xfrm flipV="1">
            <a:off x="10890035" y="4475177"/>
            <a:ext cx="1601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图片 138"/>
          <p:cNvPicPr>
            <a:picLocks noChangeAspect="1"/>
          </p:cNvPicPr>
          <p:nvPr/>
        </p:nvPicPr>
        <p:blipFill>
          <a:blip r:embed="rId1"/>
          <a:stretch>
            <a:fillRect/>
          </a:stretch>
        </p:blipFill>
        <p:spPr>
          <a:xfrm>
            <a:off x="183386" y="972267"/>
            <a:ext cx="6788914" cy="3172390"/>
          </a:xfrm>
          <a:prstGeom prst="rect">
            <a:avLst/>
          </a:prstGeom>
        </p:spPr>
      </p:pic>
      <p:pic>
        <p:nvPicPr>
          <p:cNvPr id="175" name="图片 174"/>
          <p:cNvPicPr>
            <a:picLocks noChangeAspect="1"/>
          </p:cNvPicPr>
          <p:nvPr/>
        </p:nvPicPr>
        <p:blipFill>
          <a:blip r:embed="rId2"/>
          <a:stretch>
            <a:fillRect/>
          </a:stretch>
        </p:blipFill>
        <p:spPr>
          <a:xfrm>
            <a:off x="6976627" y="1091180"/>
            <a:ext cx="5031987" cy="2019572"/>
          </a:xfrm>
          <a:prstGeom prst="rect">
            <a:avLst/>
          </a:prstGeom>
        </p:spPr>
      </p:pic>
      <p:sp>
        <p:nvSpPr>
          <p:cNvPr id="176" name="左大括号 175"/>
          <p:cNvSpPr/>
          <p:nvPr/>
        </p:nvSpPr>
        <p:spPr>
          <a:xfrm>
            <a:off x="3810000" y="3759199"/>
            <a:ext cx="228601" cy="1638301"/>
          </a:xfrm>
          <a:prstGeom prst="leftBrace">
            <a:avLst>
              <a:gd name="adj1" fmla="val 23889"/>
              <a:gd name="adj2" fmla="val 55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左大括号 240"/>
          <p:cNvSpPr/>
          <p:nvPr/>
        </p:nvSpPr>
        <p:spPr>
          <a:xfrm>
            <a:off x="6705600" y="1625196"/>
            <a:ext cx="266700" cy="1251538"/>
          </a:xfrm>
          <a:prstGeom prst="leftBrace">
            <a:avLst>
              <a:gd name="adj1" fmla="val 23889"/>
              <a:gd name="adj2" fmla="val 307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9" name="直接箭头连接符 248"/>
          <p:cNvCxnSpPr/>
          <p:nvPr/>
        </p:nvCxnSpPr>
        <p:spPr>
          <a:xfrm>
            <a:off x="6334125" y="6024760"/>
            <a:ext cx="200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3" name="文本框 262"/>
          <p:cNvSpPr txBox="1"/>
          <p:nvPr/>
        </p:nvSpPr>
        <p:spPr>
          <a:xfrm>
            <a:off x="11059830" y="4740766"/>
            <a:ext cx="1054418" cy="338554"/>
          </a:xfrm>
          <a:custGeom>
            <a:avLst/>
            <a:gdLst>
              <a:gd name="connsiteX0" fmla="*/ 0 w 1054418"/>
              <a:gd name="connsiteY0" fmla="*/ 0 h 338554"/>
              <a:gd name="connsiteX1" fmla="*/ 537753 w 1054418"/>
              <a:gd name="connsiteY1" fmla="*/ 0 h 338554"/>
              <a:gd name="connsiteX2" fmla="*/ 1054418 w 1054418"/>
              <a:gd name="connsiteY2" fmla="*/ 0 h 338554"/>
              <a:gd name="connsiteX3" fmla="*/ 1054418 w 1054418"/>
              <a:gd name="connsiteY3" fmla="*/ 338554 h 338554"/>
              <a:gd name="connsiteX4" fmla="*/ 537753 w 1054418"/>
              <a:gd name="connsiteY4" fmla="*/ 338554 h 338554"/>
              <a:gd name="connsiteX5" fmla="*/ 0 w 1054418"/>
              <a:gd name="connsiteY5" fmla="*/ 338554 h 338554"/>
              <a:gd name="connsiteX6" fmla="*/ 0 w 1054418"/>
              <a:gd name="connsiteY6" fmla="*/ 0 h 3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418" h="338554" extrusionOk="0">
                <a:moveTo>
                  <a:pt x="0" y="0"/>
                </a:moveTo>
                <a:cubicBezTo>
                  <a:pt x="200316" y="-26336"/>
                  <a:pt x="370112" y="14411"/>
                  <a:pt x="537753" y="0"/>
                </a:cubicBezTo>
                <a:cubicBezTo>
                  <a:pt x="705394" y="-14411"/>
                  <a:pt x="898658" y="3126"/>
                  <a:pt x="1054418" y="0"/>
                </a:cubicBezTo>
                <a:cubicBezTo>
                  <a:pt x="1065889" y="71260"/>
                  <a:pt x="1061077" y="198779"/>
                  <a:pt x="1054418" y="338554"/>
                </a:cubicBezTo>
                <a:cubicBezTo>
                  <a:pt x="941979" y="313270"/>
                  <a:pt x="649546" y="352805"/>
                  <a:pt x="537753" y="338554"/>
                </a:cubicBezTo>
                <a:cubicBezTo>
                  <a:pt x="425961" y="324303"/>
                  <a:pt x="263141" y="360697"/>
                  <a:pt x="0" y="338554"/>
                </a:cubicBezTo>
                <a:cubicBezTo>
                  <a:pt x="15520" y="264794"/>
                  <a:pt x="-5486" y="133264"/>
                  <a:pt x="0" y="0"/>
                </a:cubicBezTo>
                <a:close/>
              </a:path>
            </a:pathLst>
          </a:custGeom>
          <a:noFill/>
          <a:ln w="19050">
            <a:solidFill>
              <a:schemeClr val="tx1"/>
            </a:solidFill>
          </a:ln>
        </p:spPr>
        <p:txBody>
          <a:bodyPr wrap="square">
            <a:spAutoFit/>
          </a:bodyPr>
          <a:lstStyle/>
          <a:p>
            <a:r>
              <a:rPr lang="zh-CN" altLang="en-US" sz="1600" dirty="0"/>
              <a:t>输出结果</a:t>
            </a:r>
            <a:endParaRPr lang="zh-CN" altLang="en-US" sz="1600" dirty="0"/>
          </a:p>
        </p:txBody>
      </p:sp>
      <p:cxnSp>
        <p:nvCxnSpPr>
          <p:cNvPr id="265" name="连接符: 肘形 264"/>
          <p:cNvCxnSpPr>
            <a:endCxn id="7" idx="1"/>
          </p:cNvCxnSpPr>
          <p:nvPr/>
        </p:nvCxnSpPr>
        <p:spPr>
          <a:xfrm>
            <a:off x="6705600" y="3229665"/>
            <a:ext cx="2038499" cy="4941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直接箭头连接符 273"/>
          <p:cNvCxnSpPr>
            <a:stCxn id="319" idx="3"/>
            <a:endCxn id="6" idx="1"/>
          </p:cNvCxnSpPr>
          <p:nvPr/>
        </p:nvCxnSpPr>
        <p:spPr>
          <a:xfrm>
            <a:off x="9499587" y="6083448"/>
            <a:ext cx="290402" cy="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p:cNvCxnSpPr>
            <a:endCxn id="263" idx="0"/>
          </p:cNvCxnSpPr>
          <p:nvPr/>
        </p:nvCxnSpPr>
        <p:spPr>
          <a:xfrm>
            <a:off x="11587039" y="2305050"/>
            <a:ext cx="0" cy="2435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0" name="图片 309"/>
          <p:cNvPicPr>
            <a:picLocks noChangeAspect="1"/>
          </p:cNvPicPr>
          <p:nvPr/>
        </p:nvPicPr>
        <p:blipFill>
          <a:blip r:embed="rId3"/>
          <a:stretch>
            <a:fillRect/>
          </a:stretch>
        </p:blipFill>
        <p:spPr>
          <a:xfrm>
            <a:off x="6534151" y="5785164"/>
            <a:ext cx="989376" cy="479192"/>
          </a:xfrm>
          <a:prstGeom prst="rect">
            <a:avLst/>
          </a:prstGeom>
        </p:spPr>
      </p:pic>
      <p:pic>
        <p:nvPicPr>
          <p:cNvPr id="319" name="图片 318"/>
          <p:cNvPicPr>
            <a:picLocks noChangeAspect="1"/>
          </p:cNvPicPr>
          <p:nvPr/>
        </p:nvPicPr>
        <p:blipFill>
          <a:blip r:embed="rId4"/>
          <a:stretch>
            <a:fillRect/>
          </a:stretch>
        </p:blipFill>
        <p:spPr>
          <a:xfrm>
            <a:off x="8636536" y="5807895"/>
            <a:ext cx="863051" cy="551105"/>
          </a:xfrm>
          <a:prstGeom prst="rect">
            <a:avLst/>
          </a:prstGeom>
        </p:spPr>
      </p:pic>
      <p:cxnSp>
        <p:nvCxnSpPr>
          <p:cNvPr id="321" name="直接箭头连接符 320"/>
          <p:cNvCxnSpPr>
            <a:stCxn id="310" idx="3"/>
            <a:endCxn id="320" idx="1"/>
          </p:cNvCxnSpPr>
          <p:nvPr/>
        </p:nvCxnSpPr>
        <p:spPr>
          <a:xfrm>
            <a:off x="7523527" y="6024760"/>
            <a:ext cx="176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4" name="直接箭头连接符 323"/>
          <p:cNvCxnSpPr/>
          <p:nvPr/>
        </p:nvCxnSpPr>
        <p:spPr>
          <a:xfrm>
            <a:off x="8351113" y="6030295"/>
            <a:ext cx="285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3" name="矩形: 圆角 332"/>
          <p:cNvSpPr/>
          <p:nvPr/>
        </p:nvSpPr>
        <p:spPr>
          <a:xfrm>
            <a:off x="647701" y="4879691"/>
            <a:ext cx="2325789" cy="8118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accent3">
                    <a:lumMod val="20000"/>
                    <a:lumOff val="80000"/>
                  </a:schemeClr>
                </a:solidFill>
                <a:effectLst/>
                <a:uLnTx/>
                <a:uFillTx/>
                <a:latin typeface="Consolas" panose="020B0609020204030204" pitchFamily="49" charset="0"/>
                <a:ea typeface="微软雅黑" panose="020B0503020204020204" pitchFamily="34" charset="-122"/>
                <a:cs typeface="+mn-cs"/>
              </a:rPr>
              <a:t>Pipeline</a:t>
            </a:r>
            <a:endParaRPr kumimoji="0" lang="zh-CN" altLang="en-US" sz="2000" b="0" i="0" u="none" strike="noStrike" kern="1200" cap="none" spc="0" normalizeH="0" baseline="0" noProof="0" dirty="0">
              <a:ln>
                <a:noFill/>
              </a:ln>
              <a:solidFill>
                <a:schemeClr val="accent3">
                  <a:lumMod val="20000"/>
                  <a:lumOff val="80000"/>
                </a:schemeClr>
              </a:solidFill>
              <a:effectLst/>
              <a:uLnTx/>
              <a:uFillTx/>
              <a:latin typeface="Consolas" panose="020B0609020204030204" pitchFamily="49" charset="0"/>
              <a:ea typeface="微软雅黑" panose="020B0503020204020204" pitchFamily="34" charset="-122"/>
              <a:cs typeface="+mn-cs"/>
            </a:endParaRPr>
          </a:p>
        </p:txBody>
      </p:sp>
      <p:pic>
        <p:nvPicPr>
          <p:cNvPr id="3" name="图片 2"/>
          <p:cNvPicPr>
            <a:picLocks noChangeAspect="1"/>
          </p:cNvPicPr>
          <p:nvPr/>
        </p:nvPicPr>
        <p:blipFill>
          <a:blip r:embed="rId5"/>
          <a:stretch>
            <a:fillRect/>
          </a:stretch>
        </p:blipFill>
        <p:spPr>
          <a:xfrm>
            <a:off x="6972300" y="1477738"/>
            <a:ext cx="626265" cy="274861"/>
          </a:xfrm>
          <a:prstGeom prst="rect">
            <a:avLst/>
          </a:prstGeom>
        </p:spPr>
      </p:pic>
      <p:pic>
        <p:nvPicPr>
          <p:cNvPr id="5" name="图片 4"/>
          <p:cNvPicPr>
            <a:picLocks noChangeAspect="1"/>
          </p:cNvPicPr>
          <p:nvPr/>
        </p:nvPicPr>
        <p:blipFill>
          <a:blip r:embed="rId6"/>
          <a:stretch>
            <a:fillRect/>
          </a:stretch>
        </p:blipFill>
        <p:spPr>
          <a:xfrm>
            <a:off x="6977062" y="2723492"/>
            <a:ext cx="618598" cy="266578"/>
          </a:xfrm>
          <a:prstGeom prst="rect">
            <a:avLst/>
          </a:prstGeom>
        </p:spPr>
      </p:pic>
      <p:pic>
        <p:nvPicPr>
          <p:cNvPr id="6" name="图片 5"/>
          <p:cNvPicPr>
            <a:picLocks noChangeAspect="1"/>
          </p:cNvPicPr>
          <p:nvPr/>
        </p:nvPicPr>
        <p:blipFill>
          <a:blip r:embed="rId7"/>
          <a:stretch>
            <a:fillRect/>
          </a:stretch>
        </p:blipFill>
        <p:spPr>
          <a:xfrm>
            <a:off x="9789989" y="5810313"/>
            <a:ext cx="2106350" cy="548687"/>
          </a:xfrm>
          <a:prstGeom prst="rect">
            <a:avLst/>
          </a:prstGeom>
        </p:spPr>
      </p:pic>
      <p:pic>
        <p:nvPicPr>
          <p:cNvPr id="7" name="图片 6"/>
          <p:cNvPicPr>
            <a:picLocks noChangeAspect="1"/>
          </p:cNvPicPr>
          <p:nvPr/>
        </p:nvPicPr>
        <p:blipFill>
          <a:blip r:embed="rId8"/>
          <a:stretch>
            <a:fillRect/>
          </a:stretch>
        </p:blipFill>
        <p:spPr>
          <a:xfrm>
            <a:off x="8744099" y="3324501"/>
            <a:ext cx="2106350" cy="798609"/>
          </a:xfrm>
          <a:prstGeom prst="rect">
            <a:avLst/>
          </a:prstGeom>
        </p:spPr>
      </p:pic>
      <p:cxnSp>
        <p:nvCxnSpPr>
          <p:cNvPr id="2" name="连接符: 肘形 1"/>
          <p:cNvCxnSpPr/>
          <p:nvPr/>
        </p:nvCxnSpPr>
        <p:spPr>
          <a:xfrm flipV="1">
            <a:off x="8248650" y="4910042"/>
            <a:ext cx="614363" cy="525823"/>
          </a:xfrm>
          <a:prstGeom prst="bentConnector3">
            <a:avLst>
              <a:gd name="adj1" fmla="val 99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2"/>
          </p:cNvCxnSpPr>
          <p:nvPr/>
        </p:nvCxnSpPr>
        <p:spPr>
          <a:xfrm>
            <a:off x="9797274" y="4123110"/>
            <a:ext cx="0" cy="78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7" name="图片 336"/>
          <p:cNvPicPr>
            <a:picLocks noChangeAspect="1"/>
          </p:cNvPicPr>
          <p:nvPr/>
        </p:nvPicPr>
        <p:blipFill>
          <a:blip r:embed="rId9"/>
          <a:stretch>
            <a:fillRect/>
          </a:stretch>
        </p:blipFill>
        <p:spPr>
          <a:xfrm>
            <a:off x="9528510" y="4266512"/>
            <a:ext cx="545423" cy="429022"/>
          </a:xfrm>
          <a:prstGeom prst="rect">
            <a:avLst/>
          </a:prstGeom>
        </p:spPr>
      </p:pic>
      <p:cxnSp>
        <p:nvCxnSpPr>
          <p:cNvPr id="22" name="直接箭头连接符 21"/>
          <p:cNvCxnSpPr>
            <a:stCxn id="6" idx="0"/>
          </p:cNvCxnSpPr>
          <p:nvPr/>
        </p:nvCxnSpPr>
        <p:spPr>
          <a:xfrm flipV="1">
            <a:off x="10843164" y="4910042"/>
            <a:ext cx="7285" cy="900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8" name="图片 337"/>
          <p:cNvPicPr>
            <a:picLocks noChangeAspect="1"/>
          </p:cNvPicPr>
          <p:nvPr/>
        </p:nvPicPr>
        <p:blipFill>
          <a:blip r:embed="rId9"/>
          <a:stretch>
            <a:fillRect/>
          </a:stretch>
        </p:blipFill>
        <p:spPr>
          <a:xfrm>
            <a:off x="10581261" y="5178561"/>
            <a:ext cx="545423" cy="429022"/>
          </a:xfrm>
          <a:prstGeom prst="rect">
            <a:avLst/>
          </a:prstGeom>
        </p:spPr>
      </p:pic>
      <p:pic>
        <p:nvPicPr>
          <p:cNvPr id="30" name="图片 29"/>
          <p:cNvPicPr>
            <a:picLocks noChangeAspect="1"/>
          </p:cNvPicPr>
          <p:nvPr/>
        </p:nvPicPr>
        <p:blipFill>
          <a:blip r:embed="rId10"/>
          <a:stretch>
            <a:fillRect/>
          </a:stretch>
        </p:blipFill>
        <p:spPr>
          <a:xfrm>
            <a:off x="4051634" y="3540508"/>
            <a:ext cx="4500680" cy="2603899"/>
          </a:xfrm>
          <a:prstGeom prst="rect">
            <a:avLst/>
          </a:prstGeom>
        </p:spPr>
      </p:pic>
      <p:pic>
        <p:nvPicPr>
          <p:cNvPr id="320" name="图片 319"/>
          <p:cNvPicPr>
            <a:picLocks noChangeAspect="1"/>
          </p:cNvPicPr>
          <p:nvPr/>
        </p:nvPicPr>
        <p:blipFill>
          <a:blip r:embed="rId11"/>
          <a:stretch>
            <a:fillRect/>
          </a:stretch>
        </p:blipFill>
        <p:spPr>
          <a:xfrm>
            <a:off x="7700303" y="5807895"/>
            <a:ext cx="668008" cy="433730"/>
          </a:xfrm>
          <a:prstGeom prst="rect">
            <a:avLst/>
          </a:prstGeom>
        </p:spPr>
      </p:pic>
      <p:cxnSp>
        <p:nvCxnSpPr>
          <p:cNvPr id="33" name="直接箭头连接符 32"/>
          <p:cNvCxnSpPr>
            <a:endCxn id="263" idx="1"/>
          </p:cNvCxnSpPr>
          <p:nvPr/>
        </p:nvCxnSpPr>
        <p:spPr>
          <a:xfrm>
            <a:off x="8552314" y="4894851"/>
            <a:ext cx="2507516" cy="1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图片 38"/>
          <p:cNvPicPr>
            <a:picLocks noChangeAspect="1"/>
          </p:cNvPicPr>
          <p:nvPr/>
        </p:nvPicPr>
        <p:blipFill>
          <a:blip r:embed="rId12"/>
          <a:stretch>
            <a:fillRect/>
          </a:stretch>
        </p:blipFill>
        <p:spPr>
          <a:xfrm>
            <a:off x="5406558" y="5810712"/>
            <a:ext cx="969632" cy="494139"/>
          </a:xfrm>
          <a:prstGeom prst="rect">
            <a:avLst/>
          </a:prstGeom>
        </p:spPr>
      </p:pic>
      <p:sp>
        <p:nvSpPr>
          <p:cNvPr id="40" name="文本框 39"/>
          <p:cNvSpPr txBox="1"/>
          <p:nvPr/>
        </p:nvSpPr>
        <p:spPr>
          <a:xfrm>
            <a:off x="7917656" y="5531645"/>
            <a:ext cx="264319" cy="276250"/>
          </a:xfrm>
          <a:prstGeom prst="rect">
            <a:avLst/>
          </a:prstGeom>
          <a:solidFill>
            <a:srgbClr val="FFFFFF"/>
          </a:solidFill>
          <a:ln>
            <a:noFill/>
          </a:ln>
        </p:spPr>
        <p:txBody>
          <a:bodyPr wrap="square" rtlCol="0">
            <a:spAutoFit/>
          </a:bodyPr>
          <a:lstStyle/>
          <a:p>
            <a:endParaRPr lang="zh-CN" altLang="en-US" sz="600" dirty="0"/>
          </a:p>
        </p:txBody>
      </p:sp>
      <p:sp>
        <p:nvSpPr>
          <p:cNvPr id="41" name="文本框 40"/>
          <p:cNvSpPr txBox="1"/>
          <p:nvPr/>
        </p:nvSpPr>
        <p:spPr>
          <a:xfrm>
            <a:off x="7939088" y="5524502"/>
            <a:ext cx="57150" cy="45719"/>
          </a:xfrm>
          <a:prstGeom prst="rect">
            <a:avLst/>
          </a:prstGeom>
          <a:solidFill>
            <a:srgbClr val="FFFFFF"/>
          </a:solidFill>
          <a:ln>
            <a:noFill/>
          </a:ln>
        </p:spPr>
        <p:txBody>
          <a:bodyPr wrap="square" rtlCol="0">
            <a:spAutoFit/>
          </a:bodyPr>
          <a:lstStyle/>
          <a:p>
            <a:endParaRPr lang="zh-CN" altLang="en-US" sz="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79595" y="1511928"/>
            <a:ext cx="3832810" cy="3834145"/>
            <a:chOff x="4179587" y="739775"/>
            <a:chExt cx="3832810" cy="3834145"/>
          </a:xfrm>
        </p:grpSpPr>
        <p:grpSp>
          <p:nvGrpSpPr>
            <p:cNvPr id="3" name="组合 2"/>
            <p:cNvGrpSpPr/>
            <p:nvPr/>
          </p:nvGrpSpPr>
          <p:grpSpPr>
            <a:xfrm>
              <a:off x="4179587" y="739775"/>
              <a:ext cx="3832810" cy="3834145"/>
              <a:chOff x="3900488" y="301625"/>
              <a:chExt cx="4572000" cy="4573588"/>
            </a:xfrm>
          </p:grpSpPr>
          <p:sp>
            <p:nvSpPr>
              <p:cNvPr id="5" name="Freeform 5"/>
              <p:cNvSpPr/>
              <p:nvPr/>
            </p:nvSpPr>
            <p:spPr bwMode="auto">
              <a:xfrm>
                <a:off x="8266113" y="2644775"/>
                <a:ext cx="206375" cy="280988"/>
              </a:xfrm>
              <a:custGeom>
                <a:avLst/>
                <a:gdLst>
                  <a:gd name="T0" fmla="*/ 127 w 256"/>
                  <a:gd name="T1" fmla="*/ 244 h 348"/>
                  <a:gd name="T2" fmla="*/ 132 w 256"/>
                  <a:gd name="T3" fmla="*/ 206 h 348"/>
                  <a:gd name="T4" fmla="*/ 138 w 256"/>
                  <a:gd name="T5" fmla="*/ 122 h 348"/>
                  <a:gd name="T6" fmla="*/ 142 w 256"/>
                  <a:gd name="T7" fmla="*/ 78 h 348"/>
                  <a:gd name="T8" fmla="*/ 143 w 256"/>
                  <a:gd name="T9" fmla="*/ 38 h 348"/>
                  <a:gd name="T10" fmla="*/ 144 w 256"/>
                  <a:gd name="T11" fmla="*/ 0 h 348"/>
                  <a:gd name="T12" fmla="*/ 256 w 256"/>
                  <a:gd name="T13" fmla="*/ 3 h 348"/>
                  <a:gd name="T14" fmla="*/ 255 w 256"/>
                  <a:gd name="T15" fmla="*/ 57 h 348"/>
                  <a:gd name="T16" fmla="*/ 252 w 256"/>
                  <a:gd name="T17" fmla="*/ 113 h 348"/>
                  <a:gd name="T18" fmla="*/ 247 w 256"/>
                  <a:gd name="T19" fmla="*/ 176 h 348"/>
                  <a:gd name="T20" fmla="*/ 234 w 256"/>
                  <a:gd name="T21" fmla="*/ 294 h 348"/>
                  <a:gd name="T22" fmla="*/ 227 w 256"/>
                  <a:gd name="T23" fmla="*/ 348 h 348"/>
                  <a:gd name="T24" fmla="*/ 0 w 256"/>
                  <a:gd name="T25" fmla="*/ 315 h 348"/>
                  <a:gd name="T26" fmla="*/ 6 w 256"/>
                  <a:gd name="T27" fmla="*/ 266 h 348"/>
                  <a:gd name="T28" fmla="*/ 18 w 256"/>
                  <a:gd name="T29" fmla="*/ 158 h 348"/>
                  <a:gd name="T30" fmla="*/ 22 w 256"/>
                  <a:gd name="T31" fmla="*/ 100 h 348"/>
                  <a:gd name="T32" fmla="*/ 25 w 256"/>
                  <a:gd name="T33" fmla="*/ 50 h 348"/>
                  <a:gd name="T34" fmla="*/ 27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244"/>
                    </a:moveTo>
                    <a:cubicBezTo>
                      <a:pt x="127" y="244"/>
                      <a:pt x="129" y="229"/>
                      <a:pt x="132" y="206"/>
                    </a:cubicBezTo>
                    <a:cubicBezTo>
                      <a:pt x="133" y="183"/>
                      <a:pt x="136" y="153"/>
                      <a:pt x="138" y="122"/>
                    </a:cubicBezTo>
                    <a:cubicBezTo>
                      <a:pt x="139" y="107"/>
                      <a:pt x="140" y="92"/>
                      <a:pt x="142" y="78"/>
                    </a:cubicBezTo>
                    <a:cubicBezTo>
                      <a:pt x="143" y="63"/>
                      <a:pt x="142" y="50"/>
                      <a:pt x="143" y="38"/>
                    </a:cubicBezTo>
                    <a:cubicBezTo>
                      <a:pt x="143" y="15"/>
                      <a:pt x="144" y="0"/>
                      <a:pt x="144" y="0"/>
                    </a:cubicBezTo>
                    <a:cubicBezTo>
                      <a:pt x="256" y="3"/>
                      <a:pt x="256" y="3"/>
                      <a:pt x="256" y="3"/>
                    </a:cubicBezTo>
                    <a:cubicBezTo>
                      <a:pt x="256" y="3"/>
                      <a:pt x="256" y="25"/>
                      <a:pt x="255" y="57"/>
                    </a:cubicBezTo>
                    <a:cubicBezTo>
                      <a:pt x="255" y="73"/>
                      <a:pt x="253" y="92"/>
                      <a:pt x="252" y="113"/>
                    </a:cubicBezTo>
                    <a:cubicBezTo>
                      <a:pt x="250" y="133"/>
                      <a:pt x="248" y="154"/>
                      <a:pt x="247" y="176"/>
                    </a:cubicBezTo>
                    <a:cubicBezTo>
                      <a:pt x="244" y="219"/>
                      <a:pt x="238" y="262"/>
                      <a:pt x="234" y="294"/>
                    </a:cubicBezTo>
                    <a:cubicBezTo>
                      <a:pt x="230" y="327"/>
                      <a:pt x="227" y="348"/>
                      <a:pt x="227" y="348"/>
                    </a:cubicBezTo>
                    <a:cubicBezTo>
                      <a:pt x="0" y="315"/>
                      <a:pt x="0" y="315"/>
                      <a:pt x="0" y="315"/>
                    </a:cubicBezTo>
                    <a:cubicBezTo>
                      <a:pt x="0" y="315"/>
                      <a:pt x="3" y="295"/>
                      <a:pt x="6" y="266"/>
                    </a:cubicBezTo>
                    <a:cubicBezTo>
                      <a:pt x="10" y="236"/>
                      <a:pt x="16" y="197"/>
                      <a:pt x="18" y="158"/>
                    </a:cubicBezTo>
                    <a:cubicBezTo>
                      <a:pt x="20" y="138"/>
                      <a:pt x="21" y="119"/>
                      <a:pt x="22" y="100"/>
                    </a:cubicBezTo>
                    <a:cubicBezTo>
                      <a:pt x="24" y="82"/>
                      <a:pt x="26" y="64"/>
                      <a:pt x="25" y="50"/>
                    </a:cubicBezTo>
                    <a:cubicBezTo>
                      <a:pt x="26" y="20"/>
                      <a:pt x="27" y="0"/>
                      <a:pt x="2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6"/>
              <p:cNvSpPr/>
              <p:nvPr/>
            </p:nvSpPr>
            <p:spPr bwMode="auto">
              <a:xfrm>
                <a:off x="8256588" y="2898775"/>
                <a:ext cx="9525" cy="55563"/>
              </a:xfrm>
              <a:custGeom>
                <a:avLst/>
                <a:gdLst>
                  <a:gd name="T0" fmla="*/ 11 w 11"/>
                  <a:gd name="T1" fmla="*/ 0 h 68"/>
                  <a:gd name="T2" fmla="*/ 10 w 11"/>
                  <a:gd name="T3" fmla="*/ 10 h 68"/>
                  <a:gd name="T4" fmla="*/ 6 w 11"/>
                  <a:gd name="T5" fmla="*/ 34 h 68"/>
                  <a:gd name="T6" fmla="*/ 0 w 11"/>
                  <a:gd name="T7" fmla="*/ 68 h 68"/>
                </a:gdLst>
                <a:ahLst/>
                <a:cxnLst>
                  <a:cxn ang="0">
                    <a:pos x="T0" y="T1"/>
                  </a:cxn>
                  <a:cxn ang="0">
                    <a:pos x="T2" y="T3"/>
                  </a:cxn>
                  <a:cxn ang="0">
                    <a:pos x="T4" y="T5"/>
                  </a:cxn>
                  <a:cxn ang="0">
                    <a:pos x="T6" y="T7"/>
                  </a:cxn>
                </a:cxnLst>
                <a:rect l="0" t="0" r="r" b="b"/>
                <a:pathLst>
                  <a:path w="11" h="68">
                    <a:moveTo>
                      <a:pt x="11" y="0"/>
                    </a:moveTo>
                    <a:cubicBezTo>
                      <a:pt x="11" y="0"/>
                      <a:pt x="11" y="4"/>
                      <a:pt x="10" y="10"/>
                    </a:cubicBezTo>
                    <a:cubicBezTo>
                      <a:pt x="9" y="17"/>
                      <a:pt x="7" y="25"/>
                      <a:pt x="6" y="34"/>
                    </a:cubicBezTo>
                    <a:cubicBezTo>
                      <a:pt x="3" y="51"/>
                      <a:pt x="0" y="68"/>
                      <a:pt x="0"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Line 7"/>
              <p:cNvSpPr>
                <a:spLocks noChangeShapeType="1"/>
              </p:cNvSpPr>
              <p:nvPr/>
            </p:nvSpPr>
            <p:spPr bwMode="auto">
              <a:xfrm flipH="1">
                <a:off x="8288338" y="2589213"/>
                <a:ext cx="1588"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Freeform 8"/>
              <p:cNvSpPr/>
              <p:nvPr/>
            </p:nvSpPr>
            <p:spPr bwMode="auto">
              <a:xfrm>
                <a:off x="8180388" y="3008313"/>
                <a:ext cx="247650" cy="307975"/>
              </a:xfrm>
              <a:custGeom>
                <a:avLst/>
                <a:gdLst>
                  <a:gd name="T0" fmla="*/ 177 w 307"/>
                  <a:gd name="T1" fmla="*/ 110 h 381"/>
                  <a:gd name="T2" fmla="*/ 169 w 307"/>
                  <a:gd name="T3" fmla="*/ 147 h 381"/>
                  <a:gd name="T4" fmla="*/ 159 w 307"/>
                  <a:gd name="T5" fmla="*/ 185 h 381"/>
                  <a:gd name="T6" fmla="*/ 147 w 307"/>
                  <a:gd name="T7" fmla="*/ 228 h 381"/>
                  <a:gd name="T8" fmla="*/ 134 w 307"/>
                  <a:gd name="T9" fmla="*/ 271 h 381"/>
                  <a:gd name="T10" fmla="*/ 129 w 307"/>
                  <a:gd name="T11" fmla="*/ 291 h 381"/>
                  <a:gd name="T12" fmla="*/ 123 w 307"/>
                  <a:gd name="T13" fmla="*/ 309 h 381"/>
                  <a:gd name="T14" fmla="*/ 110 w 307"/>
                  <a:gd name="T15" fmla="*/ 345 h 381"/>
                  <a:gd name="T16" fmla="*/ 217 w 307"/>
                  <a:gd name="T17" fmla="*/ 381 h 381"/>
                  <a:gd name="T18" fmla="*/ 234 w 307"/>
                  <a:gd name="T19" fmla="*/ 329 h 381"/>
                  <a:gd name="T20" fmla="*/ 267 w 307"/>
                  <a:gd name="T21" fmla="*/ 215 h 381"/>
                  <a:gd name="T22" fmla="*/ 276 w 307"/>
                  <a:gd name="T23" fmla="*/ 183 h 381"/>
                  <a:gd name="T24" fmla="*/ 283 w 307"/>
                  <a:gd name="T25" fmla="*/ 153 h 381"/>
                  <a:gd name="T26" fmla="*/ 295 w 307"/>
                  <a:gd name="T27" fmla="*/ 99 h 381"/>
                  <a:gd name="T28" fmla="*/ 304 w 307"/>
                  <a:gd name="T29" fmla="*/ 60 h 381"/>
                  <a:gd name="T30" fmla="*/ 307 w 307"/>
                  <a:gd name="T31" fmla="*/ 46 h 381"/>
                  <a:gd name="T32" fmla="*/ 82 w 307"/>
                  <a:gd name="T33" fmla="*/ 0 h 381"/>
                  <a:gd name="T34" fmla="*/ 80 w 307"/>
                  <a:gd name="T35" fmla="*/ 14 h 381"/>
                  <a:gd name="T36" fmla="*/ 71 w 307"/>
                  <a:gd name="T37" fmla="*/ 48 h 381"/>
                  <a:gd name="T38" fmla="*/ 60 w 307"/>
                  <a:gd name="T39" fmla="*/ 98 h 381"/>
                  <a:gd name="T40" fmla="*/ 54 w 307"/>
                  <a:gd name="T41" fmla="*/ 125 h 381"/>
                  <a:gd name="T42" fmla="*/ 46 w 307"/>
                  <a:gd name="T43" fmla="*/ 154 h 381"/>
                  <a:gd name="T44" fmla="*/ 16 w 307"/>
                  <a:gd name="T45" fmla="*/ 258 h 381"/>
                  <a:gd name="T46" fmla="*/ 0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110"/>
                    </a:moveTo>
                    <a:cubicBezTo>
                      <a:pt x="177" y="110"/>
                      <a:pt x="174" y="125"/>
                      <a:pt x="169" y="147"/>
                    </a:cubicBezTo>
                    <a:cubicBezTo>
                      <a:pt x="167" y="158"/>
                      <a:pt x="163" y="171"/>
                      <a:pt x="159" y="185"/>
                    </a:cubicBezTo>
                    <a:cubicBezTo>
                      <a:pt x="155" y="199"/>
                      <a:pt x="151" y="213"/>
                      <a:pt x="147" y="228"/>
                    </a:cubicBezTo>
                    <a:cubicBezTo>
                      <a:pt x="142" y="243"/>
                      <a:pt x="138" y="257"/>
                      <a:pt x="134" y="271"/>
                    </a:cubicBezTo>
                    <a:cubicBezTo>
                      <a:pt x="132" y="278"/>
                      <a:pt x="131" y="285"/>
                      <a:pt x="129" y="291"/>
                    </a:cubicBezTo>
                    <a:cubicBezTo>
                      <a:pt x="126" y="297"/>
                      <a:pt x="124" y="303"/>
                      <a:pt x="123" y="309"/>
                    </a:cubicBezTo>
                    <a:cubicBezTo>
                      <a:pt x="115" y="330"/>
                      <a:pt x="110" y="345"/>
                      <a:pt x="110" y="345"/>
                    </a:cubicBezTo>
                    <a:cubicBezTo>
                      <a:pt x="217" y="381"/>
                      <a:pt x="217" y="381"/>
                      <a:pt x="217" y="381"/>
                    </a:cubicBezTo>
                    <a:cubicBezTo>
                      <a:pt x="217" y="381"/>
                      <a:pt x="224" y="360"/>
                      <a:pt x="234" y="329"/>
                    </a:cubicBezTo>
                    <a:cubicBezTo>
                      <a:pt x="244" y="298"/>
                      <a:pt x="255" y="256"/>
                      <a:pt x="267" y="215"/>
                    </a:cubicBezTo>
                    <a:cubicBezTo>
                      <a:pt x="270" y="204"/>
                      <a:pt x="273" y="194"/>
                      <a:pt x="276" y="183"/>
                    </a:cubicBezTo>
                    <a:cubicBezTo>
                      <a:pt x="278" y="173"/>
                      <a:pt x="281" y="163"/>
                      <a:pt x="283" y="153"/>
                    </a:cubicBezTo>
                    <a:cubicBezTo>
                      <a:pt x="287" y="133"/>
                      <a:pt x="292" y="115"/>
                      <a:pt x="295" y="99"/>
                    </a:cubicBezTo>
                    <a:cubicBezTo>
                      <a:pt x="299" y="83"/>
                      <a:pt x="302" y="70"/>
                      <a:pt x="304" y="60"/>
                    </a:cubicBezTo>
                    <a:cubicBezTo>
                      <a:pt x="306" y="51"/>
                      <a:pt x="307" y="46"/>
                      <a:pt x="307" y="46"/>
                    </a:cubicBezTo>
                    <a:cubicBezTo>
                      <a:pt x="82" y="0"/>
                      <a:pt x="82" y="0"/>
                      <a:pt x="82" y="0"/>
                    </a:cubicBezTo>
                    <a:cubicBezTo>
                      <a:pt x="82" y="0"/>
                      <a:pt x="82" y="5"/>
                      <a:pt x="80" y="14"/>
                    </a:cubicBezTo>
                    <a:cubicBezTo>
                      <a:pt x="78" y="22"/>
                      <a:pt x="75" y="34"/>
                      <a:pt x="71" y="48"/>
                    </a:cubicBezTo>
                    <a:cubicBezTo>
                      <a:pt x="68" y="63"/>
                      <a:pt x="64" y="80"/>
                      <a:pt x="60" y="98"/>
                    </a:cubicBezTo>
                    <a:cubicBezTo>
                      <a:pt x="58" y="107"/>
                      <a:pt x="56" y="116"/>
                      <a:pt x="54" y="125"/>
                    </a:cubicBezTo>
                    <a:cubicBezTo>
                      <a:pt x="52" y="135"/>
                      <a:pt x="49" y="144"/>
                      <a:pt x="46" y="154"/>
                    </a:cubicBezTo>
                    <a:cubicBezTo>
                      <a:pt x="35" y="192"/>
                      <a:pt x="25" y="230"/>
                      <a:pt x="16" y="258"/>
                    </a:cubicBezTo>
                    <a:cubicBezTo>
                      <a:pt x="7" y="286"/>
                      <a:pt x="0" y="305"/>
                      <a:pt x="0"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Line 9"/>
              <p:cNvSpPr>
                <a:spLocks noChangeShapeType="1"/>
              </p:cNvSpPr>
              <p:nvPr/>
            </p:nvSpPr>
            <p:spPr bwMode="auto">
              <a:xfrm flipV="1">
                <a:off x="8247063"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Line 10"/>
              <p:cNvSpPr>
                <a:spLocks noChangeShapeType="1"/>
              </p:cNvSpPr>
              <p:nvPr/>
            </p:nvSpPr>
            <p:spPr bwMode="auto">
              <a:xfrm flipV="1">
                <a:off x="8162925"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11"/>
              <p:cNvSpPr/>
              <p:nvPr/>
            </p:nvSpPr>
            <p:spPr bwMode="auto">
              <a:xfrm>
                <a:off x="8035925" y="3360738"/>
                <a:ext cx="280988" cy="319088"/>
              </a:xfrm>
              <a:custGeom>
                <a:avLst/>
                <a:gdLst>
                  <a:gd name="T0" fmla="*/ 143 w 348"/>
                  <a:gd name="T1" fmla="*/ 263 h 396"/>
                  <a:gd name="T2" fmla="*/ 161 w 348"/>
                  <a:gd name="T3" fmla="*/ 229 h 396"/>
                  <a:gd name="T4" fmla="*/ 196 w 348"/>
                  <a:gd name="T5" fmla="*/ 153 h 396"/>
                  <a:gd name="T6" fmla="*/ 214 w 348"/>
                  <a:gd name="T7" fmla="*/ 112 h 396"/>
                  <a:gd name="T8" fmla="*/ 229 w 348"/>
                  <a:gd name="T9" fmla="*/ 76 h 396"/>
                  <a:gd name="T10" fmla="*/ 243 w 348"/>
                  <a:gd name="T11" fmla="*/ 40 h 396"/>
                  <a:gd name="T12" fmla="*/ 348 w 348"/>
                  <a:gd name="T13" fmla="*/ 81 h 396"/>
                  <a:gd name="T14" fmla="*/ 328 w 348"/>
                  <a:gd name="T15" fmla="*/ 132 h 396"/>
                  <a:gd name="T16" fmla="*/ 306 w 348"/>
                  <a:gd name="T17" fmla="*/ 182 h 396"/>
                  <a:gd name="T18" fmla="*/ 279 w 348"/>
                  <a:gd name="T19" fmla="*/ 241 h 396"/>
                  <a:gd name="T20" fmla="*/ 266 w 348"/>
                  <a:gd name="T21" fmla="*/ 270 h 396"/>
                  <a:gd name="T22" fmla="*/ 252 w 348"/>
                  <a:gd name="T23" fmla="*/ 298 h 396"/>
                  <a:gd name="T24" fmla="*/ 227 w 348"/>
                  <a:gd name="T25" fmla="*/ 347 h 396"/>
                  <a:gd name="T26" fmla="*/ 202 w 348"/>
                  <a:gd name="T27" fmla="*/ 396 h 396"/>
                  <a:gd name="T28" fmla="*/ 0 w 348"/>
                  <a:gd name="T29" fmla="*/ 286 h 396"/>
                  <a:gd name="T30" fmla="*/ 23 w 348"/>
                  <a:gd name="T31" fmla="*/ 242 h 396"/>
                  <a:gd name="T32" fmla="*/ 46 w 348"/>
                  <a:gd name="T33" fmla="*/ 197 h 396"/>
                  <a:gd name="T34" fmla="*/ 59 w 348"/>
                  <a:gd name="T35" fmla="*/ 172 h 396"/>
                  <a:gd name="T36" fmla="*/ 71 w 348"/>
                  <a:gd name="T37" fmla="*/ 145 h 396"/>
                  <a:gd name="T38" fmla="*/ 95 w 348"/>
                  <a:gd name="T39" fmla="*/ 92 h 396"/>
                  <a:gd name="T40" fmla="*/ 115 w 348"/>
                  <a:gd name="T41" fmla="*/ 46 h 396"/>
                  <a:gd name="T42" fmla="*/ 133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263"/>
                    </a:moveTo>
                    <a:cubicBezTo>
                      <a:pt x="143" y="263"/>
                      <a:pt x="150" y="250"/>
                      <a:pt x="161" y="229"/>
                    </a:cubicBezTo>
                    <a:cubicBezTo>
                      <a:pt x="171" y="209"/>
                      <a:pt x="183" y="181"/>
                      <a:pt x="196" y="153"/>
                    </a:cubicBezTo>
                    <a:cubicBezTo>
                      <a:pt x="202" y="139"/>
                      <a:pt x="208" y="125"/>
                      <a:pt x="214" y="112"/>
                    </a:cubicBezTo>
                    <a:cubicBezTo>
                      <a:pt x="220" y="99"/>
                      <a:pt x="225" y="86"/>
                      <a:pt x="229" y="76"/>
                    </a:cubicBezTo>
                    <a:cubicBezTo>
                      <a:pt x="237" y="54"/>
                      <a:pt x="243" y="40"/>
                      <a:pt x="243" y="40"/>
                    </a:cubicBezTo>
                    <a:cubicBezTo>
                      <a:pt x="348" y="81"/>
                      <a:pt x="348" y="81"/>
                      <a:pt x="348" y="81"/>
                    </a:cubicBezTo>
                    <a:cubicBezTo>
                      <a:pt x="348" y="81"/>
                      <a:pt x="340" y="101"/>
                      <a:pt x="328" y="132"/>
                    </a:cubicBezTo>
                    <a:cubicBezTo>
                      <a:pt x="322" y="147"/>
                      <a:pt x="314" y="164"/>
                      <a:pt x="306" y="182"/>
                    </a:cubicBezTo>
                    <a:cubicBezTo>
                      <a:pt x="297" y="201"/>
                      <a:pt x="288" y="221"/>
                      <a:pt x="279" y="241"/>
                    </a:cubicBezTo>
                    <a:cubicBezTo>
                      <a:pt x="275" y="250"/>
                      <a:pt x="270" y="260"/>
                      <a:pt x="266" y="270"/>
                    </a:cubicBezTo>
                    <a:cubicBezTo>
                      <a:pt x="261" y="280"/>
                      <a:pt x="256" y="289"/>
                      <a:pt x="252" y="298"/>
                    </a:cubicBezTo>
                    <a:cubicBezTo>
                      <a:pt x="243" y="316"/>
                      <a:pt x="234" y="333"/>
                      <a:pt x="227" y="347"/>
                    </a:cubicBezTo>
                    <a:cubicBezTo>
                      <a:pt x="212" y="376"/>
                      <a:pt x="202" y="396"/>
                      <a:pt x="202" y="396"/>
                    </a:cubicBezTo>
                    <a:cubicBezTo>
                      <a:pt x="0" y="286"/>
                      <a:pt x="0" y="286"/>
                      <a:pt x="0" y="286"/>
                    </a:cubicBezTo>
                    <a:cubicBezTo>
                      <a:pt x="0" y="286"/>
                      <a:pt x="9" y="268"/>
                      <a:pt x="23" y="242"/>
                    </a:cubicBezTo>
                    <a:cubicBezTo>
                      <a:pt x="29" y="229"/>
                      <a:pt x="37" y="214"/>
                      <a:pt x="46" y="197"/>
                    </a:cubicBezTo>
                    <a:cubicBezTo>
                      <a:pt x="50" y="189"/>
                      <a:pt x="54" y="180"/>
                      <a:pt x="59" y="172"/>
                    </a:cubicBezTo>
                    <a:cubicBezTo>
                      <a:pt x="63" y="163"/>
                      <a:pt x="67" y="154"/>
                      <a:pt x="71" y="145"/>
                    </a:cubicBezTo>
                    <a:cubicBezTo>
                      <a:pt x="79" y="127"/>
                      <a:pt x="87" y="109"/>
                      <a:pt x="95" y="92"/>
                    </a:cubicBezTo>
                    <a:cubicBezTo>
                      <a:pt x="102" y="75"/>
                      <a:pt x="110" y="60"/>
                      <a:pt x="115" y="46"/>
                    </a:cubicBezTo>
                    <a:cubicBezTo>
                      <a:pt x="126" y="18"/>
                      <a:pt x="133" y="0"/>
                      <a:pt x="13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Line 12"/>
              <p:cNvSpPr>
                <a:spLocks noChangeShapeType="1"/>
              </p:cNvSpPr>
              <p:nvPr/>
            </p:nvSpPr>
            <p:spPr bwMode="auto">
              <a:xfrm flipH="1">
                <a:off x="8007350" y="3590925"/>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3"/>
              <p:cNvSpPr/>
              <p:nvPr/>
            </p:nvSpPr>
            <p:spPr bwMode="auto">
              <a:xfrm>
                <a:off x="8142288" y="3308350"/>
                <a:ext cx="20638" cy="52388"/>
              </a:xfrm>
              <a:custGeom>
                <a:avLst/>
                <a:gdLst>
                  <a:gd name="T0" fmla="*/ 25 w 25"/>
                  <a:gd name="T1" fmla="*/ 0 h 65"/>
                  <a:gd name="T2" fmla="*/ 21 w 25"/>
                  <a:gd name="T3" fmla="*/ 11 h 65"/>
                  <a:gd name="T4" fmla="*/ 13 w 25"/>
                  <a:gd name="T5" fmla="*/ 33 h 65"/>
                  <a:gd name="T6" fmla="*/ 0 w 25"/>
                  <a:gd name="T7" fmla="*/ 65 h 65"/>
                </a:gdLst>
                <a:ahLst/>
                <a:cxnLst>
                  <a:cxn ang="0">
                    <a:pos x="T0" y="T1"/>
                  </a:cxn>
                  <a:cxn ang="0">
                    <a:pos x="T2" y="T3"/>
                  </a:cxn>
                  <a:cxn ang="0">
                    <a:pos x="T4" y="T5"/>
                  </a:cxn>
                  <a:cxn ang="0">
                    <a:pos x="T6" y="T7"/>
                  </a:cxn>
                </a:cxnLst>
                <a:rect l="0" t="0" r="r" b="b"/>
                <a:pathLst>
                  <a:path w="25" h="65">
                    <a:moveTo>
                      <a:pt x="25" y="0"/>
                    </a:moveTo>
                    <a:cubicBezTo>
                      <a:pt x="25" y="0"/>
                      <a:pt x="24" y="5"/>
                      <a:pt x="21" y="11"/>
                    </a:cubicBezTo>
                    <a:cubicBezTo>
                      <a:pt x="19" y="17"/>
                      <a:pt x="16" y="25"/>
                      <a:pt x="13" y="33"/>
                    </a:cubicBezTo>
                    <a:cubicBezTo>
                      <a:pt x="6" y="49"/>
                      <a:pt x="0" y="65"/>
                      <a:pt x="0"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14"/>
              <p:cNvSpPr/>
              <p:nvPr/>
            </p:nvSpPr>
            <p:spPr bwMode="auto">
              <a:xfrm>
                <a:off x="7832725" y="3687763"/>
                <a:ext cx="304800" cy="325438"/>
              </a:xfrm>
              <a:custGeom>
                <a:avLst/>
                <a:gdLst>
                  <a:gd name="T0" fmla="*/ 234 w 377"/>
                  <a:gd name="T1" fmla="*/ 136 h 403"/>
                  <a:gd name="T2" fmla="*/ 228 w 377"/>
                  <a:gd name="T3" fmla="*/ 144 h 403"/>
                  <a:gd name="T4" fmla="*/ 213 w 377"/>
                  <a:gd name="T5" fmla="*/ 167 h 403"/>
                  <a:gd name="T6" fmla="*/ 164 w 377"/>
                  <a:gd name="T7" fmla="*/ 236 h 403"/>
                  <a:gd name="T8" fmla="*/ 137 w 377"/>
                  <a:gd name="T9" fmla="*/ 272 h 403"/>
                  <a:gd name="T10" fmla="*/ 113 w 377"/>
                  <a:gd name="T11" fmla="*/ 303 h 403"/>
                  <a:gd name="T12" fmla="*/ 90 w 377"/>
                  <a:gd name="T13" fmla="*/ 333 h 403"/>
                  <a:gd name="T14" fmla="*/ 178 w 377"/>
                  <a:gd name="T15" fmla="*/ 403 h 403"/>
                  <a:gd name="T16" fmla="*/ 211 w 377"/>
                  <a:gd name="T17" fmla="*/ 361 h 403"/>
                  <a:gd name="T18" fmla="*/ 281 w 377"/>
                  <a:gd name="T19" fmla="*/ 265 h 403"/>
                  <a:gd name="T20" fmla="*/ 300 w 377"/>
                  <a:gd name="T21" fmla="*/ 238 h 403"/>
                  <a:gd name="T22" fmla="*/ 318 w 377"/>
                  <a:gd name="T23" fmla="*/ 212 h 403"/>
                  <a:gd name="T24" fmla="*/ 348 w 377"/>
                  <a:gd name="T25" fmla="*/ 166 h 403"/>
                  <a:gd name="T26" fmla="*/ 377 w 377"/>
                  <a:gd name="T27" fmla="*/ 120 h 403"/>
                  <a:gd name="T28" fmla="*/ 181 w 377"/>
                  <a:gd name="T29" fmla="*/ 0 h 403"/>
                  <a:gd name="T30" fmla="*/ 155 w 377"/>
                  <a:gd name="T31" fmla="*/ 41 h 403"/>
                  <a:gd name="T32" fmla="*/ 128 w 377"/>
                  <a:gd name="T33" fmla="*/ 84 h 403"/>
                  <a:gd name="T34" fmla="*/ 112 w 377"/>
                  <a:gd name="T35" fmla="*/ 108 h 403"/>
                  <a:gd name="T36" fmla="*/ 94 w 377"/>
                  <a:gd name="T37" fmla="*/ 132 h 403"/>
                  <a:gd name="T38" fmla="*/ 30 w 377"/>
                  <a:gd name="T39" fmla="*/ 219 h 403"/>
                  <a:gd name="T40" fmla="*/ 0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234" y="136"/>
                    </a:moveTo>
                    <a:cubicBezTo>
                      <a:pt x="234" y="136"/>
                      <a:pt x="231" y="139"/>
                      <a:pt x="228" y="144"/>
                    </a:cubicBezTo>
                    <a:cubicBezTo>
                      <a:pt x="224" y="150"/>
                      <a:pt x="219" y="158"/>
                      <a:pt x="213" y="167"/>
                    </a:cubicBezTo>
                    <a:cubicBezTo>
                      <a:pt x="199" y="186"/>
                      <a:pt x="181" y="211"/>
                      <a:pt x="164" y="236"/>
                    </a:cubicBezTo>
                    <a:cubicBezTo>
                      <a:pt x="155" y="248"/>
                      <a:pt x="146" y="261"/>
                      <a:pt x="137" y="272"/>
                    </a:cubicBezTo>
                    <a:cubicBezTo>
                      <a:pt x="129" y="284"/>
                      <a:pt x="120" y="294"/>
                      <a:pt x="113" y="303"/>
                    </a:cubicBezTo>
                    <a:cubicBezTo>
                      <a:pt x="99" y="321"/>
                      <a:pt x="90" y="333"/>
                      <a:pt x="90" y="333"/>
                    </a:cubicBezTo>
                    <a:cubicBezTo>
                      <a:pt x="178" y="403"/>
                      <a:pt x="178" y="403"/>
                      <a:pt x="178" y="403"/>
                    </a:cubicBezTo>
                    <a:cubicBezTo>
                      <a:pt x="178" y="403"/>
                      <a:pt x="191" y="386"/>
                      <a:pt x="211" y="361"/>
                    </a:cubicBezTo>
                    <a:cubicBezTo>
                      <a:pt x="232" y="336"/>
                      <a:pt x="256" y="300"/>
                      <a:pt x="281" y="265"/>
                    </a:cubicBezTo>
                    <a:cubicBezTo>
                      <a:pt x="288" y="256"/>
                      <a:pt x="294" y="247"/>
                      <a:pt x="300" y="238"/>
                    </a:cubicBezTo>
                    <a:cubicBezTo>
                      <a:pt x="306" y="230"/>
                      <a:pt x="312" y="221"/>
                      <a:pt x="318" y="212"/>
                    </a:cubicBezTo>
                    <a:cubicBezTo>
                      <a:pt x="329" y="195"/>
                      <a:pt x="339" y="179"/>
                      <a:pt x="348" y="166"/>
                    </a:cubicBezTo>
                    <a:cubicBezTo>
                      <a:pt x="365" y="138"/>
                      <a:pt x="377" y="120"/>
                      <a:pt x="377" y="120"/>
                    </a:cubicBezTo>
                    <a:cubicBezTo>
                      <a:pt x="181" y="0"/>
                      <a:pt x="181" y="0"/>
                      <a:pt x="181" y="0"/>
                    </a:cubicBezTo>
                    <a:cubicBezTo>
                      <a:pt x="181" y="0"/>
                      <a:pt x="171" y="17"/>
                      <a:pt x="155" y="41"/>
                    </a:cubicBezTo>
                    <a:cubicBezTo>
                      <a:pt x="147" y="54"/>
                      <a:pt x="138" y="68"/>
                      <a:pt x="128" y="84"/>
                    </a:cubicBezTo>
                    <a:cubicBezTo>
                      <a:pt x="123" y="92"/>
                      <a:pt x="117" y="100"/>
                      <a:pt x="112" y="108"/>
                    </a:cubicBezTo>
                    <a:cubicBezTo>
                      <a:pt x="106" y="115"/>
                      <a:pt x="100" y="123"/>
                      <a:pt x="94" y="132"/>
                    </a:cubicBezTo>
                    <a:cubicBezTo>
                      <a:pt x="71" y="163"/>
                      <a:pt x="49" y="196"/>
                      <a:pt x="30" y="219"/>
                    </a:cubicBezTo>
                    <a:cubicBezTo>
                      <a:pt x="12" y="242"/>
                      <a:pt x="0" y="258"/>
                      <a:pt x="0"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15"/>
              <p:cNvSpPr/>
              <p:nvPr/>
            </p:nvSpPr>
            <p:spPr bwMode="auto">
              <a:xfrm>
                <a:off x="7978775" y="3640138"/>
                <a:ext cx="28575" cy="47625"/>
              </a:xfrm>
              <a:custGeom>
                <a:avLst/>
                <a:gdLst>
                  <a:gd name="T0" fmla="*/ 0 w 36"/>
                  <a:gd name="T1" fmla="*/ 60 h 60"/>
                  <a:gd name="T2" fmla="*/ 6 w 36"/>
                  <a:gd name="T3" fmla="*/ 51 h 60"/>
                  <a:gd name="T4" fmla="*/ 18 w 36"/>
                  <a:gd name="T5" fmla="*/ 30 h 60"/>
                  <a:gd name="T6" fmla="*/ 36 w 36"/>
                  <a:gd name="T7" fmla="*/ 0 h 60"/>
                </a:gdLst>
                <a:ahLst/>
                <a:cxnLst>
                  <a:cxn ang="0">
                    <a:pos x="T0" y="T1"/>
                  </a:cxn>
                  <a:cxn ang="0">
                    <a:pos x="T2" y="T3"/>
                  </a:cxn>
                  <a:cxn ang="0">
                    <a:pos x="T4" y="T5"/>
                  </a:cxn>
                  <a:cxn ang="0">
                    <a:pos x="T6" y="T7"/>
                  </a:cxn>
                </a:cxnLst>
                <a:rect l="0" t="0" r="r" b="b"/>
                <a:pathLst>
                  <a:path w="36" h="60">
                    <a:moveTo>
                      <a:pt x="0" y="60"/>
                    </a:moveTo>
                    <a:cubicBezTo>
                      <a:pt x="0" y="60"/>
                      <a:pt x="3" y="56"/>
                      <a:pt x="6" y="51"/>
                    </a:cubicBezTo>
                    <a:cubicBezTo>
                      <a:pt x="10" y="45"/>
                      <a:pt x="14" y="38"/>
                      <a:pt x="18" y="30"/>
                    </a:cubicBezTo>
                    <a:cubicBezTo>
                      <a:pt x="27" y="15"/>
                      <a:pt x="36" y="0"/>
                      <a:pt x="3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Freeform 16"/>
              <p:cNvSpPr/>
              <p:nvPr/>
            </p:nvSpPr>
            <p:spPr bwMode="auto">
              <a:xfrm>
                <a:off x="7796213" y="3897313"/>
                <a:ext cx="36513" cy="42863"/>
              </a:xfrm>
              <a:custGeom>
                <a:avLst/>
                <a:gdLst>
                  <a:gd name="T0" fmla="*/ 0 w 44"/>
                  <a:gd name="T1" fmla="*/ 54 h 54"/>
                  <a:gd name="T2" fmla="*/ 7 w 44"/>
                  <a:gd name="T3" fmla="*/ 46 h 54"/>
                  <a:gd name="T4" fmla="*/ 15 w 44"/>
                  <a:gd name="T5" fmla="*/ 37 h 54"/>
                  <a:gd name="T6" fmla="*/ 23 w 44"/>
                  <a:gd name="T7" fmla="*/ 27 h 54"/>
                  <a:gd name="T8" fmla="*/ 44 w 44"/>
                  <a:gd name="T9" fmla="*/ 0 h 54"/>
                </a:gdLst>
                <a:ahLst/>
                <a:cxnLst>
                  <a:cxn ang="0">
                    <a:pos x="T0" y="T1"/>
                  </a:cxn>
                  <a:cxn ang="0">
                    <a:pos x="T2" y="T3"/>
                  </a:cxn>
                  <a:cxn ang="0">
                    <a:pos x="T4" y="T5"/>
                  </a:cxn>
                  <a:cxn ang="0">
                    <a:pos x="T6" y="T7"/>
                  </a:cxn>
                  <a:cxn ang="0">
                    <a:pos x="T8" y="T9"/>
                  </a:cxn>
                </a:cxnLst>
                <a:rect l="0" t="0" r="r" b="b"/>
                <a:pathLst>
                  <a:path w="44" h="54">
                    <a:moveTo>
                      <a:pt x="0" y="54"/>
                    </a:moveTo>
                    <a:cubicBezTo>
                      <a:pt x="0" y="54"/>
                      <a:pt x="3" y="50"/>
                      <a:pt x="7" y="46"/>
                    </a:cubicBezTo>
                    <a:cubicBezTo>
                      <a:pt x="10" y="43"/>
                      <a:pt x="12" y="40"/>
                      <a:pt x="15" y="37"/>
                    </a:cubicBezTo>
                    <a:cubicBezTo>
                      <a:pt x="17" y="34"/>
                      <a:pt x="20" y="31"/>
                      <a:pt x="23" y="27"/>
                    </a:cubicBezTo>
                    <a:cubicBezTo>
                      <a:pt x="33" y="14"/>
                      <a:pt x="44" y="0"/>
                      <a:pt x="4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17"/>
              <p:cNvSpPr/>
              <p:nvPr/>
            </p:nvSpPr>
            <p:spPr bwMode="auto">
              <a:xfrm>
                <a:off x="7580313" y="3981450"/>
                <a:ext cx="320675" cy="320675"/>
              </a:xfrm>
              <a:custGeom>
                <a:avLst/>
                <a:gdLst>
                  <a:gd name="T0" fmla="*/ 142 w 397"/>
                  <a:gd name="T1" fmla="*/ 251 h 395"/>
                  <a:gd name="T2" fmla="*/ 170 w 397"/>
                  <a:gd name="T3" fmla="*/ 225 h 395"/>
                  <a:gd name="T4" fmla="*/ 198 w 397"/>
                  <a:gd name="T5" fmla="*/ 198 h 395"/>
                  <a:gd name="T6" fmla="*/ 229 w 397"/>
                  <a:gd name="T7" fmla="*/ 165 h 395"/>
                  <a:gd name="T8" fmla="*/ 287 w 397"/>
                  <a:gd name="T9" fmla="*/ 104 h 395"/>
                  <a:gd name="T10" fmla="*/ 313 w 397"/>
                  <a:gd name="T11" fmla="*/ 75 h 395"/>
                  <a:gd name="T12" fmla="*/ 397 w 397"/>
                  <a:gd name="T13" fmla="*/ 150 h 395"/>
                  <a:gd name="T14" fmla="*/ 387 w 397"/>
                  <a:gd name="T15" fmla="*/ 161 h 395"/>
                  <a:gd name="T16" fmla="*/ 361 w 397"/>
                  <a:gd name="T17" fmla="*/ 190 h 395"/>
                  <a:gd name="T18" fmla="*/ 279 w 397"/>
                  <a:gd name="T19" fmla="*/ 277 h 395"/>
                  <a:gd name="T20" fmla="*/ 192 w 397"/>
                  <a:gd name="T21" fmla="*/ 359 h 395"/>
                  <a:gd name="T22" fmla="*/ 163 w 397"/>
                  <a:gd name="T23" fmla="*/ 385 h 395"/>
                  <a:gd name="T24" fmla="*/ 152 w 397"/>
                  <a:gd name="T25" fmla="*/ 395 h 395"/>
                  <a:gd name="T26" fmla="*/ 0 w 397"/>
                  <a:gd name="T27" fmla="*/ 223 h 395"/>
                  <a:gd name="T28" fmla="*/ 10 w 397"/>
                  <a:gd name="T29" fmla="*/ 214 h 395"/>
                  <a:gd name="T30" fmla="*/ 37 w 397"/>
                  <a:gd name="T31" fmla="*/ 190 h 395"/>
                  <a:gd name="T32" fmla="*/ 115 w 397"/>
                  <a:gd name="T33" fmla="*/ 115 h 395"/>
                  <a:gd name="T34" fmla="*/ 190 w 397"/>
                  <a:gd name="T35" fmla="*/ 37 h 395"/>
                  <a:gd name="T36" fmla="*/ 214 w 397"/>
                  <a:gd name="T37" fmla="*/ 10 h 395"/>
                  <a:gd name="T38" fmla="*/ 223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251"/>
                    </a:moveTo>
                    <a:cubicBezTo>
                      <a:pt x="142" y="251"/>
                      <a:pt x="154" y="241"/>
                      <a:pt x="170" y="225"/>
                    </a:cubicBezTo>
                    <a:cubicBezTo>
                      <a:pt x="178" y="217"/>
                      <a:pt x="188" y="208"/>
                      <a:pt x="198" y="198"/>
                    </a:cubicBezTo>
                    <a:cubicBezTo>
                      <a:pt x="208" y="187"/>
                      <a:pt x="219" y="176"/>
                      <a:pt x="229" y="165"/>
                    </a:cubicBezTo>
                    <a:cubicBezTo>
                      <a:pt x="251" y="143"/>
                      <a:pt x="272" y="121"/>
                      <a:pt x="287" y="104"/>
                    </a:cubicBezTo>
                    <a:cubicBezTo>
                      <a:pt x="303" y="87"/>
                      <a:pt x="313" y="75"/>
                      <a:pt x="313" y="75"/>
                    </a:cubicBezTo>
                    <a:cubicBezTo>
                      <a:pt x="397" y="150"/>
                      <a:pt x="397" y="150"/>
                      <a:pt x="397" y="150"/>
                    </a:cubicBezTo>
                    <a:cubicBezTo>
                      <a:pt x="397" y="150"/>
                      <a:pt x="393" y="154"/>
                      <a:pt x="387" y="161"/>
                    </a:cubicBezTo>
                    <a:cubicBezTo>
                      <a:pt x="381" y="168"/>
                      <a:pt x="372" y="179"/>
                      <a:pt x="361" y="190"/>
                    </a:cubicBezTo>
                    <a:cubicBezTo>
                      <a:pt x="338" y="214"/>
                      <a:pt x="308" y="245"/>
                      <a:pt x="279" y="277"/>
                    </a:cubicBezTo>
                    <a:cubicBezTo>
                      <a:pt x="247" y="307"/>
                      <a:pt x="216" y="336"/>
                      <a:pt x="192" y="359"/>
                    </a:cubicBezTo>
                    <a:cubicBezTo>
                      <a:pt x="181" y="370"/>
                      <a:pt x="170" y="379"/>
                      <a:pt x="163" y="385"/>
                    </a:cubicBezTo>
                    <a:cubicBezTo>
                      <a:pt x="156" y="391"/>
                      <a:pt x="152" y="395"/>
                      <a:pt x="152" y="395"/>
                    </a:cubicBezTo>
                    <a:cubicBezTo>
                      <a:pt x="0" y="223"/>
                      <a:pt x="0" y="223"/>
                      <a:pt x="0" y="223"/>
                    </a:cubicBezTo>
                    <a:cubicBezTo>
                      <a:pt x="0" y="223"/>
                      <a:pt x="4" y="220"/>
                      <a:pt x="10" y="214"/>
                    </a:cubicBezTo>
                    <a:cubicBezTo>
                      <a:pt x="17" y="209"/>
                      <a:pt x="26" y="201"/>
                      <a:pt x="37" y="190"/>
                    </a:cubicBezTo>
                    <a:cubicBezTo>
                      <a:pt x="58" y="170"/>
                      <a:pt x="87" y="143"/>
                      <a:pt x="115" y="115"/>
                    </a:cubicBezTo>
                    <a:cubicBezTo>
                      <a:pt x="142" y="87"/>
                      <a:pt x="170" y="58"/>
                      <a:pt x="190" y="37"/>
                    </a:cubicBezTo>
                    <a:cubicBezTo>
                      <a:pt x="200" y="26"/>
                      <a:pt x="208" y="17"/>
                      <a:pt x="214" y="10"/>
                    </a:cubicBezTo>
                    <a:cubicBezTo>
                      <a:pt x="220" y="4"/>
                      <a:pt x="223" y="0"/>
                      <a:pt x="22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Line 18"/>
              <p:cNvSpPr>
                <a:spLocks noChangeShapeType="1"/>
              </p:cNvSpPr>
              <p:nvPr/>
            </p:nvSpPr>
            <p:spPr bwMode="auto">
              <a:xfrm flipH="1">
                <a:off x="7537450"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Line 19"/>
              <p:cNvSpPr>
                <a:spLocks noChangeShapeType="1"/>
              </p:cNvSpPr>
              <p:nvPr/>
            </p:nvSpPr>
            <p:spPr bwMode="auto">
              <a:xfrm flipH="1">
                <a:off x="7761288" y="3940175"/>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Freeform 20"/>
              <p:cNvSpPr/>
              <p:nvPr/>
            </p:nvSpPr>
            <p:spPr bwMode="auto">
              <a:xfrm>
                <a:off x="7286625" y="4233863"/>
                <a:ext cx="322263" cy="306388"/>
              </a:xfrm>
              <a:custGeom>
                <a:avLst/>
                <a:gdLst>
                  <a:gd name="T0" fmla="*/ 261 w 400"/>
                  <a:gd name="T1" fmla="*/ 146 h 379"/>
                  <a:gd name="T2" fmla="*/ 161 w 400"/>
                  <a:gd name="T3" fmla="*/ 217 h 379"/>
                  <a:gd name="T4" fmla="*/ 58 w 400"/>
                  <a:gd name="T5" fmla="*/ 283 h 379"/>
                  <a:gd name="T6" fmla="*/ 117 w 400"/>
                  <a:gd name="T7" fmla="*/ 379 h 379"/>
                  <a:gd name="T8" fmla="*/ 163 w 400"/>
                  <a:gd name="T9" fmla="*/ 350 h 379"/>
                  <a:gd name="T10" fmla="*/ 209 w 400"/>
                  <a:gd name="T11" fmla="*/ 320 h 379"/>
                  <a:gd name="T12" fmla="*/ 222 w 400"/>
                  <a:gd name="T13" fmla="*/ 312 h 379"/>
                  <a:gd name="T14" fmla="*/ 235 w 400"/>
                  <a:gd name="T15" fmla="*/ 302 h 379"/>
                  <a:gd name="T16" fmla="*/ 262 w 400"/>
                  <a:gd name="T17" fmla="*/ 284 h 379"/>
                  <a:gd name="T18" fmla="*/ 313 w 400"/>
                  <a:gd name="T19" fmla="*/ 247 h 379"/>
                  <a:gd name="T20" fmla="*/ 337 w 400"/>
                  <a:gd name="T21" fmla="*/ 230 h 379"/>
                  <a:gd name="T22" fmla="*/ 358 w 400"/>
                  <a:gd name="T23" fmla="*/ 213 h 379"/>
                  <a:gd name="T24" fmla="*/ 400 w 400"/>
                  <a:gd name="T25" fmla="*/ 180 h 379"/>
                  <a:gd name="T26" fmla="*/ 257 w 400"/>
                  <a:gd name="T27" fmla="*/ 0 h 379"/>
                  <a:gd name="T28" fmla="*/ 219 w 400"/>
                  <a:gd name="T29" fmla="*/ 31 h 379"/>
                  <a:gd name="T30" fmla="*/ 131 w 400"/>
                  <a:gd name="T31" fmla="*/ 95 h 379"/>
                  <a:gd name="T32" fmla="*/ 107 w 400"/>
                  <a:gd name="T33" fmla="*/ 112 h 379"/>
                  <a:gd name="T34" fmla="*/ 84 w 400"/>
                  <a:gd name="T35" fmla="*/ 128 h 379"/>
                  <a:gd name="T36" fmla="*/ 41 w 400"/>
                  <a:gd name="T37" fmla="*/ 155 h 379"/>
                  <a:gd name="T38" fmla="*/ 0 w 400"/>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9">
                    <a:moveTo>
                      <a:pt x="261" y="146"/>
                    </a:moveTo>
                    <a:cubicBezTo>
                      <a:pt x="261" y="146"/>
                      <a:pt x="211" y="182"/>
                      <a:pt x="161" y="217"/>
                    </a:cubicBezTo>
                    <a:cubicBezTo>
                      <a:pt x="110" y="250"/>
                      <a:pt x="58" y="283"/>
                      <a:pt x="58" y="283"/>
                    </a:cubicBezTo>
                    <a:cubicBezTo>
                      <a:pt x="117" y="379"/>
                      <a:pt x="117" y="379"/>
                      <a:pt x="117" y="379"/>
                    </a:cubicBezTo>
                    <a:cubicBezTo>
                      <a:pt x="117" y="379"/>
                      <a:pt x="135" y="367"/>
                      <a:pt x="163" y="350"/>
                    </a:cubicBezTo>
                    <a:cubicBezTo>
                      <a:pt x="176" y="341"/>
                      <a:pt x="192" y="331"/>
                      <a:pt x="209" y="320"/>
                    </a:cubicBezTo>
                    <a:cubicBezTo>
                      <a:pt x="214" y="317"/>
                      <a:pt x="218" y="314"/>
                      <a:pt x="222" y="312"/>
                    </a:cubicBezTo>
                    <a:cubicBezTo>
                      <a:pt x="227" y="309"/>
                      <a:pt x="231" y="306"/>
                      <a:pt x="235" y="302"/>
                    </a:cubicBezTo>
                    <a:cubicBezTo>
                      <a:pt x="244" y="296"/>
                      <a:pt x="253" y="290"/>
                      <a:pt x="262" y="284"/>
                    </a:cubicBezTo>
                    <a:cubicBezTo>
                      <a:pt x="279" y="271"/>
                      <a:pt x="297" y="259"/>
                      <a:pt x="313" y="247"/>
                    </a:cubicBezTo>
                    <a:cubicBezTo>
                      <a:pt x="322" y="241"/>
                      <a:pt x="330" y="235"/>
                      <a:pt x="337" y="230"/>
                    </a:cubicBezTo>
                    <a:cubicBezTo>
                      <a:pt x="344" y="224"/>
                      <a:pt x="351" y="218"/>
                      <a:pt x="358" y="213"/>
                    </a:cubicBezTo>
                    <a:cubicBezTo>
                      <a:pt x="383" y="193"/>
                      <a:pt x="400" y="180"/>
                      <a:pt x="400" y="180"/>
                    </a:cubicBezTo>
                    <a:cubicBezTo>
                      <a:pt x="257" y="0"/>
                      <a:pt x="257" y="0"/>
                      <a:pt x="257" y="0"/>
                    </a:cubicBezTo>
                    <a:cubicBezTo>
                      <a:pt x="257" y="0"/>
                      <a:pt x="242" y="13"/>
                      <a:pt x="219" y="31"/>
                    </a:cubicBezTo>
                    <a:cubicBezTo>
                      <a:pt x="196" y="50"/>
                      <a:pt x="163" y="72"/>
                      <a:pt x="131" y="95"/>
                    </a:cubicBezTo>
                    <a:cubicBezTo>
                      <a:pt x="123" y="101"/>
                      <a:pt x="115" y="106"/>
                      <a:pt x="107" y="112"/>
                    </a:cubicBezTo>
                    <a:cubicBezTo>
                      <a:pt x="99" y="118"/>
                      <a:pt x="91" y="123"/>
                      <a:pt x="84" y="128"/>
                    </a:cubicBezTo>
                    <a:cubicBezTo>
                      <a:pt x="68" y="138"/>
                      <a:pt x="53" y="147"/>
                      <a:pt x="41" y="155"/>
                    </a:cubicBezTo>
                    <a:cubicBezTo>
                      <a:pt x="16" y="171"/>
                      <a:pt x="0" y="182"/>
                      <a:pt x="0"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Freeform 21"/>
              <p:cNvSpPr/>
              <p:nvPr/>
            </p:nvSpPr>
            <p:spPr bwMode="auto">
              <a:xfrm>
                <a:off x="7494588" y="4198938"/>
                <a:ext cx="42863" cy="34925"/>
              </a:xfrm>
              <a:custGeom>
                <a:avLst/>
                <a:gdLst>
                  <a:gd name="T0" fmla="*/ 0 w 54"/>
                  <a:gd name="T1" fmla="*/ 43 h 43"/>
                  <a:gd name="T2" fmla="*/ 28 w 54"/>
                  <a:gd name="T3" fmla="*/ 22 h 43"/>
                  <a:gd name="T4" fmla="*/ 38 w 54"/>
                  <a:gd name="T5" fmla="*/ 14 h 43"/>
                  <a:gd name="T6" fmla="*/ 46 w 54"/>
                  <a:gd name="T7" fmla="*/ 7 h 43"/>
                  <a:gd name="T8" fmla="*/ 54 w 54"/>
                  <a:gd name="T9" fmla="*/ 0 h 43"/>
                </a:gdLst>
                <a:ahLst/>
                <a:cxnLst>
                  <a:cxn ang="0">
                    <a:pos x="T0" y="T1"/>
                  </a:cxn>
                  <a:cxn ang="0">
                    <a:pos x="T2" y="T3"/>
                  </a:cxn>
                  <a:cxn ang="0">
                    <a:pos x="T4" y="T5"/>
                  </a:cxn>
                  <a:cxn ang="0">
                    <a:pos x="T6" y="T7"/>
                  </a:cxn>
                  <a:cxn ang="0">
                    <a:pos x="T8" y="T9"/>
                  </a:cxn>
                </a:cxnLst>
                <a:rect l="0" t="0" r="r" b="b"/>
                <a:pathLst>
                  <a:path w="54" h="43">
                    <a:moveTo>
                      <a:pt x="0" y="43"/>
                    </a:moveTo>
                    <a:cubicBezTo>
                      <a:pt x="0" y="43"/>
                      <a:pt x="14" y="33"/>
                      <a:pt x="28" y="22"/>
                    </a:cubicBezTo>
                    <a:cubicBezTo>
                      <a:pt x="31" y="19"/>
                      <a:pt x="35" y="17"/>
                      <a:pt x="38" y="14"/>
                    </a:cubicBezTo>
                    <a:cubicBezTo>
                      <a:pt x="41" y="11"/>
                      <a:pt x="44" y="9"/>
                      <a:pt x="46" y="7"/>
                    </a:cubicBezTo>
                    <a:cubicBezTo>
                      <a:pt x="51" y="2"/>
                      <a:pt x="54" y="0"/>
                      <a:pt x="5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Freeform 22"/>
              <p:cNvSpPr/>
              <p:nvPr/>
            </p:nvSpPr>
            <p:spPr bwMode="auto">
              <a:xfrm>
                <a:off x="7237413" y="4381500"/>
                <a:ext cx="49213" cy="28575"/>
              </a:xfrm>
              <a:custGeom>
                <a:avLst/>
                <a:gdLst>
                  <a:gd name="T0" fmla="*/ 0 w 60"/>
                  <a:gd name="T1" fmla="*/ 35 h 35"/>
                  <a:gd name="T2" fmla="*/ 30 w 60"/>
                  <a:gd name="T3" fmla="*/ 18 h 35"/>
                  <a:gd name="T4" fmla="*/ 50 w 60"/>
                  <a:gd name="T5" fmla="*/ 6 h 35"/>
                  <a:gd name="T6" fmla="*/ 60 w 60"/>
                  <a:gd name="T7" fmla="*/ 0 h 35"/>
                </a:gdLst>
                <a:ahLst/>
                <a:cxnLst>
                  <a:cxn ang="0">
                    <a:pos x="T0" y="T1"/>
                  </a:cxn>
                  <a:cxn ang="0">
                    <a:pos x="T2" y="T3"/>
                  </a:cxn>
                  <a:cxn ang="0">
                    <a:pos x="T4" y="T5"/>
                  </a:cxn>
                  <a:cxn ang="0">
                    <a:pos x="T6" y="T7"/>
                  </a:cxn>
                </a:cxnLst>
                <a:rect l="0" t="0" r="r" b="b"/>
                <a:pathLst>
                  <a:path w="60" h="35">
                    <a:moveTo>
                      <a:pt x="0" y="35"/>
                    </a:moveTo>
                    <a:cubicBezTo>
                      <a:pt x="0" y="35"/>
                      <a:pt x="15" y="26"/>
                      <a:pt x="30" y="18"/>
                    </a:cubicBezTo>
                    <a:cubicBezTo>
                      <a:pt x="37" y="13"/>
                      <a:pt x="45" y="9"/>
                      <a:pt x="50" y="6"/>
                    </a:cubicBezTo>
                    <a:cubicBezTo>
                      <a:pt x="56" y="2"/>
                      <a:pt x="60" y="0"/>
                      <a:pt x="6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Freeform 23"/>
              <p:cNvSpPr/>
              <p:nvPr/>
            </p:nvSpPr>
            <p:spPr bwMode="auto">
              <a:xfrm>
                <a:off x="6958013" y="4438650"/>
                <a:ext cx="322263" cy="279400"/>
              </a:xfrm>
              <a:custGeom>
                <a:avLst/>
                <a:gdLst>
                  <a:gd name="T0" fmla="*/ 124 w 398"/>
                  <a:gd name="T1" fmla="*/ 208 h 346"/>
                  <a:gd name="T2" fmla="*/ 159 w 398"/>
                  <a:gd name="T3" fmla="*/ 192 h 346"/>
                  <a:gd name="T4" fmla="*/ 195 w 398"/>
                  <a:gd name="T5" fmla="*/ 176 h 346"/>
                  <a:gd name="T6" fmla="*/ 235 w 398"/>
                  <a:gd name="T7" fmla="*/ 157 h 346"/>
                  <a:gd name="T8" fmla="*/ 310 w 398"/>
                  <a:gd name="T9" fmla="*/ 118 h 346"/>
                  <a:gd name="T10" fmla="*/ 335 w 398"/>
                  <a:gd name="T11" fmla="*/ 106 h 346"/>
                  <a:gd name="T12" fmla="*/ 344 w 398"/>
                  <a:gd name="T13" fmla="*/ 101 h 346"/>
                  <a:gd name="T14" fmla="*/ 398 w 398"/>
                  <a:gd name="T15" fmla="*/ 200 h 346"/>
                  <a:gd name="T16" fmla="*/ 395 w 398"/>
                  <a:gd name="T17" fmla="*/ 201 h 346"/>
                  <a:gd name="T18" fmla="*/ 385 w 398"/>
                  <a:gd name="T19" fmla="*/ 207 h 346"/>
                  <a:gd name="T20" fmla="*/ 350 w 398"/>
                  <a:gd name="T21" fmla="*/ 224 h 346"/>
                  <a:gd name="T22" fmla="*/ 301 w 398"/>
                  <a:gd name="T23" fmla="*/ 250 h 346"/>
                  <a:gd name="T24" fmla="*/ 273 w 398"/>
                  <a:gd name="T25" fmla="*/ 264 h 346"/>
                  <a:gd name="T26" fmla="*/ 243 w 398"/>
                  <a:gd name="T27" fmla="*/ 277 h 346"/>
                  <a:gd name="T28" fmla="*/ 185 w 398"/>
                  <a:gd name="T29" fmla="*/ 304 h 346"/>
                  <a:gd name="T30" fmla="*/ 134 w 398"/>
                  <a:gd name="T31" fmla="*/ 326 h 346"/>
                  <a:gd name="T32" fmla="*/ 84 w 398"/>
                  <a:gd name="T33" fmla="*/ 346 h 346"/>
                  <a:gd name="T34" fmla="*/ 0 w 398"/>
                  <a:gd name="T35" fmla="*/ 132 h 346"/>
                  <a:gd name="T36" fmla="*/ 45 w 398"/>
                  <a:gd name="T37" fmla="*/ 114 h 346"/>
                  <a:gd name="T38" fmla="*/ 92 w 398"/>
                  <a:gd name="T39" fmla="*/ 94 h 346"/>
                  <a:gd name="T40" fmla="*/ 145 w 398"/>
                  <a:gd name="T41" fmla="*/ 70 h 346"/>
                  <a:gd name="T42" fmla="*/ 171 w 398"/>
                  <a:gd name="T43" fmla="*/ 58 h 346"/>
                  <a:gd name="T44" fmla="*/ 197 w 398"/>
                  <a:gd name="T45" fmla="*/ 45 h 346"/>
                  <a:gd name="T46" fmla="*/ 242 w 398"/>
                  <a:gd name="T47" fmla="*/ 22 h 346"/>
                  <a:gd name="T48" fmla="*/ 286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208"/>
                    </a:moveTo>
                    <a:cubicBezTo>
                      <a:pt x="124" y="208"/>
                      <a:pt x="138" y="201"/>
                      <a:pt x="159" y="192"/>
                    </a:cubicBezTo>
                    <a:cubicBezTo>
                      <a:pt x="170" y="187"/>
                      <a:pt x="182" y="182"/>
                      <a:pt x="195" y="176"/>
                    </a:cubicBezTo>
                    <a:cubicBezTo>
                      <a:pt x="208" y="170"/>
                      <a:pt x="222" y="164"/>
                      <a:pt x="235" y="157"/>
                    </a:cubicBezTo>
                    <a:cubicBezTo>
                      <a:pt x="263" y="143"/>
                      <a:pt x="290" y="129"/>
                      <a:pt x="310" y="118"/>
                    </a:cubicBezTo>
                    <a:cubicBezTo>
                      <a:pt x="321" y="113"/>
                      <a:pt x="329" y="109"/>
                      <a:pt x="335" y="106"/>
                    </a:cubicBezTo>
                    <a:cubicBezTo>
                      <a:pt x="341" y="103"/>
                      <a:pt x="344" y="101"/>
                      <a:pt x="344" y="101"/>
                    </a:cubicBezTo>
                    <a:cubicBezTo>
                      <a:pt x="398" y="200"/>
                      <a:pt x="398" y="200"/>
                      <a:pt x="398" y="200"/>
                    </a:cubicBezTo>
                    <a:cubicBezTo>
                      <a:pt x="398" y="200"/>
                      <a:pt x="397" y="200"/>
                      <a:pt x="395" y="201"/>
                    </a:cubicBezTo>
                    <a:cubicBezTo>
                      <a:pt x="392" y="203"/>
                      <a:pt x="389" y="204"/>
                      <a:pt x="385" y="207"/>
                    </a:cubicBezTo>
                    <a:cubicBezTo>
                      <a:pt x="376" y="211"/>
                      <a:pt x="364" y="217"/>
                      <a:pt x="350" y="224"/>
                    </a:cubicBezTo>
                    <a:cubicBezTo>
                      <a:pt x="336" y="232"/>
                      <a:pt x="319" y="241"/>
                      <a:pt x="301" y="250"/>
                    </a:cubicBezTo>
                    <a:cubicBezTo>
                      <a:pt x="291" y="254"/>
                      <a:pt x="282" y="259"/>
                      <a:pt x="273" y="264"/>
                    </a:cubicBezTo>
                    <a:cubicBezTo>
                      <a:pt x="263" y="268"/>
                      <a:pt x="253" y="273"/>
                      <a:pt x="243" y="277"/>
                    </a:cubicBezTo>
                    <a:cubicBezTo>
                      <a:pt x="223" y="286"/>
                      <a:pt x="204" y="295"/>
                      <a:pt x="185" y="304"/>
                    </a:cubicBezTo>
                    <a:cubicBezTo>
                      <a:pt x="167" y="312"/>
                      <a:pt x="150" y="320"/>
                      <a:pt x="134" y="326"/>
                    </a:cubicBezTo>
                    <a:cubicBezTo>
                      <a:pt x="104" y="338"/>
                      <a:pt x="84" y="346"/>
                      <a:pt x="84" y="346"/>
                    </a:cubicBezTo>
                    <a:cubicBezTo>
                      <a:pt x="0" y="132"/>
                      <a:pt x="0" y="132"/>
                      <a:pt x="0" y="132"/>
                    </a:cubicBezTo>
                    <a:cubicBezTo>
                      <a:pt x="0" y="132"/>
                      <a:pt x="18" y="125"/>
                      <a:pt x="45" y="114"/>
                    </a:cubicBezTo>
                    <a:cubicBezTo>
                      <a:pt x="59" y="109"/>
                      <a:pt x="75" y="101"/>
                      <a:pt x="92" y="94"/>
                    </a:cubicBezTo>
                    <a:cubicBezTo>
                      <a:pt x="109" y="86"/>
                      <a:pt x="127" y="78"/>
                      <a:pt x="145" y="70"/>
                    </a:cubicBezTo>
                    <a:cubicBezTo>
                      <a:pt x="154" y="66"/>
                      <a:pt x="162" y="62"/>
                      <a:pt x="171" y="58"/>
                    </a:cubicBezTo>
                    <a:cubicBezTo>
                      <a:pt x="180" y="54"/>
                      <a:pt x="188" y="49"/>
                      <a:pt x="197" y="45"/>
                    </a:cubicBezTo>
                    <a:cubicBezTo>
                      <a:pt x="213" y="37"/>
                      <a:pt x="229" y="29"/>
                      <a:pt x="242" y="22"/>
                    </a:cubicBezTo>
                    <a:cubicBezTo>
                      <a:pt x="268" y="9"/>
                      <a:pt x="286" y="0"/>
                      <a:pt x="28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Freeform 24"/>
              <p:cNvSpPr/>
              <p:nvPr/>
            </p:nvSpPr>
            <p:spPr bwMode="auto">
              <a:xfrm>
                <a:off x="6905625" y="4545013"/>
                <a:ext cx="52388" cy="20638"/>
              </a:xfrm>
              <a:custGeom>
                <a:avLst/>
                <a:gdLst>
                  <a:gd name="T0" fmla="*/ 65 w 65"/>
                  <a:gd name="T1" fmla="*/ 0 h 26"/>
                  <a:gd name="T2" fmla="*/ 32 w 65"/>
                  <a:gd name="T3" fmla="*/ 13 h 26"/>
                  <a:gd name="T4" fmla="*/ 10 w 65"/>
                  <a:gd name="T5" fmla="*/ 22 h 26"/>
                  <a:gd name="T6" fmla="*/ 0 w 65"/>
                  <a:gd name="T7" fmla="*/ 26 h 26"/>
                </a:gdLst>
                <a:ahLst/>
                <a:cxnLst>
                  <a:cxn ang="0">
                    <a:pos x="T0" y="T1"/>
                  </a:cxn>
                  <a:cxn ang="0">
                    <a:pos x="T2" y="T3"/>
                  </a:cxn>
                  <a:cxn ang="0">
                    <a:pos x="T4" y="T5"/>
                  </a:cxn>
                  <a:cxn ang="0">
                    <a:pos x="T6" y="T7"/>
                  </a:cxn>
                </a:cxnLst>
                <a:rect l="0" t="0" r="r" b="b"/>
                <a:pathLst>
                  <a:path w="65" h="26">
                    <a:moveTo>
                      <a:pt x="65" y="0"/>
                    </a:moveTo>
                    <a:cubicBezTo>
                      <a:pt x="65" y="0"/>
                      <a:pt x="48" y="7"/>
                      <a:pt x="32" y="13"/>
                    </a:cubicBezTo>
                    <a:cubicBezTo>
                      <a:pt x="24" y="16"/>
                      <a:pt x="16" y="19"/>
                      <a:pt x="10" y="22"/>
                    </a:cubicBezTo>
                    <a:cubicBezTo>
                      <a:pt x="4" y="24"/>
                      <a:pt x="0" y="26"/>
                      <a:pt x="0"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Line 25"/>
              <p:cNvSpPr>
                <a:spLocks noChangeShapeType="1"/>
              </p:cNvSpPr>
              <p:nvPr/>
            </p:nvSpPr>
            <p:spPr bwMode="auto">
              <a:xfrm flipH="1">
                <a:off x="7189788"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Freeform 26"/>
              <p:cNvSpPr/>
              <p:nvPr/>
            </p:nvSpPr>
            <p:spPr bwMode="auto">
              <a:xfrm>
                <a:off x="6607175" y="4583113"/>
                <a:ext cx="304800" cy="247650"/>
              </a:xfrm>
              <a:custGeom>
                <a:avLst/>
                <a:gdLst>
                  <a:gd name="T0" fmla="*/ 257 w 377"/>
                  <a:gd name="T1" fmla="*/ 137 h 307"/>
                  <a:gd name="T2" fmla="*/ 220 w 377"/>
                  <a:gd name="T3" fmla="*/ 148 h 307"/>
                  <a:gd name="T4" fmla="*/ 183 w 377"/>
                  <a:gd name="T5" fmla="*/ 159 h 307"/>
                  <a:gd name="T6" fmla="*/ 162 w 377"/>
                  <a:gd name="T7" fmla="*/ 165 h 307"/>
                  <a:gd name="T8" fmla="*/ 139 w 377"/>
                  <a:gd name="T9" fmla="*/ 170 h 307"/>
                  <a:gd name="T10" fmla="*/ 57 w 377"/>
                  <a:gd name="T11" fmla="*/ 189 h 307"/>
                  <a:gd name="T12" fmla="*/ 30 w 377"/>
                  <a:gd name="T13" fmla="*/ 195 h 307"/>
                  <a:gd name="T14" fmla="*/ 20 w 377"/>
                  <a:gd name="T15" fmla="*/ 197 h 307"/>
                  <a:gd name="T16" fmla="*/ 42 w 377"/>
                  <a:gd name="T17" fmla="*/ 307 h 307"/>
                  <a:gd name="T18" fmla="*/ 46 w 377"/>
                  <a:gd name="T19" fmla="*/ 307 h 307"/>
                  <a:gd name="T20" fmla="*/ 57 w 377"/>
                  <a:gd name="T21" fmla="*/ 304 h 307"/>
                  <a:gd name="T22" fmla="*/ 95 w 377"/>
                  <a:gd name="T23" fmla="*/ 296 h 307"/>
                  <a:gd name="T24" fmla="*/ 149 w 377"/>
                  <a:gd name="T25" fmla="*/ 283 h 307"/>
                  <a:gd name="T26" fmla="*/ 211 w 377"/>
                  <a:gd name="T27" fmla="*/ 268 h 307"/>
                  <a:gd name="T28" fmla="*/ 326 w 377"/>
                  <a:gd name="T29" fmla="*/ 235 h 307"/>
                  <a:gd name="T30" fmla="*/ 377 w 377"/>
                  <a:gd name="T31" fmla="*/ 217 h 307"/>
                  <a:gd name="T32" fmla="*/ 304 w 377"/>
                  <a:gd name="T33" fmla="*/ 0 h 307"/>
                  <a:gd name="T34" fmla="*/ 258 w 377"/>
                  <a:gd name="T35" fmla="*/ 16 h 307"/>
                  <a:gd name="T36" fmla="*/ 153 w 377"/>
                  <a:gd name="T37" fmla="*/ 45 h 307"/>
                  <a:gd name="T38" fmla="*/ 125 w 377"/>
                  <a:gd name="T39" fmla="*/ 53 h 307"/>
                  <a:gd name="T40" fmla="*/ 97 w 377"/>
                  <a:gd name="T41" fmla="*/ 60 h 307"/>
                  <a:gd name="T42" fmla="*/ 48 w 377"/>
                  <a:gd name="T43" fmla="*/ 71 h 307"/>
                  <a:gd name="T44" fmla="*/ 13 w 377"/>
                  <a:gd name="T45" fmla="*/ 79 h 307"/>
                  <a:gd name="T46" fmla="*/ 0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257" y="137"/>
                    </a:moveTo>
                    <a:cubicBezTo>
                      <a:pt x="257" y="137"/>
                      <a:pt x="243" y="142"/>
                      <a:pt x="220" y="148"/>
                    </a:cubicBezTo>
                    <a:cubicBezTo>
                      <a:pt x="209" y="151"/>
                      <a:pt x="197" y="155"/>
                      <a:pt x="183" y="159"/>
                    </a:cubicBezTo>
                    <a:cubicBezTo>
                      <a:pt x="176" y="161"/>
                      <a:pt x="169" y="163"/>
                      <a:pt x="162" y="165"/>
                    </a:cubicBezTo>
                    <a:cubicBezTo>
                      <a:pt x="154" y="167"/>
                      <a:pt x="147" y="168"/>
                      <a:pt x="139" y="170"/>
                    </a:cubicBezTo>
                    <a:cubicBezTo>
                      <a:pt x="110" y="177"/>
                      <a:pt x="80" y="184"/>
                      <a:pt x="57" y="189"/>
                    </a:cubicBezTo>
                    <a:cubicBezTo>
                      <a:pt x="46" y="191"/>
                      <a:pt x="37" y="194"/>
                      <a:pt x="30" y="195"/>
                    </a:cubicBezTo>
                    <a:cubicBezTo>
                      <a:pt x="24" y="197"/>
                      <a:pt x="20" y="197"/>
                      <a:pt x="20" y="197"/>
                    </a:cubicBezTo>
                    <a:cubicBezTo>
                      <a:pt x="42" y="307"/>
                      <a:pt x="42" y="307"/>
                      <a:pt x="42" y="307"/>
                    </a:cubicBezTo>
                    <a:cubicBezTo>
                      <a:pt x="42" y="307"/>
                      <a:pt x="44" y="307"/>
                      <a:pt x="46" y="307"/>
                    </a:cubicBezTo>
                    <a:cubicBezTo>
                      <a:pt x="49" y="306"/>
                      <a:pt x="52" y="305"/>
                      <a:pt x="57" y="304"/>
                    </a:cubicBezTo>
                    <a:cubicBezTo>
                      <a:pt x="66" y="302"/>
                      <a:pt x="79" y="299"/>
                      <a:pt x="95" y="296"/>
                    </a:cubicBezTo>
                    <a:cubicBezTo>
                      <a:pt x="111" y="292"/>
                      <a:pt x="129" y="288"/>
                      <a:pt x="149" y="283"/>
                    </a:cubicBezTo>
                    <a:cubicBezTo>
                      <a:pt x="169" y="278"/>
                      <a:pt x="190" y="274"/>
                      <a:pt x="211" y="268"/>
                    </a:cubicBezTo>
                    <a:cubicBezTo>
                      <a:pt x="253" y="256"/>
                      <a:pt x="294" y="244"/>
                      <a:pt x="326" y="235"/>
                    </a:cubicBezTo>
                    <a:cubicBezTo>
                      <a:pt x="356" y="224"/>
                      <a:pt x="377" y="217"/>
                      <a:pt x="377" y="217"/>
                    </a:cubicBezTo>
                    <a:cubicBezTo>
                      <a:pt x="304" y="0"/>
                      <a:pt x="304" y="0"/>
                      <a:pt x="304" y="0"/>
                    </a:cubicBezTo>
                    <a:cubicBezTo>
                      <a:pt x="304" y="0"/>
                      <a:pt x="286" y="6"/>
                      <a:pt x="258" y="16"/>
                    </a:cubicBezTo>
                    <a:cubicBezTo>
                      <a:pt x="229" y="24"/>
                      <a:pt x="191" y="34"/>
                      <a:pt x="153" y="45"/>
                    </a:cubicBezTo>
                    <a:cubicBezTo>
                      <a:pt x="144" y="48"/>
                      <a:pt x="134" y="51"/>
                      <a:pt x="125" y="53"/>
                    </a:cubicBezTo>
                    <a:cubicBezTo>
                      <a:pt x="116" y="55"/>
                      <a:pt x="106" y="57"/>
                      <a:pt x="97" y="60"/>
                    </a:cubicBezTo>
                    <a:cubicBezTo>
                      <a:pt x="79" y="64"/>
                      <a:pt x="62" y="68"/>
                      <a:pt x="48" y="71"/>
                    </a:cubicBezTo>
                    <a:cubicBezTo>
                      <a:pt x="34" y="74"/>
                      <a:pt x="22" y="77"/>
                      <a:pt x="13" y="79"/>
                    </a:cubicBezTo>
                    <a:cubicBezTo>
                      <a:pt x="5" y="81"/>
                      <a:pt x="0" y="82"/>
                      <a:pt x="0"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Line 27"/>
              <p:cNvSpPr>
                <a:spLocks noChangeShapeType="1"/>
              </p:cNvSpPr>
              <p:nvPr/>
            </p:nvSpPr>
            <p:spPr bwMode="auto">
              <a:xfrm flipV="1">
                <a:off x="6853238"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Line 28"/>
              <p:cNvSpPr>
                <a:spLocks noChangeShapeType="1"/>
              </p:cNvSpPr>
              <p:nvPr/>
            </p:nvSpPr>
            <p:spPr bwMode="auto">
              <a:xfrm flipV="1">
                <a:off x="6551613"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Freeform 29"/>
              <p:cNvSpPr/>
              <p:nvPr/>
            </p:nvSpPr>
            <p:spPr bwMode="auto">
              <a:xfrm>
                <a:off x="6242050" y="4668838"/>
                <a:ext cx="284164" cy="206375"/>
              </a:xfrm>
              <a:custGeom>
                <a:avLst/>
                <a:gdLst>
                  <a:gd name="T0" fmla="*/ 91 w 351"/>
                  <a:gd name="T1" fmla="*/ 140 h 256"/>
                  <a:gd name="T2" fmla="*/ 213 w 351"/>
                  <a:gd name="T3" fmla="*/ 130 h 256"/>
                  <a:gd name="T4" fmla="*/ 335 w 351"/>
                  <a:gd name="T5" fmla="*/ 115 h 256"/>
                  <a:gd name="T6" fmla="*/ 351 w 351"/>
                  <a:gd name="T7" fmla="*/ 226 h 256"/>
                  <a:gd name="T8" fmla="*/ 297 w 351"/>
                  <a:gd name="T9" fmla="*/ 233 h 256"/>
                  <a:gd name="T10" fmla="*/ 179 w 351"/>
                  <a:gd name="T11" fmla="*/ 246 h 256"/>
                  <a:gd name="T12" fmla="*/ 115 w 351"/>
                  <a:gd name="T13" fmla="*/ 251 h 256"/>
                  <a:gd name="T14" fmla="*/ 60 w 351"/>
                  <a:gd name="T15" fmla="*/ 254 h 256"/>
                  <a:gd name="T16" fmla="*/ 6 w 351"/>
                  <a:gd name="T17" fmla="*/ 256 h 256"/>
                  <a:gd name="T18" fmla="*/ 0 w 351"/>
                  <a:gd name="T19" fmla="*/ 26 h 256"/>
                  <a:gd name="T20" fmla="*/ 49 w 351"/>
                  <a:gd name="T21" fmla="*/ 25 h 256"/>
                  <a:gd name="T22" fmla="*/ 100 w 351"/>
                  <a:gd name="T23" fmla="*/ 22 h 256"/>
                  <a:gd name="T24" fmla="*/ 157 w 351"/>
                  <a:gd name="T25" fmla="*/ 17 h 256"/>
                  <a:gd name="T26" fmla="*/ 265 w 351"/>
                  <a:gd name="T27" fmla="*/ 6 h 256"/>
                  <a:gd name="T28" fmla="*/ 314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40"/>
                    </a:moveTo>
                    <a:cubicBezTo>
                      <a:pt x="91" y="140"/>
                      <a:pt x="152" y="135"/>
                      <a:pt x="213" y="130"/>
                    </a:cubicBezTo>
                    <a:cubicBezTo>
                      <a:pt x="274" y="123"/>
                      <a:pt x="335" y="115"/>
                      <a:pt x="335" y="115"/>
                    </a:cubicBezTo>
                    <a:cubicBezTo>
                      <a:pt x="351" y="226"/>
                      <a:pt x="351" y="226"/>
                      <a:pt x="351" y="226"/>
                    </a:cubicBezTo>
                    <a:cubicBezTo>
                      <a:pt x="351" y="226"/>
                      <a:pt x="330" y="229"/>
                      <a:pt x="297" y="233"/>
                    </a:cubicBezTo>
                    <a:cubicBezTo>
                      <a:pt x="265" y="237"/>
                      <a:pt x="222" y="244"/>
                      <a:pt x="179" y="246"/>
                    </a:cubicBezTo>
                    <a:cubicBezTo>
                      <a:pt x="157" y="248"/>
                      <a:pt x="136" y="249"/>
                      <a:pt x="115" y="251"/>
                    </a:cubicBezTo>
                    <a:cubicBezTo>
                      <a:pt x="95" y="252"/>
                      <a:pt x="76" y="254"/>
                      <a:pt x="60" y="254"/>
                    </a:cubicBezTo>
                    <a:cubicBezTo>
                      <a:pt x="28" y="255"/>
                      <a:pt x="6" y="256"/>
                      <a:pt x="6" y="256"/>
                    </a:cubicBezTo>
                    <a:cubicBezTo>
                      <a:pt x="0" y="26"/>
                      <a:pt x="0" y="26"/>
                      <a:pt x="0" y="26"/>
                    </a:cubicBezTo>
                    <a:cubicBezTo>
                      <a:pt x="0" y="26"/>
                      <a:pt x="20" y="26"/>
                      <a:pt x="49" y="25"/>
                    </a:cubicBezTo>
                    <a:cubicBezTo>
                      <a:pt x="64" y="25"/>
                      <a:pt x="81" y="23"/>
                      <a:pt x="100" y="22"/>
                    </a:cubicBezTo>
                    <a:cubicBezTo>
                      <a:pt x="118" y="20"/>
                      <a:pt x="138" y="19"/>
                      <a:pt x="157" y="17"/>
                    </a:cubicBezTo>
                    <a:cubicBezTo>
                      <a:pt x="197" y="15"/>
                      <a:pt x="236" y="9"/>
                      <a:pt x="265" y="6"/>
                    </a:cubicBezTo>
                    <a:cubicBezTo>
                      <a:pt x="295" y="2"/>
                      <a:pt x="314" y="0"/>
                      <a:pt x="31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Line 30"/>
              <p:cNvSpPr>
                <a:spLocks noChangeShapeType="1"/>
              </p:cNvSpPr>
              <p:nvPr/>
            </p:nvSpPr>
            <p:spPr bwMode="auto">
              <a:xfrm flipH="1">
                <a:off x="6186488"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Freeform 31"/>
              <p:cNvSpPr/>
              <p:nvPr/>
            </p:nvSpPr>
            <p:spPr bwMode="auto">
              <a:xfrm>
                <a:off x="6496050" y="4659313"/>
                <a:ext cx="55563" cy="9525"/>
              </a:xfrm>
              <a:custGeom>
                <a:avLst/>
                <a:gdLst>
                  <a:gd name="T0" fmla="*/ 69 w 69"/>
                  <a:gd name="T1" fmla="*/ 0 h 12"/>
                  <a:gd name="T2" fmla="*/ 34 w 69"/>
                  <a:gd name="T3" fmla="*/ 6 h 12"/>
                  <a:gd name="T4" fmla="*/ 11 w 69"/>
                  <a:gd name="T5" fmla="*/ 10 h 12"/>
                  <a:gd name="T6" fmla="*/ 0 w 69"/>
                  <a:gd name="T7" fmla="*/ 12 h 12"/>
                </a:gdLst>
                <a:ahLst/>
                <a:cxnLst>
                  <a:cxn ang="0">
                    <a:pos x="T0" y="T1"/>
                  </a:cxn>
                  <a:cxn ang="0">
                    <a:pos x="T2" y="T3"/>
                  </a:cxn>
                  <a:cxn ang="0">
                    <a:pos x="T4" y="T5"/>
                  </a:cxn>
                  <a:cxn ang="0">
                    <a:pos x="T6" y="T7"/>
                  </a:cxn>
                </a:cxnLst>
                <a:rect l="0" t="0" r="r" b="b"/>
                <a:pathLst>
                  <a:path w="69" h="12">
                    <a:moveTo>
                      <a:pt x="69" y="0"/>
                    </a:moveTo>
                    <a:cubicBezTo>
                      <a:pt x="69" y="0"/>
                      <a:pt x="52" y="3"/>
                      <a:pt x="34" y="6"/>
                    </a:cubicBezTo>
                    <a:cubicBezTo>
                      <a:pt x="26" y="8"/>
                      <a:pt x="17" y="9"/>
                      <a:pt x="11" y="10"/>
                    </a:cubicBezTo>
                    <a:cubicBezTo>
                      <a:pt x="5" y="11"/>
                      <a:pt x="0" y="12"/>
                      <a:pt x="0"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Freeform 32"/>
              <p:cNvSpPr/>
              <p:nvPr/>
            </p:nvSpPr>
            <p:spPr bwMode="auto">
              <a:xfrm>
                <a:off x="5846763" y="4668838"/>
                <a:ext cx="284163" cy="206375"/>
              </a:xfrm>
              <a:custGeom>
                <a:avLst/>
                <a:gdLst>
                  <a:gd name="T0" fmla="*/ 260 w 351"/>
                  <a:gd name="T1" fmla="*/ 140 h 256"/>
                  <a:gd name="T2" fmla="*/ 138 w 351"/>
                  <a:gd name="T3" fmla="*/ 130 h 256"/>
                  <a:gd name="T4" fmla="*/ 16 w 351"/>
                  <a:gd name="T5" fmla="*/ 115 h 256"/>
                  <a:gd name="T6" fmla="*/ 0 w 351"/>
                  <a:gd name="T7" fmla="*/ 226 h 256"/>
                  <a:gd name="T8" fmla="*/ 54 w 351"/>
                  <a:gd name="T9" fmla="*/ 233 h 256"/>
                  <a:gd name="T10" fmla="*/ 172 w 351"/>
                  <a:gd name="T11" fmla="*/ 246 h 256"/>
                  <a:gd name="T12" fmla="*/ 236 w 351"/>
                  <a:gd name="T13" fmla="*/ 251 h 256"/>
                  <a:gd name="T14" fmla="*/ 291 w 351"/>
                  <a:gd name="T15" fmla="*/ 254 h 256"/>
                  <a:gd name="T16" fmla="*/ 345 w 351"/>
                  <a:gd name="T17" fmla="*/ 256 h 256"/>
                  <a:gd name="T18" fmla="*/ 351 w 351"/>
                  <a:gd name="T19" fmla="*/ 26 h 256"/>
                  <a:gd name="T20" fmla="*/ 302 w 351"/>
                  <a:gd name="T21" fmla="*/ 25 h 256"/>
                  <a:gd name="T22" fmla="*/ 251 w 351"/>
                  <a:gd name="T23" fmla="*/ 22 h 256"/>
                  <a:gd name="T24" fmla="*/ 194 w 351"/>
                  <a:gd name="T25" fmla="*/ 17 h 256"/>
                  <a:gd name="T26" fmla="*/ 86 w 351"/>
                  <a:gd name="T27" fmla="*/ 6 h 256"/>
                  <a:gd name="T28" fmla="*/ 37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40"/>
                    </a:moveTo>
                    <a:cubicBezTo>
                      <a:pt x="260" y="140"/>
                      <a:pt x="199" y="135"/>
                      <a:pt x="138" y="130"/>
                    </a:cubicBezTo>
                    <a:cubicBezTo>
                      <a:pt x="77" y="123"/>
                      <a:pt x="16" y="115"/>
                      <a:pt x="16" y="115"/>
                    </a:cubicBezTo>
                    <a:cubicBezTo>
                      <a:pt x="0" y="226"/>
                      <a:pt x="0" y="226"/>
                      <a:pt x="0" y="226"/>
                    </a:cubicBezTo>
                    <a:cubicBezTo>
                      <a:pt x="0" y="226"/>
                      <a:pt x="21" y="229"/>
                      <a:pt x="54" y="233"/>
                    </a:cubicBezTo>
                    <a:cubicBezTo>
                      <a:pt x="86" y="237"/>
                      <a:pt x="129" y="244"/>
                      <a:pt x="172" y="246"/>
                    </a:cubicBezTo>
                    <a:cubicBezTo>
                      <a:pt x="194" y="248"/>
                      <a:pt x="215" y="249"/>
                      <a:pt x="236" y="251"/>
                    </a:cubicBezTo>
                    <a:cubicBezTo>
                      <a:pt x="256" y="252"/>
                      <a:pt x="275" y="254"/>
                      <a:pt x="291" y="254"/>
                    </a:cubicBezTo>
                    <a:cubicBezTo>
                      <a:pt x="323" y="255"/>
                      <a:pt x="345" y="256"/>
                      <a:pt x="345" y="256"/>
                    </a:cubicBezTo>
                    <a:cubicBezTo>
                      <a:pt x="351" y="26"/>
                      <a:pt x="351" y="26"/>
                      <a:pt x="351" y="26"/>
                    </a:cubicBezTo>
                    <a:cubicBezTo>
                      <a:pt x="351" y="26"/>
                      <a:pt x="331" y="26"/>
                      <a:pt x="302" y="25"/>
                    </a:cubicBezTo>
                    <a:cubicBezTo>
                      <a:pt x="287" y="25"/>
                      <a:pt x="270" y="23"/>
                      <a:pt x="251" y="22"/>
                    </a:cubicBezTo>
                    <a:cubicBezTo>
                      <a:pt x="233" y="20"/>
                      <a:pt x="213" y="19"/>
                      <a:pt x="194" y="17"/>
                    </a:cubicBezTo>
                    <a:cubicBezTo>
                      <a:pt x="154" y="15"/>
                      <a:pt x="115" y="9"/>
                      <a:pt x="86" y="6"/>
                    </a:cubicBezTo>
                    <a:cubicBezTo>
                      <a:pt x="56" y="2"/>
                      <a:pt x="37" y="0"/>
                      <a:pt x="3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Line 33"/>
              <p:cNvSpPr>
                <a:spLocks noChangeShapeType="1"/>
              </p:cNvSpPr>
              <p:nvPr/>
            </p:nvSpPr>
            <p:spPr bwMode="auto">
              <a:xfrm>
                <a:off x="6130925"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Freeform 34"/>
              <p:cNvSpPr/>
              <p:nvPr/>
            </p:nvSpPr>
            <p:spPr bwMode="auto">
              <a:xfrm>
                <a:off x="5821363" y="4659313"/>
                <a:ext cx="55563" cy="9525"/>
              </a:xfrm>
              <a:custGeom>
                <a:avLst/>
                <a:gdLst>
                  <a:gd name="T0" fmla="*/ 0 w 69"/>
                  <a:gd name="T1" fmla="*/ 0 h 12"/>
                  <a:gd name="T2" fmla="*/ 35 w 69"/>
                  <a:gd name="T3" fmla="*/ 6 h 12"/>
                  <a:gd name="T4" fmla="*/ 58 w 69"/>
                  <a:gd name="T5" fmla="*/ 10 h 12"/>
                  <a:gd name="T6" fmla="*/ 69 w 69"/>
                  <a:gd name="T7" fmla="*/ 12 h 12"/>
                </a:gdLst>
                <a:ahLst/>
                <a:cxnLst>
                  <a:cxn ang="0">
                    <a:pos x="T0" y="T1"/>
                  </a:cxn>
                  <a:cxn ang="0">
                    <a:pos x="T2" y="T3"/>
                  </a:cxn>
                  <a:cxn ang="0">
                    <a:pos x="T4" y="T5"/>
                  </a:cxn>
                  <a:cxn ang="0">
                    <a:pos x="T6" y="T7"/>
                  </a:cxn>
                </a:cxnLst>
                <a:rect l="0" t="0" r="r" b="b"/>
                <a:pathLst>
                  <a:path w="69" h="12">
                    <a:moveTo>
                      <a:pt x="0" y="0"/>
                    </a:moveTo>
                    <a:cubicBezTo>
                      <a:pt x="0" y="0"/>
                      <a:pt x="17" y="3"/>
                      <a:pt x="35" y="6"/>
                    </a:cubicBezTo>
                    <a:cubicBezTo>
                      <a:pt x="43" y="8"/>
                      <a:pt x="52" y="9"/>
                      <a:pt x="58" y="10"/>
                    </a:cubicBezTo>
                    <a:cubicBezTo>
                      <a:pt x="64" y="11"/>
                      <a:pt x="69" y="12"/>
                      <a:pt x="69"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Freeform 35"/>
              <p:cNvSpPr/>
              <p:nvPr/>
            </p:nvSpPr>
            <p:spPr bwMode="auto">
              <a:xfrm>
                <a:off x="5461000" y="4583113"/>
                <a:ext cx="304800" cy="247650"/>
              </a:xfrm>
              <a:custGeom>
                <a:avLst/>
                <a:gdLst>
                  <a:gd name="T0" fmla="*/ 120 w 377"/>
                  <a:gd name="T1" fmla="*/ 137 h 307"/>
                  <a:gd name="T2" fmla="*/ 157 w 377"/>
                  <a:gd name="T3" fmla="*/ 148 h 307"/>
                  <a:gd name="T4" fmla="*/ 194 w 377"/>
                  <a:gd name="T5" fmla="*/ 159 h 307"/>
                  <a:gd name="T6" fmla="*/ 216 w 377"/>
                  <a:gd name="T7" fmla="*/ 165 h 307"/>
                  <a:gd name="T8" fmla="*/ 238 w 377"/>
                  <a:gd name="T9" fmla="*/ 170 h 307"/>
                  <a:gd name="T10" fmla="*/ 320 w 377"/>
                  <a:gd name="T11" fmla="*/ 189 h 307"/>
                  <a:gd name="T12" fmla="*/ 347 w 377"/>
                  <a:gd name="T13" fmla="*/ 195 h 307"/>
                  <a:gd name="T14" fmla="*/ 357 w 377"/>
                  <a:gd name="T15" fmla="*/ 197 h 307"/>
                  <a:gd name="T16" fmla="*/ 335 w 377"/>
                  <a:gd name="T17" fmla="*/ 307 h 307"/>
                  <a:gd name="T18" fmla="*/ 331 w 377"/>
                  <a:gd name="T19" fmla="*/ 307 h 307"/>
                  <a:gd name="T20" fmla="*/ 320 w 377"/>
                  <a:gd name="T21" fmla="*/ 304 h 307"/>
                  <a:gd name="T22" fmla="*/ 282 w 377"/>
                  <a:gd name="T23" fmla="*/ 296 h 307"/>
                  <a:gd name="T24" fmla="*/ 228 w 377"/>
                  <a:gd name="T25" fmla="*/ 283 h 307"/>
                  <a:gd name="T26" fmla="*/ 166 w 377"/>
                  <a:gd name="T27" fmla="*/ 268 h 307"/>
                  <a:gd name="T28" fmla="*/ 51 w 377"/>
                  <a:gd name="T29" fmla="*/ 235 h 307"/>
                  <a:gd name="T30" fmla="*/ 0 w 377"/>
                  <a:gd name="T31" fmla="*/ 217 h 307"/>
                  <a:gd name="T32" fmla="*/ 73 w 377"/>
                  <a:gd name="T33" fmla="*/ 0 h 307"/>
                  <a:gd name="T34" fmla="*/ 119 w 377"/>
                  <a:gd name="T35" fmla="*/ 16 h 307"/>
                  <a:gd name="T36" fmla="*/ 224 w 377"/>
                  <a:gd name="T37" fmla="*/ 45 h 307"/>
                  <a:gd name="T38" fmla="*/ 252 w 377"/>
                  <a:gd name="T39" fmla="*/ 53 h 307"/>
                  <a:gd name="T40" fmla="*/ 280 w 377"/>
                  <a:gd name="T41" fmla="*/ 60 h 307"/>
                  <a:gd name="T42" fmla="*/ 329 w 377"/>
                  <a:gd name="T43" fmla="*/ 71 h 307"/>
                  <a:gd name="T44" fmla="*/ 364 w 377"/>
                  <a:gd name="T45" fmla="*/ 79 h 307"/>
                  <a:gd name="T46" fmla="*/ 377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120" y="137"/>
                    </a:moveTo>
                    <a:cubicBezTo>
                      <a:pt x="120" y="137"/>
                      <a:pt x="134" y="142"/>
                      <a:pt x="157" y="148"/>
                    </a:cubicBezTo>
                    <a:cubicBezTo>
                      <a:pt x="168" y="151"/>
                      <a:pt x="180" y="155"/>
                      <a:pt x="194" y="159"/>
                    </a:cubicBezTo>
                    <a:cubicBezTo>
                      <a:pt x="201" y="161"/>
                      <a:pt x="208" y="163"/>
                      <a:pt x="216" y="165"/>
                    </a:cubicBezTo>
                    <a:cubicBezTo>
                      <a:pt x="223" y="167"/>
                      <a:pt x="230" y="168"/>
                      <a:pt x="238" y="170"/>
                    </a:cubicBezTo>
                    <a:cubicBezTo>
                      <a:pt x="268" y="177"/>
                      <a:pt x="297" y="184"/>
                      <a:pt x="320" y="189"/>
                    </a:cubicBezTo>
                    <a:cubicBezTo>
                      <a:pt x="331" y="191"/>
                      <a:pt x="340" y="194"/>
                      <a:pt x="347" y="195"/>
                    </a:cubicBezTo>
                    <a:cubicBezTo>
                      <a:pt x="353" y="197"/>
                      <a:pt x="357" y="197"/>
                      <a:pt x="357" y="197"/>
                    </a:cubicBezTo>
                    <a:cubicBezTo>
                      <a:pt x="335" y="307"/>
                      <a:pt x="335" y="307"/>
                      <a:pt x="335" y="307"/>
                    </a:cubicBezTo>
                    <a:cubicBezTo>
                      <a:pt x="335" y="307"/>
                      <a:pt x="333" y="307"/>
                      <a:pt x="331" y="307"/>
                    </a:cubicBezTo>
                    <a:cubicBezTo>
                      <a:pt x="328" y="306"/>
                      <a:pt x="325" y="305"/>
                      <a:pt x="320" y="304"/>
                    </a:cubicBezTo>
                    <a:cubicBezTo>
                      <a:pt x="311" y="302"/>
                      <a:pt x="298" y="299"/>
                      <a:pt x="282" y="296"/>
                    </a:cubicBezTo>
                    <a:cubicBezTo>
                      <a:pt x="266" y="292"/>
                      <a:pt x="248" y="288"/>
                      <a:pt x="228" y="283"/>
                    </a:cubicBezTo>
                    <a:cubicBezTo>
                      <a:pt x="208" y="278"/>
                      <a:pt x="187" y="274"/>
                      <a:pt x="166" y="268"/>
                    </a:cubicBezTo>
                    <a:cubicBezTo>
                      <a:pt x="124" y="256"/>
                      <a:pt x="83" y="244"/>
                      <a:pt x="51" y="235"/>
                    </a:cubicBezTo>
                    <a:cubicBezTo>
                      <a:pt x="21" y="224"/>
                      <a:pt x="0" y="217"/>
                      <a:pt x="0" y="217"/>
                    </a:cubicBezTo>
                    <a:cubicBezTo>
                      <a:pt x="73" y="0"/>
                      <a:pt x="73" y="0"/>
                      <a:pt x="73" y="0"/>
                    </a:cubicBezTo>
                    <a:cubicBezTo>
                      <a:pt x="73" y="0"/>
                      <a:pt x="91" y="6"/>
                      <a:pt x="119" y="16"/>
                    </a:cubicBezTo>
                    <a:cubicBezTo>
                      <a:pt x="148" y="24"/>
                      <a:pt x="186" y="34"/>
                      <a:pt x="224" y="45"/>
                    </a:cubicBezTo>
                    <a:cubicBezTo>
                      <a:pt x="233" y="48"/>
                      <a:pt x="243" y="51"/>
                      <a:pt x="252" y="53"/>
                    </a:cubicBezTo>
                    <a:cubicBezTo>
                      <a:pt x="262" y="55"/>
                      <a:pt x="271" y="57"/>
                      <a:pt x="280" y="60"/>
                    </a:cubicBezTo>
                    <a:cubicBezTo>
                      <a:pt x="298" y="64"/>
                      <a:pt x="315" y="68"/>
                      <a:pt x="329" y="71"/>
                    </a:cubicBezTo>
                    <a:cubicBezTo>
                      <a:pt x="343" y="74"/>
                      <a:pt x="355" y="77"/>
                      <a:pt x="364" y="79"/>
                    </a:cubicBezTo>
                    <a:cubicBezTo>
                      <a:pt x="372" y="81"/>
                      <a:pt x="377" y="82"/>
                      <a:pt x="377"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Line 36"/>
              <p:cNvSpPr>
                <a:spLocks noChangeShapeType="1"/>
              </p:cNvSpPr>
              <p:nvPr/>
            </p:nvSpPr>
            <p:spPr bwMode="auto">
              <a:xfrm flipH="1" flipV="1">
                <a:off x="5467350"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Line 37"/>
              <p:cNvSpPr>
                <a:spLocks noChangeShapeType="1"/>
              </p:cNvSpPr>
              <p:nvPr/>
            </p:nvSpPr>
            <p:spPr bwMode="auto">
              <a:xfrm flipH="1" flipV="1">
                <a:off x="5765800"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Freeform 38"/>
              <p:cNvSpPr/>
              <p:nvPr/>
            </p:nvSpPr>
            <p:spPr bwMode="auto">
              <a:xfrm>
                <a:off x="5092700" y="4438650"/>
                <a:ext cx="322263" cy="279400"/>
              </a:xfrm>
              <a:custGeom>
                <a:avLst/>
                <a:gdLst>
                  <a:gd name="T0" fmla="*/ 274 w 398"/>
                  <a:gd name="T1" fmla="*/ 208 h 346"/>
                  <a:gd name="T2" fmla="*/ 239 w 398"/>
                  <a:gd name="T3" fmla="*/ 192 h 346"/>
                  <a:gd name="T4" fmla="*/ 203 w 398"/>
                  <a:gd name="T5" fmla="*/ 176 h 346"/>
                  <a:gd name="T6" fmla="*/ 163 w 398"/>
                  <a:gd name="T7" fmla="*/ 157 h 346"/>
                  <a:gd name="T8" fmla="*/ 88 w 398"/>
                  <a:gd name="T9" fmla="*/ 118 h 346"/>
                  <a:gd name="T10" fmla="*/ 63 w 398"/>
                  <a:gd name="T11" fmla="*/ 106 h 346"/>
                  <a:gd name="T12" fmla="*/ 54 w 398"/>
                  <a:gd name="T13" fmla="*/ 101 h 346"/>
                  <a:gd name="T14" fmla="*/ 0 w 398"/>
                  <a:gd name="T15" fmla="*/ 200 h 346"/>
                  <a:gd name="T16" fmla="*/ 3 w 398"/>
                  <a:gd name="T17" fmla="*/ 201 h 346"/>
                  <a:gd name="T18" fmla="*/ 13 w 398"/>
                  <a:gd name="T19" fmla="*/ 207 h 346"/>
                  <a:gd name="T20" fmla="*/ 48 w 398"/>
                  <a:gd name="T21" fmla="*/ 224 h 346"/>
                  <a:gd name="T22" fmla="*/ 98 w 398"/>
                  <a:gd name="T23" fmla="*/ 250 h 346"/>
                  <a:gd name="T24" fmla="*/ 125 w 398"/>
                  <a:gd name="T25" fmla="*/ 264 h 346"/>
                  <a:gd name="T26" fmla="*/ 155 w 398"/>
                  <a:gd name="T27" fmla="*/ 277 h 346"/>
                  <a:gd name="T28" fmla="*/ 213 w 398"/>
                  <a:gd name="T29" fmla="*/ 304 h 346"/>
                  <a:gd name="T30" fmla="*/ 264 w 398"/>
                  <a:gd name="T31" fmla="*/ 326 h 346"/>
                  <a:gd name="T32" fmla="*/ 314 w 398"/>
                  <a:gd name="T33" fmla="*/ 346 h 346"/>
                  <a:gd name="T34" fmla="*/ 398 w 398"/>
                  <a:gd name="T35" fmla="*/ 132 h 346"/>
                  <a:gd name="T36" fmla="*/ 353 w 398"/>
                  <a:gd name="T37" fmla="*/ 114 h 346"/>
                  <a:gd name="T38" fmla="*/ 306 w 398"/>
                  <a:gd name="T39" fmla="*/ 94 h 346"/>
                  <a:gd name="T40" fmla="*/ 254 w 398"/>
                  <a:gd name="T41" fmla="*/ 70 h 346"/>
                  <a:gd name="T42" fmla="*/ 227 w 398"/>
                  <a:gd name="T43" fmla="*/ 58 h 346"/>
                  <a:gd name="T44" fmla="*/ 201 w 398"/>
                  <a:gd name="T45" fmla="*/ 45 h 346"/>
                  <a:gd name="T46" fmla="*/ 156 w 398"/>
                  <a:gd name="T47" fmla="*/ 22 h 346"/>
                  <a:gd name="T48" fmla="*/ 112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208"/>
                    </a:moveTo>
                    <a:cubicBezTo>
                      <a:pt x="274" y="208"/>
                      <a:pt x="260" y="201"/>
                      <a:pt x="239" y="192"/>
                    </a:cubicBezTo>
                    <a:cubicBezTo>
                      <a:pt x="228" y="187"/>
                      <a:pt x="216" y="182"/>
                      <a:pt x="203" y="176"/>
                    </a:cubicBezTo>
                    <a:cubicBezTo>
                      <a:pt x="190" y="170"/>
                      <a:pt x="176" y="164"/>
                      <a:pt x="163" y="157"/>
                    </a:cubicBezTo>
                    <a:cubicBezTo>
                      <a:pt x="135" y="143"/>
                      <a:pt x="108" y="129"/>
                      <a:pt x="88" y="118"/>
                    </a:cubicBezTo>
                    <a:cubicBezTo>
                      <a:pt x="77" y="113"/>
                      <a:pt x="69" y="109"/>
                      <a:pt x="63" y="106"/>
                    </a:cubicBezTo>
                    <a:cubicBezTo>
                      <a:pt x="57" y="103"/>
                      <a:pt x="54" y="101"/>
                      <a:pt x="54" y="101"/>
                    </a:cubicBezTo>
                    <a:cubicBezTo>
                      <a:pt x="0" y="200"/>
                      <a:pt x="0" y="200"/>
                      <a:pt x="0" y="200"/>
                    </a:cubicBezTo>
                    <a:cubicBezTo>
                      <a:pt x="0" y="200"/>
                      <a:pt x="1" y="200"/>
                      <a:pt x="3" y="201"/>
                    </a:cubicBezTo>
                    <a:cubicBezTo>
                      <a:pt x="6" y="203"/>
                      <a:pt x="9" y="204"/>
                      <a:pt x="13" y="207"/>
                    </a:cubicBezTo>
                    <a:cubicBezTo>
                      <a:pt x="22" y="211"/>
                      <a:pt x="34" y="217"/>
                      <a:pt x="48" y="224"/>
                    </a:cubicBezTo>
                    <a:cubicBezTo>
                      <a:pt x="63" y="232"/>
                      <a:pt x="79" y="241"/>
                      <a:pt x="98" y="250"/>
                    </a:cubicBezTo>
                    <a:cubicBezTo>
                      <a:pt x="107" y="254"/>
                      <a:pt x="116" y="259"/>
                      <a:pt x="125" y="264"/>
                    </a:cubicBezTo>
                    <a:cubicBezTo>
                      <a:pt x="135" y="268"/>
                      <a:pt x="145" y="273"/>
                      <a:pt x="155" y="277"/>
                    </a:cubicBezTo>
                    <a:cubicBezTo>
                      <a:pt x="175" y="286"/>
                      <a:pt x="194" y="295"/>
                      <a:pt x="213" y="304"/>
                    </a:cubicBezTo>
                    <a:cubicBezTo>
                      <a:pt x="231" y="312"/>
                      <a:pt x="248" y="320"/>
                      <a:pt x="264" y="326"/>
                    </a:cubicBezTo>
                    <a:cubicBezTo>
                      <a:pt x="294" y="338"/>
                      <a:pt x="314" y="346"/>
                      <a:pt x="314" y="346"/>
                    </a:cubicBezTo>
                    <a:cubicBezTo>
                      <a:pt x="398" y="132"/>
                      <a:pt x="398" y="132"/>
                      <a:pt x="398" y="132"/>
                    </a:cubicBezTo>
                    <a:cubicBezTo>
                      <a:pt x="398" y="132"/>
                      <a:pt x="380" y="125"/>
                      <a:pt x="353" y="114"/>
                    </a:cubicBezTo>
                    <a:cubicBezTo>
                      <a:pt x="339" y="109"/>
                      <a:pt x="323" y="101"/>
                      <a:pt x="306" y="94"/>
                    </a:cubicBezTo>
                    <a:cubicBezTo>
                      <a:pt x="289" y="86"/>
                      <a:pt x="271" y="78"/>
                      <a:pt x="254" y="70"/>
                    </a:cubicBezTo>
                    <a:cubicBezTo>
                      <a:pt x="245" y="66"/>
                      <a:pt x="236" y="62"/>
                      <a:pt x="227" y="58"/>
                    </a:cubicBezTo>
                    <a:cubicBezTo>
                      <a:pt x="218" y="54"/>
                      <a:pt x="210" y="49"/>
                      <a:pt x="201" y="45"/>
                    </a:cubicBezTo>
                    <a:cubicBezTo>
                      <a:pt x="185" y="37"/>
                      <a:pt x="169" y="29"/>
                      <a:pt x="156" y="22"/>
                    </a:cubicBezTo>
                    <a:cubicBezTo>
                      <a:pt x="130" y="9"/>
                      <a:pt x="112" y="0"/>
                      <a:pt x="112"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Freeform 39"/>
              <p:cNvSpPr/>
              <p:nvPr/>
            </p:nvSpPr>
            <p:spPr bwMode="auto">
              <a:xfrm>
                <a:off x="5414963" y="4545013"/>
                <a:ext cx="52388" cy="20638"/>
              </a:xfrm>
              <a:custGeom>
                <a:avLst/>
                <a:gdLst>
                  <a:gd name="T0" fmla="*/ 0 w 65"/>
                  <a:gd name="T1" fmla="*/ 0 h 26"/>
                  <a:gd name="T2" fmla="*/ 33 w 65"/>
                  <a:gd name="T3" fmla="*/ 13 h 26"/>
                  <a:gd name="T4" fmla="*/ 55 w 65"/>
                  <a:gd name="T5" fmla="*/ 22 h 26"/>
                  <a:gd name="T6" fmla="*/ 65 w 65"/>
                  <a:gd name="T7" fmla="*/ 26 h 26"/>
                </a:gdLst>
                <a:ahLst/>
                <a:cxnLst>
                  <a:cxn ang="0">
                    <a:pos x="T0" y="T1"/>
                  </a:cxn>
                  <a:cxn ang="0">
                    <a:pos x="T2" y="T3"/>
                  </a:cxn>
                  <a:cxn ang="0">
                    <a:pos x="T4" y="T5"/>
                  </a:cxn>
                  <a:cxn ang="0">
                    <a:pos x="T6" y="T7"/>
                  </a:cxn>
                </a:cxnLst>
                <a:rect l="0" t="0" r="r" b="b"/>
                <a:pathLst>
                  <a:path w="65" h="26">
                    <a:moveTo>
                      <a:pt x="0" y="0"/>
                    </a:moveTo>
                    <a:cubicBezTo>
                      <a:pt x="0" y="0"/>
                      <a:pt x="17" y="7"/>
                      <a:pt x="33" y="13"/>
                    </a:cubicBezTo>
                    <a:cubicBezTo>
                      <a:pt x="41" y="16"/>
                      <a:pt x="49" y="19"/>
                      <a:pt x="55" y="22"/>
                    </a:cubicBezTo>
                    <a:cubicBezTo>
                      <a:pt x="61" y="24"/>
                      <a:pt x="65" y="26"/>
                      <a:pt x="65"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Line 40"/>
              <p:cNvSpPr>
                <a:spLocks noChangeShapeType="1"/>
              </p:cNvSpPr>
              <p:nvPr/>
            </p:nvSpPr>
            <p:spPr bwMode="auto">
              <a:xfrm>
                <a:off x="5135563"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Freeform 41"/>
              <p:cNvSpPr/>
              <p:nvPr/>
            </p:nvSpPr>
            <p:spPr bwMode="auto">
              <a:xfrm>
                <a:off x="4764088" y="4233863"/>
                <a:ext cx="323850" cy="306388"/>
              </a:xfrm>
              <a:custGeom>
                <a:avLst/>
                <a:gdLst>
                  <a:gd name="T0" fmla="*/ 139 w 401"/>
                  <a:gd name="T1" fmla="*/ 146 h 379"/>
                  <a:gd name="T2" fmla="*/ 239 w 401"/>
                  <a:gd name="T3" fmla="*/ 217 h 379"/>
                  <a:gd name="T4" fmla="*/ 342 w 401"/>
                  <a:gd name="T5" fmla="*/ 283 h 379"/>
                  <a:gd name="T6" fmla="*/ 283 w 401"/>
                  <a:gd name="T7" fmla="*/ 379 h 379"/>
                  <a:gd name="T8" fmla="*/ 237 w 401"/>
                  <a:gd name="T9" fmla="*/ 350 h 379"/>
                  <a:gd name="T10" fmla="*/ 191 w 401"/>
                  <a:gd name="T11" fmla="*/ 320 h 379"/>
                  <a:gd name="T12" fmla="*/ 178 w 401"/>
                  <a:gd name="T13" fmla="*/ 312 h 379"/>
                  <a:gd name="T14" fmla="*/ 165 w 401"/>
                  <a:gd name="T15" fmla="*/ 302 h 379"/>
                  <a:gd name="T16" fmla="*/ 138 w 401"/>
                  <a:gd name="T17" fmla="*/ 284 h 379"/>
                  <a:gd name="T18" fmla="*/ 87 w 401"/>
                  <a:gd name="T19" fmla="*/ 247 h 379"/>
                  <a:gd name="T20" fmla="*/ 63 w 401"/>
                  <a:gd name="T21" fmla="*/ 230 h 379"/>
                  <a:gd name="T22" fmla="*/ 42 w 401"/>
                  <a:gd name="T23" fmla="*/ 213 h 379"/>
                  <a:gd name="T24" fmla="*/ 0 w 401"/>
                  <a:gd name="T25" fmla="*/ 180 h 379"/>
                  <a:gd name="T26" fmla="*/ 143 w 401"/>
                  <a:gd name="T27" fmla="*/ 0 h 379"/>
                  <a:gd name="T28" fmla="*/ 181 w 401"/>
                  <a:gd name="T29" fmla="*/ 31 h 379"/>
                  <a:gd name="T30" fmla="*/ 269 w 401"/>
                  <a:gd name="T31" fmla="*/ 95 h 379"/>
                  <a:gd name="T32" fmla="*/ 293 w 401"/>
                  <a:gd name="T33" fmla="*/ 112 h 379"/>
                  <a:gd name="T34" fmla="*/ 316 w 401"/>
                  <a:gd name="T35" fmla="*/ 128 h 379"/>
                  <a:gd name="T36" fmla="*/ 359 w 401"/>
                  <a:gd name="T37" fmla="*/ 155 h 379"/>
                  <a:gd name="T38" fmla="*/ 401 w 401"/>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9">
                    <a:moveTo>
                      <a:pt x="139" y="146"/>
                    </a:moveTo>
                    <a:cubicBezTo>
                      <a:pt x="139" y="146"/>
                      <a:pt x="189" y="182"/>
                      <a:pt x="239" y="217"/>
                    </a:cubicBezTo>
                    <a:cubicBezTo>
                      <a:pt x="290" y="250"/>
                      <a:pt x="342" y="283"/>
                      <a:pt x="342" y="283"/>
                    </a:cubicBezTo>
                    <a:cubicBezTo>
                      <a:pt x="283" y="379"/>
                      <a:pt x="283" y="379"/>
                      <a:pt x="283" y="379"/>
                    </a:cubicBezTo>
                    <a:cubicBezTo>
                      <a:pt x="283" y="379"/>
                      <a:pt x="265" y="367"/>
                      <a:pt x="237" y="350"/>
                    </a:cubicBezTo>
                    <a:cubicBezTo>
                      <a:pt x="224" y="341"/>
                      <a:pt x="208" y="331"/>
                      <a:pt x="191" y="320"/>
                    </a:cubicBezTo>
                    <a:cubicBezTo>
                      <a:pt x="186" y="317"/>
                      <a:pt x="182" y="314"/>
                      <a:pt x="178" y="312"/>
                    </a:cubicBezTo>
                    <a:cubicBezTo>
                      <a:pt x="173" y="309"/>
                      <a:pt x="169" y="306"/>
                      <a:pt x="165" y="302"/>
                    </a:cubicBezTo>
                    <a:cubicBezTo>
                      <a:pt x="156" y="296"/>
                      <a:pt x="147" y="290"/>
                      <a:pt x="138" y="284"/>
                    </a:cubicBezTo>
                    <a:cubicBezTo>
                      <a:pt x="121" y="271"/>
                      <a:pt x="103" y="259"/>
                      <a:pt x="87" y="247"/>
                    </a:cubicBezTo>
                    <a:cubicBezTo>
                      <a:pt x="78" y="241"/>
                      <a:pt x="70" y="235"/>
                      <a:pt x="63" y="230"/>
                    </a:cubicBezTo>
                    <a:cubicBezTo>
                      <a:pt x="56" y="224"/>
                      <a:pt x="49" y="218"/>
                      <a:pt x="42" y="213"/>
                    </a:cubicBezTo>
                    <a:cubicBezTo>
                      <a:pt x="17" y="193"/>
                      <a:pt x="0" y="180"/>
                      <a:pt x="0" y="180"/>
                    </a:cubicBezTo>
                    <a:cubicBezTo>
                      <a:pt x="143" y="0"/>
                      <a:pt x="143" y="0"/>
                      <a:pt x="143" y="0"/>
                    </a:cubicBezTo>
                    <a:cubicBezTo>
                      <a:pt x="143" y="0"/>
                      <a:pt x="158" y="13"/>
                      <a:pt x="181" y="31"/>
                    </a:cubicBezTo>
                    <a:cubicBezTo>
                      <a:pt x="204" y="50"/>
                      <a:pt x="237" y="72"/>
                      <a:pt x="269" y="95"/>
                    </a:cubicBezTo>
                    <a:cubicBezTo>
                      <a:pt x="277" y="101"/>
                      <a:pt x="285" y="106"/>
                      <a:pt x="293" y="112"/>
                    </a:cubicBezTo>
                    <a:cubicBezTo>
                      <a:pt x="301" y="118"/>
                      <a:pt x="309" y="123"/>
                      <a:pt x="316" y="128"/>
                    </a:cubicBezTo>
                    <a:cubicBezTo>
                      <a:pt x="332" y="138"/>
                      <a:pt x="347" y="147"/>
                      <a:pt x="359" y="155"/>
                    </a:cubicBezTo>
                    <a:cubicBezTo>
                      <a:pt x="384" y="171"/>
                      <a:pt x="401" y="182"/>
                      <a:pt x="401"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42"/>
              <p:cNvSpPr/>
              <p:nvPr/>
            </p:nvSpPr>
            <p:spPr bwMode="auto">
              <a:xfrm>
                <a:off x="4835525" y="4198938"/>
                <a:ext cx="42863" cy="34925"/>
              </a:xfrm>
              <a:custGeom>
                <a:avLst/>
                <a:gdLst>
                  <a:gd name="T0" fmla="*/ 54 w 54"/>
                  <a:gd name="T1" fmla="*/ 43 h 43"/>
                  <a:gd name="T2" fmla="*/ 26 w 54"/>
                  <a:gd name="T3" fmla="*/ 22 h 43"/>
                  <a:gd name="T4" fmla="*/ 16 w 54"/>
                  <a:gd name="T5" fmla="*/ 14 h 43"/>
                  <a:gd name="T6" fmla="*/ 8 w 54"/>
                  <a:gd name="T7" fmla="*/ 7 h 43"/>
                  <a:gd name="T8" fmla="*/ 0 w 54"/>
                  <a:gd name="T9" fmla="*/ 0 h 43"/>
                </a:gdLst>
                <a:ahLst/>
                <a:cxnLst>
                  <a:cxn ang="0">
                    <a:pos x="T0" y="T1"/>
                  </a:cxn>
                  <a:cxn ang="0">
                    <a:pos x="T2" y="T3"/>
                  </a:cxn>
                  <a:cxn ang="0">
                    <a:pos x="T4" y="T5"/>
                  </a:cxn>
                  <a:cxn ang="0">
                    <a:pos x="T6" y="T7"/>
                  </a:cxn>
                  <a:cxn ang="0">
                    <a:pos x="T8" y="T9"/>
                  </a:cxn>
                </a:cxnLst>
                <a:rect l="0" t="0" r="r" b="b"/>
                <a:pathLst>
                  <a:path w="54" h="43">
                    <a:moveTo>
                      <a:pt x="54" y="43"/>
                    </a:moveTo>
                    <a:cubicBezTo>
                      <a:pt x="54" y="43"/>
                      <a:pt x="40" y="33"/>
                      <a:pt x="26" y="22"/>
                    </a:cubicBezTo>
                    <a:cubicBezTo>
                      <a:pt x="23" y="19"/>
                      <a:pt x="19" y="17"/>
                      <a:pt x="16" y="14"/>
                    </a:cubicBezTo>
                    <a:cubicBezTo>
                      <a:pt x="13" y="11"/>
                      <a:pt x="10" y="9"/>
                      <a:pt x="8" y="7"/>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Freeform 43"/>
              <p:cNvSpPr/>
              <p:nvPr/>
            </p:nvSpPr>
            <p:spPr bwMode="auto">
              <a:xfrm>
                <a:off x="5087938" y="4381500"/>
                <a:ext cx="47625" cy="28575"/>
              </a:xfrm>
              <a:custGeom>
                <a:avLst/>
                <a:gdLst>
                  <a:gd name="T0" fmla="*/ 59 w 59"/>
                  <a:gd name="T1" fmla="*/ 35 h 35"/>
                  <a:gd name="T2" fmla="*/ 29 w 59"/>
                  <a:gd name="T3" fmla="*/ 18 h 35"/>
                  <a:gd name="T4" fmla="*/ 9 w 59"/>
                  <a:gd name="T5" fmla="*/ 6 h 35"/>
                  <a:gd name="T6" fmla="*/ 0 w 59"/>
                  <a:gd name="T7" fmla="*/ 0 h 35"/>
                </a:gdLst>
                <a:ahLst/>
                <a:cxnLst>
                  <a:cxn ang="0">
                    <a:pos x="T0" y="T1"/>
                  </a:cxn>
                  <a:cxn ang="0">
                    <a:pos x="T2" y="T3"/>
                  </a:cxn>
                  <a:cxn ang="0">
                    <a:pos x="T4" y="T5"/>
                  </a:cxn>
                  <a:cxn ang="0">
                    <a:pos x="T6" y="T7"/>
                  </a:cxn>
                </a:cxnLst>
                <a:rect l="0" t="0" r="r" b="b"/>
                <a:pathLst>
                  <a:path w="59" h="35">
                    <a:moveTo>
                      <a:pt x="59" y="35"/>
                    </a:moveTo>
                    <a:cubicBezTo>
                      <a:pt x="59" y="35"/>
                      <a:pt x="44" y="26"/>
                      <a:pt x="29" y="18"/>
                    </a:cubicBezTo>
                    <a:cubicBezTo>
                      <a:pt x="22" y="13"/>
                      <a:pt x="14" y="9"/>
                      <a:pt x="9" y="6"/>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44"/>
              <p:cNvSpPr/>
              <p:nvPr/>
            </p:nvSpPr>
            <p:spPr bwMode="auto">
              <a:xfrm>
                <a:off x="4471988" y="3981450"/>
                <a:ext cx="320675" cy="320675"/>
              </a:xfrm>
              <a:custGeom>
                <a:avLst/>
                <a:gdLst>
                  <a:gd name="T0" fmla="*/ 255 w 397"/>
                  <a:gd name="T1" fmla="*/ 251 h 395"/>
                  <a:gd name="T2" fmla="*/ 227 w 397"/>
                  <a:gd name="T3" fmla="*/ 225 h 395"/>
                  <a:gd name="T4" fmla="*/ 199 w 397"/>
                  <a:gd name="T5" fmla="*/ 198 h 395"/>
                  <a:gd name="T6" fmla="*/ 168 w 397"/>
                  <a:gd name="T7" fmla="*/ 165 h 395"/>
                  <a:gd name="T8" fmla="*/ 110 w 397"/>
                  <a:gd name="T9" fmla="*/ 104 h 395"/>
                  <a:gd name="T10" fmla="*/ 84 w 397"/>
                  <a:gd name="T11" fmla="*/ 75 h 395"/>
                  <a:gd name="T12" fmla="*/ 0 w 397"/>
                  <a:gd name="T13" fmla="*/ 150 h 395"/>
                  <a:gd name="T14" fmla="*/ 10 w 397"/>
                  <a:gd name="T15" fmla="*/ 161 h 395"/>
                  <a:gd name="T16" fmla="*/ 36 w 397"/>
                  <a:gd name="T17" fmla="*/ 190 h 395"/>
                  <a:gd name="T18" fmla="*/ 118 w 397"/>
                  <a:gd name="T19" fmla="*/ 277 h 395"/>
                  <a:gd name="T20" fmla="*/ 205 w 397"/>
                  <a:gd name="T21" fmla="*/ 359 h 395"/>
                  <a:gd name="T22" fmla="*/ 234 w 397"/>
                  <a:gd name="T23" fmla="*/ 385 h 395"/>
                  <a:gd name="T24" fmla="*/ 245 w 397"/>
                  <a:gd name="T25" fmla="*/ 395 h 395"/>
                  <a:gd name="T26" fmla="*/ 397 w 397"/>
                  <a:gd name="T27" fmla="*/ 223 h 395"/>
                  <a:gd name="T28" fmla="*/ 387 w 397"/>
                  <a:gd name="T29" fmla="*/ 214 h 395"/>
                  <a:gd name="T30" fmla="*/ 360 w 397"/>
                  <a:gd name="T31" fmla="*/ 190 h 395"/>
                  <a:gd name="T32" fmla="*/ 282 w 397"/>
                  <a:gd name="T33" fmla="*/ 115 h 395"/>
                  <a:gd name="T34" fmla="*/ 207 w 397"/>
                  <a:gd name="T35" fmla="*/ 37 h 395"/>
                  <a:gd name="T36" fmla="*/ 183 w 397"/>
                  <a:gd name="T37" fmla="*/ 10 h 395"/>
                  <a:gd name="T38" fmla="*/ 174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251"/>
                    </a:moveTo>
                    <a:cubicBezTo>
                      <a:pt x="255" y="251"/>
                      <a:pt x="244" y="241"/>
                      <a:pt x="227" y="225"/>
                    </a:cubicBezTo>
                    <a:cubicBezTo>
                      <a:pt x="219" y="217"/>
                      <a:pt x="209" y="208"/>
                      <a:pt x="199" y="198"/>
                    </a:cubicBezTo>
                    <a:cubicBezTo>
                      <a:pt x="189" y="187"/>
                      <a:pt x="178" y="176"/>
                      <a:pt x="168" y="165"/>
                    </a:cubicBezTo>
                    <a:cubicBezTo>
                      <a:pt x="146" y="143"/>
                      <a:pt x="125" y="121"/>
                      <a:pt x="110" y="104"/>
                    </a:cubicBezTo>
                    <a:cubicBezTo>
                      <a:pt x="95" y="87"/>
                      <a:pt x="84" y="75"/>
                      <a:pt x="84" y="75"/>
                    </a:cubicBezTo>
                    <a:cubicBezTo>
                      <a:pt x="0" y="150"/>
                      <a:pt x="0" y="150"/>
                      <a:pt x="0" y="150"/>
                    </a:cubicBezTo>
                    <a:cubicBezTo>
                      <a:pt x="0" y="150"/>
                      <a:pt x="4" y="154"/>
                      <a:pt x="10" y="161"/>
                    </a:cubicBezTo>
                    <a:cubicBezTo>
                      <a:pt x="16" y="168"/>
                      <a:pt x="25" y="179"/>
                      <a:pt x="36" y="190"/>
                    </a:cubicBezTo>
                    <a:cubicBezTo>
                      <a:pt x="59" y="214"/>
                      <a:pt x="89" y="245"/>
                      <a:pt x="118" y="277"/>
                    </a:cubicBezTo>
                    <a:cubicBezTo>
                      <a:pt x="150" y="307"/>
                      <a:pt x="181" y="336"/>
                      <a:pt x="205" y="359"/>
                    </a:cubicBezTo>
                    <a:cubicBezTo>
                      <a:pt x="216" y="370"/>
                      <a:pt x="227" y="379"/>
                      <a:pt x="234" y="385"/>
                    </a:cubicBezTo>
                    <a:cubicBezTo>
                      <a:pt x="241" y="391"/>
                      <a:pt x="245" y="395"/>
                      <a:pt x="245" y="395"/>
                    </a:cubicBezTo>
                    <a:cubicBezTo>
                      <a:pt x="397" y="223"/>
                      <a:pt x="397" y="223"/>
                      <a:pt x="397" y="223"/>
                    </a:cubicBezTo>
                    <a:cubicBezTo>
                      <a:pt x="397" y="223"/>
                      <a:pt x="393" y="220"/>
                      <a:pt x="387" y="214"/>
                    </a:cubicBezTo>
                    <a:cubicBezTo>
                      <a:pt x="380" y="209"/>
                      <a:pt x="371" y="201"/>
                      <a:pt x="360" y="190"/>
                    </a:cubicBezTo>
                    <a:cubicBezTo>
                      <a:pt x="339" y="170"/>
                      <a:pt x="310" y="143"/>
                      <a:pt x="282" y="115"/>
                    </a:cubicBezTo>
                    <a:cubicBezTo>
                      <a:pt x="255" y="87"/>
                      <a:pt x="227" y="58"/>
                      <a:pt x="207" y="37"/>
                    </a:cubicBezTo>
                    <a:cubicBezTo>
                      <a:pt x="197" y="26"/>
                      <a:pt x="189" y="17"/>
                      <a:pt x="183" y="10"/>
                    </a:cubicBezTo>
                    <a:cubicBezTo>
                      <a:pt x="177" y="4"/>
                      <a:pt x="174" y="0"/>
                      <a:pt x="17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Line 45"/>
              <p:cNvSpPr>
                <a:spLocks noChangeShapeType="1"/>
              </p:cNvSpPr>
              <p:nvPr/>
            </p:nvSpPr>
            <p:spPr bwMode="auto">
              <a:xfrm>
                <a:off x="4792663"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Line 46"/>
              <p:cNvSpPr>
                <a:spLocks noChangeShapeType="1"/>
              </p:cNvSpPr>
              <p:nvPr/>
            </p:nvSpPr>
            <p:spPr bwMode="auto">
              <a:xfrm>
                <a:off x="4576763" y="3940175"/>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Freeform 47"/>
              <p:cNvSpPr/>
              <p:nvPr/>
            </p:nvSpPr>
            <p:spPr bwMode="auto">
              <a:xfrm>
                <a:off x="4235450" y="3687763"/>
                <a:ext cx="304800" cy="325438"/>
              </a:xfrm>
              <a:custGeom>
                <a:avLst/>
                <a:gdLst>
                  <a:gd name="T0" fmla="*/ 144 w 377"/>
                  <a:gd name="T1" fmla="*/ 136 h 403"/>
                  <a:gd name="T2" fmla="*/ 149 w 377"/>
                  <a:gd name="T3" fmla="*/ 144 h 403"/>
                  <a:gd name="T4" fmla="*/ 165 w 377"/>
                  <a:gd name="T5" fmla="*/ 167 h 403"/>
                  <a:gd name="T6" fmla="*/ 213 w 377"/>
                  <a:gd name="T7" fmla="*/ 236 h 403"/>
                  <a:gd name="T8" fmla="*/ 240 w 377"/>
                  <a:gd name="T9" fmla="*/ 272 h 403"/>
                  <a:gd name="T10" fmla="*/ 264 w 377"/>
                  <a:gd name="T11" fmla="*/ 303 h 403"/>
                  <a:gd name="T12" fmla="*/ 287 w 377"/>
                  <a:gd name="T13" fmla="*/ 333 h 403"/>
                  <a:gd name="T14" fmla="*/ 200 w 377"/>
                  <a:gd name="T15" fmla="*/ 403 h 403"/>
                  <a:gd name="T16" fmla="*/ 166 w 377"/>
                  <a:gd name="T17" fmla="*/ 361 h 403"/>
                  <a:gd name="T18" fmla="*/ 96 w 377"/>
                  <a:gd name="T19" fmla="*/ 265 h 403"/>
                  <a:gd name="T20" fmla="*/ 77 w 377"/>
                  <a:gd name="T21" fmla="*/ 238 h 403"/>
                  <a:gd name="T22" fmla="*/ 59 w 377"/>
                  <a:gd name="T23" fmla="*/ 212 h 403"/>
                  <a:gd name="T24" fmla="*/ 29 w 377"/>
                  <a:gd name="T25" fmla="*/ 166 h 403"/>
                  <a:gd name="T26" fmla="*/ 0 w 377"/>
                  <a:gd name="T27" fmla="*/ 120 h 403"/>
                  <a:gd name="T28" fmla="*/ 196 w 377"/>
                  <a:gd name="T29" fmla="*/ 0 h 403"/>
                  <a:gd name="T30" fmla="*/ 222 w 377"/>
                  <a:gd name="T31" fmla="*/ 41 h 403"/>
                  <a:gd name="T32" fmla="*/ 249 w 377"/>
                  <a:gd name="T33" fmla="*/ 84 h 403"/>
                  <a:gd name="T34" fmla="*/ 266 w 377"/>
                  <a:gd name="T35" fmla="*/ 108 h 403"/>
                  <a:gd name="T36" fmla="*/ 283 w 377"/>
                  <a:gd name="T37" fmla="*/ 132 h 403"/>
                  <a:gd name="T38" fmla="*/ 347 w 377"/>
                  <a:gd name="T39" fmla="*/ 219 h 403"/>
                  <a:gd name="T40" fmla="*/ 377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144" y="136"/>
                    </a:moveTo>
                    <a:cubicBezTo>
                      <a:pt x="144" y="136"/>
                      <a:pt x="146" y="139"/>
                      <a:pt x="149" y="144"/>
                    </a:cubicBezTo>
                    <a:cubicBezTo>
                      <a:pt x="153" y="150"/>
                      <a:pt x="158" y="158"/>
                      <a:pt x="165" y="167"/>
                    </a:cubicBezTo>
                    <a:cubicBezTo>
                      <a:pt x="178" y="186"/>
                      <a:pt x="196" y="211"/>
                      <a:pt x="213" y="236"/>
                    </a:cubicBezTo>
                    <a:cubicBezTo>
                      <a:pt x="222" y="248"/>
                      <a:pt x="231" y="261"/>
                      <a:pt x="240" y="272"/>
                    </a:cubicBezTo>
                    <a:cubicBezTo>
                      <a:pt x="248" y="284"/>
                      <a:pt x="257" y="294"/>
                      <a:pt x="264" y="303"/>
                    </a:cubicBezTo>
                    <a:cubicBezTo>
                      <a:pt x="278" y="321"/>
                      <a:pt x="287" y="333"/>
                      <a:pt x="287" y="333"/>
                    </a:cubicBezTo>
                    <a:cubicBezTo>
                      <a:pt x="200" y="403"/>
                      <a:pt x="200" y="403"/>
                      <a:pt x="200" y="403"/>
                    </a:cubicBezTo>
                    <a:cubicBezTo>
                      <a:pt x="200" y="403"/>
                      <a:pt x="186" y="386"/>
                      <a:pt x="166" y="361"/>
                    </a:cubicBezTo>
                    <a:cubicBezTo>
                      <a:pt x="145" y="336"/>
                      <a:pt x="121" y="300"/>
                      <a:pt x="96" y="265"/>
                    </a:cubicBezTo>
                    <a:cubicBezTo>
                      <a:pt x="89" y="256"/>
                      <a:pt x="83" y="247"/>
                      <a:pt x="77" y="238"/>
                    </a:cubicBezTo>
                    <a:cubicBezTo>
                      <a:pt x="71" y="230"/>
                      <a:pt x="65" y="221"/>
                      <a:pt x="59" y="212"/>
                    </a:cubicBezTo>
                    <a:cubicBezTo>
                      <a:pt x="48" y="195"/>
                      <a:pt x="38" y="179"/>
                      <a:pt x="29" y="166"/>
                    </a:cubicBezTo>
                    <a:cubicBezTo>
                      <a:pt x="12" y="138"/>
                      <a:pt x="0" y="120"/>
                      <a:pt x="0" y="120"/>
                    </a:cubicBezTo>
                    <a:cubicBezTo>
                      <a:pt x="196" y="0"/>
                      <a:pt x="196" y="0"/>
                      <a:pt x="196" y="0"/>
                    </a:cubicBezTo>
                    <a:cubicBezTo>
                      <a:pt x="196" y="0"/>
                      <a:pt x="206" y="17"/>
                      <a:pt x="222" y="41"/>
                    </a:cubicBezTo>
                    <a:cubicBezTo>
                      <a:pt x="230" y="54"/>
                      <a:pt x="240" y="68"/>
                      <a:pt x="249" y="84"/>
                    </a:cubicBezTo>
                    <a:cubicBezTo>
                      <a:pt x="254" y="92"/>
                      <a:pt x="260" y="100"/>
                      <a:pt x="266" y="108"/>
                    </a:cubicBezTo>
                    <a:cubicBezTo>
                      <a:pt x="271" y="115"/>
                      <a:pt x="277" y="123"/>
                      <a:pt x="283" y="132"/>
                    </a:cubicBezTo>
                    <a:cubicBezTo>
                      <a:pt x="306" y="163"/>
                      <a:pt x="328" y="196"/>
                      <a:pt x="347" y="219"/>
                    </a:cubicBezTo>
                    <a:cubicBezTo>
                      <a:pt x="365" y="242"/>
                      <a:pt x="377" y="258"/>
                      <a:pt x="377"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Freeform 48"/>
              <p:cNvSpPr/>
              <p:nvPr/>
            </p:nvSpPr>
            <p:spPr bwMode="auto">
              <a:xfrm>
                <a:off x="4365625" y="3640138"/>
                <a:ext cx="28575" cy="47625"/>
              </a:xfrm>
              <a:custGeom>
                <a:avLst/>
                <a:gdLst>
                  <a:gd name="T0" fmla="*/ 36 w 36"/>
                  <a:gd name="T1" fmla="*/ 60 h 60"/>
                  <a:gd name="T2" fmla="*/ 30 w 36"/>
                  <a:gd name="T3" fmla="*/ 51 h 60"/>
                  <a:gd name="T4" fmla="*/ 18 w 36"/>
                  <a:gd name="T5" fmla="*/ 30 h 60"/>
                  <a:gd name="T6" fmla="*/ 0 w 36"/>
                  <a:gd name="T7" fmla="*/ 0 h 60"/>
                </a:gdLst>
                <a:ahLst/>
                <a:cxnLst>
                  <a:cxn ang="0">
                    <a:pos x="T0" y="T1"/>
                  </a:cxn>
                  <a:cxn ang="0">
                    <a:pos x="T2" y="T3"/>
                  </a:cxn>
                  <a:cxn ang="0">
                    <a:pos x="T4" y="T5"/>
                  </a:cxn>
                  <a:cxn ang="0">
                    <a:pos x="T6" y="T7"/>
                  </a:cxn>
                </a:cxnLst>
                <a:rect l="0" t="0" r="r" b="b"/>
                <a:pathLst>
                  <a:path w="36" h="60">
                    <a:moveTo>
                      <a:pt x="36" y="60"/>
                    </a:moveTo>
                    <a:cubicBezTo>
                      <a:pt x="36" y="60"/>
                      <a:pt x="33" y="56"/>
                      <a:pt x="30" y="51"/>
                    </a:cubicBezTo>
                    <a:cubicBezTo>
                      <a:pt x="26" y="45"/>
                      <a:pt x="22" y="38"/>
                      <a:pt x="18" y="30"/>
                    </a:cubicBezTo>
                    <a:cubicBezTo>
                      <a:pt x="9" y="15"/>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Freeform 49"/>
              <p:cNvSpPr/>
              <p:nvPr/>
            </p:nvSpPr>
            <p:spPr bwMode="auto">
              <a:xfrm>
                <a:off x="4540250" y="3897313"/>
                <a:ext cx="36513" cy="42863"/>
              </a:xfrm>
              <a:custGeom>
                <a:avLst/>
                <a:gdLst>
                  <a:gd name="T0" fmla="*/ 44 w 44"/>
                  <a:gd name="T1" fmla="*/ 54 h 54"/>
                  <a:gd name="T2" fmla="*/ 37 w 44"/>
                  <a:gd name="T3" fmla="*/ 46 h 54"/>
                  <a:gd name="T4" fmla="*/ 29 w 44"/>
                  <a:gd name="T5" fmla="*/ 37 h 54"/>
                  <a:gd name="T6" fmla="*/ 21 w 44"/>
                  <a:gd name="T7" fmla="*/ 27 h 54"/>
                  <a:gd name="T8" fmla="*/ 0 w 44"/>
                  <a:gd name="T9" fmla="*/ 0 h 54"/>
                </a:gdLst>
                <a:ahLst/>
                <a:cxnLst>
                  <a:cxn ang="0">
                    <a:pos x="T0" y="T1"/>
                  </a:cxn>
                  <a:cxn ang="0">
                    <a:pos x="T2" y="T3"/>
                  </a:cxn>
                  <a:cxn ang="0">
                    <a:pos x="T4" y="T5"/>
                  </a:cxn>
                  <a:cxn ang="0">
                    <a:pos x="T6" y="T7"/>
                  </a:cxn>
                  <a:cxn ang="0">
                    <a:pos x="T8" y="T9"/>
                  </a:cxn>
                </a:cxnLst>
                <a:rect l="0" t="0" r="r" b="b"/>
                <a:pathLst>
                  <a:path w="44" h="54">
                    <a:moveTo>
                      <a:pt x="44" y="54"/>
                    </a:moveTo>
                    <a:cubicBezTo>
                      <a:pt x="44" y="54"/>
                      <a:pt x="41" y="50"/>
                      <a:pt x="37" y="46"/>
                    </a:cubicBezTo>
                    <a:cubicBezTo>
                      <a:pt x="35" y="43"/>
                      <a:pt x="32" y="40"/>
                      <a:pt x="29" y="37"/>
                    </a:cubicBezTo>
                    <a:cubicBezTo>
                      <a:pt x="27" y="34"/>
                      <a:pt x="24" y="31"/>
                      <a:pt x="21" y="27"/>
                    </a:cubicBezTo>
                    <a:cubicBezTo>
                      <a:pt x="11" y="14"/>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Freeform 50"/>
              <p:cNvSpPr/>
              <p:nvPr/>
            </p:nvSpPr>
            <p:spPr bwMode="auto">
              <a:xfrm>
                <a:off x="4056063" y="3360738"/>
                <a:ext cx="282575" cy="319088"/>
              </a:xfrm>
              <a:custGeom>
                <a:avLst/>
                <a:gdLst>
                  <a:gd name="T0" fmla="*/ 205 w 348"/>
                  <a:gd name="T1" fmla="*/ 263 h 396"/>
                  <a:gd name="T2" fmla="*/ 187 w 348"/>
                  <a:gd name="T3" fmla="*/ 229 h 396"/>
                  <a:gd name="T4" fmla="*/ 152 w 348"/>
                  <a:gd name="T5" fmla="*/ 153 h 396"/>
                  <a:gd name="T6" fmla="*/ 134 w 348"/>
                  <a:gd name="T7" fmla="*/ 112 h 396"/>
                  <a:gd name="T8" fmla="*/ 119 w 348"/>
                  <a:gd name="T9" fmla="*/ 76 h 396"/>
                  <a:gd name="T10" fmla="*/ 105 w 348"/>
                  <a:gd name="T11" fmla="*/ 40 h 396"/>
                  <a:gd name="T12" fmla="*/ 0 w 348"/>
                  <a:gd name="T13" fmla="*/ 81 h 396"/>
                  <a:gd name="T14" fmla="*/ 20 w 348"/>
                  <a:gd name="T15" fmla="*/ 132 h 396"/>
                  <a:gd name="T16" fmla="*/ 42 w 348"/>
                  <a:gd name="T17" fmla="*/ 182 h 396"/>
                  <a:gd name="T18" fmla="*/ 69 w 348"/>
                  <a:gd name="T19" fmla="*/ 241 h 396"/>
                  <a:gd name="T20" fmla="*/ 82 w 348"/>
                  <a:gd name="T21" fmla="*/ 270 h 396"/>
                  <a:gd name="T22" fmla="*/ 96 w 348"/>
                  <a:gd name="T23" fmla="*/ 298 h 396"/>
                  <a:gd name="T24" fmla="*/ 121 w 348"/>
                  <a:gd name="T25" fmla="*/ 347 h 396"/>
                  <a:gd name="T26" fmla="*/ 146 w 348"/>
                  <a:gd name="T27" fmla="*/ 396 h 396"/>
                  <a:gd name="T28" fmla="*/ 348 w 348"/>
                  <a:gd name="T29" fmla="*/ 286 h 396"/>
                  <a:gd name="T30" fmla="*/ 325 w 348"/>
                  <a:gd name="T31" fmla="*/ 242 h 396"/>
                  <a:gd name="T32" fmla="*/ 302 w 348"/>
                  <a:gd name="T33" fmla="*/ 197 h 396"/>
                  <a:gd name="T34" fmla="*/ 289 w 348"/>
                  <a:gd name="T35" fmla="*/ 172 h 396"/>
                  <a:gd name="T36" fmla="*/ 277 w 348"/>
                  <a:gd name="T37" fmla="*/ 145 h 396"/>
                  <a:gd name="T38" fmla="*/ 253 w 348"/>
                  <a:gd name="T39" fmla="*/ 92 h 396"/>
                  <a:gd name="T40" fmla="*/ 233 w 348"/>
                  <a:gd name="T41" fmla="*/ 46 h 396"/>
                  <a:gd name="T42" fmla="*/ 215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263"/>
                    </a:moveTo>
                    <a:cubicBezTo>
                      <a:pt x="205" y="263"/>
                      <a:pt x="198" y="250"/>
                      <a:pt x="187" y="229"/>
                    </a:cubicBezTo>
                    <a:cubicBezTo>
                      <a:pt x="177" y="209"/>
                      <a:pt x="165" y="181"/>
                      <a:pt x="152" y="153"/>
                    </a:cubicBezTo>
                    <a:cubicBezTo>
                      <a:pt x="146" y="139"/>
                      <a:pt x="140" y="125"/>
                      <a:pt x="134" y="112"/>
                    </a:cubicBezTo>
                    <a:cubicBezTo>
                      <a:pt x="128" y="99"/>
                      <a:pt x="124" y="86"/>
                      <a:pt x="119" y="76"/>
                    </a:cubicBezTo>
                    <a:cubicBezTo>
                      <a:pt x="111" y="54"/>
                      <a:pt x="105" y="40"/>
                      <a:pt x="105" y="40"/>
                    </a:cubicBezTo>
                    <a:cubicBezTo>
                      <a:pt x="0" y="81"/>
                      <a:pt x="0" y="81"/>
                      <a:pt x="0" y="81"/>
                    </a:cubicBezTo>
                    <a:cubicBezTo>
                      <a:pt x="0" y="81"/>
                      <a:pt x="8" y="101"/>
                      <a:pt x="20" y="132"/>
                    </a:cubicBezTo>
                    <a:cubicBezTo>
                      <a:pt x="26" y="147"/>
                      <a:pt x="34" y="164"/>
                      <a:pt x="42" y="182"/>
                    </a:cubicBezTo>
                    <a:cubicBezTo>
                      <a:pt x="51" y="201"/>
                      <a:pt x="60" y="221"/>
                      <a:pt x="69" y="241"/>
                    </a:cubicBezTo>
                    <a:cubicBezTo>
                      <a:pt x="73" y="250"/>
                      <a:pt x="78" y="260"/>
                      <a:pt x="82" y="270"/>
                    </a:cubicBezTo>
                    <a:cubicBezTo>
                      <a:pt x="87" y="280"/>
                      <a:pt x="92" y="289"/>
                      <a:pt x="96" y="298"/>
                    </a:cubicBezTo>
                    <a:cubicBezTo>
                      <a:pt x="105" y="316"/>
                      <a:pt x="114" y="333"/>
                      <a:pt x="121" y="347"/>
                    </a:cubicBezTo>
                    <a:cubicBezTo>
                      <a:pt x="136" y="376"/>
                      <a:pt x="146" y="396"/>
                      <a:pt x="146" y="396"/>
                    </a:cubicBezTo>
                    <a:cubicBezTo>
                      <a:pt x="348" y="286"/>
                      <a:pt x="348" y="286"/>
                      <a:pt x="348" y="286"/>
                    </a:cubicBezTo>
                    <a:cubicBezTo>
                      <a:pt x="348" y="286"/>
                      <a:pt x="339" y="268"/>
                      <a:pt x="325" y="242"/>
                    </a:cubicBezTo>
                    <a:cubicBezTo>
                      <a:pt x="319" y="229"/>
                      <a:pt x="311" y="214"/>
                      <a:pt x="302" y="197"/>
                    </a:cubicBezTo>
                    <a:cubicBezTo>
                      <a:pt x="298" y="189"/>
                      <a:pt x="294" y="180"/>
                      <a:pt x="289" y="172"/>
                    </a:cubicBezTo>
                    <a:cubicBezTo>
                      <a:pt x="285" y="163"/>
                      <a:pt x="281" y="154"/>
                      <a:pt x="277" y="145"/>
                    </a:cubicBezTo>
                    <a:cubicBezTo>
                      <a:pt x="269" y="127"/>
                      <a:pt x="261" y="109"/>
                      <a:pt x="253" y="92"/>
                    </a:cubicBezTo>
                    <a:cubicBezTo>
                      <a:pt x="246" y="75"/>
                      <a:pt x="238" y="60"/>
                      <a:pt x="233" y="46"/>
                    </a:cubicBezTo>
                    <a:cubicBezTo>
                      <a:pt x="222" y="18"/>
                      <a:pt x="215" y="0"/>
                      <a:pt x="21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Line 51"/>
              <p:cNvSpPr>
                <a:spLocks noChangeShapeType="1"/>
              </p:cNvSpPr>
              <p:nvPr/>
            </p:nvSpPr>
            <p:spPr bwMode="auto">
              <a:xfrm>
                <a:off x="4338638" y="3590925"/>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Freeform 52"/>
              <p:cNvSpPr/>
              <p:nvPr/>
            </p:nvSpPr>
            <p:spPr bwMode="auto">
              <a:xfrm>
                <a:off x="4210050" y="3308350"/>
                <a:ext cx="20638" cy="52388"/>
              </a:xfrm>
              <a:custGeom>
                <a:avLst/>
                <a:gdLst>
                  <a:gd name="T0" fmla="*/ 0 w 25"/>
                  <a:gd name="T1" fmla="*/ 0 h 65"/>
                  <a:gd name="T2" fmla="*/ 4 w 25"/>
                  <a:gd name="T3" fmla="*/ 11 h 65"/>
                  <a:gd name="T4" fmla="*/ 12 w 25"/>
                  <a:gd name="T5" fmla="*/ 33 h 65"/>
                  <a:gd name="T6" fmla="*/ 25 w 25"/>
                  <a:gd name="T7" fmla="*/ 65 h 65"/>
                </a:gdLst>
                <a:ahLst/>
                <a:cxnLst>
                  <a:cxn ang="0">
                    <a:pos x="T0" y="T1"/>
                  </a:cxn>
                  <a:cxn ang="0">
                    <a:pos x="T2" y="T3"/>
                  </a:cxn>
                  <a:cxn ang="0">
                    <a:pos x="T4" y="T5"/>
                  </a:cxn>
                  <a:cxn ang="0">
                    <a:pos x="T6" y="T7"/>
                  </a:cxn>
                </a:cxnLst>
                <a:rect l="0" t="0" r="r" b="b"/>
                <a:pathLst>
                  <a:path w="25" h="65">
                    <a:moveTo>
                      <a:pt x="0" y="0"/>
                    </a:moveTo>
                    <a:cubicBezTo>
                      <a:pt x="0" y="0"/>
                      <a:pt x="1" y="5"/>
                      <a:pt x="4" y="11"/>
                    </a:cubicBezTo>
                    <a:cubicBezTo>
                      <a:pt x="6" y="17"/>
                      <a:pt x="9" y="25"/>
                      <a:pt x="12" y="33"/>
                    </a:cubicBezTo>
                    <a:cubicBezTo>
                      <a:pt x="19" y="49"/>
                      <a:pt x="25" y="65"/>
                      <a:pt x="25"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Freeform 53"/>
              <p:cNvSpPr/>
              <p:nvPr/>
            </p:nvSpPr>
            <p:spPr bwMode="auto">
              <a:xfrm>
                <a:off x="3944938" y="3008313"/>
                <a:ext cx="247650" cy="307975"/>
              </a:xfrm>
              <a:custGeom>
                <a:avLst/>
                <a:gdLst>
                  <a:gd name="T0" fmla="*/ 130 w 307"/>
                  <a:gd name="T1" fmla="*/ 110 h 381"/>
                  <a:gd name="T2" fmla="*/ 138 w 307"/>
                  <a:gd name="T3" fmla="*/ 147 h 381"/>
                  <a:gd name="T4" fmla="*/ 148 w 307"/>
                  <a:gd name="T5" fmla="*/ 185 h 381"/>
                  <a:gd name="T6" fmla="*/ 160 w 307"/>
                  <a:gd name="T7" fmla="*/ 228 h 381"/>
                  <a:gd name="T8" fmla="*/ 173 w 307"/>
                  <a:gd name="T9" fmla="*/ 271 h 381"/>
                  <a:gd name="T10" fmla="*/ 179 w 307"/>
                  <a:gd name="T11" fmla="*/ 291 h 381"/>
                  <a:gd name="T12" fmla="*/ 184 w 307"/>
                  <a:gd name="T13" fmla="*/ 309 h 381"/>
                  <a:gd name="T14" fmla="*/ 197 w 307"/>
                  <a:gd name="T15" fmla="*/ 345 h 381"/>
                  <a:gd name="T16" fmla="*/ 90 w 307"/>
                  <a:gd name="T17" fmla="*/ 381 h 381"/>
                  <a:gd name="T18" fmla="*/ 73 w 307"/>
                  <a:gd name="T19" fmla="*/ 329 h 381"/>
                  <a:gd name="T20" fmla="*/ 40 w 307"/>
                  <a:gd name="T21" fmla="*/ 215 h 381"/>
                  <a:gd name="T22" fmla="*/ 31 w 307"/>
                  <a:gd name="T23" fmla="*/ 183 h 381"/>
                  <a:gd name="T24" fmla="*/ 24 w 307"/>
                  <a:gd name="T25" fmla="*/ 153 h 381"/>
                  <a:gd name="T26" fmla="*/ 12 w 307"/>
                  <a:gd name="T27" fmla="*/ 99 h 381"/>
                  <a:gd name="T28" fmla="*/ 3 w 307"/>
                  <a:gd name="T29" fmla="*/ 60 h 381"/>
                  <a:gd name="T30" fmla="*/ 0 w 307"/>
                  <a:gd name="T31" fmla="*/ 46 h 381"/>
                  <a:gd name="T32" fmla="*/ 225 w 307"/>
                  <a:gd name="T33" fmla="*/ 0 h 381"/>
                  <a:gd name="T34" fmla="*/ 227 w 307"/>
                  <a:gd name="T35" fmla="*/ 14 h 381"/>
                  <a:gd name="T36" fmla="*/ 236 w 307"/>
                  <a:gd name="T37" fmla="*/ 48 h 381"/>
                  <a:gd name="T38" fmla="*/ 247 w 307"/>
                  <a:gd name="T39" fmla="*/ 98 h 381"/>
                  <a:gd name="T40" fmla="*/ 253 w 307"/>
                  <a:gd name="T41" fmla="*/ 125 h 381"/>
                  <a:gd name="T42" fmla="*/ 261 w 307"/>
                  <a:gd name="T43" fmla="*/ 154 h 381"/>
                  <a:gd name="T44" fmla="*/ 291 w 307"/>
                  <a:gd name="T45" fmla="*/ 258 h 381"/>
                  <a:gd name="T46" fmla="*/ 307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110"/>
                    </a:moveTo>
                    <a:cubicBezTo>
                      <a:pt x="130" y="110"/>
                      <a:pt x="133" y="125"/>
                      <a:pt x="138" y="147"/>
                    </a:cubicBezTo>
                    <a:cubicBezTo>
                      <a:pt x="140" y="158"/>
                      <a:pt x="144" y="171"/>
                      <a:pt x="148" y="185"/>
                    </a:cubicBezTo>
                    <a:cubicBezTo>
                      <a:pt x="152" y="199"/>
                      <a:pt x="156" y="213"/>
                      <a:pt x="160" y="228"/>
                    </a:cubicBezTo>
                    <a:cubicBezTo>
                      <a:pt x="165" y="243"/>
                      <a:pt x="169" y="257"/>
                      <a:pt x="173" y="271"/>
                    </a:cubicBezTo>
                    <a:cubicBezTo>
                      <a:pt x="175" y="278"/>
                      <a:pt x="176" y="285"/>
                      <a:pt x="179" y="291"/>
                    </a:cubicBezTo>
                    <a:cubicBezTo>
                      <a:pt x="181" y="297"/>
                      <a:pt x="183" y="303"/>
                      <a:pt x="184" y="309"/>
                    </a:cubicBezTo>
                    <a:cubicBezTo>
                      <a:pt x="192" y="330"/>
                      <a:pt x="197" y="345"/>
                      <a:pt x="197" y="345"/>
                    </a:cubicBezTo>
                    <a:cubicBezTo>
                      <a:pt x="90" y="381"/>
                      <a:pt x="90" y="381"/>
                      <a:pt x="90" y="381"/>
                    </a:cubicBezTo>
                    <a:cubicBezTo>
                      <a:pt x="90" y="381"/>
                      <a:pt x="83" y="360"/>
                      <a:pt x="73" y="329"/>
                    </a:cubicBezTo>
                    <a:cubicBezTo>
                      <a:pt x="63" y="298"/>
                      <a:pt x="52" y="256"/>
                      <a:pt x="40" y="215"/>
                    </a:cubicBezTo>
                    <a:cubicBezTo>
                      <a:pt x="37" y="204"/>
                      <a:pt x="34" y="194"/>
                      <a:pt x="31" y="183"/>
                    </a:cubicBezTo>
                    <a:cubicBezTo>
                      <a:pt x="29" y="173"/>
                      <a:pt x="26" y="163"/>
                      <a:pt x="24" y="153"/>
                    </a:cubicBezTo>
                    <a:cubicBezTo>
                      <a:pt x="20" y="133"/>
                      <a:pt x="15" y="115"/>
                      <a:pt x="12" y="99"/>
                    </a:cubicBezTo>
                    <a:cubicBezTo>
                      <a:pt x="8" y="83"/>
                      <a:pt x="5" y="70"/>
                      <a:pt x="3" y="60"/>
                    </a:cubicBezTo>
                    <a:cubicBezTo>
                      <a:pt x="1" y="51"/>
                      <a:pt x="0" y="46"/>
                      <a:pt x="0" y="46"/>
                    </a:cubicBezTo>
                    <a:cubicBezTo>
                      <a:pt x="225" y="0"/>
                      <a:pt x="225" y="0"/>
                      <a:pt x="225" y="0"/>
                    </a:cubicBezTo>
                    <a:cubicBezTo>
                      <a:pt x="225" y="0"/>
                      <a:pt x="225" y="5"/>
                      <a:pt x="227" y="14"/>
                    </a:cubicBezTo>
                    <a:cubicBezTo>
                      <a:pt x="229" y="22"/>
                      <a:pt x="232" y="34"/>
                      <a:pt x="236" y="48"/>
                    </a:cubicBezTo>
                    <a:cubicBezTo>
                      <a:pt x="239" y="63"/>
                      <a:pt x="243" y="80"/>
                      <a:pt x="247" y="98"/>
                    </a:cubicBezTo>
                    <a:cubicBezTo>
                      <a:pt x="249" y="107"/>
                      <a:pt x="251" y="116"/>
                      <a:pt x="253" y="125"/>
                    </a:cubicBezTo>
                    <a:cubicBezTo>
                      <a:pt x="255" y="135"/>
                      <a:pt x="259" y="144"/>
                      <a:pt x="261" y="154"/>
                    </a:cubicBezTo>
                    <a:cubicBezTo>
                      <a:pt x="272" y="192"/>
                      <a:pt x="282" y="230"/>
                      <a:pt x="291" y="258"/>
                    </a:cubicBezTo>
                    <a:cubicBezTo>
                      <a:pt x="300" y="286"/>
                      <a:pt x="307" y="305"/>
                      <a:pt x="307"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Line 54"/>
              <p:cNvSpPr>
                <a:spLocks noChangeShapeType="1"/>
              </p:cNvSpPr>
              <p:nvPr/>
            </p:nvSpPr>
            <p:spPr bwMode="auto">
              <a:xfrm flipH="1" flipV="1">
                <a:off x="4116388"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Line 55"/>
              <p:cNvSpPr>
                <a:spLocks noChangeShapeType="1"/>
              </p:cNvSpPr>
              <p:nvPr/>
            </p:nvSpPr>
            <p:spPr bwMode="auto">
              <a:xfrm flipH="1" flipV="1">
                <a:off x="4192588"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Freeform 56"/>
              <p:cNvSpPr/>
              <p:nvPr/>
            </p:nvSpPr>
            <p:spPr bwMode="auto">
              <a:xfrm>
                <a:off x="3900488" y="2644775"/>
                <a:ext cx="206375" cy="280988"/>
              </a:xfrm>
              <a:custGeom>
                <a:avLst/>
                <a:gdLst>
                  <a:gd name="T0" fmla="*/ 129 w 256"/>
                  <a:gd name="T1" fmla="*/ 244 h 348"/>
                  <a:gd name="T2" fmla="*/ 124 w 256"/>
                  <a:gd name="T3" fmla="*/ 206 h 348"/>
                  <a:gd name="T4" fmla="*/ 118 w 256"/>
                  <a:gd name="T5" fmla="*/ 122 h 348"/>
                  <a:gd name="T6" fmla="*/ 115 w 256"/>
                  <a:gd name="T7" fmla="*/ 78 h 348"/>
                  <a:gd name="T8" fmla="*/ 113 w 256"/>
                  <a:gd name="T9" fmla="*/ 38 h 348"/>
                  <a:gd name="T10" fmla="*/ 112 w 256"/>
                  <a:gd name="T11" fmla="*/ 0 h 348"/>
                  <a:gd name="T12" fmla="*/ 0 w 256"/>
                  <a:gd name="T13" fmla="*/ 3 h 348"/>
                  <a:gd name="T14" fmla="*/ 1 w 256"/>
                  <a:gd name="T15" fmla="*/ 57 h 348"/>
                  <a:gd name="T16" fmla="*/ 4 w 256"/>
                  <a:gd name="T17" fmla="*/ 113 h 348"/>
                  <a:gd name="T18" fmla="*/ 9 w 256"/>
                  <a:gd name="T19" fmla="*/ 176 h 348"/>
                  <a:gd name="T20" fmla="*/ 22 w 256"/>
                  <a:gd name="T21" fmla="*/ 294 h 348"/>
                  <a:gd name="T22" fmla="*/ 29 w 256"/>
                  <a:gd name="T23" fmla="*/ 348 h 348"/>
                  <a:gd name="T24" fmla="*/ 256 w 256"/>
                  <a:gd name="T25" fmla="*/ 315 h 348"/>
                  <a:gd name="T26" fmla="*/ 250 w 256"/>
                  <a:gd name="T27" fmla="*/ 266 h 348"/>
                  <a:gd name="T28" fmla="*/ 238 w 256"/>
                  <a:gd name="T29" fmla="*/ 158 h 348"/>
                  <a:gd name="T30" fmla="*/ 234 w 256"/>
                  <a:gd name="T31" fmla="*/ 100 h 348"/>
                  <a:gd name="T32" fmla="*/ 231 w 256"/>
                  <a:gd name="T33" fmla="*/ 50 h 348"/>
                  <a:gd name="T34" fmla="*/ 229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244"/>
                    </a:moveTo>
                    <a:cubicBezTo>
                      <a:pt x="129" y="244"/>
                      <a:pt x="127" y="229"/>
                      <a:pt x="124" y="206"/>
                    </a:cubicBezTo>
                    <a:cubicBezTo>
                      <a:pt x="123" y="183"/>
                      <a:pt x="120" y="153"/>
                      <a:pt x="118" y="122"/>
                    </a:cubicBezTo>
                    <a:cubicBezTo>
                      <a:pt x="117" y="107"/>
                      <a:pt x="116" y="92"/>
                      <a:pt x="115" y="78"/>
                    </a:cubicBezTo>
                    <a:cubicBezTo>
                      <a:pt x="113" y="63"/>
                      <a:pt x="114" y="50"/>
                      <a:pt x="113" y="38"/>
                    </a:cubicBezTo>
                    <a:cubicBezTo>
                      <a:pt x="113" y="15"/>
                      <a:pt x="112" y="0"/>
                      <a:pt x="112" y="0"/>
                    </a:cubicBezTo>
                    <a:cubicBezTo>
                      <a:pt x="0" y="3"/>
                      <a:pt x="0" y="3"/>
                      <a:pt x="0" y="3"/>
                    </a:cubicBezTo>
                    <a:cubicBezTo>
                      <a:pt x="0" y="3"/>
                      <a:pt x="0" y="25"/>
                      <a:pt x="1" y="57"/>
                    </a:cubicBezTo>
                    <a:cubicBezTo>
                      <a:pt x="1" y="73"/>
                      <a:pt x="3" y="92"/>
                      <a:pt x="4" y="113"/>
                    </a:cubicBezTo>
                    <a:cubicBezTo>
                      <a:pt x="6" y="133"/>
                      <a:pt x="8" y="154"/>
                      <a:pt x="9" y="176"/>
                    </a:cubicBezTo>
                    <a:cubicBezTo>
                      <a:pt x="12" y="219"/>
                      <a:pt x="18" y="262"/>
                      <a:pt x="22" y="294"/>
                    </a:cubicBezTo>
                    <a:cubicBezTo>
                      <a:pt x="26" y="327"/>
                      <a:pt x="29" y="348"/>
                      <a:pt x="29" y="348"/>
                    </a:cubicBezTo>
                    <a:cubicBezTo>
                      <a:pt x="256" y="315"/>
                      <a:pt x="256" y="315"/>
                      <a:pt x="256" y="315"/>
                    </a:cubicBezTo>
                    <a:cubicBezTo>
                      <a:pt x="256" y="315"/>
                      <a:pt x="253" y="295"/>
                      <a:pt x="250" y="266"/>
                    </a:cubicBezTo>
                    <a:cubicBezTo>
                      <a:pt x="246" y="236"/>
                      <a:pt x="240" y="197"/>
                      <a:pt x="238" y="158"/>
                    </a:cubicBezTo>
                    <a:cubicBezTo>
                      <a:pt x="237" y="138"/>
                      <a:pt x="235" y="119"/>
                      <a:pt x="234" y="100"/>
                    </a:cubicBezTo>
                    <a:cubicBezTo>
                      <a:pt x="232" y="82"/>
                      <a:pt x="231" y="64"/>
                      <a:pt x="231" y="50"/>
                    </a:cubicBezTo>
                    <a:cubicBezTo>
                      <a:pt x="230" y="20"/>
                      <a:pt x="229" y="0"/>
                      <a:pt x="22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Freeform 57"/>
              <p:cNvSpPr/>
              <p:nvPr/>
            </p:nvSpPr>
            <p:spPr bwMode="auto">
              <a:xfrm>
                <a:off x="4106863" y="2898775"/>
                <a:ext cx="9525" cy="55563"/>
              </a:xfrm>
              <a:custGeom>
                <a:avLst/>
                <a:gdLst>
                  <a:gd name="T0" fmla="*/ 0 w 11"/>
                  <a:gd name="T1" fmla="*/ 0 h 68"/>
                  <a:gd name="T2" fmla="*/ 1 w 11"/>
                  <a:gd name="T3" fmla="*/ 10 h 68"/>
                  <a:gd name="T4" fmla="*/ 5 w 11"/>
                  <a:gd name="T5" fmla="*/ 34 h 68"/>
                  <a:gd name="T6" fmla="*/ 11 w 11"/>
                  <a:gd name="T7" fmla="*/ 68 h 68"/>
                </a:gdLst>
                <a:ahLst/>
                <a:cxnLst>
                  <a:cxn ang="0">
                    <a:pos x="T0" y="T1"/>
                  </a:cxn>
                  <a:cxn ang="0">
                    <a:pos x="T2" y="T3"/>
                  </a:cxn>
                  <a:cxn ang="0">
                    <a:pos x="T4" y="T5"/>
                  </a:cxn>
                  <a:cxn ang="0">
                    <a:pos x="T6" y="T7"/>
                  </a:cxn>
                </a:cxnLst>
                <a:rect l="0" t="0" r="r" b="b"/>
                <a:pathLst>
                  <a:path w="11" h="68">
                    <a:moveTo>
                      <a:pt x="0" y="0"/>
                    </a:moveTo>
                    <a:cubicBezTo>
                      <a:pt x="0" y="0"/>
                      <a:pt x="0" y="4"/>
                      <a:pt x="1" y="10"/>
                    </a:cubicBezTo>
                    <a:cubicBezTo>
                      <a:pt x="2" y="17"/>
                      <a:pt x="4" y="25"/>
                      <a:pt x="5" y="34"/>
                    </a:cubicBezTo>
                    <a:cubicBezTo>
                      <a:pt x="8" y="51"/>
                      <a:pt x="11" y="68"/>
                      <a:pt x="11"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Line 58"/>
              <p:cNvSpPr>
                <a:spLocks noChangeShapeType="1"/>
              </p:cNvSpPr>
              <p:nvPr/>
            </p:nvSpPr>
            <p:spPr bwMode="auto">
              <a:xfrm>
                <a:off x="4084638" y="2589213"/>
                <a:ext cx="0"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Freeform 59"/>
              <p:cNvSpPr/>
              <p:nvPr/>
            </p:nvSpPr>
            <p:spPr bwMode="auto">
              <a:xfrm>
                <a:off x="3900488" y="2251075"/>
                <a:ext cx="206375" cy="280988"/>
              </a:xfrm>
              <a:custGeom>
                <a:avLst/>
                <a:gdLst>
                  <a:gd name="T0" fmla="*/ 129 w 256"/>
                  <a:gd name="T1" fmla="*/ 104 h 348"/>
                  <a:gd name="T2" fmla="*/ 124 w 256"/>
                  <a:gd name="T3" fmla="*/ 142 h 348"/>
                  <a:gd name="T4" fmla="*/ 118 w 256"/>
                  <a:gd name="T5" fmla="*/ 225 h 348"/>
                  <a:gd name="T6" fmla="*/ 115 w 256"/>
                  <a:gd name="T7" fmla="*/ 270 h 348"/>
                  <a:gd name="T8" fmla="*/ 113 w 256"/>
                  <a:gd name="T9" fmla="*/ 309 h 348"/>
                  <a:gd name="T10" fmla="*/ 112 w 256"/>
                  <a:gd name="T11" fmla="*/ 348 h 348"/>
                  <a:gd name="T12" fmla="*/ 0 w 256"/>
                  <a:gd name="T13" fmla="*/ 345 h 348"/>
                  <a:gd name="T14" fmla="*/ 1 w 256"/>
                  <a:gd name="T15" fmla="*/ 291 h 348"/>
                  <a:gd name="T16" fmla="*/ 4 w 256"/>
                  <a:gd name="T17" fmla="*/ 235 h 348"/>
                  <a:gd name="T18" fmla="*/ 9 w 256"/>
                  <a:gd name="T19" fmla="*/ 172 h 348"/>
                  <a:gd name="T20" fmla="*/ 22 w 256"/>
                  <a:gd name="T21" fmla="*/ 53 h 348"/>
                  <a:gd name="T22" fmla="*/ 29 w 256"/>
                  <a:gd name="T23" fmla="*/ 0 h 348"/>
                  <a:gd name="T24" fmla="*/ 256 w 256"/>
                  <a:gd name="T25" fmla="*/ 33 h 348"/>
                  <a:gd name="T26" fmla="*/ 250 w 256"/>
                  <a:gd name="T27" fmla="*/ 82 h 348"/>
                  <a:gd name="T28" fmla="*/ 238 w 256"/>
                  <a:gd name="T29" fmla="*/ 190 h 348"/>
                  <a:gd name="T30" fmla="*/ 234 w 256"/>
                  <a:gd name="T31" fmla="*/ 248 h 348"/>
                  <a:gd name="T32" fmla="*/ 231 w 256"/>
                  <a:gd name="T33" fmla="*/ 298 h 348"/>
                  <a:gd name="T34" fmla="*/ 229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104"/>
                    </a:moveTo>
                    <a:cubicBezTo>
                      <a:pt x="129" y="104"/>
                      <a:pt x="127" y="119"/>
                      <a:pt x="124" y="142"/>
                    </a:cubicBezTo>
                    <a:cubicBezTo>
                      <a:pt x="123" y="164"/>
                      <a:pt x="120" y="195"/>
                      <a:pt x="118" y="225"/>
                    </a:cubicBezTo>
                    <a:cubicBezTo>
                      <a:pt x="117" y="241"/>
                      <a:pt x="116" y="256"/>
                      <a:pt x="115" y="270"/>
                    </a:cubicBezTo>
                    <a:cubicBezTo>
                      <a:pt x="113" y="285"/>
                      <a:pt x="114" y="298"/>
                      <a:pt x="113" y="309"/>
                    </a:cubicBezTo>
                    <a:cubicBezTo>
                      <a:pt x="113" y="332"/>
                      <a:pt x="112" y="348"/>
                      <a:pt x="112" y="348"/>
                    </a:cubicBezTo>
                    <a:cubicBezTo>
                      <a:pt x="0" y="345"/>
                      <a:pt x="0" y="345"/>
                      <a:pt x="0" y="345"/>
                    </a:cubicBezTo>
                    <a:cubicBezTo>
                      <a:pt x="0" y="345"/>
                      <a:pt x="0" y="323"/>
                      <a:pt x="1" y="291"/>
                    </a:cubicBezTo>
                    <a:cubicBezTo>
                      <a:pt x="1" y="274"/>
                      <a:pt x="3" y="256"/>
                      <a:pt x="4" y="235"/>
                    </a:cubicBezTo>
                    <a:cubicBezTo>
                      <a:pt x="6" y="215"/>
                      <a:pt x="8" y="193"/>
                      <a:pt x="9" y="172"/>
                    </a:cubicBezTo>
                    <a:cubicBezTo>
                      <a:pt x="12" y="129"/>
                      <a:pt x="18" y="86"/>
                      <a:pt x="22" y="53"/>
                    </a:cubicBezTo>
                    <a:cubicBezTo>
                      <a:pt x="26" y="21"/>
                      <a:pt x="29" y="0"/>
                      <a:pt x="29" y="0"/>
                    </a:cubicBezTo>
                    <a:cubicBezTo>
                      <a:pt x="256" y="33"/>
                      <a:pt x="256" y="33"/>
                      <a:pt x="256" y="33"/>
                    </a:cubicBezTo>
                    <a:cubicBezTo>
                      <a:pt x="256" y="33"/>
                      <a:pt x="253" y="53"/>
                      <a:pt x="250" y="82"/>
                    </a:cubicBezTo>
                    <a:cubicBezTo>
                      <a:pt x="246" y="111"/>
                      <a:pt x="240" y="150"/>
                      <a:pt x="238" y="190"/>
                    </a:cubicBezTo>
                    <a:cubicBezTo>
                      <a:pt x="237" y="210"/>
                      <a:pt x="235" y="229"/>
                      <a:pt x="234" y="248"/>
                    </a:cubicBezTo>
                    <a:cubicBezTo>
                      <a:pt x="232" y="266"/>
                      <a:pt x="231" y="283"/>
                      <a:pt x="231" y="298"/>
                    </a:cubicBezTo>
                    <a:cubicBezTo>
                      <a:pt x="230" y="328"/>
                      <a:pt x="229" y="347"/>
                      <a:pt x="229"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60"/>
              <p:cNvSpPr/>
              <p:nvPr/>
            </p:nvSpPr>
            <p:spPr bwMode="auto">
              <a:xfrm>
                <a:off x="4106863" y="2224088"/>
                <a:ext cx="9525" cy="53975"/>
              </a:xfrm>
              <a:custGeom>
                <a:avLst/>
                <a:gdLst>
                  <a:gd name="T0" fmla="*/ 0 w 11"/>
                  <a:gd name="T1" fmla="*/ 68 h 68"/>
                  <a:gd name="T2" fmla="*/ 1 w 11"/>
                  <a:gd name="T3" fmla="*/ 57 h 68"/>
                  <a:gd name="T4" fmla="*/ 5 w 11"/>
                  <a:gd name="T5" fmla="*/ 34 h 68"/>
                  <a:gd name="T6" fmla="*/ 11 w 11"/>
                  <a:gd name="T7" fmla="*/ 0 h 68"/>
                </a:gdLst>
                <a:ahLst/>
                <a:cxnLst>
                  <a:cxn ang="0">
                    <a:pos x="T0" y="T1"/>
                  </a:cxn>
                  <a:cxn ang="0">
                    <a:pos x="T2" y="T3"/>
                  </a:cxn>
                  <a:cxn ang="0">
                    <a:pos x="T4" y="T5"/>
                  </a:cxn>
                  <a:cxn ang="0">
                    <a:pos x="T6" y="T7"/>
                  </a:cxn>
                </a:cxnLst>
                <a:rect l="0" t="0" r="r" b="b"/>
                <a:pathLst>
                  <a:path w="11" h="68">
                    <a:moveTo>
                      <a:pt x="0" y="68"/>
                    </a:moveTo>
                    <a:cubicBezTo>
                      <a:pt x="0" y="68"/>
                      <a:pt x="0" y="64"/>
                      <a:pt x="1" y="57"/>
                    </a:cubicBezTo>
                    <a:cubicBezTo>
                      <a:pt x="2" y="51"/>
                      <a:pt x="4" y="42"/>
                      <a:pt x="5" y="34"/>
                    </a:cubicBezTo>
                    <a:cubicBezTo>
                      <a:pt x="8" y="17"/>
                      <a:pt x="11" y="0"/>
                      <a:pt x="11"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Line 61"/>
              <p:cNvSpPr>
                <a:spLocks noChangeShapeType="1"/>
              </p:cNvSpPr>
              <p:nvPr/>
            </p:nvSpPr>
            <p:spPr bwMode="auto">
              <a:xfrm flipV="1">
                <a:off x="4084638" y="2532063"/>
                <a:ext cx="0"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Freeform 62"/>
              <p:cNvSpPr/>
              <p:nvPr/>
            </p:nvSpPr>
            <p:spPr bwMode="auto">
              <a:xfrm>
                <a:off x="3944938" y="1860550"/>
                <a:ext cx="247650" cy="307975"/>
              </a:xfrm>
              <a:custGeom>
                <a:avLst/>
                <a:gdLst>
                  <a:gd name="T0" fmla="*/ 130 w 307"/>
                  <a:gd name="T1" fmla="*/ 271 h 381"/>
                  <a:gd name="T2" fmla="*/ 138 w 307"/>
                  <a:gd name="T3" fmla="*/ 234 h 381"/>
                  <a:gd name="T4" fmla="*/ 148 w 307"/>
                  <a:gd name="T5" fmla="*/ 196 h 381"/>
                  <a:gd name="T6" fmla="*/ 160 w 307"/>
                  <a:gd name="T7" fmla="*/ 153 h 381"/>
                  <a:gd name="T8" fmla="*/ 173 w 307"/>
                  <a:gd name="T9" fmla="*/ 110 h 381"/>
                  <a:gd name="T10" fmla="*/ 179 w 307"/>
                  <a:gd name="T11" fmla="*/ 90 h 381"/>
                  <a:gd name="T12" fmla="*/ 184 w 307"/>
                  <a:gd name="T13" fmla="*/ 72 h 381"/>
                  <a:gd name="T14" fmla="*/ 197 w 307"/>
                  <a:gd name="T15" fmla="*/ 36 h 381"/>
                  <a:gd name="T16" fmla="*/ 90 w 307"/>
                  <a:gd name="T17" fmla="*/ 0 h 381"/>
                  <a:gd name="T18" fmla="*/ 73 w 307"/>
                  <a:gd name="T19" fmla="*/ 52 h 381"/>
                  <a:gd name="T20" fmla="*/ 40 w 307"/>
                  <a:gd name="T21" fmla="*/ 166 h 381"/>
                  <a:gd name="T22" fmla="*/ 31 w 307"/>
                  <a:gd name="T23" fmla="*/ 197 h 381"/>
                  <a:gd name="T24" fmla="*/ 24 w 307"/>
                  <a:gd name="T25" fmla="*/ 228 h 381"/>
                  <a:gd name="T26" fmla="*/ 12 w 307"/>
                  <a:gd name="T27" fmla="*/ 282 h 381"/>
                  <a:gd name="T28" fmla="*/ 3 w 307"/>
                  <a:gd name="T29" fmla="*/ 320 h 381"/>
                  <a:gd name="T30" fmla="*/ 0 w 307"/>
                  <a:gd name="T31" fmla="*/ 335 h 381"/>
                  <a:gd name="T32" fmla="*/ 225 w 307"/>
                  <a:gd name="T33" fmla="*/ 381 h 381"/>
                  <a:gd name="T34" fmla="*/ 227 w 307"/>
                  <a:gd name="T35" fmla="*/ 367 h 381"/>
                  <a:gd name="T36" fmla="*/ 236 w 307"/>
                  <a:gd name="T37" fmla="*/ 332 h 381"/>
                  <a:gd name="T38" fmla="*/ 247 w 307"/>
                  <a:gd name="T39" fmla="*/ 283 h 381"/>
                  <a:gd name="T40" fmla="*/ 253 w 307"/>
                  <a:gd name="T41" fmla="*/ 255 h 381"/>
                  <a:gd name="T42" fmla="*/ 261 w 307"/>
                  <a:gd name="T43" fmla="*/ 227 h 381"/>
                  <a:gd name="T44" fmla="*/ 291 w 307"/>
                  <a:gd name="T45" fmla="*/ 123 h 381"/>
                  <a:gd name="T46" fmla="*/ 307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271"/>
                    </a:moveTo>
                    <a:cubicBezTo>
                      <a:pt x="130" y="271"/>
                      <a:pt x="133" y="256"/>
                      <a:pt x="138" y="234"/>
                    </a:cubicBezTo>
                    <a:cubicBezTo>
                      <a:pt x="140" y="223"/>
                      <a:pt x="144" y="210"/>
                      <a:pt x="148" y="196"/>
                    </a:cubicBezTo>
                    <a:cubicBezTo>
                      <a:pt x="152" y="182"/>
                      <a:pt x="156" y="168"/>
                      <a:pt x="160" y="153"/>
                    </a:cubicBezTo>
                    <a:cubicBezTo>
                      <a:pt x="165" y="138"/>
                      <a:pt x="169" y="123"/>
                      <a:pt x="173" y="110"/>
                    </a:cubicBezTo>
                    <a:cubicBezTo>
                      <a:pt x="175" y="103"/>
                      <a:pt x="176" y="96"/>
                      <a:pt x="179" y="90"/>
                    </a:cubicBezTo>
                    <a:cubicBezTo>
                      <a:pt x="181" y="84"/>
                      <a:pt x="183" y="78"/>
                      <a:pt x="184" y="72"/>
                    </a:cubicBezTo>
                    <a:cubicBezTo>
                      <a:pt x="192" y="50"/>
                      <a:pt x="197" y="36"/>
                      <a:pt x="197" y="36"/>
                    </a:cubicBezTo>
                    <a:cubicBezTo>
                      <a:pt x="90" y="0"/>
                      <a:pt x="90" y="0"/>
                      <a:pt x="90" y="0"/>
                    </a:cubicBezTo>
                    <a:cubicBezTo>
                      <a:pt x="90" y="0"/>
                      <a:pt x="83" y="21"/>
                      <a:pt x="73" y="52"/>
                    </a:cubicBezTo>
                    <a:cubicBezTo>
                      <a:pt x="63" y="83"/>
                      <a:pt x="52" y="125"/>
                      <a:pt x="40" y="166"/>
                    </a:cubicBezTo>
                    <a:cubicBezTo>
                      <a:pt x="37" y="177"/>
                      <a:pt x="34" y="187"/>
                      <a:pt x="31" y="197"/>
                    </a:cubicBezTo>
                    <a:cubicBezTo>
                      <a:pt x="29" y="208"/>
                      <a:pt x="26" y="218"/>
                      <a:pt x="24" y="228"/>
                    </a:cubicBezTo>
                    <a:cubicBezTo>
                      <a:pt x="20" y="248"/>
                      <a:pt x="15" y="266"/>
                      <a:pt x="12" y="282"/>
                    </a:cubicBezTo>
                    <a:cubicBezTo>
                      <a:pt x="8" y="298"/>
                      <a:pt x="5" y="311"/>
                      <a:pt x="3" y="320"/>
                    </a:cubicBezTo>
                    <a:cubicBezTo>
                      <a:pt x="1" y="330"/>
                      <a:pt x="0" y="335"/>
                      <a:pt x="0" y="335"/>
                    </a:cubicBezTo>
                    <a:cubicBezTo>
                      <a:pt x="225" y="381"/>
                      <a:pt x="225" y="381"/>
                      <a:pt x="225" y="381"/>
                    </a:cubicBezTo>
                    <a:cubicBezTo>
                      <a:pt x="225" y="381"/>
                      <a:pt x="225" y="376"/>
                      <a:pt x="227" y="367"/>
                    </a:cubicBezTo>
                    <a:cubicBezTo>
                      <a:pt x="229" y="359"/>
                      <a:pt x="232" y="347"/>
                      <a:pt x="236" y="332"/>
                    </a:cubicBezTo>
                    <a:cubicBezTo>
                      <a:pt x="239" y="318"/>
                      <a:pt x="243" y="301"/>
                      <a:pt x="247" y="283"/>
                    </a:cubicBezTo>
                    <a:cubicBezTo>
                      <a:pt x="249" y="274"/>
                      <a:pt x="251" y="265"/>
                      <a:pt x="253" y="255"/>
                    </a:cubicBezTo>
                    <a:cubicBezTo>
                      <a:pt x="255" y="246"/>
                      <a:pt x="259" y="237"/>
                      <a:pt x="261" y="227"/>
                    </a:cubicBezTo>
                    <a:cubicBezTo>
                      <a:pt x="272" y="189"/>
                      <a:pt x="282" y="151"/>
                      <a:pt x="291" y="123"/>
                    </a:cubicBezTo>
                    <a:cubicBezTo>
                      <a:pt x="300" y="95"/>
                      <a:pt x="307" y="76"/>
                      <a:pt x="307"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Line 63"/>
              <p:cNvSpPr>
                <a:spLocks noChangeShapeType="1"/>
              </p:cNvSpPr>
              <p:nvPr/>
            </p:nvSpPr>
            <p:spPr bwMode="auto">
              <a:xfrm flipH="1">
                <a:off x="4116388"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 name="Line 64"/>
              <p:cNvSpPr>
                <a:spLocks noChangeShapeType="1"/>
              </p:cNvSpPr>
              <p:nvPr/>
            </p:nvSpPr>
            <p:spPr bwMode="auto">
              <a:xfrm flipH="1">
                <a:off x="4192588"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Freeform 65"/>
              <p:cNvSpPr/>
              <p:nvPr/>
            </p:nvSpPr>
            <p:spPr bwMode="auto">
              <a:xfrm>
                <a:off x="4056063" y="1497013"/>
                <a:ext cx="282575" cy="320675"/>
              </a:xfrm>
              <a:custGeom>
                <a:avLst/>
                <a:gdLst>
                  <a:gd name="T0" fmla="*/ 205 w 348"/>
                  <a:gd name="T1" fmla="*/ 132 h 396"/>
                  <a:gd name="T2" fmla="*/ 187 w 348"/>
                  <a:gd name="T3" fmla="*/ 167 h 396"/>
                  <a:gd name="T4" fmla="*/ 152 w 348"/>
                  <a:gd name="T5" fmla="*/ 243 h 396"/>
                  <a:gd name="T6" fmla="*/ 134 w 348"/>
                  <a:gd name="T7" fmla="*/ 284 h 396"/>
                  <a:gd name="T8" fmla="*/ 119 w 348"/>
                  <a:gd name="T9" fmla="*/ 320 h 396"/>
                  <a:gd name="T10" fmla="*/ 105 w 348"/>
                  <a:gd name="T11" fmla="*/ 356 h 396"/>
                  <a:gd name="T12" fmla="*/ 0 w 348"/>
                  <a:gd name="T13" fmla="*/ 315 h 396"/>
                  <a:gd name="T14" fmla="*/ 20 w 348"/>
                  <a:gd name="T15" fmla="*/ 264 h 396"/>
                  <a:gd name="T16" fmla="*/ 42 w 348"/>
                  <a:gd name="T17" fmla="*/ 213 h 396"/>
                  <a:gd name="T18" fmla="*/ 69 w 348"/>
                  <a:gd name="T19" fmla="*/ 155 h 396"/>
                  <a:gd name="T20" fmla="*/ 82 w 348"/>
                  <a:gd name="T21" fmla="*/ 126 h 396"/>
                  <a:gd name="T22" fmla="*/ 96 w 348"/>
                  <a:gd name="T23" fmla="*/ 98 h 396"/>
                  <a:gd name="T24" fmla="*/ 121 w 348"/>
                  <a:gd name="T25" fmla="*/ 48 h 396"/>
                  <a:gd name="T26" fmla="*/ 146 w 348"/>
                  <a:gd name="T27" fmla="*/ 0 h 396"/>
                  <a:gd name="T28" fmla="*/ 348 w 348"/>
                  <a:gd name="T29" fmla="*/ 110 h 396"/>
                  <a:gd name="T30" fmla="*/ 325 w 348"/>
                  <a:gd name="T31" fmla="*/ 154 h 396"/>
                  <a:gd name="T32" fmla="*/ 302 w 348"/>
                  <a:gd name="T33" fmla="*/ 199 h 396"/>
                  <a:gd name="T34" fmla="*/ 289 w 348"/>
                  <a:gd name="T35" fmla="*/ 224 h 396"/>
                  <a:gd name="T36" fmla="*/ 277 w 348"/>
                  <a:gd name="T37" fmla="*/ 251 h 396"/>
                  <a:gd name="T38" fmla="*/ 253 w 348"/>
                  <a:gd name="T39" fmla="*/ 304 h 396"/>
                  <a:gd name="T40" fmla="*/ 233 w 348"/>
                  <a:gd name="T41" fmla="*/ 350 h 396"/>
                  <a:gd name="T42" fmla="*/ 215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132"/>
                    </a:moveTo>
                    <a:cubicBezTo>
                      <a:pt x="205" y="132"/>
                      <a:pt x="198" y="146"/>
                      <a:pt x="187" y="167"/>
                    </a:cubicBezTo>
                    <a:cubicBezTo>
                      <a:pt x="177" y="187"/>
                      <a:pt x="165" y="215"/>
                      <a:pt x="152" y="243"/>
                    </a:cubicBezTo>
                    <a:cubicBezTo>
                      <a:pt x="146" y="257"/>
                      <a:pt x="140" y="271"/>
                      <a:pt x="134" y="284"/>
                    </a:cubicBezTo>
                    <a:cubicBezTo>
                      <a:pt x="128" y="297"/>
                      <a:pt x="124" y="310"/>
                      <a:pt x="119" y="320"/>
                    </a:cubicBezTo>
                    <a:cubicBezTo>
                      <a:pt x="111" y="342"/>
                      <a:pt x="105" y="356"/>
                      <a:pt x="105" y="356"/>
                    </a:cubicBezTo>
                    <a:cubicBezTo>
                      <a:pt x="0" y="315"/>
                      <a:pt x="0" y="315"/>
                      <a:pt x="0" y="315"/>
                    </a:cubicBezTo>
                    <a:cubicBezTo>
                      <a:pt x="0" y="315"/>
                      <a:pt x="8" y="294"/>
                      <a:pt x="20" y="264"/>
                    </a:cubicBezTo>
                    <a:cubicBezTo>
                      <a:pt x="26" y="249"/>
                      <a:pt x="34" y="232"/>
                      <a:pt x="42" y="213"/>
                    </a:cubicBezTo>
                    <a:cubicBezTo>
                      <a:pt x="51" y="195"/>
                      <a:pt x="60" y="175"/>
                      <a:pt x="69" y="155"/>
                    </a:cubicBezTo>
                    <a:cubicBezTo>
                      <a:pt x="73" y="145"/>
                      <a:pt x="78" y="136"/>
                      <a:pt x="82" y="126"/>
                    </a:cubicBezTo>
                    <a:cubicBezTo>
                      <a:pt x="87" y="116"/>
                      <a:pt x="92" y="107"/>
                      <a:pt x="96" y="98"/>
                    </a:cubicBezTo>
                    <a:cubicBezTo>
                      <a:pt x="105" y="80"/>
                      <a:pt x="114" y="63"/>
                      <a:pt x="121" y="48"/>
                    </a:cubicBezTo>
                    <a:cubicBezTo>
                      <a:pt x="136" y="20"/>
                      <a:pt x="146" y="0"/>
                      <a:pt x="146" y="0"/>
                    </a:cubicBezTo>
                    <a:cubicBezTo>
                      <a:pt x="348" y="110"/>
                      <a:pt x="348" y="110"/>
                      <a:pt x="348" y="110"/>
                    </a:cubicBezTo>
                    <a:cubicBezTo>
                      <a:pt x="348" y="110"/>
                      <a:pt x="339" y="127"/>
                      <a:pt x="325" y="154"/>
                    </a:cubicBezTo>
                    <a:cubicBezTo>
                      <a:pt x="319" y="167"/>
                      <a:pt x="311" y="182"/>
                      <a:pt x="302" y="199"/>
                    </a:cubicBezTo>
                    <a:cubicBezTo>
                      <a:pt x="298" y="207"/>
                      <a:pt x="294" y="215"/>
                      <a:pt x="289" y="224"/>
                    </a:cubicBezTo>
                    <a:cubicBezTo>
                      <a:pt x="285" y="233"/>
                      <a:pt x="281" y="242"/>
                      <a:pt x="277" y="251"/>
                    </a:cubicBezTo>
                    <a:cubicBezTo>
                      <a:pt x="269" y="269"/>
                      <a:pt x="261" y="287"/>
                      <a:pt x="253" y="304"/>
                    </a:cubicBezTo>
                    <a:cubicBezTo>
                      <a:pt x="246" y="321"/>
                      <a:pt x="238" y="336"/>
                      <a:pt x="233" y="350"/>
                    </a:cubicBezTo>
                    <a:cubicBezTo>
                      <a:pt x="222" y="377"/>
                      <a:pt x="215" y="396"/>
                      <a:pt x="215"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Line 66"/>
              <p:cNvSpPr>
                <a:spLocks noChangeShapeType="1"/>
              </p:cNvSpPr>
              <p:nvPr/>
            </p:nvSpPr>
            <p:spPr bwMode="auto">
              <a:xfrm flipV="1">
                <a:off x="4338638" y="1536700"/>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Freeform 67"/>
              <p:cNvSpPr/>
              <p:nvPr/>
            </p:nvSpPr>
            <p:spPr bwMode="auto">
              <a:xfrm>
                <a:off x="4210050" y="1817688"/>
                <a:ext cx="20638" cy="50800"/>
              </a:xfrm>
              <a:custGeom>
                <a:avLst/>
                <a:gdLst>
                  <a:gd name="T0" fmla="*/ 0 w 25"/>
                  <a:gd name="T1" fmla="*/ 64 h 64"/>
                  <a:gd name="T2" fmla="*/ 4 w 25"/>
                  <a:gd name="T3" fmla="*/ 54 h 64"/>
                  <a:gd name="T4" fmla="*/ 12 w 25"/>
                  <a:gd name="T5" fmla="*/ 32 h 64"/>
                  <a:gd name="T6" fmla="*/ 25 w 25"/>
                  <a:gd name="T7" fmla="*/ 0 h 64"/>
                </a:gdLst>
                <a:ahLst/>
                <a:cxnLst>
                  <a:cxn ang="0">
                    <a:pos x="T0" y="T1"/>
                  </a:cxn>
                  <a:cxn ang="0">
                    <a:pos x="T2" y="T3"/>
                  </a:cxn>
                  <a:cxn ang="0">
                    <a:pos x="T4" y="T5"/>
                  </a:cxn>
                  <a:cxn ang="0">
                    <a:pos x="T6" y="T7"/>
                  </a:cxn>
                </a:cxnLst>
                <a:rect l="0" t="0" r="r" b="b"/>
                <a:pathLst>
                  <a:path w="25" h="64">
                    <a:moveTo>
                      <a:pt x="0" y="64"/>
                    </a:moveTo>
                    <a:cubicBezTo>
                      <a:pt x="0" y="64"/>
                      <a:pt x="1" y="60"/>
                      <a:pt x="4" y="54"/>
                    </a:cubicBezTo>
                    <a:cubicBezTo>
                      <a:pt x="6" y="48"/>
                      <a:pt x="9" y="40"/>
                      <a:pt x="12" y="32"/>
                    </a:cubicBezTo>
                    <a:cubicBezTo>
                      <a:pt x="19" y="16"/>
                      <a:pt x="25" y="0"/>
                      <a:pt x="2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Freeform 68"/>
              <p:cNvSpPr/>
              <p:nvPr/>
            </p:nvSpPr>
            <p:spPr bwMode="auto">
              <a:xfrm>
                <a:off x="4235450" y="1162050"/>
                <a:ext cx="304800" cy="327025"/>
              </a:xfrm>
              <a:custGeom>
                <a:avLst/>
                <a:gdLst>
                  <a:gd name="T0" fmla="*/ 144 w 377"/>
                  <a:gd name="T1" fmla="*/ 268 h 404"/>
                  <a:gd name="T2" fmla="*/ 149 w 377"/>
                  <a:gd name="T3" fmla="*/ 259 h 404"/>
                  <a:gd name="T4" fmla="*/ 165 w 377"/>
                  <a:gd name="T5" fmla="*/ 236 h 404"/>
                  <a:gd name="T6" fmla="*/ 213 w 377"/>
                  <a:gd name="T7" fmla="*/ 168 h 404"/>
                  <a:gd name="T8" fmla="*/ 240 w 377"/>
                  <a:gd name="T9" fmla="*/ 131 h 404"/>
                  <a:gd name="T10" fmla="*/ 264 w 377"/>
                  <a:gd name="T11" fmla="*/ 101 h 404"/>
                  <a:gd name="T12" fmla="*/ 287 w 377"/>
                  <a:gd name="T13" fmla="*/ 71 h 404"/>
                  <a:gd name="T14" fmla="*/ 200 w 377"/>
                  <a:gd name="T15" fmla="*/ 0 h 404"/>
                  <a:gd name="T16" fmla="*/ 166 w 377"/>
                  <a:gd name="T17" fmla="*/ 43 h 404"/>
                  <a:gd name="T18" fmla="*/ 96 w 377"/>
                  <a:gd name="T19" fmla="*/ 139 h 404"/>
                  <a:gd name="T20" fmla="*/ 77 w 377"/>
                  <a:gd name="T21" fmla="*/ 165 h 404"/>
                  <a:gd name="T22" fmla="*/ 59 w 377"/>
                  <a:gd name="T23" fmla="*/ 191 h 404"/>
                  <a:gd name="T24" fmla="*/ 29 w 377"/>
                  <a:gd name="T25" fmla="*/ 238 h 404"/>
                  <a:gd name="T26" fmla="*/ 0 w 377"/>
                  <a:gd name="T27" fmla="*/ 284 h 404"/>
                  <a:gd name="T28" fmla="*/ 196 w 377"/>
                  <a:gd name="T29" fmla="*/ 404 h 404"/>
                  <a:gd name="T30" fmla="*/ 222 w 377"/>
                  <a:gd name="T31" fmla="*/ 362 h 404"/>
                  <a:gd name="T32" fmla="*/ 249 w 377"/>
                  <a:gd name="T33" fmla="*/ 320 h 404"/>
                  <a:gd name="T34" fmla="*/ 266 w 377"/>
                  <a:gd name="T35" fmla="*/ 296 h 404"/>
                  <a:gd name="T36" fmla="*/ 283 w 377"/>
                  <a:gd name="T37" fmla="*/ 272 h 404"/>
                  <a:gd name="T38" fmla="*/ 347 w 377"/>
                  <a:gd name="T39" fmla="*/ 185 h 404"/>
                  <a:gd name="T40" fmla="*/ 377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144" y="268"/>
                    </a:moveTo>
                    <a:cubicBezTo>
                      <a:pt x="144" y="268"/>
                      <a:pt x="146" y="265"/>
                      <a:pt x="149" y="259"/>
                    </a:cubicBezTo>
                    <a:cubicBezTo>
                      <a:pt x="153" y="254"/>
                      <a:pt x="158" y="246"/>
                      <a:pt x="165" y="236"/>
                    </a:cubicBezTo>
                    <a:cubicBezTo>
                      <a:pt x="178" y="218"/>
                      <a:pt x="196" y="193"/>
                      <a:pt x="213" y="168"/>
                    </a:cubicBezTo>
                    <a:cubicBezTo>
                      <a:pt x="222" y="155"/>
                      <a:pt x="231" y="143"/>
                      <a:pt x="240" y="131"/>
                    </a:cubicBezTo>
                    <a:cubicBezTo>
                      <a:pt x="248" y="120"/>
                      <a:pt x="257" y="110"/>
                      <a:pt x="264" y="101"/>
                    </a:cubicBezTo>
                    <a:cubicBezTo>
                      <a:pt x="278" y="83"/>
                      <a:pt x="287" y="71"/>
                      <a:pt x="287" y="71"/>
                    </a:cubicBezTo>
                    <a:cubicBezTo>
                      <a:pt x="200" y="0"/>
                      <a:pt x="200" y="0"/>
                      <a:pt x="200" y="0"/>
                    </a:cubicBezTo>
                    <a:cubicBezTo>
                      <a:pt x="200" y="0"/>
                      <a:pt x="186" y="17"/>
                      <a:pt x="166" y="43"/>
                    </a:cubicBezTo>
                    <a:cubicBezTo>
                      <a:pt x="145" y="68"/>
                      <a:pt x="121" y="104"/>
                      <a:pt x="96" y="139"/>
                    </a:cubicBezTo>
                    <a:cubicBezTo>
                      <a:pt x="89" y="148"/>
                      <a:pt x="83" y="157"/>
                      <a:pt x="77" y="165"/>
                    </a:cubicBezTo>
                    <a:cubicBezTo>
                      <a:pt x="71" y="174"/>
                      <a:pt x="65" y="183"/>
                      <a:pt x="59" y="191"/>
                    </a:cubicBezTo>
                    <a:cubicBezTo>
                      <a:pt x="48" y="208"/>
                      <a:pt x="38" y="224"/>
                      <a:pt x="29" y="238"/>
                    </a:cubicBezTo>
                    <a:cubicBezTo>
                      <a:pt x="12" y="265"/>
                      <a:pt x="0" y="284"/>
                      <a:pt x="0" y="284"/>
                    </a:cubicBezTo>
                    <a:cubicBezTo>
                      <a:pt x="196" y="404"/>
                      <a:pt x="196" y="404"/>
                      <a:pt x="196" y="404"/>
                    </a:cubicBezTo>
                    <a:cubicBezTo>
                      <a:pt x="196" y="404"/>
                      <a:pt x="206" y="387"/>
                      <a:pt x="222" y="362"/>
                    </a:cubicBezTo>
                    <a:cubicBezTo>
                      <a:pt x="230" y="350"/>
                      <a:pt x="240" y="335"/>
                      <a:pt x="249" y="320"/>
                    </a:cubicBezTo>
                    <a:cubicBezTo>
                      <a:pt x="254" y="312"/>
                      <a:pt x="260" y="304"/>
                      <a:pt x="266" y="296"/>
                    </a:cubicBezTo>
                    <a:cubicBezTo>
                      <a:pt x="271" y="288"/>
                      <a:pt x="277" y="280"/>
                      <a:pt x="283" y="272"/>
                    </a:cubicBezTo>
                    <a:cubicBezTo>
                      <a:pt x="306" y="240"/>
                      <a:pt x="328" y="207"/>
                      <a:pt x="347" y="185"/>
                    </a:cubicBezTo>
                    <a:cubicBezTo>
                      <a:pt x="365" y="161"/>
                      <a:pt x="377" y="146"/>
                      <a:pt x="377"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Freeform 69"/>
              <p:cNvSpPr/>
              <p:nvPr/>
            </p:nvSpPr>
            <p:spPr bwMode="auto">
              <a:xfrm>
                <a:off x="4365625" y="1489075"/>
                <a:ext cx="28575" cy="47625"/>
              </a:xfrm>
              <a:custGeom>
                <a:avLst/>
                <a:gdLst>
                  <a:gd name="T0" fmla="*/ 36 w 36"/>
                  <a:gd name="T1" fmla="*/ 0 h 60"/>
                  <a:gd name="T2" fmla="*/ 30 w 36"/>
                  <a:gd name="T3" fmla="*/ 9 h 60"/>
                  <a:gd name="T4" fmla="*/ 18 w 36"/>
                  <a:gd name="T5" fmla="*/ 30 h 60"/>
                  <a:gd name="T6" fmla="*/ 0 w 36"/>
                  <a:gd name="T7" fmla="*/ 60 h 60"/>
                </a:gdLst>
                <a:ahLst/>
                <a:cxnLst>
                  <a:cxn ang="0">
                    <a:pos x="T0" y="T1"/>
                  </a:cxn>
                  <a:cxn ang="0">
                    <a:pos x="T2" y="T3"/>
                  </a:cxn>
                  <a:cxn ang="0">
                    <a:pos x="T4" y="T5"/>
                  </a:cxn>
                  <a:cxn ang="0">
                    <a:pos x="T6" y="T7"/>
                  </a:cxn>
                </a:cxnLst>
                <a:rect l="0" t="0" r="r" b="b"/>
                <a:pathLst>
                  <a:path w="36" h="60">
                    <a:moveTo>
                      <a:pt x="36" y="0"/>
                    </a:moveTo>
                    <a:cubicBezTo>
                      <a:pt x="36" y="0"/>
                      <a:pt x="33" y="4"/>
                      <a:pt x="30" y="9"/>
                    </a:cubicBezTo>
                    <a:cubicBezTo>
                      <a:pt x="26" y="15"/>
                      <a:pt x="22" y="22"/>
                      <a:pt x="18" y="30"/>
                    </a:cubicBezTo>
                    <a:cubicBezTo>
                      <a:pt x="9" y="45"/>
                      <a:pt x="0" y="60"/>
                      <a:pt x="0"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 name="Freeform 70"/>
              <p:cNvSpPr/>
              <p:nvPr/>
            </p:nvSpPr>
            <p:spPr bwMode="auto">
              <a:xfrm>
                <a:off x="4540250" y="1236663"/>
                <a:ext cx="36513" cy="44450"/>
              </a:xfrm>
              <a:custGeom>
                <a:avLst/>
                <a:gdLst>
                  <a:gd name="T0" fmla="*/ 44 w 44"/>
                  <a:gd name="T1" fmla="*/ 0 h 54"/>
                  <a:gd name="T2" fmla="*/ 37 w 44"/>
                  <a:gd name="T3" fmla="*/ 8 h 54"/>
                  <a:gd name="T4" fmla="*/ 29 w 44"/>
                  <a:gd name="T5" fmla="*/ 17 h 54"/>
                  <a:gd name="T6" fmla="*/ 21 w 44"/>
                  <a:gd name="T7" fmla="*/ 27 h 54"/>
                  <a:gd name="T8" fmla="*/ 0 w 44"/>
                  <a:gd name="T9" fmla="*/ 54 h 54"/>
                </a:gdLst>
                <a:ahLst/>
                <a:cxnLst>
                  <a:cxn ang="0">
                    <a:pos x="T0" y="T1"/>
                  </a:cxn>
                  <a:cxn ang="0">
                    <a:pos x="T2" y="T3"/>
                  </a:cxn>
                  <a:cxn ang="0">
                    <a:pos x="T4" y="T5"/>
                  </a:cxn>
                  <a:cxn ang="0">
                    <a:pos x="T6" y="T7"/>
                  </a:cxn>
                  <a:cxn ang="0">
                    <a:pos x="T8" y="T9"/>
                  </a:cxn>
                </a:cxnLst>
                <a:rect l="0" t="0" r="r" b="b"/>
                <a:pathLst>
                  <a:path w="44" h="54">
                    <a:moveTo>
                      <a:pt x="44" y="0"/>
                    </a:moveTo>
                    <a:cubicBezTo>
                      <a:pt x="44" y="0"/>
                      <a:pt x="41" y="3"/>
                      <a:pt x="37" y="8"/>
                    </a:cubicBezTo>
                    <a:cubicBezTo>
                      <a:pt x="35" y="11"/>
                      <a:pt x="32" y="14"/>
                      <a:pt x="29" y="17"/>
                    </a:cubicBezTo>
                    <a:cubicBezTo>
                      <a:pt x="27" y="20"/>
                      <a:pt x="24" y="23"/>
                      <a:pt x="21" y="27"/>
                    </a:cubicBezTo>
                    <a:cubicBezTo>
                      <a:pt x="11" y="40"/>
                      <a:pt x="0" y="54"/>
                      <a:pt x="0"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 name="Freeform 71"/>
              <p:cNvSpPr/>
              <p:nvPr/>
            </p:nvSpPr>
            <p:spPr bwMode="auto">
              <a:xfrm>
                <a:off x="4471988" y="876300"/>
                <a:ext cx="320675" cy="319088"/>
              </a:xfrm>
              <a:custGeom>
                <a:avLst/>
                <a:gdLst>
                  <a:gd name="T0" fmla="*/ 255 w 397"/>
                  <a:gd name="T1" fmla="*/ 144 h 395"/>
                  <a:gd name="T2" fmla="*/ 227 w 397"/>
                  <a:gd name="T3" fmla="*/ 170 h 395"/>
                  <a:gd name="T4" fmla="*/ 199 w 397"/>
                  <a:gd name="T5" fmla="*/ 197 h 395"/>
                  <a:gd name="T6" fmla="*/ 168 w 397"/>
                  <a:gd name="T7" fmla="*/ 230 h 395"/>
                  <a:gd name="T8" fmla="*/ 110 w 397"/>
                  <a:gd name="T9" fmla="*/ 291 h 395"/>
                  <a:gd name="T10" fmla="*/ 84 w 397"/>
                  <a:gd name="T11" fmla="*/ 319 h 395"/>
                  <a:gd name="T12" fmla="*/ 0 w 397"/>
                  <a:gd name="T13" fmla="*/ 245 h 395"/>
                  <a:gd name="T14" fmla="*/ 10 w 397"/>
                  <a:gd name="T15" fmla="*/ 234 h 395"/>
                  <a:gd name="T16" fmla="*/ 36 w 397"/>
                  <a:gd name="T17" fmla="*/ 204 h 395"/>
                  <a:gd name="T18" fmla="*/ 118 w 397"/>
                  <a:gd name="T19" fmla="*/ 118 h 395"/>
                  <a:gd name="T20" fmla="*/ 205 w 397"/>
                  <a:gd name="T21" fmla="*/ 36 h 395"/>
                  <a:gd name="T22" fmla="*/ 234 w 397"/>
                  <a:gd name="T23" fmla="*/ 10 h 395"/>
                  <a:gd name="T24" fmla="*/ 245 w 397"/>
                  <a:gd name="T25" fmla="*/ 0 h 395"/>
                  <a:gd name="T26" fmla="*/ 397 w 397"/>
                  <a:gd name="T27" fmla="*/ 172 h 395"/>
                  <a:gd name="T28" fmla="*/ 387 w 397"/>
                  <a:gd name="T29" fmla="*/ 180 h 395"/>
                  <a:gd name="T30" fmla="*/ 360 w 397"/>
                  <a:gd name="T31" fmla="*/ 204 h 395"/>
                  <a:gd name="T32" fmla="*/ 282 w 397"/>
                  <a:gd name="T33" fmla="*/ 279 h 395"/>
                  <a:gd name="T34" fmla="*/ 207 w 397"/>
                  <a:gd name="T35" fmla="*/ 358 h 395"/>
                  <a:gd name="T36" fmla="*/ 183 w 397"/>
                  <a:gd name="T37" fmla="*/ 384 h 395"/>
                  <a:gd name="T38" fmla="*/ 174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144"/>
                    </a:moveTo>
                    <a:cubicBezTo>
                      <a:pt x="255" y="144"/>
                      <a:pt x="244" y="154"/>
                      <a:pt x="227" y="170"/>
                    </a:cubicBezTo>
                    <a:cubicBezTo>
                      <a:pt x="219" y="178"/>
                      <a:pt x="209" y="187"/>
                      <a:pt x="199" y="197"/>
                    </a:cubicBezTo>
                    <a:cubicBezTo>
                      <a:pt x="189" y="208"/>
                      <a:pt x="178" y="219"/>
                      <a:pt x="168" y="230"/>
                    </a:cubicBezTo>
                    <a:cubicBezTo>
                      <a:pt x="146" y="252"/>
                      <a:pt x="125" y="274"/>
                      <a:pt x="110" y="291"/>
                    </a:cubicBezTo>
                    <a:cubicBezTo>
                      <a:pt x="95" y="308"/>
                      <a:pt x="84" y="319"/>
                      <a:pt x="84" y="319"/>
                    </a:cubicBezTo>
                    <a:cubicBezTo>
                      <a:pt x="0" y="245"/>
                      <a:pt x="0" y="245"/>
                      <a:pt x="0" y="245"/>
                    </a:cubicBezTo>
                    <a:cubicBezTo>
                      <a:pt x="0" y="245"/>
                      <a:pt x="4" y="241"/>
                      <a:pt x="10" y="234"/>
                    </a:cubicBezTo>
                    <a:cubicBezTo>
                      <a:pt x="16" y="227"/>
                      <a:pt x="25" y="216"/>
                      <a:pt x="36" y="204"/>
                    </a:cubicBezTo>
                    <a:cubicBezTo>
                      <a:pt x="59" y="181"/>
                      <a:pt x="89" y="150"/>
                      <a:pt x="118" y="118"/>
                    </a:cubicBezTo>
                    <a:cubicBezTo>
                      <a:pt x="150" y="88"/>
                      <a:pt x="181" y="58"/>
                      <a:pt x="205" y="36"/>
                    </a:cubicBezTo>
                    <a:cubicBezTo>
                      <a:pt x="216" y="25"/>
                      <a:pt x="227" y="16"/>
                      <a:pt x="234" y="10"/>
                    </a:cubicBezTo>
                    <a:cubicBezTo>
                      <a:pt x="241" y="3"/>
                      <a:pt x="245" y="0"/>
                      <a:pt x="245" y="0"/>
                    </a:cubicBezTo>
                    <a:cubicBezTo>
                      <a:pt x="397" y="172"/>
                      <a:pt x="397" y="172"/>
                      <a:pt x="397" y="172"/>
                    </a:cubicBezTo>
                    <a:cubicBezTo>
                      <a:pt x="397" y="172"/>
                      <a:pt x="393" y="175"/>
                      <a:pt x="387" y="180"/>
                    </a:cubicBezTo>
                    <a:cubicBezTo>
                      <a:pt x="380" y="186"/>
                      <a:pt x="371" y="194"/>
                      <a:pt x="360" y="204"/>
                    </a:cubicBezTo>
                    <a:cubicBezTo>
                      <a:pt x="339" y="225"/>
                      <a:pt x="310" y="252"/>
                      <a:pt x="282" y="279"/>
                    </a:cubicBezTo>
                    <a:cubicBezTo>
                      <a:pt x="255" y="308"/>
                      <a:pt x="227" y="336"/>
                      <a:pt x="207" y="358"/>
                    </a:cubicBezTo>
                    <a:cubicBezTo>
                      <a:pt x="197" y="368"/>
                      <a:pt x="189" y="378"/>
                      <a:pt x="183" y="384"/>
                    </a:cubicBezTo>
                    <a:cubicBezTo>
                      <a:pt x="177" y="391"/>
                      <a:pt x="174" y="395"/>
                      <a:pt x="174"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 name="Line 72"/>
              <p:cNvSpPr>
                <a:spLocks noChangeShapeType="1"/>
              </p:cNvSpPr>
              <p:nvPr/>
            </p:nvSpPr>
            <p:spPr bwMode="auto">
              <a:xfrm flipV="1">
                <a:off x="4792663"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 name="Line 73"/>
              <p:cNvSpPr>
                <a:spLocks noChangeShapeType="1"/>
              </p:cNvSpPr>
              <p:nvPr/>
            </p:nvSpPr>
            <p:spPr bwMode="auto">
              <a:xfrm flipV="1">
                <a:off x="4576763" y="1195388"/>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 name="Freeform 74"/>
              <p:cNvSpPr/>
              <p:nvPr/>
            </p:nvSpPr>
            <p:spPr bwMode="auto">
              <a:xfrm>
                <a:off x="4764088" y="636588"/>
                <a:ext cx="323850" cy="304800"/>
              </a:xfrm>
              <a:custGeom>
                <a:avLst/>
                <a:gdLst>
                  <a:gd name="T0" fmla="*/ 139 w 401"/>
                  <a:gd name="T1" fmla="*/ 233 h 378"/>
                  <a:gd name="T2" fmla="*/ 239 w 401"/>
                  <a:gd name="T3" fmla="*/ 162 h 378"/>
                  <a:gd name="T4" fmla="*/ 342 w 401"/>
                  <a:gd name="T5" fmla="*/ 96 h 378"/>
                  <a:gd name="T6" fmla="*/ 283 w 401"/>
                  <a:gd name="T7" fmla="*/ 0 h 378"/>
                  <a:gd name="T8" fmla="*/ 237 w 401"/>
                  <a:gd name="T9" fmla="*/ 29 h 378"/>
                  <a:gd name="T10" fmla="*/ 191 w 401"/>
                  <a:gd name="T11" fmla="*/ 59 h 378"/>
                  <a:gd name="T12" fmla="*/ 178 w 401"/>
                  <a:gd name="T13" fmla="*/ 67 h 378"/>
                  <a:gd name="T14" fmla="*/ 165 w 401"/>
                  <a:gd name="T15" fmla="*/ 76 h 378"/>
                  <a:gd name="T16" fmla="*/ 138 w 401"/>
                  <a:gd name="T17" fmla="*/ 95 h 378"/>
                  <a:gd name="T18" fmla="*/ 87 w 401"/>
                  <a:gd name="T19" fmla="*/ 132 h 378"/>
                  <a:gd name="T20" fmla="*/ 63 w 401"/>
                  <a:gd name="T21" fmla="*/ 149 h 378"/>
                  <a:gd name="T22" fmla="*/ 42 w 401"/>
                  <a:gd name="T23" fmla="*/ 165 h 378"/>
                  <a:gd name="T24" fmla="*/ 0 w 401"/>
                  <a:gd name="T25" fmla="*/ 199 h 378"/>
                  <a:gd name="T26" fmla="*/ 143 w 401"/>
                  <a:gd name="T27" fmla="*/ 378 h 378"/>
                  <a:gd name="T28" fmla="*/ 181 w 401"/>
                  <a:gd name="T29" fmla="*/ 348 h 378"/>
                  <a:gd name="T30" fmla="*/ 269 w 401"/>
                  <a:gd name="T31" fmla="*/ 284 h 378"/>
                  <a:gd name="T32" fmla="*/ 293 w 401"/>
                  <a:gd name="T33" fmla="*/ 267 h 378"/>
                  <a:gd name="T34" fmla="*/ 316 w 401"/>
                  <a:gd name="T35" fmla="*/ 251 h 378"/>
                  <a:gd name="T36" fmla="*/ 359 w 401"/>
                  <a:gd name="T37" fmla="*/ 224 h 378"/>
                  <a:gd name="T38" fmla="*/ 401 w 401"/>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8">
                    <a:moveTo>
                      <a:pt x="139" y="233"/>
                    </a:moveTo>
                    <a:cubicBezTo>
                      <a:pt x="139" y="233"/>
                      <a:pt x="189" y="197"/>
                      <a:pt x="239" y="162"/>
                    </a:cubicBezTo>
                    <a:cubicBezTo>
                      <a:pt x="290" y="129"/>
                      <a:pt x="342" y="96"/>
                      <a:pt x="342" y="96"/>
                    </a:cubicBezTo>
                    <a:cubicBezTo>
                      <a:pt x="283" y="0"/>
                      <a:pt x="283" y="0"/>
                      <a:pt x="283" y="0"/>
                    </a:cubicBezTo>
                    <a:cubicBezTo>
                      <a:pt x="283" y="0"/>
                      <a:pt x="265" y="11"/>
                      <a:pt x="237" y="29"/>
                    </a:cubicBezTo>
                    <a:cubicBezTo>
                      <a:pt x="224" y="38"/>
                      <a:pt x="208" y="48"/>
                      <a:pt x="191" y="59"/>
                    </a:cubicBezTo>
                    <a:cubicBezTo>
                      <a:pt x="186" y="62"/>
                      <a:pt x="182" y="64"/>
                      <a:pt x="178" y="67"/>
                    </a:cubicBezTo>
                    <a:cubicBezTo>
                      <a:pt x="173" y="70"/>
                      <a:pt x="169" y="73"/>
                      <a:pt x="165" y="76"/>
                    </a:cubicBezTo>
                    <a:cubicBezTo>
                      <a:pt x="156" y="83"/>
                      <a:pt x="147" y="89"/>
                      <a:pt x="138" y="95"/>
                    </a:cubicBezTo>
                    <a:cubicBezTo>
                      <a:pt x="121" y="108"/>
                      <a:pt x="103" y="120"/>
                      <a:pt x="87" y="132"/>
                    </a:cubicBezTo>
                    <a:cubicBezTo>
                      <a:pt x="78" y="138"/>
                      <a:pt x="70" y="143"/>
                      <a:pt x="63" y="149"/>
                    </a:cubicBezTo>
                    <a:cubicBezTo>
                      <a:pt x="56" y="155"/>
                      <a:pt x="49" y="160"/>
                      <a:pt x="42" y="165"/>
                    </a:cubicBezTo>
                    <a:cubicBezTo>
                      <a:pt x="17" y="185"/>
                      <a:pt x="0" y="199"/>
                      <a:pt x="0" y="199"/>
                    </a:cubicBezTo>
                    <a:cubicBezTo>
                      <a:pt x="143" y="378"/>
                      <a:pt x="143" y="378"/>
                      <a:pt x="143" y="378"/>
                    </a:cubicBezTo>
                    <a:cubicBezTo>
                      <a:pt x="143" y="378"/>
                      <a:pt x="158" y="366"/>
                      <a:pt x="181" y="348"/>
                    </a:cubicBezTo>
                    <a:cubicBezTo>
                      <a:pt x="204" y="329"/>
                      <a:pt x="237" y="307"/>
                      <a:pt x="269" y="284"/>
                    </a:cubicBezTo>
                    <a:cubicBezTo>
                      <a:pt x="277" y="278"/>
                      <a:pt x="285" y="273"/>
                      <a:pt x="293" y="267"/>
                    </a:cubicBezTo>
                    <a:cubicBezTo>
                      <a:pt x="301" y="261"/>
                      <a:pt x="309" y="256"/>
                      <a:pt x="316" y="251"/>
                    </a:cubicBezTo>
                    <a:cubicBezTo>
                      <a:pt x="332" y="241"/>
                      <a:pt x="347" y="232"/>
                      <a:pt x="359" y="224"/>
                    </a:cubicBezTo>
                    <a:cubicBezTo>
                      <a:pt x="384" y="208"/>
                      <a:pt x="401" y="197"/>
                      <a:pt x="401"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 name="Freeform 75"/>
              <p:cNvSpPr/>
              <p:nvPr/>
            </p:nvSpPr>
            <p:spPr bwMode="auto">
              <a:xfrm>
                <a:off x="4835525" y="941388"/>
                <a:ext cx="42863" cy="36513"/>
              </a:xfrm>
              <a:custGeom>
                <a:avLst/>
                <a:gdLst>
                  <a:gd name="T0" fmla="*/ 54 w 54"/>
                  <a:gd name="T1" fmla="*/ 0 h 44"/>
                  <a:gd name="T2" fmla="*/ 26 w 54"/>
                  <a:gd name="T3" fmla="*/ 22 h 44"/>
                  <a:gd name="T4" fmla="*/ 16 w 54"/>
                  <a:gd name="T5" fmla="*/ 30 h 44"/>
                  <a:gd name="T6" fmla="*/ 8 w 54"/>
                  <a:gd name="T7" fmla="*/ 37 h 44"/>
                  <a:gd name="T8" fmla="*/ 0 w 54"/>
                  <a:gd name="T9" fmla="*/ 44 h 44"/>
                </a:gdLst>
                <a:ahLst/>
                <a:cxnLst>
                  <a:cxn ang="0">
                    <a:pos x="T0" y="T1"/>
                  </a:cxn>
                  <a:cxn ang="0">
                    <a:pos x="T2" y="T3"/>
                  </a:cxn>
                  <a:cxn ang="0">
                    <a:pos x="T4" y="T5"/>
                  </a:cxn>
                  <a:cxn ang="0">
                    <a:pos x="T6" y="T7"/>
                  </a:cxn>
                  <a:cxn ang="0">
                    <a:pos x="T8" y="T9"/>
                  </a:cxn>
                </a:cxnLst>
                <a:rect l="0" t="0" r="r" b="b"/>
                <a:pathLst>
                  <a:path w="54" h="44">
                    <a:moveTo>
                      <a:pt x="54" y="0"/>
                    </a:moveTo>
                    <a:cubicBezTo>
                      <a:pt x="54" y="0"/>
                      <a:pt x="40" y="11"/>
                      <a:pt x="26" y="22"/>
                    </a:cubicBezTo>
                    <a:cubicBezTo>
                      <a:pt x="23" y="25"/>
                      <a:pt x="19" y="27"/>
                      <a:pt x="16" y="30"/>
                    </a:cubicBezTo>
                    <a:cubicBezTo>
                      <a:pt x="13" y="32"/>
                      <a:pt x="10" y="35"/>
                      <a:pt x="8" y="37"/>
                    </a:cubicBezTo>
                    <a:cubicBezTo>
                      <a:pt x="3" y="41"/>
                      <a:pt x="0" y="44"/>
                      <a:pt x="0"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 name="Freeform 76"/>
              <p:cNvSpPr/>
              <p:nvPr/>
            </p:nvSpPr>
            <p:spPr bwMode="auto">
              <a:xfrm>
                <a:off x="5087938" y="766763"/>
                <a:ext cx="47625" cy="28575"/>
              </a:xfrm>
              <a:custGeom>
                <a:avLst/>
                <a:gdLst>
                  <a:gd name="T0" fmla="*/ 59 w 59"/>
                  <a:gd name="T1" fmla="*/ 0 h 35"/>
                  <a:gd name="T2" fmla="*/ 29 w 59"/>
                  <a:gd name="T3" fmla="*/ 17 h 35"/>
                  <a:gd name="T4" fmla="*/ 9 w 59"/>
                  <a:gd name="T5" fmla="*/ 29 h 35"/>
                  <a:gd name="T6" fmla="*/ 0 w 59"/>
                  <a:gd name="T7" fmla="*/ 35 h 35"/>
                </a:gdLst>
                <a:ahLst/>
                <a:cxnLst>
                  <a:cxn ang="0">
                    <a:pos x="T0" y="T1"/>
                  </a:cxn>
                  <a:cxn ang="0">
                    <a:pos x="T2" y="T3"/>
                  </a:cxn>
                  <a:cxn ang="0">
                    <a:pos x="T4" y="T5"/>
                  </a:cxn>
                  <a:cxn ang="0">
                    <a:pos x="T6" y="T7"/>
                  </a:cxn>
                </a:cxnLst>
                <a:rect l="0" t="0" r="r" b="b"/>
                <a:pathLst>
                  <a:path w="59" h="35">
                    <a:moveTo>
                      <a:pt x="59" y="0"/>
                    </a:moveTo>
                    <a:cubicBezTo>
                      <a:pt x="59" y="0"/>
                      <a:pt x="44" y="8"/>
                      <a:pt x="29" y="17"/>
                    </a:cubicBezTo>
                    <a:cubicBezTo>
                      <a:pt x="22" y="21"/>
                      <a:pt x="14" y="26"/>
                      <a:pt x="9" y="29"/>
                    </a:cubicBezTo>
                    <a:cubicBezTo>
                      <a:pt x="3" y="33"/>
                      <a:pt x="0" y="35"/>
                      <a:pt x="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 name="Freeform 77"/>
              <p:cNvSpPr/>
              <p:nvPr/>
            </p:nvSpPr>
            <p:spPr bwMode="auto">
              <a:xfrm>
                <a:off x="5092700" y="458788"/>
                <a:ext cx="322263" cy="280988"/>
              </a:xfrm>
              <a:custGeom>
                <a:avLst/>
                <a:gdLst>
                  <a:gd name="T0" fmla="*/ 274 w 398"/>
                  <a:gd name="T1" fmla="*/ 138 h 346"/>
                  <a:gd name="T2" fmla="*/ 239 w 398"/>
                  <a:gd name="T3" fmla="*/ 154 h 346"/>
                  <a:gd name="T4" fmla="*/ 203 w 398"/>
                  <a:gd name="T5" fmla="*/ 170 h 346"/>
                  <a:gd name="T6" fmla="*/ 163 w 398"/>
                  <a:gd name="T7" fmla="*/ 189 h 346"/>
                  <a:gd name="T8" fmla="*/ 88 w 398"/>
                  <a:gd name="T9" fmla="*/ 227 h 346"/>
                  <a:gd name="T10" fmla="*/ 63 w 398"/>
                  <a:gd name="T11" fmla="*/ 240 h 346"/>
                  <a:gd name="T12" fmla="*/ 54 w 398"/>
                  <a:gd name="T13" fmla="*/ 245 h 346"/>
                  <a:gd name="T14" fmla="*/ 0 w 398"/>
                  <a:gd name="T15" fmla="*/ 146 h 346"/>
                  <a:gd name="T16" fmla="*/ 3 w 398"/>
                  <a:gd name="T17" fmla="*/ 144 h 346"/>
                  <a:gd name="T18" fmla="*/ 13 w 398"/>
                  <a:gd name="T19" fmla="*/ 139 h 346"/>
                  <a:gd name="T20" fmla="*/ 48 w 398"/>
                  <a:gd name="T21" fmla="*/ 121 h 346"/>
                  <a:gd name="T22" fmla="*/ 98 w 398"/>
                  <a:gd name="T23" fmla="*/ 96 h 346"/>
                  <a:gd name="T24" fmla="*/ 125 w 398"/>
                  <a:gd name="T25" fmla="*/ 82 h 346"/>
                  <a:gd name="T26" fmla="*/ 155 w 398"/>
                  <a:gd name="T27" fmla="*/ 68 h 346"/>
                  <a:gd name="T28" fmla="*/ 213 w 398"/>
                  <a:gd name="T29" fmla="*/ 42 h 346"/>
                  <a:gd name="T30" fmla="*/ 264 w 398"/>
                  <a:gd name="T31" fmla="*/ 20 h 346"/>
                  <a:gd name="T32" fmla="*/ 314 w 398"/>
                  <a:gd name="T33" fmla="*/ 0 h 346"/>
                  <a:gd name="T34" fmla="*/ 398 w 398"/>
                  <a:gd name="T35" fmla="*/ 214 h 346"/>
                  <a:gd name="T36" fmla="*/ 353 w 398"/>
                  <a:gd name="T37" fmla="*/ 232 h 346"/>
                  <a:gd name="T38" fmla="*/ 306 w 398"/>
                  <a:gd name="T39" fmla="*/ 252 h 346"/>
                  <a:gd name="T40" fmla="*/ 254 w 398"/>
                  <a:gd name="T41" fmla="*/ 276 h 346"/>
                  <a:gd name="T42" fmla="*/ 227 w 398"/>
                  <a:gd name="T43" fmla="*/ 288 h 346"/>
                  <a:gd name="T44" fmla="*/ 201 w 398"/>
                  <a:gd name="T45" fmla="*/ 301 h 346"/>
                  <a:gd name="T46" fmla="*/ 156 w 398"/>
                  <a:gd name="T47" fmla="*/ 324 h 346"/>
                  <a:gd name="T48" fmla="*/ 112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138"/>
                    </a:moveTo>
                    <a:cubicBezTo>
                      <a:pt x="274" y="138"/>
                      <a:pt x="260" y="144"/>
                      <a:pt x="239" y="154"/>
                    </a:cubicBezTo>
                    <a:cubicBezTo>
                      <a:pt x="228" y="159"/>
                      <a:pt x="216" y="164"/>
                      <a:pt x="203" y="170"/>
                    </a:cubicBezTo>
                    <a:cubicBezTo>
                      <a:pt x="190" y="176"/>
                      <a:pt x="176" y="182"/>
                      <a:pt x="163" y="189"/>
                    </a:cubicBezTo>
                    <a:cubicBezTo>
                      <a:pt x="135" y="203"/>
                      <a:pt x="108" y="217"/>
                      <a:pt x="88" y="227"/>
                    </a:cubicBezTo>
                    <a:cubicBezTo>
                      <a:pt x="77" y="233"/>
                      <a:pt x="69" y="237"/>
                      <a:pt x="63" y="240"/>
                    </a:cubicBezTo>
                    <a:cubicBezTo>
                      <a:pt x="57" y="243"/>
                      <a:pt x="54" y="245"/>
                      <a:pt x="54" y="245"/>
                    </a:cubicBezTo>
                    <a:cubicBezTo>
                      <a:pt x="0" y="146"/>
                      <a:pt x="0" y="146"/>
                      <a:pt x="0" y="146"/>
                    </a:cubicBezTo>
                    <a:cubicBezTo>
                      <a:pt x="0" y="146"/>
                      <a:pt x="1" y="146"/>
                      <a:pt x="3" y="144"/>
                    </a:cubicBezTo>
                    <a:cubicBezTo>
                      <a:pt x="6" y="143"/>
                      <a:pt x="9" y="141"/>
                      <a:pt x="13" y="139"/>
                    </a:cubicBezTo>
                    <a:cubicBezTo>
                      <a:pt x="22" y="135"/>
                      <a:pt x="34" y="129"/>
                      <a:pt x="48" y="121"/>
                    </a:cubicBezTo>
                    <a:cubicBezTo>
                      <a:pt x="63" y="114"/>
                      <a:pt x="79" y="105"/>
                      <a:pt x="98" y="96"/>
                    </a:cubicBezTo>
                    <a:cubicBezTo>
                      <a:pt x="107" y="91"/>
                      <a:pt x="116" y="87"/>
                      <a:pt x="125" y="82"/>
                    </a:cubicBezTo>
                    <a:cubicBezTo>
                      <a:pt x="135" y="77"/>
                      <a:pt x="145" y="73"/>
                      <a:pt x="155" y="68"/>
                    </a:cubicBezTo>
                    <a:cubicBezTo>
                      <a:pt x="175" y="59"/>
                      <a:pt x="194" y="51"/>
                      <a:pt x="213" y="42"/>
                    </a:cubicBezTo>
                    <a:cubicBezTo>
                      <a:pt x="231" y="34"/>
                      <a:pt x="248" y="26"/>
                      <a:pt x="264" y="20"/>
                    </a:cubicBezTo>
                    <a:cubicBezTo>
                      <a:pt x="294" y="8"/>
                      <a:pt x="314" y="0"/>
                      <a:pt x="314" y="0"/>
                    </a:cubicBezTo>
                    <a:cubicBezTo>
                      <a:pt x="398" y="214"/>
                      <a:pt x="398" y="214"/>
                      <a:pt x="398" y="214"/>
                    </a:cubicBezTo>
                    <a:cubicBezTo>
                      <a:pt x="398" y="214"/>
                      <a:pt x="380" y="221"/>
                      <a:pt x="353" y="232"/>
                    </a:cubicBezTo>
                    <a:cubicBezTo>
                      <a:pt x="339" y="237"/>
                      <a:pt x="323" y="244"/>
                      <a:pt x="306" y="252"/>
                    </a:cubicBezTo>
                    <a:cubicBezTo>
                      <a:pt x="289" y="259"/>
                      <a:pt x="271" y="268"/>
                      <a:pt x="254" y="276"/>
                    </a:cubicBezTo>
                    <a:cubicBezTo>
                      <a:pt x="245" y="280"/>
                      <a:pt x="236" y="284"/>
                      <a:pt x="227" y="288"/>
                    </a:cubicBezTo>
                    <a:cubicBezTo>
                      <a:pt x="218" y="292"/>
                      <a:pt x="210" y="297"/>
                      <a:pt x="201" y="301"/>
                    </a:cubicBezTo>
                    <a:cubicBezTo>
                      <a:pt x="185" y="309"/>
                      <a:pt x="169" y="317"/>
                      <a:pt x="156" y="324"/>
                    </a:cubicBezTo>
                    <a:cubicBezTo>
                      <a:pt x="130" y="337"/>
                      <a:pt x="112" y="346"/>
                      <a:pt x="112"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 name="Freeform 78"/>
              <p:cNvSpPr/>
              <p:nvPr/>
            </p:nvSpPr>
            <p:spPr bwMode="auto">
              <a:xfrm>
                <a:off x="5414963" y="611188"/>
                <a:ext cx="52388" cy="20638"/>
              </a:xfrm>
              <a:custGeom>
                <a:avLst/>
                <a:gdLst>
                  <a:gd name="T0" fmla="*/ 0 w 65"/>
                  <a:gd name="T1" fmla="*/ 26 h 26"/>
                  <a:gd name="T2" fmla="*/ 33 w 65"/>
                  <a:gd name="T3" fmla="*/ 13 h 26"/>
                  <a:gd name="T4" fmla="*/ 55 w 65"/>
                  <a:gd name="T5" fmla="*/ 4 h 26"/>
                  <a:gd name="T6" fmla="*/ 65 w 65"/>
                  <a:gd name="T7" fmla="*/ 0 h 26"/>
                </a:gdLst>
                <a:ahLst/>
                <a:cxnLst>
                  <a:cxn ang="0">
                    <a:pos x="T0" y="T1"/>
                  </a:cxn>
                  <a:cxn ang="0">
                    <a:pos x="T2" y="T3"/>
                  </a:cxn>
                  <a:cxn ang="0">
                    <a:pos x="T4" y="T5"/>
                  </a:cxn>
                  <a:cxn ang="0">
                    <a:pos x="T6" y="T7"/>
                  </a:cxn>
                </a:cxnLst>
                <a:rect l="0" t="0" r="r" b="b"/>
                <a:pathLst>
                  <a:path w="65" h="26">
                    <a:moveTo>
                      <a:pt x="0" y="26"/>
                    </a:moveTo>
                    <a:cubicBezTo>
                      <a:pt x="0" y="26"/>
                      <a:pt x="17" y="19"/>
                      <a:pt x="33" y="13"/>
                    </a:cubicBezTo>
                    <a:cubicBezTo>
                      <a:pt x="41" y="10"/>
                      <a:pt x="49" y="6"/>
                      <a:pt x="55" y="4"/>
                    </a:cubicBezTo>
                    <a:cubicBezTo>
                      <a:pt x="61" y="2"/>
                      <a:pt x="65" y="0"/>
                      <a:pt x="6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 name="Line 79"/>
              <p:cNvSpPr>
                <a:spLocks noChangeShapeType="1"/>
              </p:cNvSpPr>
              <p:nvPr/>
            </p:nvSpPr>
            <p:spPr bwMode="auto">
              <a:xfrm flipV="1">
                <a:off x="5135563"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 name="Freeform 80"/>
              <p:cNvSpPr/>
              <p:nvPr/>
            </p:nvSpPr>
            <p:spPr bwMode="auto">
              <a:xfrm>
                <a:off x="5461000" y="344488"/>
                <a:ext cx="304800" cy="249238"/>
              </a:xfrm>
              <a:custGeom>
                <a:avLst/>
                <a:gdLst>
                  <a:gd name="T0" fmla="*/ 120 w 377"/>
                  <a:gd name="T1" fmla="*/ 170 h 308"/>
                  <a:gd name="T2" fmla="*/ 157 w 377"/>
                  <a:gd name="T3" fmla="*/ 160 h 308"/>
                  <a:gd name="T4" fmla="*/ 194 w 377"/>
                  <a:gd name="T5" fmla="*/ 149 h 308"/>
                  <a:gd name="T6" fmla="*/ 216 w 377"/>
                  <a:gd name="T7" fmla="*/ 143 h 308"/>
                  <a:gd name="T8" fmla="*/ 238 w 377"/>
                  <a:gd name="T9" fmla="*/ 138 h 308"/>
                  <a:gd name="T10" fmla="*/ 320 w 377"/>
                  <a:gd name="T11" fmla="*/ 119 h 308"/>
                  <a:gd name="T12" fmla="*/ 347 w 377"/>
                  <a:gd name="T13" fmla="*/ 113 h 308"/>
                  <a:gd name="T14" fmla="*/ 357 w 377"/>
                  <a:gd name="T15" fmla="*/ 111 h 308"/>
                  <a:gd name="T16" fmla="*/ 335 w 377"/>
                  <a:gd name="T17" fmla="*/ 0 h 308"/>
                  <a:gd name="T18" fmla="*/ 331 w 377"/>
                  <a:gd name="T19" fmla="*/ 1 h 308"/>
                  <a:gd name="T20" fmla="*/ 320 w 377"/>
                  <a:gd name="T21" fmla="*/ 3 h 308"/>
                  <a:gd name="T22" fmla="*/ 282 w 377"/>
                  <a:gd name="T23" fmla="*/ 12 h 308"/>
                  <a:gd name="T24" fmla="*/ 228 w 377"/>
                  <a:gd name="T25" fmla="*/ 25 h 308"/>
                  <a:gd name="T26" fmla="*/ 166 w 377"/>
                  <a:gd name="T27" fmla="*/ 40 h 308"/>
                  <a:gd name="T28" fmla="*/ 51 w 377"/>
                  <a:gd name="T29" fmla="*/ 73 h 308"/>
                  <a:gd name="T30" fmla="*/ 0 w 377"/>
                  <a:gd name="T31" fmla="*/ 90 h 308"/>
                  <a:gd name="T32" fmla="*/ 73 w 377"/>
                  <a:gd name="T33" fmla="*/ 308 h 308"/>
                  <a:gd name="T34" fmla="*/ 119 w 377"/>
                  <a:gd name="T35" fmla="*/ 292 h 308"/>
                  <a:gd name="T36" fmla="*/ 224 w 377"/>
                  <a:gd name="T37" fmla="*/ 262 h 308"/>
                  <a:gd name="T38" fmla="*/ 252 w 377"/>
                  <a:gd name="T39" fmla="*/ 255 h 308"/>
                  <a:gd name="T40" fmla="*/ 280 w 377"/>
                  <a:gd name="T41" fmla="*/ 248 h 308"/>
                  <a:gd name="T42" fmla="*/ 329 w 377"/>
                  <a:gd name="T43" fmla="*/ 237 h 308"/>
                  <a:gd name="T44" fmla="*/ 364 w 377"/>
                  <a:gd name="T45" fmla="*/ 229 h 308"/>
                  <a:gd name="T46" fmla="*/ 377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120" y="170"/>
                    </a:moveTo>
                    <a:cubicBezTo>
                      <a:pt x="120" y="170"/>
                      <a:pt x="134" y="166"/>
                      <a:pt x="157" y="160"/>
                    </a:cubicBezTo>
                    <a:cubicBezTo>
                      <a:pt x="168" y="157"/>
                      <a:pt x="180" y="153"/>
                      <a:pt x="194" y="149"/>
                    </a:cubicBezTo>
                    <a:cubicBezTo>
                      <a:pt x="201" y="147"/>
                      <a:pt x="208" y="145"/>
                      <a:pt x="216" y="143"/>
                    </a:cubicBezTo>
                    <a:cubicBezTo>
                      <a:pt x="223" y="141"/>
                      <a:pt x="230" y="140"/>
                      <a:pt x="238" y="138"/>
                    </a:cubicBezTo>
                    <a:cubicBezTo>
                      <a:pt x="268" y="131"/>
                      <a:pt x="297" y="124"/>
                      <a:pt x="320" y="119"/>
                    </a:cubicBezTo>
                    <a:cubicBezTo>
                      <a:pt x="331" y="116"/>
                      <a:pt x="340" y="114"/>
                      <a:pt x="347" y="113"/>
                    </a:cubicBezTo>
                    <a:cubicBezTo>
                      <a:pt x="353" y="111"/>
                      <a:pt x="357" y="111"/>
                      <a:pt x="357" y="111"/>
                    </a:cubicBezTo>
                    <a:cubicBezTo>
                      <a:pt x="335" y="0"/>
                      <a:pt x="335" y="0"/>
                      <a:pt x="335" y="0"/>
                    </a:cubicBezTo>
                    <a:cubicBezTo>
                      <a:pt x="335" y="0"/>
                      <a:pt x="333" y="1"/>
                      <a:pt x="331" y="1"/>
                    </a:cubicBezTo>
                    <a:cubicBezTo>
                      <a:pt x="328" y="2"/>
                      <a:pt x="325" y="2"/>
                      <a:pt x="320" y="3"/>
                    </a:cubicBezTo>
                    <a:cubicBezTo>
                      <a:pt x="311" y="6"/>
                      <a:pt x="298" y="9"/>
                      <a:pt x="282" y="12"/>
                    </a:cubicBezTo>
                    <a:cubicBezTo>
                      <a:pt x="266" y="16"/>
                      <a:pt x="248" y="20"/>
                      <a:pt x="228" y="25"/>
                    </a:cubicBezTo>
                    <a:cubicBezTo>
                      <a:pt x="208" y="29"/>
                      <a:pt x="187" y="34"/>
                      <a:pt x="166" y="40"/>
                    </a:cubicBezTo>
                    <a:cubicBezTo>
                      <a:pt x="124" y="52"/>
                      <a:pt x="83" y="64"/>
                      <a:pt x="51" y="73"/>
                    </a:cubicBezTo>
                    <a:cubicBezTo>
                      <a:pt x="21" y="83"/>
                      <a:pt x="0" y="90"/>
                      <a:pt x="0" y="90"/>
                    </a:cubicBezTo>
                    <a:cubicBezTo>
                      <a:pt x="73" y="308"/>
                      <a:pt x="73" y="308"/>
                      <a:pt x="73" y="308"/>
                    </a:cubicBezTo>
                    <a:cubicBezTo>
                      <a:pt x="73" y="308"/>
                      <a:pt x="91" y="302"/>
                      <a:pt x="119" y="292"/>
                    </a:cubicBezTo>
                    <a:cubicBezTo>
                      <a:pt x="148" y="284"/>
                      <a:pt x="186" y="273"/>
                      <a:pt x="224" y="262"/>
                    </a:cubicBezTo>
                    <a:cubicBezTo>
                      <a:pt x="233" y="260"/>
                      <a:pt x="243" y="257"/>
                      <a:pt x="252" y="255"/>
                    </a:cubicBezTo>
                    <a:cubicBezTo>
                      <a:pt x="262" y="252"/>
                      <a:pt x="271" y="250"/>
                      <a:pt x="280" y="248"/>
                    </a:cubicBezTo>
                    <a:cubicBezTo>
                      <a:pt x="298" y="244"/>
                      <a:pt x="315" y="240"/>
                      <a:pt x="329" y="237"/>
                    </a:cubicBezTo>
                    <a:cubicBezTo>
                      <a:pt x="343" y="234"/>
                      <a:pt x="355" y="231"/>
                      <a:pt x="364" y="229"/>
                    </a:cubicBezTo>
                    <a:cubicBezTo>
                      <a:pt x="372" y="227"/>
                      <a:pt x="377" y="226"/>
                      <a:pt x="377"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 name="Line 81"/>
              <p:cNvSpPr>
                <a:spLocks noChangeShapeType="1"/>
              </p:cNvSpPr>
              <p:nvPr/>
            </p:nvSpPr>
            <p:spPr bwMode="auto">
              <a:xfrm flipH="1">
                <a:off x="5467350"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 name="Line 82"/>
              <p:cNvSpPr>
                <a:spLocks noChangeShapeType="1"/>
              </p:cNvSpPr>
              <p:nvPr/>
            </p:nvSpPr>
            <p:spPr bwMode="auto">
              <a:xfrm flipH="1">
                <a:off x="5765800"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 name="Freeform 83"/>
              <p:cNvSpPr/>
              <p:nvPr/>
            </p:nvSpPr>
            <p:spPr bwMode="auto">
              <a:xfrm>
                <a:off x="5846763" y="301625"/>
                <a:ext cx="284163" cy="206375"/>
              </a:xfrm>
              <a:custGeom>
                <a:avLst/>
                <a:gdLst>
                  <a:gd name="T0" fmla="*/ 260 w 351"/>
                  <a:gd name="T1" fmla="*/ 116 h 256"/>
                  <a:gd name="T2" fmla="*/ 138 w 351"/>
                  <a:gd name="T3" fmla="*/ 125 h 256"/>
                  <a:gd name="T4" fmla="*/ 16 w 351"/>
                  <a:gd name="T5" fmla="*/ 141 h 256"/>
                  <a:gd name="T6" fmla="*/ 0 w 351"/>
                  <a:gd name="T7" fmla="*/ 30 h 256"/>
                  <a:gd name="T8" fmla="*/ 54 w 351"/>
                  <a:gd name="T9" fmla="*/ 23 h 256"/>
                  <a:gd name="T10" fmla="*/ 172 w 351"/>
                  <a:gd name="T11" fmla="*/ 10 h 256"/>
                  <a:gd name="T12" fmla="*/ 236 w 351"/>
                  <a:gd name="T13" fmla="*/ 5 h 256"/>
                  <a:gd name="T14" fmla="*/ 291 w 351"/>
                  <a:gd name="T15" fmla="*/ 2 h 256"/>
                  <a:gd name="T16" fmla="*/ 345 w 351"/>
                  <a:gd name="T17" fmla="*/ 0 h 256"/>
                  <a:gd name="T18" fmla="*/ 351 w 351"/>
                  <a:gd name="T19" fmla="*/ 230 h 256"/>
                  <a:gd name="T20" fmla="*/ 302 w 351"/>
                  <a:gd name="T21" fmla="*/ 231 h 256"/>
                  <a:gd name="T22" fmla="*/ 251 w 351"/>
                  <a:gd name="T23" fmla="*/ 234 h 256"/>
                  <a:gd name="T24" fmla="*/ 194 w 351"/>
                  <a:gd name="T25" fmla="*/ 238 h 256"/>
                  <a:gd name="T26" fmla="*/ 86 w 351"/>
                  <a:gd name="T27" fmla="*/ 250 h 256"/>
                  <a:gd name="T28" fmla="*/ 37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16"/>
                    </a:moveTo>
                    <a:cubicBezTo>
                      <a:pt x="260" y="116"/>
                      <a:pt x="199" y="121"/>
                      <a:pt x="138" y="125"/>
                    </a:cubicBezTo>
                    <a:cubicBezTo>
                      <a:pt x="77" y="133"/>
                      <a:pt x="16" y="141"/>
                      <a:pt x="16" y="141"/>
                    </a:cubicBezTo>
                    <a:cubicBezTo>
                      <a:pt x="0" y="30"/>
                      <a:pt x="0" y="30"/>
                      <a:pt x="0" y="30"/>
                    </a:cubicBezTo>
                    <a:cubicBezTo>
                      <a:pt x="0" y="30"/>
                      <a:pt x="21" y="27"/>
                      <a:pt x="54" y="23"/>
                    </a:cubicBezTo>
                    <a:cubicBezTo>
                      <a:pt x="86" y="19"/>
                      <a:pt x="129" y="12"/>
                      <a:pt x="172" y="10"/>
                    </a:cubicBezTo>
                    <a:cubicBezTo>
                      <a:pt x="194" y="8"/>
                      <a:pt x="215" y="7"/>
                      <a:pt x="236" y="5"/>
                    </a:cubicBezTo>
                    <a:cubicBezTo>
                      <a:pt x="256" y="4"/>
                      <a:pt x="275" y="2"/>
                      <a:pt x="291" y="2"/>
                    </a:cubicBezTo>
                    <a:cubicBezTo>
                      <a:pt x="323" y="1"/>
                      <a:pt x="345" y="0"/>
                      <a:pt x="345" y="0"/>
                    </a:cubicBezTo>
                    <a:cubicBezTo>
                      <a:pt x="351" y="230"/>
                      <a:pt x="351" y="230"/>
                      <a:pt x="351" y="230"/>
                    </a:cubicBezTo>
                    <a:cubicBezTo>
                      <a:pt x="351" y="230"/>
                      <a:pt x="331" y="230"/>
                      <a:pt x="302" y="231"/>
                    </a:cubicBezTo>
                    <a:cubicBezTo>
                      <a:pt x="287" y="231"/>
                      <a:pt x="270" y="233"/>
                      <a:pt x="251" y="234"/>
                    </a:cubicBezTo>
                    <a:cubicBezTo>
                      <a:pt x="233" y="235"/>
                      <a:pt x="213" y="237"/>
                      <a:pt x="194" y="238"/>
                    </a:cubicBezTo>
                    <a:cubicBezTo>
                      <a:pt x="154" y="240"/>
                      <a:pt x="115" y="247"/>
                      <a:pt x="86" y="250"/>
                    </a:cubicBezTo>
                    <a:cubicBezTo>
                      <a:pt x="56" y="254"/>
                      <a:pt x="37" y="256"/>
                      <a:pt x="37"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 name="Line 84"/>
              <p:cNvSpPr>
                <a:spLocks noChangeShapeType="1"/>
              </p:cNvSpPr>
              <p:nvPr/>
            </p:nvSpPr>
            <p:spPr bwMode="auto">
              <a:xfrm flipV="1">
                <a:off x="6130925"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Freeform 85"/>
              <p:cNvSpPr/>
              <p:nvPr/>
            </p:nvSpPr>
            <p:spPr bwMode="auto">
              <a:xfrm>
                <a:off x="5821363" y="508000"/>
                <a:ext cx="55563" cy="9525"/>
              </a:xfrm>
              <a:custGeom>
                <a:avLst/>
                <a:gdLst>
                  <a:gd name="T0" fmla="*/ 0 w 69"/>
                  <a:gd name="T1" fmla="*/ 12 h 12"/>
                  <a:gd name="T2" fmla="*/ 35 w 69"/>
                  <a:gd name="T3" fmla="*/ 6 h 12"/>
                  <a:gd name="T4" fmla="*/ 58 w 69"/>
                  <a:gd name="T5" fmla="*/ 2 h 12"/>
                  <a:gd name="T6" fmla="*/ 69 w 69"/>
                  <a:gd name="T7" fmla="*/ 0 h 12"/>
                </a:gdLst>
                <a:ahLst/>
                <a:cxnLst>
                  <a:cxn ang="0">
                    <a:pos x="T0" y="T1"/>
                  </a:cxn>
                  <a:cxn ang="0">
                    <a:pos x="T2" y="T3"/>
                  </a:cxn>
                  <a:cxn ang="0">
                    <a:pos x="T4" y="T5"/>
                  </a:cxn>
                  <a:cxn ang="0">
                    <a:pos x="T6" y="T7"/>
                  </a:cxn>
                </a:cxnLst>
                <a:rect l="0" t="0" r="r" b="b"/>
                <a:pathLst>
                  <a:path w="69" h="12">
                    <a:moveTo>
                      <a:pt x="0" y="12"/>
                    </a:moveTo>
                    <a:cubicBezTo>
                      <a:pt x="0" y="12"/>
                      <a:pt x="17" y="9"/>
                      <a:pt x="35" y="6"/>
                    </a:cubicBezTo>
                    <a:cubicBezTo>
                      <a:pt x="43" y="4"/>
                      <a:pt x="52" y="3"/>
                      <a:pt x="58" y="2"/>
                    </a:cubicBezTo>
                    <a:cubicBezTo>
                      <a:pt x="64" y="1"/>
                      <a:pt x="69" y="0"/>
                      <a:pt x="6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 name="Freeform 86"/>
              <p:cNvSpPr/>
              <p:nvPr/>
            </p:nvSpPr>
            <p:spPr bwMode="auto">
              <a:xfrm>
                <a:off x="6242050" y="301625"/>
                <a:ext cx="284163" cy="206375"/>
              </a:xfrm>
              <a:custGeom>
                <a:avLst/>
                <a:gdLst>
                  <a:gd name="T0" fmla="*/ 91 w 351"/>
                  <a:gd name="T1" fmla="*/ 116 h 256"/>
                  <a:gd name="T2" fmla="*/ 213 w 351"/>
                  <a:gd name="T3" fmla="*/ 125 h 256"/>
                  <a:gd name="T4" fmla="*/ 335 w 351"/>
                  <a:gd name="T5" fmla="*/ 141 h 256"/>
                  <a:gd name="T6" fmla="*/ 351 w 351"/>
                  <a:gd name="T7" fmla="*/ 30 h 256"/>
                  <a:gd name="T8" fmla="*/ 297 w 351"/>
                  <a:gd name="T9" fmla="*/ 23 h 256"/>
                  <a:gd name="T10" fmla="*/ 179 w 351"/>
                  <a:gd name="T11" fmla="*/ 10 h 256"/>
                  <a:gd name="T12" fmla="*/ 115 w 351"/>
                  <a:gd name="T13" fmla="*/ 5 h 256"/>
                  <a:gd name="T14" fmla="*/ 60 w 351"/>
                  <a:gd name="T15" fmla="*/ 2 h 256"/>
                  <a:gd name="T16" fmla="*/ 6 w 351"/>
                  <a:gd name="T17" fmla="*/ 0 h 256"/>
                  <a:gd name="T18" fmla="*/ 0 w 351"/>
                  <a:gd name="T19" fmla="*/ 230 h 256"/>
                  <a:gd name="T20" fmla="*/ 49 w 351"/>
                  <a:gd name="T21" fmla="*/ 231 h 256"/>
                  <a:gd name="T22" fmla="*/ 100 w 351"/>
                  <a:gd name="T23" fmla="*/ 234 h 256"/>
                  <a:gd name="T24" fmla="*/ 157 w 351"/>
                  <a:gd name="T25" fmla="*/ 238 h 256"/>
                  <a:gd name="T26" fmla="*/ 265 w 351"/>
                  <a:gd name="T27" fmla="*/ 250 h 256"/>
                  <a:gd name="T28" fmla="*/ 314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16"/>
                    </a:moveTo>
                    <a:cubicBezTo>
                      <a:pt x="91" y="116"/>
                      <a:pt x="152" y="121"/>
                      <a:pt x="213" y="125"/>
                    </a:cubicBezTo>
                    <a:cubicBezTo>
                      <a:pt x="274" y="133"/>
                      <a:pt x="335" y="141"/>
                      <a:pt x="335" y="141"/>
                    </a:cubicBezTo>
                    <a:cubicBezTo>
                      <a:pt x="351" y="30"/>
                      <a:pt x="351" y="30"/>
                      <a:pt x="351" y="30"/>
                    </a:cubicBezTo>
                    <a:cubicBezTo>
                      <a:pt x="351" y="30"/>
                      <a:pt x="330" y="27"/>
                      <a:pt x="297" y="23"/>
                    </a:cubicBezTo>
                    <a:cubicBezTo>
                      <a:pt x="265" y="19"/>
                      <a:pt x="222" y="12"/>
                      <a:pt x="179" y="10"/>
                    </a:cubicBezTo>
                    <a:cubicBezTo>
                      <a:pt x="157" y="8"/>
                      <a:pt x="136" y="7"/>
                      <a:pt x="115" y="5"/>
                    </a:cubicBezTo>
                    <a:cubicBezTo>
                      <a:pt x="95" y="4"/>
                      <a:pt x="76" y="2"/>
                      <a:pt x="60" y="2"/>
                    </a:cubicBezTo>
                    <a:cubicBezTo>
                      <a:pt x="28" y="1"/>
                      <a:pt x="6" y="0"/>
                      <a:pt x="6" y="0"/>
                    </a:cubicBezTo>
                    <a:cubicBezTo>
                      <a:pt x="0" y="230"/>
                      <a:pt x="0" y="230"/>
                      <a:pt x="0" y="230"/>
                    </a:cubicBezTo>
                    <a:cubicBezTo>
                      <a:pt x="0" y="230"/>
                      <a:pt x="20" y="230"/>
                      <a:pt x="49" y="231"/>
                    </a:cubicBezTo>
                    <a:cubicBezTo>
                      <a:pt x="64" y="231"/>
                      <a:pt x="81" y="233"/>
                      <a:pt x="100" y="234"/>
                    </a:cubicBezTo>
                    <a:cubicBezTo>
                      <a:pt x="118" y="235"/>
                      <a:pt x="138" y="237"/>
                      <a:pt x="157" y="238"/>
                    </a:cubicBezTo>
                    <a:cubicBezTo>
                      <a:pt x="197" y="240"/>
                      <a:pt x="236" y="247"/>
                      <a:pt x="265" y="250"/>
                    </a:cubicBezTo>
                    <a:cubicBezTo>
                      <a:pt x="295" y="254"/>
                      <a:pt x="314" y="256"/>
                      <a:pt x="314"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 name="Line 87"/>
              <p:cNvSpPr>
                <a:spLocks noChangeShapeType="1"/>
              </p:cNvSpPr>
              <p:nvPr/>
            </p:nvSpPr>
            <p:spPr bwMode="auto">
              <a:xfrm flipH="1" flipV="1">
                <a:off x="6186488"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 name="Freeform 88"/>
              <p:cNvSpPr/>
              <p:nvPr/>
            </p:nvSpPr>
            <p:spPr bwMode="auto">
              <a:xfrm>
                <a:off x="6496050" y="508000"/>
                <a:ext cx="55563" cy="9525"/>
              </a:xfrm>
              <a:custGeom>
                <a:avLst/>
                <a:gdLst>
                  <a:gd name="T0" fmla="*/ 69 w 69"/>
                  <a:gd name="T1" fmla="*/ 12 h 12"/>
                  <a:gd name="T2" fmla="*/ 34 w 69"/>
                  <a:gd name="T3" fmla="*/ 6 h 12"/>
                  <a:gd name="T4" fmla="*/ 11 w 69"/>
                  <a:gd name="T5" fmla="*/ 2 h 12"/>
                  <a:gd name="T6" fmla="*/ 0 w 69"/>
                  <a:gd name="T7" fmla="*/ 0 h 12"/>
                </a:gdLst>
                <a:ahLst/>
                <a:cxnLst>
                  <a:cxn ang="0">
                    <a:pos x="T0" y="T1"/>
                  </a:cxn>
                  <a:cxn ang="0">
                    <a:pos x="T2" y="T3"/>
                  </a:cxn>
                  <a:cxn ang="0">
                    <a:pos x="T4" y="T5"/>
                  </a:cxn>
                  <a:cxn ang="0">
                    <a:pos x="T6" y="T7"/>
                  </a:cxn>
                </a:cxnLst>
                <a:rect l="0" t="0" r="r" b="b"/>
                <a:pathLst>
                  <a:path w="69" h="12">
                    <a:moveTo>
                      <a:pt x="69" y="12"/>
                    </a:moveTo>
                    <a:cubicBezTo>
                      <a:pt x="69" y="12"/>
                      <a:pt x="52" y="9"/>
                      <a:pt x="34" y="6"/>
                    </a:cubicBezTo>
                    <a:cubicBezTo>
                      <a:pt x="26" y="4"/>
                      <a:pt x="17" y="3"/>
                      <a:pt x="11" y="2"/>
                    </a:cubicBezTo>
                    <a:cubicBezTo>
                      <a:pt x="5" y="1"/>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Freeform 89"/>
              <p:cNvSpPr/>
              <p:nvPr/>
            </p:nvSpPr>
            <p:spPr bwMode="auto">
              <a:xfrm>
                <a:off x="6607175" y="344488"/>
                <a:ext cx="304800" cy="249238"/>
              </a:xfrm>
              <a:custGeom>
                <a:avLst/>
                <a:gdLst>
                  <a:gd name="T0" fmla="*/ 257 w 377"/>
                  <a:gd name="T1" fmla="*/ 170 h 308"/>
                  <a:gd name="T2" fmla="*/ 220 w 377"/>
                  <a:gd name="T3" fmla="*/ 160 h 308"/>
                  <a:gd name="T4" fmla="*/ 183 w 377"/>
                  <a:gd name="T5" fmla="*/ 149 h 308"/>
                  <a:gd name="T6" fmla="*/ 162 w 377"/>
                  <a:gd name="T7" fmla="*/ 143 h 308"/>
                  <a:gd name="T8" fmla="*/ 139 w 377"/>
                  <a:gd name="T9" fmla="*/ 138 h 308"/>
                  <a:gd name="T10" fmla="*/ 57 w 377"/>
                  <a:gd name="T11" fmla="*/ 119 h 308"/>
                  <a:gd name="T12" fmla="*/ 30 w 377"/>
                  <a:gd name="T13" fmla="*/ 113 h 308"/>
                  <a:gd name="T14" fmla="*/ 20 w 377"/>
                  <a:gd name="T15" fmla="*/ 111 h 308"/>
                  <a:gd name="T16" fmla="*/ 42 w 377"/>
                  <a:gd name="T17" fmla="*/ 0 h 308"/>
                  <a:gd name="T18" fmla="*/ 46 w 377"/>
                  <a:gd name="T19" fmla="*/ 1 h 308"/>
                  <a:gd name="T20" fmla="*/ 57 w 377"/>
                  <a:gd name="T21" fmla="*/ 3 h 308"/>
                  <a:gd name="T22" fmla="*/ 95 w 377"/>
                  <a:gd name="T23" fmla="*/ 12 h 308"/>
                  <a:gd name="T24" fmla="*/ 149 w 377"/>
                  <a:gd name="T25" fmla="*/ 25 h 308"/>
                  <a:gd name="T26" fmla="*/ 211 w 377"/>
                  <a:gd name="T27" fmla="*/ 40 h 308"/>
                  <a:gd name="T28" fmla="*/ 326 w 377"/>
                  <a:gd name="T29" fmla="*/ 73 h 308"/>
                  <a:gd name="T30" fmla="*/ 377 w 377"/>
                  <a:gd name="T31" fmla="*/ 90 h 308"/>
                  <a:gd name="T32" fmla="*/ 304 w 377"/>
                  <a:gd name="T33" fmla="*/ 308 h 308"/>
                  <a:gd name="T34" fmla="*/ 258 w 377"/>
                  <a:gd name="T35" fmla="*/ 292 h 308"/>
                  <a:gd name="T36" fmla="*/ 153 w 377"/>
                  <a:gd name="T37" fmla="*/ 262 h 308"/>
                  <a:gd name="T38" fmla="*/ 125 w 377"/>
                  <a:gd name="T39" fmla="*/ 255 h 308"/>
                  <a:gd name="T40" fmla="*/ 97 w 377"/>
                  <a:gd name="T41" fmla="*/ 248 h 308"/>
                  <a:gd name="T42" fmla="*/ 48 w 377"/>
                  <a:gd name="T43" fmla="*/ 237 h 308"/>
                  <a:gd name="T44" fmla="*/ 13 w 377"/>
                  <a:gd name="T45" fmla="*/ 229 h 308"/>
                  <a:gd name="T46" fmla="*/ 0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257" y="170"/>
                    </a:moveTo>
                    <a:cubicBezTo>
                      <a:pt x="257" y="170"/>
                      <a:pt x="243" y="166"/>
                      <a:pt x="220" y="160"/>
                    </a:cubicBezTo>
                    <a:cubicBezTo>
                      <a:pt x="209" y="157"/>
                      <a:pt x="197" y="153"/>
                      <a:pt x="183" y="149"/>
                    </a:cubicBezTo>
                    <a:cubicBezTo>
                      <a:pt x="176" y="147"/>
                      <a:pt x="169" y="145"/>
                      <a:pt x="162" y="143"/>
                    </a:cubicBezTo>
                    <a:cubicBezTo>
                      <a:pt x="154" y="141"/>
                      <a:pt x="147" y="140"/>
                      <a:pt x="139" y="138"/>
                    </a:cubicBezTo>
                    <a:cubicBezTo>
                      <a:pt x="110" y="131"/>
                      <a:pt x="80" y="124"/>
                      <a:pt x="57" y="119"/>
                    </a:cubicBezTo>
                    <a:cubicBezTo>
                      <a:pt x="46" y="116"/>
                      <a:pt x="37" y="114"/>
                      <a:pt x="30" y="113"/>
                    </a:cubicBezTo>
                    <a:cubicBezTo>
                      <a:pt x="24" y="111"/>
                      <a:pt x="20" y="111"/>
                      <a:pt x="20" y="111"/>
                    </a:cubicBezTo>
                    <a:cubicBezTo>
                      <a:pt x="42" y="0"/>
                      <a:pt x="42" y="0"/>
                      <a:pt x="42" y="0"/>
                    </a:cubicBezTo>
                    <a:cubicBezTo>
                      <a:pt x="42" y="0"/>
                      <a:pt x="44" y="1"/>
                      <a:pt x="46" y="1"/>
                    </a:cubicBezTo>
                    <a:cubicBezTo>
                      <a:pt x="49" y="2"/>
                      <a:pt x="52" y="2"/>
                      <a:pt x="57" y="3"/>
                    </a:cubicBezTo>
                    <a:cubicBezTo>
                      <a:pt x="66" y="6"/>
                      <a:pt x="79" y="9"/>
                      <a:pt x="95" y="12"/>
                    </a:cubicBezTo>
                    <a:cubicBezTo>
                      <a:pt x="111" y="16"/>
                      <a:pt x="129" y="20"/>
                      <a:pt x="149" y="25"/>
                    </a:cubicBezTo>
                    <a:cubicBezTo>
                      <a:pt x="169" y="29"/>
                      <a:pt x="190" y="34"/>
                      <a:pt x="211" y="40"/>
                    </a:cubicBezTo>
                    <a:cubicBezTo>
                      <a:pt x="253" y="52"/>
                      <a:pt x="294" y="64"/>
                      <a:pt x="326" y="73"/>
                    </a:cubicBezTo>
                    <a:cubicBezTo>
                      <a:pt x="356" y="83"/>
                      <a:pt x="377" y="90"/>
                      <a:pt x="377" y="90"/>
                    </a:cubicBezTo>
                    <a:cubicBezTo>
                      <a:pt x="304" y="308"/>
                      <a:pt x="304" y="308"/>
                      <a:pt x="304" y="308"/>
                    </a:cubicBezTo>
                    <a:cubicBezTo>
                      <a:pt x="304" y="308"/>
                      <a:pt x="286" y="302"/>
                      <a:pt x="258" y="292"/>
                    </a:cubicBezTo>
                    <a:cubicBezTo>
                      <a:pt x="229" y="284"/>
                      <a:pt x="191" y="273"/>
                      <a:pt x="153" y="262"/>
                    </a:cubicBezTo>
                    <a:cubicBezTo>
                      <a:pt x="144" y="260"/>
                      <a:pt x="134" y="257"/>
                      <a:pt x="125" y="255"/>
                    </a:cubicBezTo>
                    <a:cubicBezTo>
                      <a:pt x="116" y="252"/>
                      <a:pt x="106" y="250"/>
                      <a:pt x="97" y="248"/>
                    </a:cubicBezTo>
                    <a:cubicBezTo>
                      <a:pt x="79" y="244"/>
                      <a:pt x="62" y="240"/>
                      <a:pt x="48" y="237"/>
                    </a:cubicBezTo>
                    <a:cubicBezTo>
                      <a:pt x="34" y="234"/>
                      <a:pt x="22" y="231"/>
                      <a:pt x="13" y="229"/>
                    </a:cubicBezTo>
                    <a:cubicBezTo>
                      <a:pt x="5" y="227"/>
                      <a:pt x="0" y="226"/>
                      <a:pt x="0"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Line 90"/>
              <p:cNvSpPr>
                <a:spLocks noChangeShapeType="1"/>
              </p:cNvSpPr>
              <p:nvPr/>
            </p:nvSpPr>
            <p:spPr bwMode="auto">
              <a:xfrm>
                <a:off x="6853238"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Line 91"/>
              <p:cNvSpPr>
                <a:spLocks noChangeShapeType="1"/>
              </p:cNvSpPr>
              <p:nvPr/>
            </p:nvSpPr>
            <p:spPr bwMode="auto">
              <a:xfrm>
                <a:off x="6551613"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 name="Freeform 92"/>
              <p:cNvSpPr/>
              <p:nvPr/>
            </p:nvSpPr>
            <p:spPr bwMode="auto">
              <a:xfrm>
                <a:off x="6958013" y="458788"/>
                <a:ext cx="322263" cy="280988"/>
              </a:xfrm>
              <a:custGeom>
                <a:avLst/>
                <a:gdLst>
                  <a:gd name="T0" fmla="*/ 124 w 398"/>
                  <a:gd name="T1" fmla="*/ 138 h 346"/>
                  <a:gd name="T2" fmla="*/ 159 w 398"/>
                  <a:gd name="T3" fmla="*/ 154 h 346"/>
                  <a:gd name="T4" fmla="*/ 195 w 398"/>
                  <a:gd name="T5" fmla="*/ 170 h 346"/>
                  <a:gd name="T6" fmla="*/ 235 w 398"/>
                  <a:gd name="T7" fmla="*/ 189 h 346"/>
                  <a:gd name="T8" fmla="*/ 310 w 398"/>
                  <a:gd name="T9" fmla="*/ 227 h 346"/>
                  <a:gd name="T10" fmla="*/ 335 w 398"/>
                  <a:gd name="T11" fmla="*/ 240 h 346"/>
                  <a:gd name="T12" fmla="*/ 344 w 398"/>
                  <a:gd name="T13" fmla="*/ 245 h 346"/>
                  <a:gd name="T14" fmla="*/ 398 w 398"/>
                  <a:gd name="T15" fmla="*/ 146 h 346"/>
                  <a:gd name="T16" fmla="*/ 395 w 398"/>
                  <a:gd name="T17" fmla="*/ 144 h 346"/>
                  <a:gd name="T18" fmla="*/ 385 w 398"/>
                  <a:gd name="T19" fmla="*/ 139 h 346"/>
                  <a:gd name="T20" fmla="*/ 350 w 398"/>
                  <a:gd name="T21" fmla="*/ 121 h 346"/>
                  <a:gd name="T22" fmla="*/ 301 w 398"/>
                  <a:gd name="T23" fmla="*/ 96 h 346"/>
                  <a:gd name="T24" fmla="*/ 273 w 398"/>
                  <a:gd name="T25" fmla="*/ 82 h 346"/>
                  <a:gd name="T26" fmla="*/ 243 w 398"/>
                  <a:gd name="T27" fmla="*/ 68 h 346"/>
                  <a:gd name="T28" fmla="*/ 185 w 398"/>
                  <a:gd name="T29" fmla="*/ 42 h 346"/>
                  <a:gd name="T30" fmla="*/ 134 w 398"/>
                  <a:gd name="T31" fmla="*/ 20 h 346"/>
                  <a:gd name="T32" fmla="*/ 84 w 398"/>
                  <a:gd name="T33" fmla="*/ 0 h 346"/>
                  <a:gd name="T34" fmla="*/ 0 w 398"/>
                  <a:gd name="T35" fmla="*/ 214 h 346"/>
                  <a:gd name="T36" fmla="*/ 45 w 398"/>
                  <a:gd name="T37" fmla="*/ 232 h 346"/>
                  <a:gd name="T38" fmla="*/ 92 w 398"/>
                  <a:gd name="T39" fmla="*/ 252 h 346"/>
                  <a:gd name="T40" fmla="*/ 145 w 398"/>
                  <a:gd name="T41" fmla="*/ 276 h 346"/>
                  <a:gd name="T42" fmla="*/ 171 w 398"/>
                  <a:gd name="T43" fmla="*/ 288 h 346"/>
                  <a:gd name="T44" fmla="*/ 197 w 398"/>
                  <a:gd name="T45" fmla="*/ 301 h 346"/>
                  <a:gd name="T46" fmla="*/ 242 w 398"/>
                  <a:gd name="T47" fmla="*/ 324 h 346"/>
                  <a:gd name="T48" fmla="*/ 286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138"/>
                    </a:moveTo>
                    <a:cubicBezTo>
                      <a:pt x="124" y="138"/>
                      <a:pt x="138" y="144"/>
                      <a:pt x="159" y="154"/>
                    </a:cubicBezTo>
                    <a:cubicBezTo>
                      <a:pt x="170" y="159"/>
                      <a:pt x="182" y="164"/>
                      <a:pt x="195" y="170"/>
                    </a:cubicBezTo>
                    <a:cubicBezTo>
                      <a:pt x="208" y="176"/>
                      <a:pt x="222" y="182"/>
                      <a:pt x="235" y="189"/>
                    </a:cubicBezTo>
                    <a:cubicBezTo>
                      <a:pt x="263" y="203"/>
                      <a:pt x="290" y="217"/>
                      <a:pt x="310" y="227"/>
                    </a:cubicBezTo>
                    <a:cubicBezTo>
                      <a:pt x="321" y="233"/>
                      <a:pt x="329" y="237"/>
                      <a:pt x="335" y="240"/>
                    </a:cubicBezTo>
                    <a:cubicBezTo>
                      <a:pt x="341" y="243"/>
                      <a:pt x="344" y="245"/>
                      <a:pt x="344" y="245"/>
                    </a:cubicBezTo>
                    <a:cubicBezTo>
                      <a:pt x="398" y="146"/>
                      <a:pt x="398" y="146"/>
                      <a:pt x="398" y="146"/>
                    </a:cubicBezTo>
                    <a:cubicBezTo>
                      <a:pt x="398" y="146"/>
                      <a:pt x="397" y="146"/>
                      <a:pt x="395" y="144"/>
                    </a:cubicBezTo>
                    <a:cubicBezTo>
                      <a:pt x="392" y="143"/>
                      <a:pt x="389" y="141"/>
                      <a:pt x="385" y="139"/>
                    </a:cubicBezTo>
                    <a:cubicBezTo>
                      <a:pt x="376" y="135"/>
                      <a:pt x="364" y="129"/>
                      <a:pt x="350" y="121"/>
                    </a:cubicBezTo>
                    <a:cubicBezTo>
                      <a:pt x="336" y="114"/>
                      <a:pt x="319" y="105"/>
                      <a:pt x="301" y="96"/>
                    </a:cubicBezTo>
                    <a:cubicBezTo>
                      <a:pt x="291" y="91"/>
                      <a:pt x="282" y="87"/>
                      <a:pt x="273" y="82"/>
                    </a:cubicBezTo>
                    <a:cubicBezTo>
                      <a:pt x="263" y="77"/>
                      <a:pt x="253" y="73"/>
                      <a:pt x="243" y="68"/>
                    </a:cubicBezTo>
                    <a:cubicBezTo>
                      <a:pt x="223" y="59"/>
                      <a:pt x="204" y="51"/>
                      <a:pt x="185" y="42"/>
                    </a:cubicBezTo>
                    <a:cubicBezTo>
                      <a:pt x="167" y="34"/>
                      <a:pt x="150" y="26"/>
                      <a:pt x="134" y="20"/>
                    </a:cubicBezTo>
                    <a:cubicBezTo>
                      <a:pt x="104" y="8"/>
                      <a:pt x="84" y="0"/>
                      <a:pt x="84" y="0"/>
                    </a:cubicBezTo>
                    <a:cubicBezTo>
                      <a:pt x="0" y="214"/>
                      <a:pt x="0" y="214"/>
                      <a:pt x="0" y="214"/>
                    </a:cubicBezTo>
                    <a:cubicBezTo>
                      <a:pt x="0" y="214"/>
                      <a:pt x="18" y="221"/>
                      <a:pt x="45" y="232"/>
                    </a:cubicBezTo>
                    <a:cubicBezTo>
                      <a:pt x="59" y="237"/>
                      <a:pt x="75" y="244"/>
                      <a:pt x="92" y="252"/>
                    </a:cubicBezTo>
                    <a:cubicBezTo>
                      <a:pt x="109" y="259"/>
                      <a:pt x="127" y="268"/>
                      <a:pt x="145" y="276"/>
                    </a:cubicBezTo>
                    <a:cubicBezTo>
                      <a:pt x="154" y="280"/>
                      <a:pt x="162" y="284"/>
                      <a:pt x="171" y="288"/>
                    </a:cubicBezTo>
                    <a:cubicBezTo>
                      <a:pt x="180" y="292"/>
                      <a:pt x="188" y="297"/>
                      <a:pt x="197" y="301"/>
                    </a:cubicBezTo>
                    <a:cubicBezTo>
                      <a:pt x="213" y="309"/>
                      <a:pt x="229" y="317"/>
                      <a:pt x="242" y="324"/>
                    </a:cubicBezTo>
                    <a:cubicBezTo>
                      <a:pt x="268" y="337"/>
                      <a:pt x="286" y="346"/>
                      <a:pt x="286"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 name="Freeform 93"/>
              <p:cNvSpPr/>
              <p:nvPr/>
            </p:nvSpPr>
            <p:spPr bwMode="auto">
              <a:xfrm>
                <a:off x="6905625" y="611188"/>
                <a:ext cx="52388" cy="20638"/>
              </a:xfrm>
              <a:custGeom>
                <a:avLst/>
                <a:gdLst>
                  <a:gd name="T0" fmla="*/ 65 w 65"/>
                  <a:gd name="T1" fmla="*/ 26 h 26"/>
                  <a:gd name="T2" fmla="*/ 32 w 65"/>
                  <a:gd name="T3" fmla="*/ 13 h 26"/>
                  <a:gd name="T4" fmla="*/ 10 w 65"/>
                  <a:gd name="T5" fmla="*/ 4 h 26"/>
                  <a:gd name="T6" fmla="*/ 0 w 65"/>
                  <a:gd name="T7" fmla="*/ 0 h 26"/>
                </a:gdLst>
                <a:ahLst/>
                <a:cxnLst>
                  <a:cxn ang="0">
                    <a:pos x="T0" y="T1"/>
                  </a:cxn>
                  <a:cxn ang="0">
                    <a:pos x="T2" y="T3"/>
                  </a:cxn>
                  <a:cxn ang="0">
                    <a:pos x="T4" y="T5"/>
                  </a:cxn>
                  <a:cxn ang="0">
                    <a:pos x="T6" y="T7"/>
                  </a:cxn>
                </a:cxnLst>
                <a:rect l="0" t="0" r="r" b="b"/>
                <a:pathLst>
                  <a:path w="65" h="26">
                    <a:moveTo>
                      <a:pt x="65" y="26"/>
                    </a:moveTo>
                    <a:cubicBezTo>
                      <a:pt x="65" y="26"/>
                      <a:pt x="48" y="19"/>
                      <a:pt x="32" y="13"/>
                    </a:cubicBezTo>
                    <a:cubicBezTo>
                      <a:pt x="24" y="10"/>
                      <a:pt x="16" y="6"/>
                      <a:pt x="10" y="4"/>
                    </a:cubicBezTo>
                    <a:cubicBezTo>
                      <a:pt x="4"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 name="Line 94"/>
              <p:cNvSpPr>
                <a:spLocks noChangeShapeType="1"/>
              </p:cNvSpPr>
              <p:nvPr/>
            </p:nvSpPr>
            <p:spPr bwMode="auto">
              <a:xfrm flipH="1" flipV="1">
                <a:off x="7189788"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 name="Freeform 95"/>
              <p:cNvSpPr/>
              <p:nvPr/>
            </p:nvSpPr>
            <p:spPr bwMode="auto">
              <a:xfrm>
                <a:off x="7286625" y="636588"/>
                <a:ext cx="322263" cy="304800"/>
              </a:xfrm>
              <a:custGeom>
                <a:avLst/>
                <a:gdLst>
                  <a:gd name="T0" fmla="*/ 261 w 400"/>
                  <a:gd name="T1" fmla="*/ 233 h 378"/>
                  <a:gd name="T2" fmla="*/ 161 w 400"/>
                  <a:gd name="T3" fmla="*/ 162 h 378"/>
                  <a:gd name="T4" fmla="*/ 58 w 400"/>
                  <a:gd name="T5" fmla="*/ 96 h 378"/>
                  <a:gd name="T6" fmla="*/ 117 w 400"/>
                  <a:gd name="T7" fmla="*/ 0 h 378"/>
                  <a:gd name="T8" fmla="*/ 163 w 400"/>
                  <a:gd name="T9" fmla="*/ 29 h 378"/>
                  <a:gd name="T10" fmla="*/ 209 w 400"/>
                  <a:gd name="T11" fmla="*/ 59 h 378"/>
                  <a:gd name="T12" fmla="*/ 222 w 400"/>
                  <a:gd name="T13" fmla="*/ 67 h 378"/>
                  <a:gd name="T14" fmla="*/ 235 w 400"/>
                  <a:gd name="T15" fmla="*/ 76 h 378"/>
                  <a:gd name="T16" fmla="*/ 262 w 400"/>
                  <a:gd name="T17" fmla="*/ 95 h 378"/>
                  <a:gd name="T18" fmla="*/ 313 w 400"/>
                  <a:gd name="T19" fmla="*/ 132 h 378"/>
                  <a:gd name="T20" fmla="*/ 337 w 400"/>
                  <a:gd name="T21" fmla="*/ 149 h 378"/>
                  <a:gd name="T22" fmla="*/ 358 w 400"/>
                  <a:gd name="T23" fmla="*/ 165 h 378"/>
                  <a:gd name="T24" fmla="*/ 400 w 400"/>
                  <a:gd name="T25" fmla="*/ 199 h 378"/>
                  <a:gd name="T26" fmla="*/ 257 w 400"/>
                  <a:gd name="T27" fmla="*/ 378 h 378"/>
                  <a:gd name="T28" fmla="*/ 219 w 400"/>
                  <a:gd name="T29" fmla="*/ 348 h 378"/>
                  <a:gd name="T30" fmla="*/ 131 w 400"/>
                  <a:gd name="T31" fmla="*/ 284 h 378"/>
                  <a:gd name="T32" fmla="*/ 107 w 400"/>
                  <a:gd name="T33" fmla="*/ 267 h 378"/>
                  <a:gd name="T34" fmla="*/ 84 w 400"/>
                  <a:gd name="T35" fmla="*/ 251 h 378"/>
                  <a:gd name="T36" fmla="*/ 41 w 400"/>
                  <a:gd name="T37" fmla="*/ 224 h 378"/>
                  <a:gd name="T38" fmla="*/ 0 w 400"/>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8">
                    <a:moveTo>
                      <a:pt x="261" y="233"/>
                    </a:moveTo>
                    <a:cubicBezTo>
                      <a:pt x="261" y="233"/>
                      <a:pt x="211" y="197"/>
                      <a:pt x="161" y="162"/>
                    </a:cubicBezTo>
                    <a:cubicBezTo>
                      <a:pt x="110" y="129"/>
                      <a:pt x="58" y="96"/>
                      <a:pt x="58" y="96"/>
                    </a:cubicBezTo>
                    <a:cubicBezTo>
                      <a:pt x="117" y="0"/>
                      <a:pt x="117" y="0"/>
                      <a:pt x="117" y="0"/>
                    </a:cubicBezTo>
                    <a:cubicBezTo>
                      <a:pt x="117" y="0"/>
                      <a:pt x="135" y="11"/>
                      <a:pt x="163" y="29"/>
                    </a:cubicBezTo>
                    <a:cubicBezTo>
                      <a:pt x="176" y="38"/>
                      <a:pt x="192" y="48"/>
                      <a:pt x="209" y="59"/>
                    </a:cubicBezTo>
                    <a:cubicBezTo>
                      <a:pt x="214" y="62"/>
                      <a:pt x="218" y="64"/>
                      <a:pt x="222" y="67"/>
                    </a:cubicBezTo>
                    <a:cubicBezTo>
                      <a:pt x="227" y="70"/>
                      <a:pt x="231" y="73"/>
                      <a:pt x="235" y="76"/>
                    </a:cubicBezTo>
                    <a:cubicBezTo>
                      <a:pt x="244" y="83"/>
                      <a:pt x="253" y="89"/>
                      <a:pt x="262" y="95"/>
                    </a:cubicBezTo>
                    <a:cubicBezTo>
                      <a:pt x="279" y="108"/>
                      <a:pt x="297" y="120"/>
                      <a:pt x="313" y="132"/>
                    </a:cubicBezTo>
                    <a:cubicBezTo>
                      <a:pt x="322" y="138"/>
                      <a:pt x="330" y="143"/>
                      <a:pt x="337" y="149"/>
                    </a:cubicBezTo>
                    <a:cubicBezTo>
                      <a:pt x="344" y="155"/>
                      <a:pt x="351" y="160"/>
                      <a:pt x="358" y="165"/>
                    </a:cubicBezTo>
                    <a:cubicBezTo>
                      <a:pt x="383" y="185"/>
                      <a:pt x="400" y="199"/>
                      <a:pt x="400" y="199"/>
                    </a:cubicBezTo>
                    <a:cubicBezTo>
                      <a:pt x="257" y="378"/>
                      <a:pt x="257" y="378"/>
                      <a:pt x="257" y="378"/>
                    </a:cubicBezTo>
                    <a:cubicBezTo>
                      <a:pt x="257" y="378"/>
                      <a:pt x="242" y="366"/>
                      <a:pt x="219" y="348"/>
                    </a:cubicBezTo>
                    <a:cubicBezTo>
                      <a:pt x="196" y="329"/>
                      <a:pt x="163" y="307"/>
                      <a:pt x="131" y="284"/>
                    </a:cubicBezTo>
                    <a:cubicBezTo>
                      <a:pt x="123" y="278"/>
                      <a:pt x="115" y="273"/>
                      <a:pt x="107" y="267"/>
                    </a:cubicBezTo>
                    <a:cubicBezTo>
                      <a:pt x="99" y="261"/>
                      <a:pt x="91" y="256"/>
                      <a:pt x="84" y="251"/>
                    </a:cubicBezTo>
                    <a:cubicBezTo>
                      <a:pt x="68" y="241"/>
                      <a:pt x="53" y="232"/>
                      <a:pt x="41" y="224"/>
                    </a:cubicBezTo>
                    <a:cubicBezTo>
                      <a:pt x="16" y="208"/>
                      <a:pt x="0" y="197"/>
                      <a:pt x="0"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 name="Freeform 96"/>
              <p:cNvSpPr/>
              <p:nvPr/>
            </p:nvSpPr>
            <p:spPr bwMode="auto">
              <a:xfrm>
                <a:off x="7494588" y="941388"/>
                <a:ext cx="42863" cy="36513"/>
              </a:xfrm>
              <a:custGeom>
                <a:avLst/>
                <a:gdLst>
                  <a:gd name="T0" fmla="*/ 0 w 54"/>
                  <a:gd name="T1" fmla="*/ 0 h 44"/>
                  <a:gd name="T2" fmla="*/ 28 w 54"/>
                  <a:gd name="T3" fmla="*/ 22 h 44"/>
                  <a:gd name="T4" fmla="*/ 38 w 54"/>
                  <a:gd name="T5" fmla="*/ 30 h 44"/>
                  <a:gd name="T6" fmla="*/ 46 w 54"/>
                  <a:gd name="T7" fmla="*/ 37 h 44"/>
                  <a:gd name="T8" fmla="*/ 54 w 54"/>
                  <a:gd name="T9" fmla="*/ 44 h 44"/>
                </a:gdLst>
                <a:ahLst/>
                <a:cxnLst>
                  <a:cxn ang="0">
                    <a:pos x="T0" y="T1"/>
                  </a:cxn>
                  <a:cxn ang="0">
                    <a:pos x="T2" y="T3"/>
                  </a:cxn>
                  <a:cxn ang="0">
                    <a:pos x="T4" y="T5"/>
                  </a:cxn>
                  <a:cxn ang="0">
                    <a:pos x="T6" y="T7"/>
                  </a:cxn>
                  <a:cxn ang="0">
                    <a:pos x="T8" y="T9"/>
                  </a:cxn>
                </a:cxnLst>
                <a:rect l="0" t="0" r="r" b="b"/>
                <a:pathLst>
                  <a:path w="54" h="44">
                    <a:moveTo>
                      <a:pt x="0" y="0"/>
                    </a:moveTo>
                    <a:cubicBezTo>
                      <a:pt x="0" y="0"/>
                      <a:pt x="14" y="11"/>
                      <a:pt x="28" y="22"/>
                    </a:cubicBezTo>
                    <a:cubicBezTo>
                      <a:pt x="31" y="25"/>
                      <a:pt x="35" y="27"/>
                      <a:pt x="38" y="30"/>
                    </a:cubicBezTo>
                    <a:cubicBezTo>
                      <a:pt x="41" y="32"/>
                      <a:pt x="44" y="35"/>
                      <a:pt x="46" y="37"/>
                    </a:cubicBezTo>
                    <a:cubicBezTo>
                      <a:pt x="51" y="41"/>
                      <a:pt x="54" y="44"/>
                      <a:pt x="54"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 name="Freeform 97"/>
              <p:cNvSpPr/>
              <p:nvPr/>
            </p:nvSpPr>
            <p:spPr bwMode="auto">
              <a:xfrm>
                <a:off x="7237413" y="766763"/>
                <a:ext cx="49213" cy="28575"/>
              </a:xfrm>
              <a:custGeom>
                <a:avLst/>
                <a:gdLst>
                  <a:gd name="T0" fmla="*/ 0 w 60"/>
                  <a:gd name="T1" fmla="*/ 0 h 35"/>
                  <a:gd name="T2" fmla="*/ 30 w 60"/>
                  <a:gd name="T3" fmla="*/ 17 h 35"/>
                  <a:gd name="T4" fmla="*/ 50 w 60"/>
                  <a:gd name="T5" fmla="*/ 29 h 35"/>
                  <a:gd name="T6" fmla="*/ 60 w 60"/>
                  <a:gd name="T7" fmla="*/ 35 h 35"/>
                </a:gdLst>
                <a:ahLst/>
                <a:cxnLst>
                  <a:cxn ang="0">
                    <a:pos x="T0" y="T1"/>
                  </a:cxn>
                  <a:cxn ang="0">
                    <a:pos x="T2" y="T3"/>
                  </a:cxn>
                  <a:cxn ang="0">
                    <a:pos x="T4" y="T5"/>
                  </a:cxn>
                  <a:cxn ang="0">
                    <a:pos x="T6" y="T7"/>
                  </a:cxn>
                </a:cxnLst>
                <a:rect l="0" t="0" r="r" b="b"/>
                <a:pathLst>
                  <a:path w="60" h="35">
                    <a:moveTo>
                      <a:pt x="0" y="0"/>
                    </a:moveTo>
                    <a:cubicBezTo>
                      <a:pt x="0" y="0"/>
                      <a:pt x="15" y="8"/>
                      <a:pt x="30" y="17"/>
                    </a:cubicBezTo>
                    <a:cubicBezTo>
                      <a:pt x="37" y="21"/>
                      <a:pt x="45" y="26"/>
                      <a:pt x="50" y="29"/>
                    </a:cubicBezTo>
                    <a:cubicBezTo>
                      <a:pt x="56" y="33"/>
                      <a:pt x="60" y="35"/>
                      <a:pt x="6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 name="Freeform 98"/>
              <p:cNvSpPr/>
              <p:nvPr/>
            </p:nvSpPr>
            <p:spPr bwMode="auto">
              <a:xfrm>
                <a:off x="7580313" y="876300"/>
                <a:ext cx="320675" cy="319088"/>
              </a:xfrm>
              <a:custGeom>
                <a:avLst/>
                <a:gdLst>
                  <a:gd name="T0" fmla="*/ 142 w 397"/>
                  <a:gd name="T1" fmla="*/ 144 h 395"/>
                  <a:gd name="T2" fmla="*/ 170 w 397"/>
                  <a:gd name="T3" fmla="*/ 170 h 395"/>
                  <a:gd name="T4" fmla="*/ 198 w 397"/>
                  <a:gd name="T5" fmla="*/ 197 h 395"/>
                  <a:gd name="T6" fmla="*/ 229 w 397"/>
                  <a:gd name="T7" fmla="*/ 230 h 395"/>
                  <a:gd name="T8" fmla="*/ 287 w 397"/>
                  <a:gd name="T9" fmla="*/ 291 h 395"/>
                  <a:gd name="T10" fmla="*/ 313 w 397"/>
                  <a:gd name="T11" fmla="*/ 319 h 395"/>
                  <a:gd name="T12" fmla="*/ 397 w 397"/>
                  <a:gd name="T13" fmla="*/ 245 h 395"/>
                  <a:gd name="T14" fmla="*/ 387 w 397"/>
                  <a:gd name="T15" fmla="*/ 234 h 395"/>
                  <a:gd name="T16" fmla="*/ 361 w 397"/>
                  <a:gd name="T17" fmla="*/ 204 h 395"/>
                  <a:gd name="T18" fmla="*/ 279 w 397"/>
                  <a:gd name="T19" fmla="*/ 118 h 395"/>
                  <a:gd name="T20" fmla="*/ 192 w 397"/>
                  <a:gd name="T21" fmla="*/ 36 h 395"/>
                  <a:gd name="T22" fmla="*/ 163 w 397"/>
                  <a:gd name="T23" fmla="*/ 10 h 395"/>
                  <a:gd name="T24" fmla="*/ 152 w 397"/>
                  <a:gd name="T25" fmla="*/ 0 h 395"/>
                  <a:gd name="T26" fmla="*/ 0 w 397"/>
                  <a:gd name="T27" fmla="*/ 172 h 395"/>
                  <a:gd name="T28" fmla="*/ 10 w 397"/>
                  <a:gd name="T29" fmla="*/ 180 h 395"/>
                  <a:gd name="T30" fmla="*/ 37 w 397"/>
                  <a:gd name="T31" fmla="*/ 204 h 395"/>
                  <a:gd name="T32" fmla="*/ 115 w 397"/>
                  <a:gd name="T33" fmla="*/ 279 h 395"/>
                  <a:gd name="T34" fmla="*/ 190 w 397"/>
                  <a:gd name="T35" fmla="*/ 358 h 395"/>
                  <a:gd name="T36" fmla="*/ 214 w 397"/>
                  <a:gd name="T37" fmla="*/ 384 h 395"/>
                  <a:gd name="T38" fmla="*/ 223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144"/>
                    </a:moveTo>
                    <a:cubicBezTo>
                      <a:pt x="142" y="144"/>
                      <a:pt x="154" y="154"/>
                      <a:pt x="170" y="170"/>
                    </a:cubicBezTo>
                    <a:cubicBezTo>
                      <a:pt x="178" y="178"/>
                      <a:pt x="188" y="187"/>
                      <a:pt x="198" y="197"/>
                    </a:cubicBezTo>
                    <a:cubicBezTo>
                      <a:pt x="208" y="208"/>
                      <a:pt x="219" y="219"/>
                      <a:pt x="229" y="230"/>
                    </a:cubicBezTo>
                    <a:cubicBezTo>
                      <a:pt x="251" y="252"/>
                      <a:pt x="272" y="274"/>
                      <a:pt x="287" y="291"/>
                    </a:cubicBezTo>
                    <a:cubicBezTo>
                      <a:pt x="303" y="308"/>
                      <a:pt x="313" y="319"/>
                      <a:pt x="313" y="319"/>
                    </a:cubicBezTo>
                    <a:cubicBezTo>
                      <a:pt x="397" y="245"/>
                      <a:pt x="397" y="245"/>
                      <a:pt x="397" y="245"/>
                    </a:cubicBezTo>
                    <a:cubicBezTo>
                      <a:pt x="397" y="245"/>
                      <a:pt x="393" y="241"/>
                      <a:pt x="387" y="234"/>
                    </a:cubicBezTo>
                    <a:cubicBezTo>
                      <a:pt x="381" y="227"/>
                      <a:pt x="372" y="216"/>
                      <a:pt x="361" y="204"/>
                    </a:cubicBezTo>
                    <a:cubicBezTo>
                      <a:pt x="338" y="181"/>
                      <a:pt x="308" y="150"/>
                      <a:pt x="279" y="118"/>
                    </a:cubicBezTo>
                    <a:cubicBezTo>
                      <a:pt x="247" y="88"/>
                      <a:pt x="216" y="58"/>
                      <a:pt x="192" y="36"/>
                    </a:cubicBezTo>
                    <a:cubicBezTo>
                      <a:pt x="181" y="25"/>
                      <a:pt x="170" y="16"/>
                      <a:pt x="163" y="10"/>
                    </a:cubicBezTo>
                    <a:cubicBezTo>
                      <a:pt x="156" y="3"/>
                      <a:pt x="152" y="0"/>
                      <a:pt x="152" y="0"/>
                    </a:cubicBezTo>
                    <a:cubicBezTo>
                      <a:pt x="0" y="172"/>
                      <a:pt x="0" y="172"/>
                      <a:pt x="0" y="172"/>
                    </a:cubicBezTo>
                    <a:cubicBezTo>
                      <a:pt x="0" y="172"/>
                      <a:pt x="4" y="175"/>
                      <a:pt x="10" y="180"/>
                    </a:cubicBezTo>
                    <a:cubicBezTo>
                      <a:pt x="17" y="186"/>
                      <a:pt x="26" y="194"/>
                      <a:pt x="37" y="204"/>
                    </a:cubicBezTo>
                    <a:cubicBezTo>
                      <a:pt x="58" y="225"/>
                      <a:pt x="87" y="252"/>
                      <a:pt x="115" y="279"/>
                    </a:cubicBezTo>
                    <a:cubicBezTo>
                      <a:pt x="142" y="308"/>
                      <a:pt x="170" y="336"/>
                      <a:pt x="190" y="358"/>
                    </a:cubicBezTo>
                    <a:cubicBezTo>
                      <a:pt x="200" y="368"/>
                      <a:pt x="208" y="378"/>
                      <a:pt x="214" y="384"/>
                    </a:cubicBezTo>
                    <a:cubicBezTo>
                      <a:pt x="220" y="391"/>
                      <a:pt x="223" y="395"/>
                      <a:pt x="223"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 name="Line 99"/>
              <p:cNvSpPr>
                <a:spLocks noChangeShapeType="1"/>
              </p:cNvSpPr>
              <p:nvPr/>
            </p:nvSpPr>
            <p:spPr bwMode="auto">
              <a:xfrm flipH="1" flipV="1">
                <a:off x="7537450"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 name="Line 100"/>
              <p:cNvSpPr>
                <a:spLocks noChangeShapeType="1"/>
              </p:cNvSpPr>
              <p:nvPr/>
            </p:nvSpPr>
            <p:spPr bwMode="auto">
              <a:xfrm flipH="1" flipV="1">
                <a:off x="7761288" y="1195388"/>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 name="Freeform 101"/>
              <p:cNvSpPr/>
              <p:nvPr/>
            </p:nvSpPr>
            <p:spPr bwMode="auto">
              <a:xfrm>
                <a:off x="7832725" y="1162050"/>
                <a:ext cx="304800" cy="327025"/>
              </a:xfrm>
              <a:custGeom>
                <a:avLst/>
                <a:gdLst>
                  <a:gd name="T0" fmla="*/ 234 w 377"/>
                  <a:gd name="T1" fmla="*/ 268 h 404"/>
                  <a:gd name="T2" fmla="*/ 228 w 377"/>
                  <a:gd name="T3" fmla="*/ 259 h 404"/>
                  <a:gd name="T4" fmla="*/ 213 w 377"/>
                  <a:gd name="T5" fmla="*/ 236 h 404"/>
                  <a:gd name="T6" fmla="*/ 164 w 377"/>
                  <a:gd name="T7" fmla="*/ 168 h 404"/>
                  <a:gd name="T8" fmla="*/ 137 w 377"/>
                  <a:gd name="T9" fmla="*/ 131 h 404"/>
                  <a:gd name="T10" fmla="*/ 113 w 377"/>
                  <a:gd name="T11" fmla="*/ 101 h 404"/>
                  <a:gd name="T12" fmla="*/ 90 w 377"/>
                  <a:gd name="T13" fmla="*/ 71 h 404"/>
                  <a:gd name="T14" fmla="*/ 178 w 377"/>
                  <a:gd name="T15" fmla="*/ 0 h 404"/>
                  <a:gd name="T16" fmla="*/ 211 w 377"/>
                  <a:gd name="T17" fmla="*/ 43 h 404"/>
                  <a:gd name="T18" fmla="*/ 281 w 377"/>
                  <a:gd name="T19" fmla="*/ 139 h 404"/>
                  <a:gd name="T20" fmla="*/ 300 w 377"/>
                  <a:gd name="T21" fmla="*/ 165 h 404"/>
                  <a:gd name="T22" fmla="*/ 318 w 377"/>
                  <a:gd name="T23" fmla="*/ 191 h 404"/>
                  <a:gd name="T24" fmla="*/ 348 w 377"/>
                  <a:gd name="T25" fmla="*/ 238 h 404"/>
                  <a:gd name="T26" fmla="*/ 377 w 377"/>
                  <a:gd name="T27" fmla="*/ 284 h 404"/>
                  <a:gd name="T28" fmla="*/ 181 w 377"/>
                  <a:gd name="T29" fmla="*/ 404 h 404"/>
                  <a:gd name="T30" fmla="*/ 155 w 377"/>
                  <a:gd name="T31" fmla="*/ 362 h 404"/>
                  <a:gd name="T32" fmla="*/ 128 w 377"/>
                  <a:gd name="T33" fmla="*/ 320 h 404"/>
                  <a:gd name="T34" fmla="*/ 112 w 377"/>
                  <a:gd name="T35" fmla="*/ 296 h 404"/>
                  <a:gd name="T36" fmla="*/ 94 w 377"/>
                  <a:gd name="T37" fmla="*/ 272 h 404"/>
                  <a:gd name="T38" fmla="*/ 30 w 377"/>
                  <a:gd name="T39" fmla="*/ 185 h 404"/>
                  <a:gd name="T40" fmla="*/ 0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234" y="268"/>
                    </a:moveTo>
                    <a:cubicBezTo>
                      <a:pt x="234" y="268"/>
                      <a:pt x="231" y="265"/>
                      <a:pt x="228" y="259"/>
                    </a:cubicBezTo>
                    <a:cubicBezTo>
                      <a:pt x="224" y="254"/>
                      <a:pt x="219" y="246"/>
                      <a:pt x="213" y="236"/>
                    </a:cubicBezTo>
                    <a:cubicBezTo>
                      <a:pt x="199" y="218"/>
                      <a:pt x="181" y="193"/>
                      <a:pt x="164" y="168"/>
                    </a:cubicBezTo>
                    <a:cubicBezTo>
                      <a:pt x="155" y="155"/>
                      <a:pt x="146" y="143"/>
                      <a:pt x="137" y="131"/>
                    </a:cubicBezTo>
                    <a:cubicBezTo>
                      <a:pt x="129" y="120"/>
                      <a:pt x="120" y="110"/>
                      <a:pt x="113" y="101"/>
                    </a:cubicBezTo>
                    <a:cubicBezTo>
                      <a:pt x="99" y="83"/>
                      <a:pt x="90" y="71"/>
                      <a:pt x="90" y="71"/>
                    </a:cubicBezTo>
                    <a:cubicBezTo>
                      <a:pt x="178" y="0"/>
                      <a:pt x="178" y="0"/>
                      <a:pt x="178" y="0"/>
                    </a:cubicBezTo>
                    <a:cubicBezTo>
                      <a:pt x="178" y="0"/>
                      <a:pt x="191" y="17"/>
                      <a:pt x="211" y="43"/>
                    </a:cubicBezTo>
                    <a:cubicBezTo>
                      <a:pt x="232" y="68"/>
                      <a:pt x="256" y="104"/>
                      <a:pt x="281" y="139"/>
                    </a:cubicBezTo>
                    <a:cubicBezTo>
                      <a:pt x="288" y="148"/>
                      <a:pt x="294" y="157"/>
                      <a:pt x="300" y="165"/>
                    </a:cubicBezTo>
                    <a:cubicBezTo>
                      <a:pt x="306" y="174"/>
                      <a:pt x="312" y="183"/>
                      <a:pt x="318" y="191"/>
                    </a:cubicBezTo>
                    <a:cubicBezTo>
                      <a:pt x="329" y="208"/>
                      <a:pt x="339" y="224"/>
                      <a:pt x="348" y="238"/>
                    </a:cubicBezTo>
                    <a:cubicBezTo>
                      <a:pt x="365" y="265"/>
                      <a:pt x="377" y="284"/>
                      <a:pt x="377" y="284"/>
                    </a:cubicBezTo>
                    <a:cubicBezTo>
                      <a:pt x="181" y="404"/>
                      <a:pt x="181" y="404"/>
                      <a:pt x="181" y="404"/>
                    </a:cubicBezTo>
                    <a:cubicBezTo>
                      <a:pt x="181" y="404"/>
                      <a:pt x="171" y="387"/>
                      <a:pt x="155" y="362"/>
                    </a:cubicBezTo>
                    <a:cubicBezTo>
                      <a:pt x="147" y="350"/>
                      <a:pt x="138" y="335"/>
                      <a:pt x="128" y="320"/>
                    </a:cubicBezTo>
                    <a:cubicBezTo>
                      <a:pt x="123" y="312"/>
                      <a:pt x="117" y="304"/>
                      <a:pt x="112" y="296"/>
                    </a:cubicBezTo>
                    <a:cubicBezTo>
                      <a:pt x="106" y="288"/>
                      <a:pt x="100" y="280"/>
                      <a:pt x="94" y="272"/>
                    </a:cubicBezTo>
                    <a:cubicBezTo>
                      <a:pt x="71" y="240"/>
                      <a:pt x="49" y="207"/>
                      <a:pt x="30" y="185"/>
                    </a:cubicBezTo>
                    <a:cubicBezTo>
                      <a:pt x="12" y="161"/>
                      <a:pt x="0" y="146"/>
                      <a:pt x="0"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 name="Freeform 102"/>
              <p:cNvSpPr/>
              <p:nvPr/>
            </p:nvSpPr>
            <p:spPr bwMode="auto">
              <a:xfrm>
                <a:off x="7978775" y="1489075"/>
                <a:ext cx="28575" cy="47625"/>
              </a:xfrm>
              <a:custGeom>
                <a:avLst/>
                <a:gdLst>
                  <a:gd name="T0" fmla="*/ 0 w 36"/>
                  <a:gd name="T1" fmla="*/ 0 h 60"/>
                  <a:gd name="T2" fmla="*/ 6 w 36"/>
                  <a:gd name="T3" fmla="*/ 9 h 60"/>
                  <a:gd name="T4" fmla="*/ 18 w 36"/>
                  <a:gd name="T5" fmla="*/ 30 h 60"/>
                  <a:gd name="T6" fmla="*/ 36 w 36"/>
                  <a:gd name="T7" fmla="*/ 60 h 60"/>
                </a:gdLst>
                <a:ahLst/>
                <a:cxnLst>
                  <a:cxn ang="0">
                    <a:pos x="T0" y="T1"/>
                  </a:cxn>
                  <a:cxn ang="0">
                    <a:pos x="T2" y="T3"/>
                  </a:cxn>
                  <a:cxn ang="0">
                    <a:pos x="T4" y="T5"/>
                  </a:cxn>
                  <a:cxn ang="0">
                    <a:pos x="T6" y="T7"/>
                  </a:cxn>
                </a:cxnLst>
                <a:rect l="0" t="0" r="r" b="b"/>
                <a:pathLst>
                  <a:path w="36" h="60">
                    <a:moveTo>
                      <a:pt x="0" y="0"/>
                    </a:moveTo>
                    <a:cubicBezTo>
                      <a:pt x="0" y="0"/>
                      <a:pt x="3" y="4"/>
                      <a:pt x="6" y="9"/>
                    </a:cubicBezTo>
                    <a:cubicBezTo>
                      <a:pt x="10" y="15"/>
                      <a:pt x="14" y="22"/>
                      <a:pt x="18" y="30"/>
                    </a:cubicBezTo>
                    <a:cubicBezTo>
                      <a:pt x="27" y="45"/>
                      <a:pt x="36" y="60"/>
                      <a:pt x="36"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 name="Freeform 103"/>
              <p:cNvSpPr/>
              <p:nvPr/>
            </p:nvSpPr>
            <p:spPr bwMode="auto">
              <a:xfrm>
                <a:off x="7796213" y="1236663"/>
                <a:ext cx="36513" cy="44450"/>
              </a:xfrm>
              <a:custGeom>
                <a:avLst/>
                <a:gdLst>
                  <a:gd name="T0" fmla="*/ 0 w 44"/>
                  <a:gd name="T1" fmla="*/ 0 h 54"/>
                  <a:gd name="T2" fmla="*/ 7 w 44"/>
                  <a:gd name="T3" fmla="*/ 8 h 54"/>
                  <a:gd name="T4" fmla="*/ 15 w 44"/>
                  <a:gd name="T5" fmla="*/ 17 h 54"/>
                  <a:gd name="T6" fmla="*/ 23 w 44"/>
                  <a:gd name="T7" fmla="*/ 27 h 54"/>
                  <a:gd name="T8" fmla="*/ 44 w 44"/>
                  <a:gd name="T9" fmla="*/ 54 h 54"/>
                </a:gdLst>
                <a:ahLst/>
                <a:cxnLst>
                  <a:cxn ang="0">
                    <a:pos x="T0" y="T1"/>
                  </a:cxn>
                  <a:cxn ang="0">
                    <a:pos x="T2" y="T3"/>
                  </a:cxn>
                  <a:cxn ang="0">
                    <a:pos x="T4" y="T5"/>
                  </a:cxn>
                  <a:cxn ang="0">
                    <a:pos x="T6" y="T7"/>
                  </a:cxn>
                  <a:cxn ang="0">
                    <a:pos x="T8" y="T9"/>
                  </a:cxn>
                </a:cxnLst>
                <a:rect l="0" t="0" r="r" b="b"/>
                <a:pathLst>
                  <a:path w="44" h="54">
                    <a:moveTo>
                      <a:pt x="0" y="0"/>
                    </a:moveTo>
                    <a:cubicBezTo>
                      <a:pt x="0" y="0"/>
                      <a:pt x="3" y="3"/>
                      <a:pt x="7" y="8"/>
                    </a:cubicBezTo>
                    <a:cubicBezTo>
                      <a:pt x="10" y="11"/>
                      <a:pt x="12" y="14"/>
                      <a:pt x="15" y="17"/>
                    </a:cubicBezTo>
                    <a:cubicBezTo>
                      <a:pt x="17" y="20"/>
                      <a:pt x="20" y="23"/>
                      <a:pt x="23" y="27"/>
                    </a:cubicBezTo>
                    <a:cubicBezTo>
                      <a:pt x="33" y="40"/>
                      <a:pt x="44" y="54"/>
                      <a:pt x="44"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 name="Freeform 104"/>
              <p:cNvSpPr/>
              <p:nvPr/>
            </p:nvSpPr>
            <p:spPr bwMode="auto">
              <a:xfrm>
                <a:off x="8035925" y="1497013"/>
                <a:ext cx="280988" cy="320675"/>
              </a:xfrm>
              <a:custGeom>
                <a:avLst/>
                <a:gdLst>
                  <a:gd name="T0" fmla="*/ 143 w 348"/>
                  <a:gd name="T1" fmla="*/ 132 h 396"/>
                  <a:gd name="T2" fmla="*/ 161 w 348"/>
                  <a:gd name="T3" fmla="*/ 167 h 396"/>
                  <a:gd name="T4" fmla="*/ 196 w 348"/>
                  <a:gd name="T5" fmla="*/ 243 h 396"/>
                  <a:gd name="T6" fmla="*/ 214 w 348"/>
                  <a:gd name="T7" fmla="*/ 284 h 396"/>
                  <a:gd name="T8" fmla="*/ 229 w 348"/>
                  <a:gd name="T9" fmla="*/ 320 h 396"/>
                  <a:gd name="T10" fmla="*/ 243 w 348"/>
                  <a:gd name="T11" fmla="*/ 356 h 396"/>
                  <a:gd name="T12" fmla="*/ 348 w 348"/>
                  <a:gd name="T13" fmla="*/ 315 h 396"/>
                  <a:gd name="T14" fmla="*/ 328 w 348"/>
                  <a:gd name="T15" fmla="*/ 264 h 396"/>
                  <a:gd name="T16" fmla="*/ 306 w 348"/>
                  <a:gd name="T17" fmla="*/ 213 h 396"/>
                  <a:gd name="T18" fmla="*/ 279 w 348"/>
                  <a:gd name="T19" fmla="*/ 155 h 396"/>
                  <a:gd name="T20" fmla="*/ 266 w 348"/>
                  <a:gd name="T21" fmla="*/ 126 h 396"/>
                  <a:gd name="T22" fmla="*/ 252 w 348"/>
                  <a:gd name="T23" fmla="*/ 98 h 396"/>
                  <a:gd name="T24" fmla="*/ 227 w 348"/>
                  <a:gd name="T25" fmla="*/ 48 h 396"/>
                  <a:gd name="T26" fmla="*/ 202 w 348"/>
                  <a:gd name="T27" fmla="*/ 0 h 396"/>
                  <a:gd name="T28" fmla="*/ 0 w 348"/>
                  <a:gd name="T29" fmla="*/ 110 h 396"/>
                  <a:gd name="T30" fmla="*/ 23 w 348"/>
                  <a:gd name="T31" fmla="*/ 154 h 396"/>
                  <a:gd name="T32" fmla="*/ 46 w 348"/>
                  <a:gd name="T33" fmla="*/ 199 h 396"/>
                  <a:gd name="T34" fmla="*/ 59 w 348"/>
                  <a:gd name="T35" fmla="*/ 224 h 396"/>
                  <a:gd name="T36" fmla="*/ 71 w 348"/>
                  <a:gd name="T37" fmla="*/ 251 h 396"/>
                  <a:gd name="T38" fmla="*/ 95 w 348"/>
                  <a:gd name="T39" fmla="*/ 304 h 396"/>
                  <a:gd name="T40" fmla="*/ 115 w 348"/>
                  <a:gd name="T41" fmla="*/ 350 h 396"/>
                  <a:gd name="T42" fmla="*/ 133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132"/>
                    </a:moveTo>
                    <a:cubicBezTo>
                      <a:pt x="143" y="132"/>
                      <a:pt x="150" y="146"/>
                      <a:pt x="161" y="167"/>
                    </a:cubicBezTo>
                    <a:cubicBezTo>
                      <a:pt x="171" y="187"/>
                      <a:pt x="183" y="215"/>
                      <a:pt x="196" y="243"/>
                    </a:cubicBezTo>
                    <a:cubicBezTo>
                      <a:pt x="202" y="257"/>
                      <a:pt x="208" y="271"/>
                      <a:pt x="214" y="284"/>
                    </a:cubicBezTo>
                    <a:cubicBezTo>
                      <a:pt x="220" y="297"/>
                      <a:pt x="225" y="310"/>
                      <a:pt x="229" y="320"/>
                    </a:cubicBezTo>
                    <a:cubicBezTo>
                      <a:pt x="237" y="342"/>
                      <a:pt x="243" y="356"/>
                      <a:pt x="243" y="356"/>
                    </a:cubicBezTo>
                    <a:cubicBezTo>
                      <a:pt x="348" y="315"/>
                      <a:pt x="348" y="315"/>
                      <a:pt x="348" y="315"/>
                    </a:cubicBezTo>
                    <a:cubicBezTo>
                      <a:pt x="348" y="315"/>
                      <a:pt x="340" y="294"/>
                      <a:pt x="328" y="264"/>
                    </a:cubicBezTo>
                    <a:cubicBezTo>
                      <a:pt x="322" y="249"/>
                      <a:pt x="314" y="232"/>
                      <a:pt x="306" y="213"/>
                    </a:cubicBezTo>
                    <a:cubicBezTo>
                      <a:pt x="297" y="195"/>
                      <a:pt x="288" y="175"/>
                      <a:pt x="279" y="155"/>
                    </a:cubicBezTo>
                    <a:cubicBezTo>
                      <a:pt x="275" y="145"/>
                      <a:pt x="270" y="136"/>
                      <a:pt x="266" y="126"/>
                    </a:cubicBezTo>
                    <a:cubicBezTo>
                      <a:pt x="261" y="116"/>
                      <a:pt x="256" y="107"/>
                      <a:pt x="252" y="98"/>
                    </a:cubicBezTo>
                    <a:cubicBezTo>
                      <a:pt x="243" y="80"/>
                      <a:pt x="234" y="63"/>
                      <a:pt x="227" y="48"/>
                    </a:cubicBezTo>
                    <a:cubicBezTo>
                      <a:pt x="212" y="20"/>
                      <a:pt x="202" y="0"/>
                      <a:pt x="202" y="0"/>
                    </a:cubicBezTo>
                    <a:cubicBezTo>
                      <a:pt x="0" y="110"/>
                      <a:pt x="0" y="110"/>
                      <a:pt x="0" y="110"/>
                    </a:cubicBezTo>
                    <a:cubicBezTo>
                      <a:pt x="0" y="110"/>
                      <a:pt x="9" y="127"/>
                      <a:pt x="23" y="154"/>
                    </a:cubicBezTo>
                    <a:cubicBezTo>
                      <a:pt x="29" y="167"/>
                      <a:pt x="37" y="182"/>
                      <a:pt x="46" y="199"/>
                    </a:cubicBezTo>
                    <a:cubicBezTo>
                      <a:pt x="50" y="207"/>
                      <a:pt x="54" y="215"/>
                      <a:pt x="59" y="224"/>
                    </a:cubicBezTo>
                    <a:cubicBezTo>
                      <a:pt x="63" y="233"/>
                      <a:pt x="67" y="242"/>
                      <a:pt x="71" y="251"/>
                    </a:cubicBezTo>
                    <a:cubicBezTo>
                      <a:pt x="79" y="269"/>
                      <a:pt x="87" y="287"/>
                      <a:pt x="95" y="304"/>
                    </a:cubicBezTo>
                    <a:cubicBezTo>
                      <a:pt x="102" y="321"/>
                      <a:pt x="110" y="336"/>
                      <a:pt x="115" y="350"/>
                    </a:cubicBezTo>
                    <a:cubicBezTo>
                      <a:pt x="126" y="377"/>
                      <a:pt x="133" y="396"/>
                      <a:pt x="133"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 name="Line 105"/>
              <p:cNvSpPr>
                <a:spLocks noChangeShapeType="1"/>
              </p:cNvSpPr>
              <p:nvPr/>
            </p:nvSpPr>
            <p:spPr bwMode="auto">
              <a:xfrm flipH="1" flipV="1">
                <a:off x="8007350" y="1536700"/>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 name="Freeform 106"/>
              <p:cNvSpPr/>
              <p:nvPr/>
            </p:nvSpPr>
            <p:spPr bwMode="auto">
              <a:xfrm>
                <a:off x="8142288" y="1817688"/>
                <a:ext cx="20638" cy="50800"/>
              </a:xfrm>
              <a:custGeom>
                <a:avLst/>
                <a:gdLst>
                  <a:gd name="T0" fmla="*/ 25 w 25"/>
                  <a:gd name="T1" fmla="*/ 64 h 64"/>
                  <a:gd name="T2" fmla="*/ 21 w 25"/>
                  <a:gd name="T3" fmla="*/ 54 h 64"/>
                  <a:gd name="T4" fmla="*/ 13 w 25"/>
                  <a:gd name="T5" fmla="*/ 32 h 64"/>
                  <a:gd name="T6" fmla="*/ 0 w 25"/>
                  <a:gd name="T7" fmla="*/ 0 h 64"/>
                </a:gdLst>
                <a:ahLst/>
                <a:cxnLst>
                  <a:cxn ang="0">
                    <a:pos x="T0" y="T1"/>
                  </a:cxn>
                  <a:cxn ang="0">
                    <a:pos x="T2" y="T3"/>
                  </a:cxn>
                  <a:cxn ang="0">
                    <a:pos x="T4" y="T5"/>
                  </a:cxn>
                  <a:cxn ang="0">
                    <a:pos x="T6" y="T7"/>
                  </a:cxn>
                </a:cxnLst>
                <a:rect l="0" t="0" r="r" b="b"/>
                <a:pathLst>
                  <a:path w="25" h="64">
                    <a:moveTo>
                      <a:pt x="25" y="64"/>
                    </a:moveTo>
                    <a:cubicBezTo>
                      <a:pt x="25" y="64"/>
                      <a:pt x="24" y="60"/>
                      <a:pt x="21" y="54"/>
                    </a:cubicBezTo>
                    <a:cubicBezTo>
                      <a:pt x="19" y="48"/>
                      <a:pt x="16" y="40"/>
                      <a:pt x="13" y="32"/>
                    </a:cubicBezTo>
                    <a:cubicBezTo>
                      <a:pt x="6" y="16"/>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 name="Freeform 107"/>
              <p:cNvSpPr/>
              <p:nvPr/>
            </p:nvSpPr>
            <p:spPr bwMode="auto">
              <a:xfrm>
                <a:off x="8180388" y="1860550"/>
                <a:ext cx="247650" cy="307975"/>
              </a:xfrm>
              <a:custGeom>
                <a:avLst/>
                <a:gdLst>
                  <a:gd name="T0" fmla="*/ 177 w 307"/>
                  <a:gd name="T1" fmla="*/ 271 h 381"/>
                  <a:gd name="T2" fmla="*/ 169 w 307"/>
                  <a:gd name="T3" fmla="*/ 234 h 381"/>
                  <a:gd name="T4" fmla="*/ 159 w 307"/>
                  <a:gd name="T5" fmla="*/ 196 h 381"/>
                  <a:gd name="T6" fmla="*/ 147 w 307"/>
                  <a:gd name="T7" fmla="*/ 153 h 381"/>
                  <a:gd name="T8" fmla="*/ 134 w 307"/>
                  <a:gd name="T9" fmla="*/ 110 h 381"/>
                  <a:gd name="T10" fmla="*/ 129 w 307"/>
                  <a:gd name="T11" fmla="*/ 90 h 381"/>
                  <a:gd name="T12" fmla="*/ 123 w 307"/>
                  <a:gd name="T13" fmla="*/ 72 h 381"/>
                  <a:gd name="T14" fmla="*/ 110 w 307"/>
                  <a:gd name="T15" fmla="*/ 36 h 381"/>
                  <a:gd name="T16" fmla="*/ 217 w 307"/>
                  <a:gd name="T17" fmla="*/ 0 h 381"/>
                  <a:gd name="T18" fmla="*/ 234 w 307"/>
                  <a:gd name="T19" fmla="*/ 52 h 381"/>
                  <a:gd name="T20" fmla="*/ 267 w 307"/>
                  <a:gd name="T21" fmla="*/ 166 h 381"/>
                  <a:gd name="T22" fmla="*/ 276 w 307"/>
                  <a:gd name="T23" fmla="*/ 197 h 381"/>
                  <a:gd name="T24" fmla="*/ 283 w 307"/>
                  <a:gd name="T25" fmla="*/ 228 h 381"/>
                  <a:gd name="T26" fmla="*/ 295 w 307"/>
                  <a:gd name="T27" fmla="*/ 282 h 381"/>
                  <a:gd name="T28" fmla="*/ 304 w 307"/>
                  <a:gd name="T29" fmla="*/ 320 h 381"/>
                  <a:gd name="T30" fmla="*/ 307 w 307"/>
                  <a:gd name="T31" fmla="*/ 335 h 381"/>
                  <a:gd name="T32" fmla="*/ 82 w 307"/>
                  <a:gd name="T33" fmla="*/ 381 h 381"/>
                  <a:gd name="T34" fmla="*/ 80 w 307"/>
                  <a:gd name="T35" fmla="*/ 367 h 381"/>
                  <a:gd name="T36" fmla="*/ 71 w 307"/>
                  <a:gd name="T37" fmla="*/ 332 h 381"/>
                  <a:gd name="T38" fmla="*/ 60 w 307"/>
                  <a:gd name="T39" fmla="*/ 283 h 381"/>
                  <a:gd name="T40" fmla="*/ 54 w 307"/>
                  <a:gd name="T41" fmla="*/ 255 h 381"/>
                  <a:gd name="T42" fmla="*/ 46 w 307"/>
                  <a:gd name="T43" fmla="*/ 227 h 381"/>
                  <a:gd name="T44" fmla="*/ 16 w 307"/>
                  <a:gd name="T45" fmla="*/ 123 h 381"/>
                  <a:gd name="T46" fmla="*/ 0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271"/>
                    </a:moveTo>
                    <a:cubicBezTo>
                      <a:pt x="177" y="271"/>
                      <a:pt x="174" y="256"/>
                      <a:pt x="169" y="234"/>
                    </a:cubicBezTo>
                    <a:cubicBezTo>
                      <a:pt x="167" y="223"/>
                      <a:pt x="163" y="210"/>
                      <a:pt x="159" y="196"/>
                    </a:cubicBezTo>
                    <a:cubicBezTo>
                      <a:pt x="155" y="182"/>
                      <a:pt x="151" y="168"/>
                      <a:pt x="147" y="153"/>
                    </a:cubicBezTo>
                    <a:cubicBezTo>
                      <a:pt x="142" y="138"/>
                      <a:pt x="138" y="123"/>
                      <a:pt x="134" y="110"/>
                    </a:cubicBezTo>
                    <a:cubicBezTo>
                      <a:pt x="132" y="103"/>
                      <a:pt x="131" y="96"/>
                      <a:pt x="129" y="90"/>
                    </a:cubicBezTo>
                    <a:cubicBezTo>
                      <a:pt x="126" y="84"/>
                      <a:pt x="124" y="78"/>
                      <a:pt x="123" y="72"/>
                    </a:cubicBezTo>
                    <a:cubicBezTo>
                      <a:pt x="115" y="50"/>
                      <a:pt x="110" y="36"/>
                      <a:pt x="110" y="36"/>
                    </a:cubicBezTo>
                    <a:cubicBezTo>
                      <a:pt x="217" y="0"/>
                      <a:pt x="217" y="0"/>
                      <a:pt x="217" y="0"/>
                    </a:cubicBezTo>
                    <a:cubicBezTo>
                      <a:pt x="217" y="0"/>
                      <a:pt x="224" y="21"/>
                      <a:pt x="234" y="52"/>
                    </a:cubicBezTo>
                    <a:cubicBezTo>
                      <a:pt x="244" y="83"/>
                      <a:pt x="255" y="125"/>
                      <a:pt x="267" y="166"/>
                    </a:cubicBezTo>
                    <a:cubicBezTo>
                      <a:pt x="270" y="177"/>
                      <a:pt x="273" y="187"/>
                      <a:pt x="276" y="197"/>
                    </a:cubicBezTo>
                    <a:cubicBezTo>
                      <a:pt x="278" y="208"/>
                      <a:pt x="281" y="218"/>
                      <a:pt x="283" y="228"/>
                    </a:cubicBezTo>
                    <a:cubicBezTo>
                      <a:pt x="287" y="248"/>
                      <a:pt x="292" y="266"/>
                      <a:pt x="295" y="282"/>
                    </a:cubicBezTo>
                    <a:cubicBezTo>
                      <a:pt x="299" y="298"/>
                      <a:pt x="302" y="311"/>
                      <a:pt x="304" y="320"/>
                    </a:cubicBezTo>
                    <a:cubicBezTo>
                      <a:pt x="306" y="330"/>
                      <a:pt x="307" y="335"/>
                      <a:pt x="307" y="335"/>
                    </a:cubicBezTo>
                    <a:cubicBezTo>
                      <a:pt x="82" y="381"/>
                      <a:pt x="82" y="381"/>
                      <a:pt x="82" y="381"/>
                    </a:cubicBezTo>
                    <a:cubicBezTo>
                      <a:pt x="82" y="381"/>
                      <a:pt x="82" y="376"/>
                      <a:pt x="80" y="367"/>
                    </a:cubicBezTo>
                    <a:cubicBezTo>
                      <a:pt x="78" y="359"/>
                      <a:pt x="75" y="347"/>
                      <a:pt x="71" y="332"/>
                    </a:cubicBezTo>
                    <a:cubicBezTo>
                      <a:pt x="68" y="318"/>
                      <a:pt x="64" y="301"/>
                      <a:pt x="60" y="283"/>
                    </a:cubicBezTo>
                    <a:cubicBezTo>
                      <a:pt x="58" y="274"/>
                      <a:pt x="56" y="265"/>
                      <a:pt x="54" y="255"/>
                    </a:cubicBezTo>
                    <a:cubicBezTo>
                      <a:pt x="52" y="246"/>
                      <a:pt x="49" y="237"/>
                      <a:pt x="46" y="227"/>
                    </a:cubicBezTo>
                    <a:cubicBezTo>
                      <a:pt x="35" y="189"/>
                      <a:pt x="25" y="151"/>
                      <a:pt x="16" y="123"/>
                    </a:cubicBezTo>
                    <a:cubicBezTo>
                      <a:pt x="7" y="95"/>
                      <a:pt x="0" y="76"/>
                      <a:pt x="0"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 name="Line 108"/>
              <p:cNvSpPr>
                <a:spLocks noChangeShapeType="1"/>
              </p:cNvSpPr>
              <p:nvPr/>
            </p:nvSpPr>
            <p:spPr bwMode="auto">
              <a:xfrm>
                <a:off x="8247063"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 name="Line 109"/>
              <p:cNvSpPr>
                <a:spLocks noChangeShapeType="1"/>
              </p:cNvSpPr>
              <p:nvPr/>
            </p:nvSpPr>
            <p:spPr bwMode="auto">
              <a:xfrm>
                <a:off x="8162925"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 name="Freeform 110"/>
              <p:cNvSpPr/>
              <p:nvPr/>
            </p:nvSpPr>
            <p:spPr bwMode="auto">
              <a:xfrm>
                <a:off x="8266113" y="2251075"/>
                <a:ext cx="206375" cy="280988"/>
              </a:xfrm>
              <a:custGeom>
                <a:avLst/>
                <a:gdLst>
                  <a:gd name="T0" fmla="*/ 127 w 256"/>
                  <a:gd name="T1" fmla="*/ 104 h 348"/>
                  <a:gd name="T2" fmla="*/ 132 w 256"/>
                  <a:gd name="T3" fmla="*/ 142 h 348"/>
                  <a:gd name="T4" fmla="*/ 138 w 256"/>
                  <a:gd name="T5" fmla="*/ 225 h 348"/>
                  <a:gd name="T6" fmla="*/ 142 w 256"/>
                  <a:gd name="T7" fmla="*/ 270 h 348"/>
                  <a:gd name="T8" fmla="*/ 143 w 256"/>
                  <a:gd name="T9" fmla="*/ 309 h 348"/>
                  <a:gd name="T10" fmla="*/ 144 w 256"/>
                  <a:gd name="T11" fmla="*/ 348 h 348"/>
                  <a:gd name="T12" fmla="*/ 256 w 256"/>
                  <a:gd name="T13" fmla="*/ 345 h 348"/>
                  <a:gd name="T14" fmla="*/ 255 w 256"/>
                  <a:gd name="T15" fmla="*/ 291 h 348"/>
                  <a:gd name="T16" fmla="*/ 252 w 256"/>
                  <a:gd name="T17" fmla="*/ 235 h 348"/>
                  <a:gd name="T18" fmla="*/ 247 w 256"/>
                  <a:gd name="T19" fmla="*/ 172 h 348"/>
                  <a:gd name="T20" fmla="*/ 234 w 256"/>
                  <a:gd name="T21" fmla="*/ 53 h 348"/>
                  <a:gd name="T22" fmla="*/ 227 w 256"/>
                  <a:gd name="T23" fmla="*/ 0 h 348"/>
                  <a:gd name="T24" fmla="*/ 0 w 256"/>
                  <a:gd name="T25" fmla="*/ 33 h 348"/>
                  <a:gd name="T26" fmla="*/ 6 w 256"/>
                  <a:gd name="T27" fmla="*/ 82 h 348"/>
                  <a:gd name="T28" fmla="*/ 18 w 256"/>
                  <a:gd name="T29" fmla="*/ 190 h 348"/>
                  <a:gd name="T30" fmla="*/ 22 w 256"/>
                  <a:gd name="T31" fmla="*/ 248 h 348"/>
                  <a:gd name="T32" fmla="*/ 25 w 256"/>
                  <a:gd name="T33" fmla="*/ 298 h 348"/>
                  <a:gd name="T34" fmla="*/ 27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104"/>
                    </a:moveTo>
                    <a:cubicBezTo>
                      <a:pt x="127" y="104"/>
                      <a:pt x="129" y="119"/>
                      <a:pt x="132" y="142"/>
                    </a:cubicBezTo>
                    <a:cubicBezTo>
                      <a:pt x="133" y="164"/>
                      <a:pt x="136" y="195"/>
                      <a:pt x="138" y="225"/>
                    </a:cubicBezTo>
                    <a:cubicBezTo>
                      <a:pt x="139" y="241"/>
                      <a:pt x="140" y="256"/>
                      <a:pt x="142" y="270"/>
                    </a:cubicBezTo>
                    <a:cubicBezTo>
                      <a:pt x="143" y="285"/>
                      <a:pt x="142" y="298"/>
                      <a:pt x="143" y="309"/>
                    </a:cubicBezTo>
                    <a:cubicBezTo>
                      <a:pt x="143" y="332"/>
                      <a:pt x="144" y="348"/>
                      <a:pt x="144" y="348"/>
                    </a:cubicBezTo>
                    <a:cubicBezTo>
                      <a:pt x="256" y="345"/>
                      <a:pt x="256" y="345"/>
                      <a:pt x="256" y="345"/>
                    </a:cubicBezTo>
                    <a:cubicBezTo>
                      <a:pt x="256" y="345"/>
                      <a:pt x="256" y="323"/>
                      <a:pt x="255" y="291"/>
                    </a:cubicBezTo>
                    <a:cubicBezTo>
                      <a:pt x="255" y="274"/>
                      <a:pt x="253" y="256"/>
                      <a:pt x="252" y="235"/>
                    </a:cubicBezTo>
                    <a:cubicBezTo>
                      <a:pt x="250" y="215"/>
                      <a:pt x="248" y="193"/>
                      <a:pt x="247" y="172"/>
                    </a:cubicBezTo>
                    <a:cubicBezTo>
                      <a:pt x="244" y="129"/>
                      <a:pt x="238" y="86"/>
                      <a:pt x="234" y="53"/>
                    </a:cubicBezTo>
                    <a:cubicBezTo>
                      <a:pt x="230" y="21"/>
                      <a:pt x="227" y="0"/>
                      <a:pt x="227" y="0"/>
                    </a:cubicBezTo>
                    <a:cubicBezTo>
                      <a:pt x="0" y="33"/>
                      <a:pt x="0" y="33"/>
                      <a:pt x="0" y="33"/>
                    </a:cubicBezTo>
                    <a:cubicBezTo>
                      <a:pt x="0" y="33"/>
                      <a:pt x="3" y="53"/>
                      <a:pt x="6" y="82"/>
                    </a:cubicBezTo>
                    <a:cubicBezTo>
                      <a:pt x="10" y="111"/>
                      <a:pt x="16" y="150"/>
                      <a:pt x="18" y="190"/>
                    </a:cubicBezTo>
                    <a:cubicBezTo>
                      <a:pt x="20" y="210"/>
                      <a:pt x="21" y="229"/>
                      <a:pt x="22" y="248"/>
                    </a:cubicBezTo>
                    <a:cubicBezTo>
                      <a:pt x="24" y="266"/>
                      <a:pt x="26" y="283"/>
                      <a:pt x="25" y="298"/>
                    </a:cubicBezTo>
                    <a:cubicBezTo>
                      <a:pt x="26" y="328"/>
                      <a:pt x="27" y="347"/>
                      <a:pt x="27"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 name="Freeform 111"/>
              <p:cNvSpPr/>
              <p:nvPr/>
            </p:nvSpPr>
            <p:spPr bwMode="auto">
              <a:xfrm>
                <a:off x="8256588" y="2224088"/>
                <a:ext cx="9525" cy="53975"/>
              </a:xfrm>
              <a:custGeom>
                <a:avLst/>
                <a:gdLst>
                  <a:gd name="T0" fmla="*/ 11 w 11"/>
                  <a:gd name="T1" fmla="*/ 68 h 68"/>
                  <a:gd name="T2" fmla="*/ 10 w 11"/>
                  <a:gd name="T3" fmla="*/ 57 h 68"/>
                  <a:gd name="T4" fmla="*/ 6 w 11"/>
                  <a:gd name="T5" fmla="*/ 34 h 68"/>
                  <a:gd name="T6" fmla="*/ 0 w 11"/>
                  <a:gd name="T7" fmla="*/ 0 h 68"/>
                </a:gdLst>
                <a:ahLst/>
                <a:cxnLst>
                  <a:cxn ang="0">
                    <a:pos x="T0" y="T1"/>
                  </a:cxn>
                  <a:cxn ang="0">
                    <a:pos x="T2" y="T3"/>
                  </a:cxn>
                  <a:cxn ang="0">
                    <a:pos x="T4" y="T5"/>
                  </a:cxn>
                  <a:cxn ang="0">
                    <a:pos x="T6" y="T7"/>
                  </a:cxn>
                </a:cxnLst>
                <a:rect l="0" t="0" r="r" b="b"/>
                <a:pathLst>
                  <a:path w="11" h="68">
                    <a:moveTo>
                      <a:pt x="11" y="68"/>
                    </a:moveTo>
                    <a:cubicBezTo>
                      <a:pt x="11" y="68"/>
                      <a:pt x="11" y="64"/>
                      <a:pt x="10" y="57"/>
                    </a:cubicBezTo>
                    <a:cubicBezTo>
                      <a:pt x="9" y="51"/>
                      <a:pt x="7" y="42"/>
                      <a:pt x="6" y="34"/>
                    </a:cubicBezTo>
                    <a:cubicBezTo>
                      <a:pt x="3" y="17"/>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 name="Line 112"/>
              <p:cNvSpPr>
                <a:spLocks noChangeShapeType="1"/>
              </p:cNvSpPr>
              <p:nvPr/>
            </p:nvSpPr>
            <p:spPr bwMode="auto">
              <a:xfrm flipH="1" flipV="1">
                <a:off x="8288338" y="2532063"/>
                <a:ext cx="1588"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 name="椭圆 3"/>
            <p:cNvSpPr/>
            <p:nvPr/>
          </p:nvSpPr>
          <p:spPr>
            <a:xfrm>
              <a:off x="4373286" y="935826"/>
              <a:ext cx="3448965" cy="3448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3" name="文本框 460"/>
          <p:cNvSpPr txBox="1"/>
          <p:nvPr/>
        </p:nvSpPr>
        <p:spPr>
          <a:xfrm>
            <a:off x="4538904" y="2960478"/>
            <a:ext cx="3244827" cy="1015663"/>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b="1" dirty="0">
                <a:solidFill>
                  <a:srgbClr val="000560"/>
                </a:solidFill>
              </a:rPr>
              <a:t>方案细节</a:t>
            </a:r>
            <a:endParaRPr lang="zh-CN" altLang="en-US" sz="6000" b="1" dirty="0">
              <a:solidFill>
                <a:srgbClr val="000560"/>
              </a:solidFill>
            </a:endParaRPr>
          </a:p>
        </p:txBody>
      </p:sp>
      <p:sp>
        <p:nvSpPr>
          <p:cNvPr id="114" name="文本框 231"/>
          <p:cNvSpPr txBox="1"/>
          <p:nvPr/>
        </p:nvSpPr>
        <p:spPr>
          <a:xfrm flipH="1">
            <a:off x="5138675" y="2392756"/>
            <a:ext cx="197063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2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PART</a:t>
            </a:r>
            <a:r>
              <a:rPr kumimoji="1" lang="zh-CN" altLang="en-US" sz="32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  </a:t>
            </a:r>
            <a:r>
              <a:rPr kumimoji="1" lang="en-US" altLang="zh-CN" sz="36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04</a:t>
            </a:r>
            <a:endParaRPr kumimoji="1" lang="en-US" altLang="zh-CN" sz="54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6" y="815443"/>
            <a:ext cx="2999133" cy="584775"/>
          </a:xfrm>
          <a:prstGeom prst="rect">
            <a:avLst/>
          </a:prstGeom>
          <a:noFill/>
        </p:spPr>
        <p:txBody>
          <a:bodyPr wrap="square" lIns="91440" tIns="45720" rIns="91440" bIns="45720">
            <a:spAutoFit/>
          </a:bodyPr>
          <a:lstStyle/>
          <a:p>
            <a:r>
              <a:rPr lang="en-US" altLang="zh-CN" sz="3200" b="1" cap="none" spc="0" dirty="0">
                <a:ln w="9525">
                  <a:solidFill>
                    <a:schemeClr val="bg1"/>
                  </a:solidFill>
                  <a:prstDash val="solid"/>
                </a:ln>
                <a:latin typeface="+mj-ea"/>
                <a:ea typeface="+mj-ea"/>
              </a:rPr>
              <a:t>1 </a:t>
            </a:r>
            <a:r>
              <a:rPr lang="zh-CN" altLang="en-US" sz="3200" b="1" cap="none" spc="0" dirty="0">
                <a:ln w="9525">
                  <a:solidFill>
                    <a:schemeClr val="bg1"/>
                  </a:solidFill>
                  <a:prstDash val="solid"/>
                </a:ln>
                <a:latin typeface="+mj-ea"/>
                <a:ea typeface="+mj-ea"/>
              </a:rPr>
              <a:t>多年份的处理</a:t>
            </a:r>
            <a:endParaRPr lang="zh-CN" altLang="en-US" sz="3200" b="1" cap="none" spc="0" dirty="0">
              <a:ln w="9525">
                <a:solidFill>
                  <a:schemeClr val="bg1"/>
                </a:solidFill>
                <a:prstDash val="solid"/>
              </a:ln>
              <a:latin typeface="+mj-ea"/>
              <a:ea typeface="+mj-ea"/>
            </a:endParaRPr>
          </a:p>
        </p:txBody>
      </p:sp>
      <p:sp>
        <p:nvSpPr>
          <p:cNvPr id="4" name="矩形: 圆角 3"/>
          <p:cNvSpPr/>
          <p:nvPr/>
        </p:nvSpPr>
        <p:spPr>
          <a:xfrm>
            <a:off x="887524" y="1883378"/>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Consolas" panose="020B0609020204030204" pitchFamily="49" charset="0"/>
              </a:rPr>
              <a:t>M</a:t>
            </a:r>
            <a:r>
              <a:rPr lang="en-US" altLang="zh-CN" sz="2000" dirty="0">
                <a:solidFill>
                  <a:schemeClr val="tx1"/>
                </a:solidFill>
                <a:latin typeface="Consolas" panose="020B0609020204030204" pitchFamily="49" charset="0"/>
              </a:rPr>
              <a:t>atch</a:t>
            </a:r>
            <a:endParaRPr lang="zh-CN" altLang="en-US" sz="2000" dirty="0">
              <a:solidFill>
                <a:schemeClr val="tx1"/>
              </a:solidFill>
              <a:latin typeface="Consolas" panose="020B0609020204030204" pitchFamily="49" charset="0"/>
            </a:endParaRPr>
          </a:p>
        </p:txBody>
      </p:sp>
      <p:graphicFrame>
        <p:nvGraphicFramePr>
          <p:cNvPr id="9" name="表格 8"/>
          <p:cNvGraphicFramePr>
            <a:graphicFrameLocks noGrp="1"/>
          </p:cNvGraphicFramePr>
          <p:nvPr/>
        </p:nvGraphicFramePr>
        <p:xfrm>
          <a:off x="3540869" y="1515903"/>
          <a:ext cx="7879404" cy="4526654"/>
        </p:xfrm>
        <a:graphic>
          <a:graphicData uri="http://schemas.openxmlformats.org/drawingml/2006/table">
            <a:tbl>
              <a:tblPr firstRow="1" bandRow="1">
                <a:tableStyleId>{3B4B98B0-60AC-42C2-AFA5-B58CD77FA1E5}</a:tableStyleId>
              </a:tblPr>
              <a:tblGrid>
                <a:gridCol w="2276271"/>
                <a:gridCol w="3433864"/>
                <a:gridCol w="2169269"/>
              </a:tblGrid>
              <a:tr h="525967">
                <a:tc>
                  <a:txBody>
                    <a:bodyPr/>
                    <a:lstStyle/>
                    <a:p>
                      <a:pPr algn="l"/>
                      <a:r>
                        <a:rPr lang="zh-CN" altLang="en-US" sz="1600" dirty="0"/>
                        <a:t>匹配模式</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dirty="0"/>
                        <a:t>问题</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dirty="0"/>
                        <a:t>匹配结果</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r>
              <a:tr h="525967">
                <a:tc>
                  <a:txBody>
                    <a:bodyPr/>
                    <a:lstStyle/>
                    <a:p>
                      <a:pPr algn="l"/>
                      <a:r>
                        <a:rPr lang="en-US" altLang="zh-CN" sz="1600" dirty="0"/>
                        <a:t>\d{4}-\d{4}</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a:t>2019-2021</a:t>
                      </a:r>
                      <a:r>
                        <a:rPr lang="zh-CN" altLang="en-US" sz="1600" dirty="0"/>
                        <a:t>年哪些上市公司货币总额均位列前十</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a:t>2019,2020,2021</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r>
              <a:tr h="525967">
                <a:tc>
                  <a:txBody>
                    <a:bodyPr/>
                    <a:lstStyle/>
                    <a:p>
                      <a:pPr algn="l"/>
                      <a:r>
                        <a:rPr lang="zh-CN" altLang="en-US" sz="1600" dirty="0"/>
                        <a:t>\d{4}年-\d{4}</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dirty="0"/>
                        <a:t>哪家上市公司</a:t>
                      </a:r>
                      <a:r>
                        <a:rPr lang="en-US" altLang="zh-CN" sz="1600" dirty="0"/>
                        <a:t>2019</a:t>
                      </a:r>
                      <a:r>
                        <a:rPr lang="zh-CN" altLang="en-US" sz="1600" dirty="0"/>
                        <a:t>年</a:t>
                      </a:r>
                      <a:r>
                        <a:rPr lang="en-US" altLang="zh-CN" sz="1600" dirty="0"/>
                        <a:t>-2021</a:t>
                      </a:r>
                      <a:r>
                        <a:rPr lang="zh-CN" altLang="en-US" sz="1600" dirty="0"/>
                        <a:t>年货币总额均位列前十？</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a:t>2019,2020,2021</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r>
              <a:tr h="525967">
                <a:tc>
                  <a:txBody>
                    <a:bodyPr/>
                    <a:lstStyle/>
                    <a:p>
                      <a:pPr algn="l"/>
                      <a:r>
                        <a:rPr lang="zh-CN" altLang="en-US" sz="1600" dirty="0"/>
                        <a:t>\d{4}年</a:t>
                      </a:r>
                      <a:r>
                        <a:rPr lang="en-US" altLang="zh-CN" sz="1600" dirty="0"/>
                        <a:t>[</a:t>
                      </a:r>
                      <a:r>
                        <a:rPr lang="zh-CN" altLang="en-US" sz="1600" dirty="0"/>
                        <a:t>到</a:t>
                      </a:r>
                      <a:r>
                        <a:rPr lang="en-US" altLang="zh-CN" sz="1600" dirty="0"/>
                        <a:t>|</a:t>
                      </a:r>
                      <a:r>
                        <a:rPr lang="zh-CN" altLang="en-US" sz="1600" dirty="0"/>
                        <a:t>至</a:t>
                      </a:r>
                      <a:r>
                        <a:rPr lang="en-US" altLang="zh-CN" sz="1600" dirty="0"/>
                        <a:t>]</a:t>
                      </a:r>
                      <a:r>
                        <a:rPr lang="zh-CN" altLang="en-US" sz="1600" dirty="0"/>
                        <a:t>\d{4}</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600" dirty="0"/>
                        <a:t>从</a:t>
                      </a:r>
                      <a:r>
                        <a:rPr lang="en-US" altLang="zh-CN" sz="1600" dirty="0"/>
                        <a:t>2019</a:t>
                      </a:r>
                      <a:r>
                        <a:rPr lang="zh-CN" altLang="en-US" sz="1600" dirty="0"/>
                        <a:t>年到</a:t>
                      </a:r>
                      <a:r>
                        <a:rPr lang="en-US" altLang="zh-CN" sz="1600" dirty="0"/>
                        <a:t>2021</a:t>
                      </a:r>
                      <a:r>
                        <a:rPr lang="zh-CN" altLang="en-US" sz="1600" dirty="0"/>
                        <a:t>年，瀚蓝环境股份有限公司的法定代表人是否相同？</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a:t>2019,2020,2021</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r>
              <a:tr h="525967">
                <a:tc>
                  <a:txBody>
                    <a:bodyPr/>
                    <a:lstStyle/>
                    <a:p>
                      <a:pPr algn="l"/>
                      <a:r>
                        <a:rPr lang="zh-CN" altLang="en-US" sz="1600" dirty="0"/>
                        <a:t>\d{4}</a:t>
                      </a:r>
                      <a:r>
                        <a:rPr lang="en-US" altLang="zh-CN" sz="1600" dirty="0"/>
                        <a:t> [</a:t>
                      </a:r>
                      <a:r>
                        <a:rPr lang="zh-CN" altLang="en-US" sz="1600" dirty="0"/>
                        <a:t>到</a:t>
                      </a:r>
                      <a:r>
                        <a:rPr lang="en-US" altLang="zh-CN" sz="1600" dirty="0"/>
                        <a:t>|</a:t>
                      </a:r>
                      <a:r>
                        <a:rPr lang="zh-CN" altLang="en-US" sz="1600" dirty="0"/>
                        <a:t>至</a:t>
                      </a:r>
                      <a:r>
                        <a:rPr lang="en-US" altLang="zh-CN" sz="1600" dirty="0"/>
                        <a:t>]</a:t>
                      </a:r>
                      <a:r>
                        <a:rPr lang="zh-CN" altLang="en-US" sz="1600" dirty="0"/>
                        <a:t>\d{4}</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r>
              <a:tr h="525967">
                <a:tc>
                  <a:txBody>
                    <a:bodyPr/>
                    <a:lstStyle/>
                    <a:p>
                      <a:pPr algn="l"/>
                      <a:r>
                        <a:rPr lang="zh-CN" altLang="en-US" sz="1600" dirty="0"/>
                        <a:t>前年</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a:t>2021</a:t>
                      </a:r>
                      <a:r>
                        <a:rPr lang="zh-CN" altLang="en-US" sz="1600" dirty="0"/>
                        <a:t>年连云港的法定代表人与前年是否相同？</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a:t>2019,2021</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r>
              <a:tr h="525967">
                <a:tc>
                  <a:txBody>
                    <a:bodyPr/>
                    <a:lstStyle/>
                    <a:p>
                      <a:pPr algn="l"/>
                      <a:r>
                        <a:rPr lang="zh-CN" altLang="en-US" sz="1600" dirty="0"/>
                        <a:t>[前|头](.?)年</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a:t>2021</a:t>
                      </a:r>
                      <a:r>
                        <a:rPr lang="zh-CN" altLang="en-US" sz="1600" dirty="0"/>
                        <a:t>年京投发展的法定代表人与前两年是否相同？</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a:t>2019,2020,2021</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r>
              <a:tr h="52596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t>[上|去](.?)年</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a:t>2020</a:t>
                      </a:r>
                      <a:r>
                        <a:rPr lang="zh-CN" altLang="en-US" sz="1600" dirty="0"/>
                        <a:t>年葛洲坝的法定代表人与上一年是否相同？</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dirty="0"/>
                        <a:t>2019,2020</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文本框 11"/>
          <p:cNvSpPr txBox="1"/>
          <p:nvPr/>
        </p:nvSpPr>
        <p:spPr>
          <a:xfrm>
            <a:off x="460672" y="3429000"/>
            <a:ext cx="2731259" cy="1032462"/>
          </a:xfrm>
          <a:prstGeom prst="rect">
            <a:avLst/>
          </a:prstGeom>
          <a:noFill/>
        </p:spPr>
        <p:txBody>
          <a:bodyPr wrap="square" rtlCol="0">
            <a:spAutoFit/>
          </a:bodyPr>
          <a:lstStyle/>
          <a:p>
            <a:pPr marL="285750" indent="-285750" algn="just">
              <a:lnSpc>
                <a:spcPct val="150000"/>
              </a:lnSpc>
              <a:spcBef>
                <a:spcPts val="600"/>
              </a:spcBef>
              <a:spcAft>
                <a:spcPts val="600"/>
              </a:spcAft>
              <a:buFont typeface="Wingdings" panose="05000000000000000000" pitchFamily="2" charset="2"/>
              <a:buChar char="Ø"/>
            </a:pPr>
            <a:r>
              <a:rPr lang="en-US" altLang="zh-CN" dirty="0">
                <a:solidFill>
                  <a:schemeClr val="accent3">
                    <a:lumMod val="50000"/>
                  </a:schemeClr>
                </a:solidFill>
                <a:latin typeface="Linux Libertine"/>
                <a:ea typeface="微软雅黑" panose="020B0503020204020204" pitchFamily="34" charset="-122"/>
                <a:cs typeface="微软雅黑" panose="020B0503020204020204" pitchFamily="34" charset="-122"/>
              </a:rPr>
              <a:t>A</a:t>
            </a:r>
            <a:r>
              <a:rPr lang="zh-CN" altLang="en-US" dirty="0">
                <a:solidFill>
                  <a:schemeClr val="accent3">
                    <a:lumMod val="50000"/>
                  </a:schemeClr>
                </a:solidFill>
                <a:latin typeface="Linux Libertine"/>
                <a:ea typeface="微软雅黑" panose="020B0503020204020204" pitchFamily="34" charset="-122"/>
                <a:cs typeface="微软雅黑" panose="020B0503020204020204" pitchFamily="34" charset="-122"/>
              </a:rPr>
              <a:t>榜问题、</a:t>
            </a:r>
            <a:r>
              <a:rPr lang="en-US" altLang="zh-CN" dirty="0">
                <a:solidFill>
                  <a:schemeClr val="accent3">
                    <a:lumMod val="50000"/>
                  </a:schemeClr>
                </a:solidFill>
                <a:latin typeface="Linux Libertine"/>
                <a:ea typeface="微软雅黑" panose="020B0503020204020204" pitchFamily="34" charset="-122"/>
                <a:cs typeface="微软雅黑" panose="020B0503020204020204" pitchFamily="34" charset="-122"/>
              </a:rPr>
              <a:t>B</a:t>
            </a:r>
            <a:r>
              <a:rPr lang="zh-CN" altLang="en-US" dirty="0">
                <a:solidFill>
                  <a:schemeClr val="accent3">
                    <a:lumMod val="50000"/>
                  </a:schemeClr>
                </a:solidFill>
                <a:latin typeface="Linux Libertine"/>
                <a:ea typeface="微软雅黑" panose="020B0503020204020204" pitchFamily="34" charset="-122"/>
                <a:cs typeface="微软雅黑" panose="020B0503020204020204" pitchFamily="34" charset="-122"/>
              </a:rPr>
              <a:t>榜问题</a:t>
            </a:r>
            <a:endParaRPr lang="en-US" altLang="zh-CN" dirty="0">
              <a:solidFill>
                <a:schemeClr val="accent3">
                  <a:lumMod val="50000"/>
                </a:schemeClr>
              </a:solidFill>
              <a:latin typeface="Linux Libertine"/>
              <a:ea typeface="微软雅黑" panose="020B0503020204020204" pitchFamily="34" charset="-122"/>
              <a:cs typeface="微软雅黑" panose="020B0503020204020204" pitchFamily="34" charset="-122"/>
            </a:endParaRPr>
          </a:p>
          <a:p>
            <a:pPr marL="285750" indent="-285750" algn="just">
              <a:lnSpc>
                <a:spcPct val="150000"/>
              </a:lnSpc>
              <a:spcBef>
                <a:spcPts val="600"/>
              </a:spcBef>
              <a:spcAft>
                <a:spcPts val="600"/>
              </a:spcAft>
              <a:buFont typeface="Wingdings" panose="05000000000000000000" pitchFamily="2" charset="2"/>
              <a:buChar char="Ø"/>
            </a:pPr>
            <a:r>
              <a:rPr lang="zh-CN" altLang="en-US" dirty="0">
                <a:solidFill>
                  <a:schemeClr val="accent3">
                    <a:lumMod val="50000"/>
                  </a:schemeClr>
                </a:solidFill>
                <a:latin typeface="Linux Libertine"/>
                <a:ea typeface="微软雅黑" panose="020B0503020204020204" pitchFamily="34" charset="-122"/>
                <a:cs typeface="微软雅黑" panose="020B0503020204020204" pitchFamily="34" charset="-122"/>
              </a:rPr>
              <a:t>年份提取准确率</a:t>
            </a:r>
            <a:r>
              <a:rPr lang="en-US" altLang="zh-CN" dirty="0">
                <a:solidFill>
                  <a:schemeClr val="accent3">
                    <a:lumMod val="50000"/>
                  </a:schemeClr>
                </a:solidFill>
                <a:latin typeface="Linux Libertine"/>
                <a:ea typeface="微软雅黑" panose="020B0503020204020204" pitchFamily="34" charset="-122"/>
                <a:cs typeface="微软雅黑" panose="020B0503020204020204" pitchFamily="34" charset="-122"/>
              </a:rPr>
              <a:t>100%</a:t>
            </a:r>
            <a:endParaRPr lang="en-US" altLang="zh-CN" sz="1800" dirty="0">
              <a:solidFill>
                <a:schemeClr val="accent3">
                  <a:lumMod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6" y="815443"/>
            <a:ext cx="3920426" cy="584775"/>
          </a:xfrm>
          <a:prstGeom prst="rect">
            <a:avLst/>
          </a:prstGeom>
          <a:noFill/>
        </p:spPr>
        <p:txBody>
          <a:bodyPr wrap="square" lIns="91440" tIns="45720" rIns="91440" bIns="45720">
            <a:spAutoFit/>
          </a:bodyPr>
          <a:lstStyle/>
          <a:p>
            <a:r>
              <a:rPr lang="en-US" altLang="zh-CN" sz="3200" b="1" dirty="0">
                <a:ln w="9525">
                  <a:solidFill>
                    <a:schemeClr val="bg1"/>
                  </a:solidFill>
                  <a:prstDash val="solid"/>
                </a:ln>
                <a:latin typeface="+mj-ea"/>
                <a:ea typeface="+mj-ea"/>
              </a:rPr>
              <a:t>2</a:t>
            </a:r>
            <a:r>
              <a:rPr lang="en-US" altLang="zh-CN" sz="3200" b="1" cap="none" spc="0" dirty="0">
                <a:ln w="9525">
                  <a:solidFill>
                    <a:schemeClr val="bg1"/>
                  </a:solidFill>
                  <a:prstDash val="solid"/>
                </a:ln>
                <a:latin typeface="+mj-ea"/>
                <a:ea typeface="+mj-ea"/>
              </a:rPr>
              <a:t> </a:t>
            </a:r>
            <a:r>
              <a:rPr lang="zh-CN" altLang="en-US" sz="3200" b="1" cap="none" spc="0" dirty="0">
                <a:ln w="9525">
                  <a:solidFill>
                    <a:schemeClr val="bg1"/>
                  </a:solidFill>
                  <a:prstDash val="solid"/>
                </a:ln>
                <a:latin typeface="+mj-ea"/>
                <a:ea typeface="+mj-ea"/>
              </a:rPr>
              <a:t>表格数据预处理</a:t>
            </a:r>
            <a:endParaRPr lang="zh-CN" altLang="en-US" sz="3200" b="1" cap="none" spc="0" dirty="0">
              <a:ln w="9525">
                <a:solidFill>
                  <a:schemeClr val="bg1"/>
                </a:solidFill>
                <a:prstDash val="solid"/>
              </a:ln>
              <a:latin typeface="+mj-ea"/>
              <a:ea typeface="+mj-ea"/>
            </a:endParaRPr>
          </a:p>
        </p:txBody>
      </p:sp>
      <p:sp>
        <p:nvSpPr>
          <p:cNvPr id="6" name="矩形: 圆角 5"/>
          <p:cNvSpPr/>
          <p:nvPr/>
        </p:nvSpPr>
        <p:spPr>
          <a:xfrm>
            <a:off x="887524" y="1883378"/>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26" name="矩形: 圆角 25"/>
          <p:cNvSpPr/>
          <p:nvPr/>
        </p:nvSpPr>
        <p:spPr>
          <a:xfrm>
            <a:off x="3574449" y="2041662"/>
            <a:ext cx="1734766" cy="811833"/>
          </a:xfrm>
          <a:custGeom>
            <a:avLst/>
            <a:gdLst>
              <a:gd name="connsiteX0" fmla="*/ 0 w 1734766"/>
              <a:gd name="connsiteY0" fmla="*/ 135308 h 811833"/>
              <a:gd name="connsiteX1" fmla="*/ 135308 w 1734766"/>
              <a:gd name="connsiteY1" fmla="*/ 0 h 811833"/>
              <a:gd name="connsiteX2" fmla="*/ 594075 w 1734766"/>
              <a:gd name="connsiteY2" fmla="*/ 0 h 811833"/>
              <a:gd name="connsiteX3" fmla="*/ 1038201 w 1734766"/>
              <a:gd name="connsiteY3" fmla="*/ 0 h 811833"/>
              <a:gd name="connsiteX4" fmla="*/ 1599458 w 1734766"/>
              <a:gd name="connsiteY4" fmla="*/ 0 h 811833"/>
              <a:gd name="connsiteX5" fmla="*/ 1734766 w 1734766"/>
              <a:gd name="connsiteY5" fmla="*/ 135308 h 811833"/>
              <a:gd name="connsiteX6" fmla="*/ 1734766 w 1734766"/>
              <a:gd name="connsiteY6" fmla="*/ 676525 h 811833"/>
              <a:gd name="connsiteX7" fmla="*/ 1599458 w 1734766"/>
              <a:gd name="connsiteY7" fmla="*/ 811833 h 811833"/>
              <a:gd name="connsiteX8" fmla="*/ 1111408 w 1734766"/>
              <a:gd name="connsiteY8" fmla="*/ 811833 h 811833"/>
              <a:gd name="connsiteX9" fmla="*/ 608717 w 1734766"/>
              <a:gd name="connsiteY9" fmla="*/ 811833 h 811833"/>
              <a:gd name="connsiteX10" fmla="*/ 135308 w 1734766"/>
              <a:gd name="connsiteY10" fmla="*/ 811833 h 811833"/>
              <a:gd name="connsiteX11" fmla="*/ 0 w 1734766"/>
              <a:gd name="connsiteY11" fmla="*/ 676525 h 811833"/>
              <a:gd name="connsiteX12" fmla="*/ 0 w 1734766"/>
              <a:gd name="connsiteY12" fmla="*/ 135308 h 8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4766" h="811833" fill="none" extrusionOk="0">
                <a:moveTo>
                  <a:pt x="0" y="135308"/>
                </a:moveTo>
                <a:cubicBezTo>
                  <a:pt x="-1240" y="55897"/>
                  <a:pt x="62649" y="-14995"/>
                  <a:pt x="135308" y="0"/>
                </a:cubicBezTo>
                <a:cubicBezTo>
                  <a:pt x="288632" y="-18379"/>
                  <a:pt x="404819" y="16110"/>
                  <a:pt x="594075" y="0"/>
                </a:cubicBezTo>
                <a:cubicBezTo>
                  <a:pt x="783331" y="-16110"/>
                  <a:pt x="839610" y="44716"/>
                  <a:pt x="1038201" y="0"/>
                </a:cubicBezTo>
                <a:cubicBezTo>
                  <a:pt x="1236792" y="-44716"/>
                  <a:pt x="1406185" y="67074"/>
                  <a:pt x="1599458" y="0"/>
                </a:cubicBezTo>
                <a:cubicBezTo>
                  <a:pt x="1661062" y="11727"/>
                  <a:pt x="1724497" y="70134"/>
                  <a:pt x="1734766" y="135308"/>
                </a:cubicBezTo>
                <a:cubicBezTo>
                  <a:pt x="1764854" y="344652"/>
                  <a:pt x="1680920" y="520819"/>
                  <a:pt x="1734766" y="676525"/>
                </a:cubicBezTo>
                <a:cubicBezTo>
                  <a:pt x="1735714" y="760031"/>
                  <a:pt x="1661344" y="802567"/>
                  <a:pt x="1599458" y="811833"/>
                </a:cubicBezTo>
                <a:cubicBezTo>
                  <a:pt x="1455491" y="866904"/>
                  <a:pt x="1227940" y="764445"/>
                  <a:pt x="1111408" y="811833"/>
                </a:cubicBezTo>
                <a:cubicBezTo>
                  <a:pt x="994876" y="859221"/>
                  <a:pt x="730476" y="801278"/>
                  <a:pt x="608717" y="811833"/>
                </a:cubicBezTo>
                <a:cubicBezTo>
                  <a:pt x="486958" y="822388"/>
                  <a:pt x="371045" y="794625"/>
                  <a:pt x="135308" y="811833"/>
                </a:cubicBezTo>
                <a:cubicBezTo>
                  <a:pt x="74923" y="803722"/>
                  <a:pt x="-9987" y="770646"/>
                  <a:pt x="0" y="676525"/>
                </a:cubicBezTo>
                <a:cubicBezTo>
                  <a:pt x="-1395" y="480284"/>
                  <a:pt x="43743" y="338590"/>
                  <a:pt x="0" y="135308"/>
                </a:cubicBezTo>
                <a:close/>
              </a:path>
              <a:path w="1734766" h="811833" stroke="0" extrusionOk="0">
                <a:moveTo>
                  <a:pt x="0" y="135308"/>
                </a:moveTo>
                <a:cubicBezTo>
                  <a:pt x="-654" y="57845"/>
                  <a:pt x="61866" y="10069"/>
                  <a:pt x="135308" y="0"/>
                </a:cubicBezTo>
                <a:cubicBezTo>
                  <a:pt x="230728" y="-23797"/>
                  <a:pt x="464663" y="17515"/>
                  <a:pt x="579434" y="0"/>
                </a:cubicBezTo>
                <a:cubicBezTo>
                  <a:pt x="694205" y="-17515"/>
                  <a:pt x="874276" y="38762"/>
                  <a:pt x="1038201" y="0"/>
                </a:cubicBezTo>
                <a:cubicBezTo>
                  <a:pt x="1202126" y="-38762"/>
                  <a:pt x="1373499" y="34316"/>
                  <a:pt x="1599458" y="0"/>
                </a:cubicBezTo>
                <a:cubicBezTo>
                  <a:pt x="1670798" y="-7791"/>
                  <a:pt x="1727824" y="62628"/>
                  <a:pt x="1734766" y="135308"/>
                </a:cubicBezTo>
                <a:cubicBezTo>
                  <a:pt x="1784193" y="314587"/>
                  <a:pt x="1731535" y="534464"/>
                  <a:pt x="1734766" y="676525"/>
                </a:cubicBezTo>
                <a:cubicBezTo>
                  <a:pt x="1743165" y="744744"/>
                  <a:pt x="1671620" y="814311"/>
                  <a:pt x="1599458" y="811833"/>
                </a:cubicBezTo>
                <a:cubicBezTo>
                  <a:pt x="1352458" y="820234"/>
                  <a:pt x="1308892" y="789500"/>
                  <a:pt x="1096767" y="811833"/>
                </a:cubicBezTo>
                <a:cubicBezTo>
                  <a:pt x="884642" y="834166"/>
                  <a:pt x="815048" y="785736"/>
                  <a:pt x="579434" y="811833"/>
                </a:cubicBezTo>
                <a:cubicBezTo>
                  <a:pt x="343820" y="837930"/>
                  <a:pt x="341987" y="795387"/>
                  <a:pt x="135308" y="811833"/>
                </a:cubicBezTo>
                <a:cubicBezTo>
                  <a:pt x="53983" y="803076"/>
                  <a:pt x="-19840" y="742239"/>
                  <a:pt x="0" y="676525"/>
                </a:cubicBezTo>
                <a:cubicBezTo>
                  <a:pt x="-51928" y="491715"/>
                  <a:pt x="27389" y="397203"/>
                  <a:pt x="0" y="135308"/>
                </a:cubicBezTo>
                <a:close/>
              </a:path>
            </a:pathLst>
          </a:cu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html</a:t>
            </a:r>
            <a:r>
              <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文件提取表格</a:t>
            </a:r>
            <a:endPar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27" name="矩形: 圆角 26"/>
          <p:cNvSpPr/>
          <p:nvPr/>
        </p:nvSpPr>
        <p:spPr>
          <a:xfrm>
            <a:off x="3627485" y="3159269"/>
            <a:ext cx="1628695" cy="811833"/>
          </a:xfrm>
          <a:custGeom>
            <a:avLst/>
            <a:gdLst>
              <a:gd name="connsiteX0" fmla="*/ 0 w 1628695"/>
              <a:gd name="connsiteY0" fmla="*/ 135308 h 811833"/>
              <a:gd name="connsiteX1" fmla="*/ 135308 w 1628695"/>
              <a:gd name="connsiteY1" fmla="*/ 0 h 811833"/>
              <a:gd name="connsiteX2" fmla="*/ 560839 w 1628695"/>
              <a:gd name="connsiteY2" fmla="*/ 0 h 811833"/>
              <a:gd name="connsiteX3" fmla="*/ 972790 w 1628695"/>
              <a:gd name="connsiteY3" fmla="*/ 0 h 811833"/>
              <a:gd name="connsiteX4" fmla="*/ 1493387 w 1628695"/>
              <a:gd name="connsiteY4" fmla="*/ 0 h 811833"/>
              <a:gd name="connsiteX5" fmla="*/ 1628695 w 1628695"/>
              <a:gd name="connsiteY5" fmla="*/ 135308 h 811833"/>
              <a:gd name="connsiteX6" fmla="*/ 1628695 w 1628695"/>
              <a:gd name="connsiteY6" fmla="*/ 676525 h 811833"/>
              <a:gd name="connsiteX7" fmla="*/ 1493387 w 1628695"/>
              <a:gd name="connsiteY7" fmla="*/ 811833 h 811833"/>
              <a:gd name="connsiteX8" fmla="*/ 1040694 w 1628695"/>
              <a:gd name="connsiteY8" fmla="*/ 811833 h 811833"/>
              <a:gd name="connsiteX9" fmla="*/ 574420 w 1628695"/>
              <a:gd name="connsiteY9" fmla="*/ 811833 h 811833"/>
              <a:gd name="connsiteX10" fmla="*/ 135308 w 1628695"/>
              <a:gd name="connsiteY10" fmla="*/ 811833 h 811833"/>
              <a:gd name="connsiteX11" fmla="*/ 0 w 1628695"/>
              <a:gd name="connsiteY11" fmla="*/ 676525 h 811833"/>
              <a:gd name="connsiteX12" fmla="*/ 0 w 1628695"/>
              <a:gd name="connsiteY12" fmla="*/ 135308 h 8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8695" h="811833" fill="none" extrusionOk="0">
                <a:moveTo>
                  <a:pt x="0" y="135308"/>
                </a:moveTo>
                <a:cubicBezTo>
                  <a:pt x="-1240" y="55897"/>
                  <a:pt x="62649" y="-14995"/>
                  <a:pt x="135308" y="0"/>
                </a:cubicBezTo>
                <a:cubicBezTo>
                  <a:pt x="272197" y="-19925"/>
                  <a:pt x="444429" y="12062"/>
                  <a:pt x="560839" y="0"/>
                </a:cubicBezTo>
                <a:cubicBezTo>
                  <a:pt x="677249" y="-12062"/>
                  <a:pt x="863600" y="47992"/>
                  <a:pt x="972790" y="0"/>
                </a:cubicBezTo>
                <a:cubicBezTo>
                  <a:pt x="1081980" y="-47992"/>
                  <a:pt x="1323339" y="4172"/>
                  <a:pt x="1493387" y="0"/>
                </a:cubicBezTo>
                <a:cubicBezTo>
                  <a:pt x="1554991" y="11727"/>
                  <a:pt x="1618426" y="70134"/>
                  <a:pt x="1628695" y="135308"/>
                </a:cubicBezTo>
                <a:cubicBezTo>
                  <a:pt x="1658783" y="344652"/>
                  <a:pt x="1574849" y="520819"/>
                  <a:pt x="1628695" y="676525"/>
                </a:cubicBezTo>
                <a:cubicBezTo>
                  <a:pt x="1629643" y="760031"/>
                  <a:pt x="1555273" y="802567"/>
                  <a:pt x="1493387" y="811833"/>
                </a:cubicBezTo>
                <a:cubicBezTo>
                  <a:pt x="1313868" y="820989"/>
                  <a:pt x="1155958" y="793301"/>
                  <a:pt x="1040694" y="811833"/>
                </a:cubicBezTo>
                <a:cubicBezTo>
                  <a:pt x="925430" y="830365"/>
                  <a:pt x="684343" y="768933"/>
                  <a:pt x="574420" y="811833"/>
                </a:cubicBezTo>
                <a:cubicBezTo>
                  <a:pt x="464497" y="854733"/>
                  <a:pt x="253611" y="784437"/>
                  <a:pt x="135308" y="811833"/>
                </a:cubicBezTo>
                <a:cubicBezTo>
                  <a:pt x="74923" y="803722"/>
                  <a:pt x="-9987" y="770646"/>
                  <a:pt x="0" y="676525"/>
                </a:cubicBezTo>
                <a:cubicBezTo>
                  <a:pt x="-1395" y="480284"/>
                  <a:pt x="43743" y="338590"/>
                  <a:pt x="0" y="135308"/>
                </a:cubicBezTo>
                <a:close/>
              </a:path>
              <a:path w="1628695" h="811833" stroke="0" extrusionOk="0">
                <a:moveTo>
                  <a:pt x="0" y="135308"/>
                </a:moveTo>
                <a:cubicBezTo>
                  <a:pt x="-654" y="57845"/>
                  <a:pt x="61866" y="10069"/>
                  <a:pt x="135308" y="0"/>
                </a:cubicBezTo>
                <a:cubicBezTo>
                  <a:pt x="246772" y="-31620"/>
                  <a:pt x="417281" y="25544"/>
                  <a:pt x="547259" y="0"/>
                </a:cubicBezTo>
                <a:cubicBezTo>
                  <a:pt x="677237" y="-25544"/>
                  <a:pt x="815578" y="24658"/>
                  <a:pt x="972790" y="0"/>
                </a:cubicBezTo>
                <a:cubicBezTo>
                  <a:pt x="1130002" y="-24658"/>
                  <a:pt x="1363886" y="30191"/>
                  <a:pt x="1493387" y="0"/>
                </a:cubicBezTo>
                <a:cubicBezTo>
                  <a:pt x="1564727" y="-7791"/>
                  <a:pt x="1621753" y="62628"/>
                  <a:pt x="1628695" y="135308"/>
                </a:cubicBezTo>
                <a:cubicBezTo>
                  <a:pt x="1678122" y="314587"/>
                  <a:pt x="1625464" y="534464"/>
                  <a:pt x="1628695" y="676525"/>
                </a:cubicBezTo>
                <a:cubicBezTo>
                  <a:pt x="1637094" y="744744"/>
                  <a:pt x="1565549" y="814311"/>
                  <a:pt x="1493387" y="811833"/>
                </a:cubicBezTo>
                <a:cubicBezTo>
                  <a:pt x="1358233" y="854351"/>
                  <a:pt x="1222175" y="788904"/>
                  <a:pt x="1027113" y="811833"/>
                </a:cubicBezTo>
                <a:cubicBezTo>
                  <a:pt x="832051" y="834762"/>
                  <a:pt x="781504" y="756944"/>
                  <a:pt x="547259" y="811833"/>
                </a:cubicBezTo>
                <a:cubicBezTo>
                  <a:pt x="313014" y="866722"/>
                  <a:pt x="255193" y="804268"/>
                  <a:pt x="135308" y="811833"/>
                </a:cubicBezTo>
                <a:cubicBezTo>
                  <a:pt x="53983" y="803076"/>
                  <a:pt x="-19840" y="742239"/>
                  <a:pt x="0" y="676525"/>
                </a:cubicBezTo>
                <a:cubicBezTo>
                  <a:pt x="-51928" y="491715"/>
                  <a:pt x="27389" y="397203"/>
                  <a:pt x="0" y="135308"/>
                </a:cubicBezTo>
                <a:close/>
              </a:path>
            </a:pathLst>
          </a:cu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prstClr val="black"/>
                </a:solidFill>
                <a:latin typeface="Consolas" panose="020B0609020204030204" pitchFamily="49" charset="0"/>
                <a:ea typeface="微软雅黑" panose="020B0503020204020204" pitchFamily="34" charset="-122"/>
              </a:rPr>
              <a:t>txt</a:t>
            </a:r>
            <a:r>
              <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文件提取表格</a:t>
            </a:r>
            <a:endPar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28" name="矩形: 圆角 27"/>
          <p:cNvSpPr/>
          <p:nvPr/>
        </p:nvSpPr>
        <p:spPr>
          <a:xfrm>
            <a:off x="6598739" y="2041664"/>
            <a:ext cx="1628694" cy="811833"/>
          </a:xfrm>
          <a:custGeom>
            <a:avLst/>
            <a:gdLst>
              <a:gd name="connsiteX0" fmla="*/ 0 w 1628694"/>
              <a:gd name="connsiteY0" fmla="*/ 135308 h 811833"/>
              <a:gd name="connsiteX1" fmla="*/ 135308 w 1628694"/>
              <a:gd name="connsiteY1" fmla="*/ 0 h 811833"/>
              <a:gd name="connsiteX2" fmla="*/ 560839 w 1628694"/>
              <a:gd name="connsiteY2" fmla="*/ 0 h 811833"/>
              <a:gd name="connsiteX3" fmla="*/ 972789 w 1628694"/>
              <a:gd name="connsiteY3" fmla="*/ 0 h 811833"/>
              <a:gd name="connsiteX4" fmla="*/ 1493386 w 1628694"/>
              <a:gd name="connsiteY4" fmla="*/ 0 h 811833"/>
              <a:gd name="connsiteX5" fmla="*/ 1628694 w 1628694"/>
              <a:gd name="connsiteY5" fmla="*/ 135308 h 811833"/>
              <a:gd name="connsiteX6" fmla="*/ 1628694 w 1628694"/>
              <a:gd name="connsiteY6" fmla="*/ 676525 h 811833"/>
              <a:gd name="connsiteX7" fmla="*/ 1493386 w 1628694"/>
              <a:gd name="connsiteY7" fmla="*/ 811833 h 811833"/>
              <a:gd name="connsiteX8" fmla="*/ 1040693 w 1628694"/>
              <a:gd name="connsiteY8" fmla="*/ 811833 h 811833"/>
              <a:gd name="connsiteX9" fmla="*/ 574420 w 1628694"/>
              <a:gd name="connsiteY9" fmla="*/ 811833 h 811833"/>
              <a:gd name="connsiteX10" fmla="*/ 135308 w 1628694"/>
              <a:gd name="connsiteY10" fmla="*/ 811833 h 811833"/>
              <a:gd name="connsiteX11" fmla="*/ 0 w 1628694"/>
              <a:gd name="connsiteY11" fmla="*/ 676525 h 811833"/>
              <a:gd name="connsiteX12" fmla="*/ 0 w 1628694"/>
              <a:gd name="connsiteY12" fmla="*/ 135308 h 8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8694" h="811833" fill="none" extrusionOk="0">
                <a:moveTo>
                  <a:pt x="0" y="135308"/>
                </a:moveTo>
                <a:cubicBezTo>
                  <a:pt x="-1240" y="55897"/>
                  <a:pt x="62649" y="-14995"/>
                  <a:pt x="135308" y="0"/>
                </a:cubicBezTo>
                <a:cubicBezTo>
                  <a:pt x="272197" y="-19925"/>
                  <a:pt x="444429" y="12062"/>
                  <a:pt x="560839" y="0"/>
                </a:cubicBezTo>
                <a:cubicBezTo>
                  <a:pt x="677249" y="-12062"/>
                  <a:pt x="865006" y="8906"/>
                  <a:pt x="972789" y="0"/>
                </a:cubicBezTo>
                <a:cubicBezTo>
                  <a:pt x="1080572" y="-8906"/>
                  <a:pt x="1323338" y="4172"/>
                  <a:pt x="1493386" y="0"/>
                </a:cubicBezTo>
                <a:cubicBezTo>
                  <a:pt x="1554990" y="11727"/>
                  <a:pt x="1618425" y="70134"/>
                  <a:pt x="1628694" y="135308"/>
                </a:cubicBezTo>
                <a:cubicBezTo>
                  <a:pt x="1658782" y="344652"/>
                  <a:pt x="1574848" y="520819"/>
                  <a:pt x="1628694" y="676525"/>
                </a:cubicBezTo>
                <a:cubicBezTo>
                  <a:pt x="1629642" y="760031"/>
                  <a:pt x="1555272" y="802567"/>
                  <a:pt x="1493386" y="811833"/>
                </a:cubicBezTo>
                <a:cubicBezTo>
                  <a:pt x="1313867" y="820989"/>
                  <a:pt x="1155957" y="793301"/>
                  <a:pt x="1040693" y="811833"/>
                </a:cubicBezTo>
                <a:cubicBezTo>
                  <a:pt x="925429" y="830365"/>
                  <a:pt x="680259" y="768845"/>
                  <a:pt x="574420" y="811833"/>
                </a:cubicBezTo>
                <a:cubicBezTo>
                  <a:pt x="468581" y="854821"/>
                  <a:pt x="253611" y="784437"/>
                  <a:pt x="135308" y="811833"/>
                </a:cubicBezTo>
                <a:cubicBezTo>
                  <a:pt x="74923" y="803722"/>
                  <a:pt x="-9987" y="770646"/>
                  <a:pt x="0" y="676525"/>
                </a:cubicBezTo>
                <a:cubicBezTo>
                  <a:pt x="-1395" y="480284"/>
                  <a:pt x="43743" y="338590"/>
                  <a:pt x="0" y="135308"/>
                </a:cubicBezTo>
                <a:close/>
              </a:path>
              <a:path w="1628694" h="811833" stroke="0" extrusionOk="0">
                <a:moveTo>
                  <a:pt x="0" y="135308"/>
                </a:moveTo>
                <a:cubicBezTo>
                  <a:pt x="-654" y="57845"/>
                  <a:pt x="61866" y="10069"/>
                  <a:pt x="135308" y="0"/>
                </a:cubicBezTo>
                <a:cubicBezTo>
                  <a:pt x="248487" y="-22485"/>
                  <a:pt x="427351" y="35877"/>
                  <a:pt x="547258" y="0"/>
                </a:cubicBezTo>
                <a:cubicBezTo>
                  <a:pt x="667165" y="-35877"/>
                  <a:pt x="815577" y="24658"/>
                  <a:pt x="972789" y="0"/>
                </a:cubicBezTo>
                <a:cubicBezTo>
                  <a:pt x="1130001" y="-24658"/>
                  <a:pt x="1363885" y="30191"/>
                  <a:pt x="1493386" y="0"/>
                </a:cubicBezTo>
                <a:cubicBezTo>
                  <a:pt x="1564726" y="-7791"/>
                  <a:pt x="1621752" y="62628"/>
                  <a:pt x="1628694" y="135308"/>
                </a:cubicBezTo>
                <a:cubicBezTo>
                  <a:pt x="1678121" y="314587"/>
                  <a:pt x="1625463" y="534464"/>
                  <a:pt x="1628694" y="676525"/>
                </a:cubicBezTo>
                <a:cubicBezTo>
                  <a:pt x="1637093" y="744744"/>
                  <a:pt x="1565548" y="814311"/>
                  <a:pt x="1493386" y="811833"/>
                </a:cubicBezTo>
                <a:cubicBezTo>
                  <a:pt x="1355460" y="851430"/>
                  <a:pt x="1213859" y="787992"/>
                  <a:pt x="1027113" y="811833"/>
                </a:cubicBezTo>
                <a:cubicBezTo>
                  <a:pt x="840367" y="835674"/>
                  <a:pt x="646337" y="763213"/>
                  <a:pt x="547258" y="811833"/>
                </a:cubicBezTo>
                <a:cubicBezTo>
                  <a:pt x="448180" y="860453"/>
                  <a:pt x="250209" y="796922"/>
                  <a:pt x="135308" y="811833"/>
                </a:cubicBezTo>
                <a:cubicBezTo>
                  <a:pt x="53983" y="803076"/>
                  <a:pt x="-19840" y="742239"/>
                  <a:pt x="0" y="676525"/>
                </a:cubicBezTo>
                <a:cubicBezTo>
                  <a:pt x="-51928" y="491715"/>
                  <a:pt x="27389" y="397203"/>
                  <a:pt x="0" y="135308"/>
                </a:cubicBezTo>
                <a:close/>
              </a:path>
            </a:pathLst>
          </a:cu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检测表格质量</a:t>
            </a:r>
            <a:endPar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29" name="矩形: 圆角 28"/>
          <p:cNvSpPr/>
          <p:nvPr/>
        </p:nvSpPr>
        <p:spPr>
          <a:xfrm>
            <a:off x="9238467" y="2072418"/>
            <a:ext cx="1628694" cy="811833"/>
          </a:xfrm>
          <a:custGeom>
            <a:avLst/>
            <a:gdLst>
              <a:gd name="connsiteX0" fmla="*/ 0 w 1628694"/>
              <a:gd name="connsiteY0" fmla="*/ 135308 h 811833"/>
              <a:gd name="connsiteX1" fmla="*/ 135308 w 1628694"/>
              <a:gd name="connsiteY1" fmla="*/ 0 h 811833"/>
              <a:gd name="connsiteX2" fmla="*/ 560839 w 1628694"/>
              <a:gd name="connsiteY2" fmla="*/ 0 h 811833"/>
              <a:gd name="connsiteX3" fmla="*/ 972789 w 1628694"/>
              <a:gd name="connsiteY3" fmla="*/ 0 h 811833"/>
              <a:gd name="connsiteX4" fmla="*/ 1493386 w 1628694"/>
              <a:gd name="connsiteY4" fmla="*/ 0 h 811833"/>
              <a:gd name="connsiteX5" fmla="*/ 1628694 w 1628694"/>
              <a:gd name="connsiteY5" fmla="*/ 135308 h 811833"/>
              <a:gd name="connsiteX6" fmla="*/ 1628694 w 1628694"/>
              <a:gd name="connsiteY6" fmla="*/ 676525 h 811833"/>
              <a:gd name="connsiteX7" fmla="*/ 1493386 w 1628694"/>
              <a:gd name="connsiteY7" fmla="*/ 811833 h 811833"/>
              <a:gd name="connsiteX8" fmla="*/ 1040693 w 1628694"/>
              <a:gd name="connsiteY8" fmla="*/ 811833 h 811833"/>
              <a:gd name="connsiteX9" fmla="*/ 574420 w 1628694"/>
              <a:gd name="connsiteY9" fmla="*/ 811833 h 811833"/>
              <a:gd name="connsiteX10" fmla="*/ 135308 w 1628694"/>
              <a:gd name="connsiteY10" fmla="*/ 811833 h 811833"/>
              <a:gd name="connsiteX11" fmla="*/ 0 w 1628694"/>
              <a:gd name="connsiteY11" fmla="*/ 676525 h 811833"/>
              <a:gd name="connsiteX12" fmla="*/ 0 w 1628694"/>
              <a:gd name="connsiteY12" fmla="*/ 135308 h 8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8694" h="811833" fill="none" extrusionOk="0">
                <a:moveTo>
                  <a:pt x="0" y="135308"/>
                </a:moveTo>
                <a:cubicBezTo>
                  <a:pt x="-1240" y="55897"/>
                  <a:pt x="62649" y="-14995"/>
                  <a:pt x="135308" y="0"/>
                </a:cubicBezTo>
                <a:cubicBezTo>
                  <a:pt x="272197" y="-19925"/>
                  <a:pt x="444429" y="12062"/>
                  <a:pt x="560839" y="0"/>
                </a:cubicBezTo>
                <a:cubicBezTo>
                  <a:pt x="677249" y="-12062"/>
                  <a:pt x="865006" y="8906"/>
                  <a:pt x="972789" y="0"/>
                </a:cubicBezTo>
                <a:cubicBezTo>
                  <a:pt x="1080572" y="-8906"/>
                  <a:pt x="1323338" y="4172"/>
                  <a:pt x="1493386" y="0"/>
                </a:cubicBezTo>
                <a:cubicBezTo>
                  <a:pt x="1554990" y="11727"/>
                  <a:pt x="1618425" y="70134"/>
                  <a:pt x="1628694" y="135308"/>
                </a:cubicBezTo>
                <a:cubicBezTo>
                  <a:pt x="1658782" y="344652"/>
                  <a:pt x="1574848" y="520819"/>
                  <a:pt x="1628694" y="676525"/>
                </a:cubicBezTo>
                <a:cubicBezTo>
                  <a:pt x="1629642" y="760031"/>
                  <a:pt x="1555272" y="802567"/>
                  <a:pt x="1493386" y="811833"/>
                </a:cubicBezTo>
                <a:cubicBezTo>
                  <a:pt x="1313867" y="820989"/>
                  <a:pt x="1155957" y="793301"/>
                  <a:pt x="1040693" y="811833"/>
                </a:cubicBezTo>
                <a:cubicBezTo>
                  <a:pt x="925429" y="830365"/>
                  <a:pt x="680259" y="768845"/>
                  <a:pt x="574420" y="811833"/>
                </a:cubicBezTo>
                <a:cubicBezTo>
                  <a:pt x="468581" y="854821"/>
                  <a:pt x="253611" y="784437"/>
                  <a:pt x="135308" y="811833"/>
                </a:cubicBezTo>
                <a:cubicBezTo>
                  <a:pt x="74923" y="803722"/>
                  <a:pt x="-9987" y="770646"/>
                  <a:pt x="0" y="676525"/>
                </a:cubicBezTo>
                <a:cubicBezTo>
                  <a:pt x="-1395" y="480284"/>
                  <a:pt x="43743" y="338590"/>
                  <a:pt x="0" y="135308"/>
                </a:cubicBezTo>
                <a:close/>
              </a:path>
              <a:path w="1628694" h="811833" stroke="0" extrusionOk="0">
                <a:moveTo>
                  <a:pt x="0" y="135308"/>
                </a:moveTo>
                <a:cubicBezTo>
                  <a:pt x="-654" y="57845"/>
                  <a:pt x="61866" y="10069"/>
                  <a:pt x="135308" y="0"/>
                </a:cubicBezTo>
                <a:cubicBezTo>
                  <a:pt x="248487" y="-22485"/>
                  <a:pt x="427351" y="35877"/>
                  <a:pt x="547258" y="0"/>
                </a:cubicBezTo>
                <a:cubicBezTo>
                  <a:pt x="667165" y="-35877"/>
                  <a:pt x="815577" y="24658"/>
                  <a:pt x="972789" y="0"/>
                </a:cubicBezTo>
                <a:cubicBezTo>
                  <a:pt x="1130001" y="-24658"/>
                  <a:pt x="1363885" y="30191"/>
                  <a:pt x="1493386" y="0"/>
                </a:cubicBezTo>
                <a:cubicBezTo>
                  <a:pt x="1564726" y="-7791"/>
                  <a:pt x="1621752" y="62628"/>
                  <a:pt x="1628694" y="135308"/>
                </a:cubicBezTo>
                <a:cubicBezTo>
                  <a:pt x="1678121" y="314587"/>
                  <a:pt x="1625463" y="534464"/>
                  <a:pt x="1628694" y="676525"/>
                </a:cubicBezTo>
                <a:cubicBezTo>
                  <a:pt x="1637093" y="744744"/>
                  <a:pt x="1565548" y="814311"/>
                  <a:pt x="1493386" y="811833"/>
                </a:cubicBezTo>
                <a:cubicBezTo>
                  <a:pt x="1355460" y="851430"/>
                  <a:pt x="1213859" y="787992"/>
                  <a:pt x="1027113" y="811833"/>
                </a:cubicBezTo>
                <a:cubicBezTo>
                  <a:pt x="840367" y="835674"/>
                  <a:pt x="646337" y="763213"/>
                  <a:pt x="547258" y="811833"/>
                </a:cubicBezTo>
                <a:cubicBezTo>
                  <a:pt x="448180" y="860453"/>
                  <a:pt x="250209" y="796922"/>
                  <a:pt x="135308" y="811833"/>
                </a:cubicBezTo>
                <a:cubicBezTo>
                  <a:pt x="53983" y="803076"/>
                  <a:pt x="-19840" y="742239"/>
                  <a:pt x="0" y="676525"/>
                </a:cubicBezTo>
                <a:cubicBezTo>
                  <a:pt x="-51928" y="491715"/>
                  <a:pt x="27389" y="397203"/>
                  <a:pt x="0" y="135308"/>
                </a:cubicBezTo>
                <a:close/>
              </a:path>
            </a:pathLst>
          </a:cu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人工查看</a:t>
            </a:r>
            <a:r>
              <a:rPr kumimoji="0" lang="en-US" altLang="zh-CN"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pdf</a:t>
            </a:r>
            <a:r>
              <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表格</a:t>
            </a:r>
            <a:endPar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30" name="矩形: 圆角 29"/>
          <p:cNvSpPr/>
          <p:nvPr/>
        </p:nvSpPr>
        <p:spPr>
          <a:xfrm>
            <a:off x="8120395" y="3565185"/>
            <a:ext cx="1118072" cy="811833"/>
          </a:xfrm>
          <a:custGeom>
            <a:avLst/>
            <a:gdLst>
              <a:gd name="connsiteX0" fmla="*/ 0 w 1118072"/>
              <a:gd name="connsiteY0" fmla="*/ 135308 h 811833"/>
              <a:gd name="connsiteX1" fmla="*/ 135308 w 1118072"/>
              <a:gd name="connsiteY1" fmla="*/ 0 h 811833"/>
              <a:gd name="connsiteX2" fmla="*/ 575985 w 1118072"/>
              <a:gd name="connsiteY2" fmla="*/ 0 h 811833"/>
              <a:gd name="connsiteX3" fmla="*/ 982764 w 1118072"/>
              <a:gd name="connsiteY3" fmla="*/ 0 h 811833"/>
              <a:gd name="connsiteX4" fmla="*/ 1118072 w 1118072"/>
              <a:gd name="connsiteY4" fmla="*/ 135308 h 811833"/>
              <a:gd name="connsiteX5" fmla="*/ 1118072 w 1118072"/>
              <a:gd name="connsiteY5" fmla="*/ 676525 h 811833"/>
              <a:gd name="connsiteX6" fmla="*/ 982764 w 1118072"/>
              <a:gd name="connsiteY6" fmla="*/ 811833 h 811833"/>
              <a:gd name="connsiteX7" fmla="*/ 550561 w 1118072"/>
              <a:gd name="connsiteY7" fmla="*/ 811833 h 811833"/>
              <a:gd name="connsiteX8" fmla="*/ 135308 w 1118072"/>
              <a:gd name="connsiteY8" fmla="*/ 811833 h 811833"/>
              <a:gd name="connsiteX9" fmla="*/ 0 w 1118072"/>
              <a:gd name="connsiteY9" fmla="*/ 676525 h 811833"/>
              <a:gd name="connsiteX10" fmla="*/ 0 w 1118072"/>
              <a:gd name="connsiteY10" fmla="*/ 135308 h 8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8072" h="811833" fill="none" extrusionOk="0">
                <a:moveTo>
                  <a:pt x="0" y="135308"/>
                </a:moveTo>
                <a:cubicBezTo>
                  <a:pt x="8385" y="58393"/>
                  <a:pt x="62942" y="-6826"/>
                  <a:pt x="135308" y="0"/>
                </a:cubicBezTo>
                <a:cubicBezTo>
                  <a:pt x="351128" y="-17321"/>
                  <a:pt x="423429" y="29066"/>
                  <a:pt x="575985" y="0"/>
                </a:cubicBezTo>
                <a:cubicBezTo>
                  <a:pt x="728541" y="-29066"/>
                  <a:pt x="783687" y="30222"/>
                  <a:pt x="982764" y="0"/>
                </a:cubicBezTo>
                <a:cubicBezTo>
                  <a:pt x="1040659" y="10573"/>
                  <a:pt x="1108812" y="47789"/>
                  <a:pt x="1118072" y="135308"/>
                </a:cubicBezTo>
                <a:cubicBezTo>
                  <a:pt x="1170916" y="285556"/>
                  <a:pt x="1074570" y="539751"/>
                  <a:pt x="1118072" y="676525"/>
                </a:cubicBezTo>
                <a:cubicBezTo>
                  <a:pt x="1104947" y="762981"/>
                  <a:pt x="1047224" y="821388"/>
                  <a:pt x="982764" y="811833"/>
                </a:cubicBezTo>
                <a:cubicBezTo>
                  <a:pt x="770100" y="829423"/>
                  <a:pt x="751353" y="807703"/>
                  <a:pt x="550561" y="811833"/>
                </a:cubicBezTo>
                <a:cubicBezTo>
                  <a:pt x="349769" y="815963"/>
                  <a:pt x="326831" y="782314"/>
                  <a:pt x="135308" y="811833"/>
                </a:cubicBezTo>
                <a:cubicBezTo>
                  <a:pt x="61023" y="826669"/>
                  <a:pt x="-4583" y="747602"/>
                  <a:pt x="0" y="676525"/>
                </a:cubicBezTo>
                <a:cubicBezTo>
                  <a:pt x="-19624" y="415364"/>
                  <a:pt x="21451" y="377239"/>
                  <a:pt x="0" y="135308"/>
                </a:cubicBezTo>
                <a:close/>
              </a:path>
              <a:path w="1118072" h="811833" stroke="0" extrusionOk="0">
                <a:moveTo>
                  <a:pt x="0" y="135308"/>
                </a:moveTo>
                <a:cubicBezTo>
                  <a:pt x="-654" y="57845"/>
                  <a:pt x="61866" y="10069"/>
                  <a:pt x="135308" y="0"/>
                </a:cubicBezTo>
                <a:cubicBezTo>
                  <a:pt x="229541" y="-21132"/>
                  <a:pt x="421083" y="39833"/>
                  <a:pt x="533612" y="0"/>
                </a:cubicBezTo>
                <a:cubicBezTo>
                  <a:pt x="646141" y="-39833"/>
                  <a:pt x="867811" y="39091"/>
                  <a:pt x="982764" y="0"/>
                </a:cubicBezTo>
                <a:cubicBezTo>
                  <a:pt x="1042878" y="10942"/>
                  <a:pt x="1136440" y="53312"/>
                  <a:pt x="1118072" y="135308"/>
                </a:cubicBezTo>
                <a:cubicBezTo>
                  <a:pt x="1151356" y="309055"/>
                  <a:pt x="1110030" y="459269"/>
                  <a:pt x="1118072" y="676525"/>
                </a:cubicBezTo>
                <a:cubicBezTo>
                  <a:pt x="1122346" y="749023"/>
                  <a:pt x="1052545" y="810415"/>
                  <a:pt x="982764" y="811833"/>
                </a:cubicBezTo>
                <a:cubicBezTo>
                  <a:pt x="830807" y="847453"/>
                  <a:pt x="725361" y="774745"/>
                  <a:pt x="575985" y="811833"/>
                </a:cubicBezTo>
                <a:cubicBezTo>
                  <a:pt x="426609" y="848921"/>
                  <a:pt x="316878" y="799519"/>
                  <a:pt x="135308" y="811833"/>
                </a:cubicBezTo>
                <a:cubicBezTo>
                  <a:pt x="72000" y="821337"/>
                  <a:pt x="11951" y="761799"/>
                  <a:pt x="0" y="676525"/>
                </a:cubicBezTo>
                <a:cubicBezTo>
                  <a:pt x="-23265" y="418632"/>
                  <a:pt x="25029" y="368159"/>
                  <a:pt x="0" y="135308"/>
                </a:cubicBezTo>
                <a:close/>
              </a:path>
            </a:pathLst>
          </a:cu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修改表格提取代码</a:t>
            </a:r>
            <a:endParaRPr kumimoji="0" lang="zh-CN" altLang="en-US" sz="14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31" name="箭头: 下 30"/>
          <p:cNvSpPr/>
          <p:nvPr/>
        </p:nvSpPr>
        <p:spPr>
          <a:xfrm rot="16200000">
            <a:off x="5755095" y="2315567"/>
            <a:ext cx="344726" cy="264025"/>
          </a:xfrm>
          <a:prstGeom prst="down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p:cNvSpPr/>
          <p:nvPr/>
        </p:nvSpPr>
        <p:spPr>
          <a:xfrm rot="14313489">
            <a:off x="5755094" y="3081070"/>
            <a:ext cx="344726" cy="264025"/>
          </a:xfrm>
          <a:prstGeom prst="down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2"/>
          <p:cNvSpPr/>
          <p:nvPr/>
        </p:nvSpPr>
        <p:spPr>
          <a:xfrm rot="16200000">
            <a:off x="8639081" y="2346321"/>
            <a:ext cx="344726" cy="264025"/>
          </a:xfrm>
          <a:prstGeom prst="down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p:cNvSpPr/>
          <p:nvPr/>
        </p:nvSpPr>
        <p:spPr>
          <a:xfrm rot="2500024">
            <a:off x="9398244" y="3294273"/>
            <a:ext cx="344726" cy="264025"/>
          </a:xfrm>
          <a:prstGeom prst="down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下 34"/>
          <p:cNvSpPr/>
          <p:nvPr/>
        </p:nvSpPr>
        <p:spPr>
          <a:xfrm rot="6314123">
            <a:off x="6960101" y="3708473"/>
            <a:ext cx="344726" cy="264025"/>
          </a:xfrm>
          <a:prstGeom prst="down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484574" y="3494939"/>
            <a:ext cx="3323388" cy="1027845"/>
          </a:xfrm>
          <a:prstGeom prst="rect">
            <a:avLst/>
          </a:prstGeom>
          <a:noFill/>
        </p:spPr>
        <p:txBody>
          <a:bodyPr wrap="square" rtlCol="0">
            <a:spAutoFit/>
          </a:bodyPr>
          <a:lstStyle/>
          <a:p>
            <a:pPr marL="285750" indent="-285750" algn="just">
              <a:lnSpc>
                <a:spcPct val="150000"/>
              </a:lnSpc>
              <a:spcBef>
                <a:spcPts val="600"/>
              </a:spcBef>
              <a:spcAft>
                <a:spcPts val="600"/>
              </a:spcAft>
              <a:buFont typeface="Wingdings" panose="05000000000000000000" pitchFamily="2" charset="2"/>
              <a:buChar char="Ø"/>
            </a:pPr>
            <a:r>
              <a:rPr lang="en-US" altLang="zh-CN" dirty="0">
                <a:latin typeface="Linux Libertine"/>
                <a:ea typeface="微软雅黑" panose="020B0503020204020204" pitchFamily="34" charset="-122"/>
                <a:cs typeface="微软雅黑" panose="020B0503020204020204" pitchFamily="34" charset="-122"/>
              </a:rPr>
              <a:t>PDF</a:t>
            </a:r>
            <a:r>
              <a:rPr lang="zh-CN" altLang="en-US" dirty="0">
                <a:latin typeface="Linux Libertine"/>
                <a:ea typeface="微软雅黑" panose="020B0503020204020204" pitchFamily="34" charset="-122"/>
                <a:cs typeface="微软雅黑" panose="020B0503020204020204" pitchFamily="34" charset="-122"/>
              </a:rPr>
              <a:t>年报内部表格提取</a:t>
            </a:r>
            <a:endParaRPr lang="en-US" altLang="zh-CN" dirty="0">
              <a:latin typeface="Linux Libertine"/>
              <a:ea typeface="微软雅黑" panose="020B0503020204020204" pitchFamily="34" charset="-122"/>
              <a:cs typeface="微软雅黑" panose="020B0503020204020204" pitchFamily="34" charset="-122"/>
            </a:endParaRPr>
          </a:p>
          <a:p>
            <a:pPr marL="285750" indent="-285750" algn="just">
              <a:lnSpc>
                <a:spcPct val="150000"/>
              </a:lnSpc>
              <a:spcBef>
                <a:spcPts val="600"/>
              </a:spcBef>
              <a:spcAft>
                <a:spcPts val="600"/>
              </a:spcAft>
              <a:buFont typeface="Wingdings" panose="05000000000000000000" pitchFamily="2" charset="2"/>
              <a:buChar char="Ø"/>
            </a:pPr>
            <a:r>
              <a:rPr lang="zh-CN" altLang="en-US" dirty="0">
                <a:latin typeface="Linux Libertine"/>
                <a:ea typeface="微软雅黑" panose="020B0503020204020204" pitchFamily="34" charset="-122"/>
                <a:cs typeface="微软雅黑" panose="020B0503020204020204" pitchFamily="34" charset="-122"/>
              </a:rPr>
              <a:t>大表的构建</a:t>
            </a:r>
            <a:endParaRPr lang="en-US" altLang="zh-CN" dirty="0">
              <a:latin typeface="Linux Libertine"/>
              <a:ea typeface="微软雅黑" panose="020B0503020204020204" pitchFamily="34" charset="-122"/>
              <a:cs typeface="微软雅黑" panose="020B0503020204020204" pitchFamily="34" charset="-122"/>
            </a:endParaRPr>
          </a:p>
        </p:txBody>
      </p:sp>
      <p:sp>
        <p:nvSpPr>
          <p:cNvPr id="37" name="矩形: 圆角 36"/>
          <p:cNvSpPr/>
          <p:nvPr/>
        </p:nvSpPr>
        <p:spPr>
          <a:xfrm>
            <a:off x="4578455" y="5315260"/>
            <a:ext cx="5108018" cy="437693"/>
          </a:xfrm>
          <a:custGeom>
            <a:avLst/>
            <a:gdLst>
              <a:gd name="connsiteX0" fmla="*/ 0 w 5108018"/>
              <a:gd name="connsiteY0" fmla="*/ 72950 h 437693"/>
              <a:gd name="connsiteX1" fmla="*/ 72950 w 5108018"/>
              <a:gd name="connsiteY1" fmla="*/ 0 h 437693"/>
              <a:gd name="connsiteX2" fmla="*/ 673918 w 5108018"/>
              <a:gd name="connsiteY2" fmla="*/ 0 h 437693"/>
              <a:gd name="connsiteX3" fmla="*/ 1274885 w 5108018"/>
              <a:gd name="connsiteY3" fmla="*/ 0 h 437693"/>
              <a:gd name="connsiteX4" fmla="*/ 1826232 w 5108018"/>
              <a:gd name="connsiteY4" fmla="*/ 0 h 437693"/>
              <a:gd name="connsiteX5" fmla="*/ 2377578 w 5108018"/>
              <a:gd name="connsiteY5" fmla="*/ 0 h 437693"/>
              <a:gd name="connsiteX6" fmla="*/ 2928925 w 5108018"/>
              <a:gd name="connsiteY6" fmla="*/ 0 h 437693"/>
              <a:gd name="connsiteX7" fmla="*/ 3331407 w 5108018"/>
              <a:gd name="connsiteY7" fmla="*/ 0 h 437693"/>
              <a:gd name="connsiteX8" fmla="*/ 3783512 w 5108018"/>
              <a:gd name="connsiteY8" fmla="*/ 0 h 437693"/>
              <a:gd name="connsiteX9" fmla="*/ 4334858 w 5108018"/>
              <a:gd name="connsiteY9" fmla="*/ 0 h 437693"/>
              <a:gd name="connsiteX10" fmla="*/ 5035068 w 5108018"/>
              <a:gd name="connsiteY10" fmla="*/ 0 h 437693"/>
              <a:gd name="connsiteX11" fmla="*/ 5108018 w 5108018"/>
              <a:gd name="connsiteY11" fmla="*/ 72950 h 437693"/>
              <a:gd name="connsiteX12" fmla="*/ 5108018 w 5108018"/>
              <a:gd name="connsiteY12" fmla="*/ 364743 h 437693"/>
              <a:gd name="connsiteX13" fmla="*/ 5035068 w 5108018"/>
              <a:gd name="connsiteY13" fmla="*/ 437693 h 437693"/>
              <a:gd name="connsiteX14" fmla="*/ 4582964 w 5108018"/>
              <a:gd name="connsiteY14" fmla="*/ 437693 h 437693"/>
              <a:gd name="connsiteX15" fmla="*/ 4031617 w 5108018"/>
              <a:gd name="connsiteY15" fmla="*/ 437693 h 437693"/>
              <a:gd name="connsiteX16" fmla="*/ 3480271 w 5108018"/>
              <a:gd name="connsiteY16" fmla="*/ 437693 h 437693"/>
              <a:gd name="connsiteX17" fmla="*/ 3028167 w 5108018"/>
              <a:gd name="connsiteY17" fmla="*/ 437693 h 437693"/>
              <a:gd name="connsiteX18" fmla="*/ 2526442 w 5108018"/>
              <a:gd name="connsiteY18" fmla="*/ 437693 h 437693"/>
              <a:gd name="connsiteX19" fmla="*/ 2074338 w 5108018"/>
              <a:gd name="connsiteY19" fmla="*/ 437693 h 437693"/>
              <a:gd name="connsiteX20" fmla="*/ 1423749 w 5108018"/>
              <a:gd name="connsiteY20" fmla="*/ 437693 h 437693"/>
              <a:gd name="connsiteX21" fmla="*/ 1021266 w 5108018"/>
              <a:gd name="connsiteY21" fmla="*/ 437693 h 437693"/>
              <a:gd name="connsiteX22" fmla="*/ 72950 w 5108018"/>
              <a:gd name="connsiteY22" fmla="*/ 437693 h 437693"/>
              <a:gd name="connsiteX23" fmla="*/ 0 w 5108018"/>
              <a:gd name="connsiteY23" fmla="*/ 364743 h 437693"/>
              <a:gd name="connsiteX24" fmla="*/ 0 w 5108018"/>
              <a:gd name="connsiteY24" fmla="*/ 72950 h 43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08018" h="437693" fill="none" extrusionOk="0">
                <a:moveTo>
                  <a:pt x="0" y="72950"/>
                </a:moveTo>
                <a:cubicBezTo>
                  <a:pt x="-11626" y="33331"/>
                  <a:pt x="25647" y="2215"/>
                  <a:pt x="72950" y="0"/>
                </a:cubicBezTo>
                <a:cubicBezTo>
                  <a:pt x="262695" y="-34907"/>
                  <a:pt x="402471" y="60689"/>
                  <a:pt x="673918" y="0"/>
                </a:cubicBezTo>
                <a:cubicBezTo>
                  <a:pt x="945365" y="-60689"/>
                  <a:pt x="1151723" y="852"/>
                  <a:pt x="1274885" y="0"/>
                </a:cubicBezTo>
                <a:cubicBezTo>
                  <a:pt x="1398047" y="-852"/>
                  <a:pt x="1600465" y="62677"/>
                  <a:pt x="1826232" y="0"/>
                </a:cubicBezTo>
                <a:cubicBezTo>
                  <a:pt x="2051999" y="-62677"/>
                  <a:pt x="2120208" y="59231"/>
                  <a:pt x="2377578" y="0"/>
                </a:cubicBezTo>
                <a:cubicBezTo>
                  <a:pt x="2634948" y="-59231"/>
                  <a:pt x="2798677" y="58821"/>
                  <a:pt x="2928925" y="0"/>
                </a:cubicBezTo>
                <a:cubicBezTo>
                  <a:pt x="3059173" y="-58821"/>
                  <a:pt x="3249295" y="5626"/>
                  <a:pt x="3331407" y="0"/>
                </a:cubicBezTo>
                <a:cubicBezTo>
                  <a:pt x="3413519" y="-5626"/>
                  <a:pt x="3572653" y="11516"/>
                  <a:pt x="3783512" y="0"/>
                </a:cubicBezTo>
                <a:cubicBezTo>
                  <a:pt x="3994371" y="-11516"/>
                  <a:pt x="4100349" y="14022"/>
                  <a:pt x="4334858" y="0"/>
                </a:cubicBezTo>
                <a:cubicBezTo>
                  <a:pt x="4569367" y="-14022"/>
                  <a:pt x="4842812" y="83905"/>
                  <a:pt x="5035068" y="0"/>
                </a:cubicBezTo>
                <a:cubicBezTo>
                  <a:pt x="5069751" y="-7970"/>
                  <a:pt x="5106881" y="29917"/>
                  <a:pt x="5108018" y="72950"/>
                </a:cubicBezTo>
                <a:cubicBezTo>
                  <a:pt x="5132665" y="201812"/>
                  <a:pt x="5076953" y="301109"/>
                  <a:pt x="5108018" y="364743"/>
                </a:cubicBezTo>
                <a:cubicBezTo>
                  <a:pt x="5101734" y="409275"/>
                  <a:pt x="5077248" y="443663"/>
                  <a:pt x="5035068" y="437693"/>
                </a:cubicBezTo>
                <a:cubicBezTo>
                  <a:pt x="4882700" y="440396"/>
                  <a:pt x="4712269" y="388960"/>
                  <a:pt x="4582964" y="437693"/>
                </a:cubicBezTo>
                <a:cubicBezTo>
                  <a:pt x="4453659" y="486426"/>
                  <a:pt x="4170785" y="415127"/>
                  <a:pt x="4031617" y="437693"/>
                </a:cubicBezTo>
                <a:cubicBezTo>
                  <a:pt x="3892449" y="460259"/>
                  <a:pt x="3696116" y="423565"/>
                  <a:pt x="3480271" y="437693"/>
                </a:cubicBezTo>
                <a:cubicBezTo>
                  <a:pt x="3264426" y="451821"/>
                  <a:pt x="3254013" y="405828"/>
                  <a:pt x="3028167" y="437693"/>
                </a:cubicBezTo>
                <a:cubicBezTo>
                  <a:pt x="2802321" y="469558"/>
                  <a:pt x="2771258" y="433858"/>
                  <a:pt x="2526442" y="437693"/>
                </a:cubicBezTo>
                <a:cubicBezTo>
                  <a:pt x="2281626" y="441528"/>
                  <a:pt x="2247810" y="427146"/>
                  <a:pt x="2074338" y="437693"/>
                </a:cubicBezTo>
                <a:cubicBezTo>
                  <a:pt x="1900866" y="448240"/>
                  <a:pt x="1566853" y="422854"/>
                  <a:pt x="1423749" y="437693"/>
                </a:cubicBezTo>
                <a:cubicBezTo>
                  <a:pt x="1280645" y="452532"/>
                  <a:pt x="1177104" y="400796"/>
                  <a:pt x="1021266" y="437693"/>
                </a:cubicBezTo>
                <a:cubicBezTo>
                  <a:pt x="865428" y="474590"/>
                  <a:pt x="457567" y="353142"/>
                  <a:pt x="72950" y="437693"/>
                </a:cubicBezTo>
                <a:cubicBezTo>
                  <a:pt x="40967" y="428929"/>
                  <a:pt x="4791" y="405244"/>
                  <a:pt x="0" y="364743"/>
                </a:cubicBezTo>
                <a:cubicBezTo>
                  <a:pt x="-12675" y="258026"/>
                  <a:pt x="19003" y="209520"/>
                  <a:pt x="0" y="72950"/>
                </a:cubicBezTo>
                <a:close/>
              </a:path>
              <a:path w="5108018" h="437693" stroke="0" extrusionOk="0">
                <a:moveTo>
                  <a:pt x="0" y="72950"/>
                </a:moveTo>
                <a:cubicBezTo>
                  <a:pt x="-768" y="29448"/>
                  <a:pt x="33304" y="5035"/>
                  <a:pt x="72950" y="0"/>
                </a:cubicBezTo>
                <a:cubicBezTo>
                  <a:pt x="241137" y="-44222"/>
                  <a:pt x="304635" y="6342"/>
                  <a:pt x="475433" y="0"/>
                </a:cubicBezTo>
                <a:cubicBezTo>
                  <a:pt x="646231" y="-6342"/>
                  <a:pt x="702556" y="43453"/>
                  <a:pt x="927537" y="0"/>
                </a:cubicBezTo>
                <a:cubicBezTo>
                  <a:pt x="1152518" y="-43453"/>
                  <a:pt x="1264650" y="55890"/>
                  <a:pt x="1478883" y="0"/>
                </a:cubicBezTo>
                <a:cubicBezTo>
                  <a:pt x="1693116" y="-55890"/>
                  <a:pt x="1834820" y="52211"/>
                  <a:pt x="1930988" y="0"/>
                </a:cubicBezTo>
                <a:cubicBezTo>
                  <a:pt x="2027157" y="-52211"/>
                  <a:pt x="2228676" y="30939"/>
                  <a:pt x="2333470" y="0"/>
                </a:cubicBezTo>
                <a:cubicBezTo>
                  <a:pt x="2438264" y="-30939"/>
                  <a:pt x="2732648" y="37578"/>
                  <a:pt x="2835196" y="0"/>
                </a:cubicBezTo>
                <a:cubicBezTo>
                  <a:pt x="2937744" y="-37578"/>
                  <a:pt x="3322910" y="68654"/>
                  <a:pt x="3485784" y="0"/>
                </a:cubicBezTo>
                <a:cubicBezTo>
                  <a:pt x="3648658" y="-68654"/>
                  <a:pt x="3949422" y="40747"/>
                  <a:pt x="4136373" y="0"/>
                </a:cubicBezTo>
                <a:cubicBezTo>
                  <a:pt x="4323324" y="-40747"/>
                  <a:pt x="4652114" y="50478"/>
                  <a:pt x="5035068" y="0"/>
                </a:cubicBezTo>
                <a:cubicBezTo>
                  <a:pt x="5076708" y="1124"/>
                  <a:pt x="5115479" y="39244"/>
                  <a:pt x="5108018" y="72950"/>
                </a:cubicBezTo>
                <a:cubicBezTo>
                  <a:pt x="5121600" y="165730"/>
                  <a:pt x="5090039" y="284486"/>
                  <a:pt x="5108018" y="364743"/>
                </a:cubicBezTo>
                <a:cubicBezTo>
                  <a:pt x="5118395" y="402327"/>
                  <a:pt x="5078637" y="428219"/>
                  <a:pt x="5035068" y="437693"/>
                </a:cubicBezTo>
                <a:cubicBezTo>
                  <a:pt x="4836147" y="459616"/>
                  <a:pt x="4693821" y="415824"/>
                  <a:pt x="4384479" y="437693"/>
                </a:cubicBezTo>
                <a:cubicBezTo>
                  <a:pt x="4075137" y="459562"/>
                  <a:pt x="4118896" y="381236"/>
                  <a:pt x="3882754" y="437693"/>
                </a:cubicBezTo>
                <a:cubicBezTo>
                  <a:pt x="3646613" y="494150"/>
                  <a:pt x="3497522" y="398126"/>
                  <a:pt x="3381029" y="437693"/>
                </a:cubicBezTo>
                <a:cubicBezTo>
                  <a:pt x="3264536" y="477260"/>
                  <a:pt x="3172842" y="414049"/>
                  <a:pt x="2978546" y="437693"/>
                </a:cubicBezTo>
                <a:cubicBezTo>
                  <a:pt x="2784250" y="461337"/>
                  <a:pt x="2546584" y="382401"/>
                  <a:pt x="2427199" y="437693"/>
                </a:cubicBezTo>
                <a:cubicBezTo>
                  <a:pt x="2307814" y="492985"/>
                  <a:pt x="2003683" y="390684"/>
                  <a:pt x="1826232" y="437693"/>
                </a:cubicBezTo>
                <a:cubicBezTo>
                  <a:pt x="1648781" y="484702"/>
                  <a:pt x="1481846" y="389243"/>
                  <a:pt x="1374128" y="437693"/>
                </a:cubicBezTo>
                <a:cubicBezTo>
                  <a:pt x="1266410" y="486143"/>
                  <a:pt x="1046085" y="432580"/>
                  <a:pt x="922024" y="437693"/>
                </a:cubicBezTo>
                <a:cubicBezTo>
                  <a:pt x="797963" y="442806"/>
                  <a:pt x="323899" y="382661"/>
                  <a:pt x="72950" y="437693"/>
                </a:cubicBezTo>
                <a:cubicBezTo>
                  <a:pt x="32951" y="447387"/>
                  <a:pt x="-1722" y="403660"/>
                  <a:pt x="0" y="364743"/>
                </a:cubicBezTo>
                <a:cubicBezTo>
                  <a:pt x="-10735" y="303508"/>
                  <a:pt x="4159" y="168817"/>
                  <a:pt x="0" y="72950"/>
                </a:cubicBezTo>
                <a:close/>
              </a:path>
            </a:pathLst>
          </a:cu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prstClr val="black"/>
                </a:solidFill>
                <a:latin typeface="Consolas" panose="020B0609020204030204" pitchFamily="49" charset="0"/>
                <a:ea typeface="微软雅黑" panose="020B0503020204020204" pitchFamily="34" charset="-122"/>
              </a:rPr>
              <a:t>将每个</a:t>
            </a:r>
            <a:r>
              <a:rPr lang="en-US" altLang="zh-CN" sz="1400" dirty="0">
                <a:solidFill>
                  <a:prstClr val="black"/>
                </a:solidFill>
                <a:latin typeface="Consolas" panose="020B0609020204030204" pitchFamily="49" charset="0"/>
                <a:ea typeface="微软雅黑" panose="020B0503020204020204" pitchFamily="34" charset="-122"/>
              </a:rPr>
              <a:t>PDF</a:t>
            </a:r>
            <a:r>
              <a:rPr lang="zh-CN" altLang="en-US" sz="1400" dirty="0">
                <a:solidFill>
                  <a:prstClr val="black"/>
                </a:solidFill>
                <a:latin typeface="Consolas" panose="020B0609020204030204" pitchFamily="49" charset="0"/>
                <a:ea typeface="微软雅黑" panose="020B0503020204020204" pitchFamily="34" charset="-122"/>
              </a:rPr>
              <a:t>的表格信息存为一行，存入</a:t>
            </a:r>
            <a:r>
              <a:rPr lang="en-US" altLang="zh-CN" sz="1400" dirty="0" err="1">
                <a:solidFill>
                  <a:prstClr val="black"/>
                </a:solidFill>
                <a:latin typeface="Consolas" panose="020B0609020204030204" pitchFamily="49" charset="0"/>
                <a:ea typeface="微软雅黑" panose="020B0503020204020204" pitchFamily="34" charset="-122"/>
              </a:rPr>
              <a:t>sqlite</a:t>
            </a:r>
            <a:r>
              <a:rPr lang="zh-CN" altLang="en-US" sz="1400" dirty="0">
                <a:solidFill>
                  <a:prstClr val="black"/>
                </a:solidFill>
                <a:latin typeface="Consolas" panose="020B0609020204030204" pitchFamily="49" charset="0"/>
                <a:ea typeface="微软雅黑" panose="020B0503020204020204" pitchFamily="34" charset="-122"/>
              </a:rPr>
              <a:t>数据库中</a:t>
            </a:r>
            <a:endParaRPr lang="en-US" altLang="zh-CN" sz="1400" dirty="0">
              <a:solidFill>
                <a:prstClr val="black"/>
              </a:solidFill>
              <a:latin typeface="Consolas" panose="020B0609020204030204" pitchFamily="49" charset="0"/>
              <a:ea typeface="微软雅黑" panose="020B0503020204020204" pitchFamily="34" charset="-122"/>
            </a:endParaRPr>
          </a:p>
        </p:txBody>
      </p:sp>
      <p:sp>
        <p:nvSpPr>
          <p:cNvPr id="38" name="箭头: 下 37"/>
          <p:cNvSpPr/>
          <p:nvPr/>
        </p:nvSpPr>
        <p:spPr>
          <a:xfrm>
            <a:off x="5083817" y="4382818"/>
            <a:ext cx="344726" cy="654583"/>
          </a:xfrm>
          <a:prstGeom prst="down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5" y="815443"/>
            <a:ext cx="5437941" cy="584775"/>
          </a:xfrm>
          <a:prstGeom prst="rect">
            <a:avLst/>
          </a:prstGeom>
          <a:noFill/>
        </p:spPr>
        <p:txBody>
          <a:bodyPr wrap="square" lIns="91440" tIns="45720" rIns="91440" bIns="45720">
            <a:spAutoFit/>
          </a:bodyPr>
          <a:lstStyle/>
          <a:p>
            <a:r>
              <a:rPr lang="en-US" altLang="zh-CN" sz="3200" b="1" dirty="0">
                <a:ln w="9525">
                  <a:solidFill>
                    <a:schemeClr val="bg1"/>
                  </a:solidFill>
                  <a:prstDash val="solid"/>
                </a:ln>
                <a:latin typeface="+mj-ea"/>
                <a:ea typeface="+mj-ea"/>
              </a:rPr>
              <a:t>3 Text2SQL</a:t>
            </a:r>
            <a:r>
              <a:rPr lang="zh-CN" altLang="en-US" sz="3200" b="1" dirty="0">
                <a:ln w="9525">
                  <a:solidFill>
                    <a:schemeClr val="bg1"/>
                  </a:solidFill>
                  <a:prstDash val="solid"/>
                </a:ln>
                <a:latin typeface="+mj-ea"/>
                <a:ea typeface="+mj-ea"/>
              </a:rPr>
              <a:t>微调</a:t>
            </a:r>
            <a:r>
              <a:rPr lang="en-US" altLang="zh-CN" sz="3200" b="1" dirty="0" err="1">
                <a:ln w="9525">
                  <a:solidFill>
                    <a:schemeClr val="bg1"/>
                  </a:solidFill>
                  <a:prstDash val="solid"/>
                </a:ln>
                <a:latin typeface="+mj-ea"/>
                <a:ea typeface="+mj-ea"/>
              </a:rPr>
              <a:t>ChatGLM</a:t>
            </a:r>
            <a:endParaRPr lang="zh-CN" altLang="en-US" sz="3200" b="1" cap="none" spc="0" dirty="0">
              <a:ln w="9525">
                <a:solidFill>
                  <a:schemeClr val="bg1"/>
                </a:solidFill>
                <a:prstDash val="solid"/>
              </a:ln>
              <a:latin typeface="+mj-ea"/>
              <a:ea typeface="+mj-ea"/>
            </a:endParaRPr>
          </a:p>
        </p:txBody>
      </p:sp>
      <p:sp>
        <p:nvSpPr>
          <p:cNvPr id="6" name="矩形: 圆角 5"/>
          <p:cNvSpPr/>
          <p:nvPr/>
        </p:nvSpPr>
        <p:spPr>
          <a:xfrm>
            <a:off x="887524" y="1883378"/>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pic>
        <p:nvPicPr>
          <p:cNvPr id="7" name="图片 6"/>
          <p:cNvPicPr>
            <a:picLocks noChangeAspect="1"/>
          </p:cNvPicPr>
          <p:nvPr/>
        </p:nvPicPr>
        <p:blipFill>
          <a:blip r:embed="rId1"/>
          <a:stretch>
            <a:fillRect/>
          </a:stretch>
        </p:blipFill>
        <p:spPr>
          <a:xfrm>
            <a:off x="2994343" y="1694946"/>
            <a:ext cx="7906853" cy="2000529"/>
          </a:xfrm>
          <a:prstGeom prst="rect">
            <a:avLst/>
          </a:prstGeom>
        </p:spPr>
      </p:pic>
      <p:pic>
        <p:nvPicPr>
          <p:cNvPr id="9" name="图片 8"/>
          <p:cNvPicPr>
            <a:picLocks noChangeAspect="1"/>
          </p:cNvPicPr>
          <p:nvPr/>
        </p:nvPicPr>
        <p:blipFill>
          <a:blip r:embed="rId2"/>
          <a:stretch>
            <a:fillRect/>
          </a:stretch>
        </p:blipFill>
        <p:spPr>
          <a:xfrm>
            <a:off x="601173" y="4242511"/>
            <a:ext cx="4008715" cy="1676303"/>
          </a:xfrm>
          <a:prstGeom prst="rect">
            <a:avLst/>
          </a:prstGeom>
        </p:spPr>
      </p:pic>
      <p:sp>
        <p:nvSpPr>
          <p:cNvPr id="10" name="矩形: 圆角 9"/>
          <p:cNvSpPr/>
          <p:nvPr/>
        </p:nvSpPr>
        <p:spPr>
          <a:xfrm>
            <a:off x="5278653" y="4816346"/>
            <a:ext cx="1798485" cy="646330"/>
          </a:xfrm>
          <a:custGeom>
            <a:avLst/>
            <a:gdLst>
              <a:gd name="connsiteX0" fmla="*/ 0 w 1798485"/>
              <a:gd name="connsiteY0" fmla="*/ 107724 h 646330"/>
              <a:gd name="connsiteX1" fmla="*/ 107724 w 1798485"/>
              <a:gd name="connsiteY1" fmla="*/ 0 h 646330"/>
              <a:gd name="connsiteX2" fmla="*/ 603742 w 1798485"/>
              <a:gd name="connsiteY2" fmla="*/ 0 h 646330"/>
              <a:gd name="connsiteX3" fmla="*/ 1083930 w 1798485"/>
              <a:gd name="connsiteY3" fmla="*/ 0 h 646330"/>
              <a:gd name="connsiteX4" fmla="*/ 1690761 w 1798485"/>
              <a:gd name="connsiteY4" fmla="*/ 0 h 646330"/>
              <a:gd name="connsiteX5" fmla="*/ 1798485 w 1798485"/>
              <a:gd name="connsiteY5" fmla="*/ 107724 h 646330"/>
              <a:gd name="connsiteX6" fmla="*/ 1798485 w 1798485"/>
              <a:gd name="connsiteY6" fmla="*/ 538606 h 646330"/>
              <a:gd name="connsiteX7" fmla="*/ 1690761 w 1798485"/>
              <a:gd name="connsiteY7" fmla="*/ 646330 h 646330"/>
              <a:gd name="connsiteX8" fmla="*/ 1163082 w 1798485"/>
              <a:gd name="connsiteY8" fmla="*/ 646330 h 646330"/>
              <a:gd name="connsiteX9" fmla="*/ 619573 w 1798485"/>
              <a:gd name="connsiteY9" fmla="*/ 646330 h 646330"/>
              <a:gd name="connsiteX10" fmla="*/ 107724 w 1798485"/>
              <a:gd name="connsiteY10" fmla="*/ 646330 h 646330"/>
              <a:gd name="connsiteX11" fmla="*/ 0 w 1798485"/>
              <a:gd name="connsiteY11" fmla="*/ 538606 h 646330"/>
              <a:gd name="connsiteX12" fmla="*/ 0 w 1798485"/>
              <a:gd name="connsiteY12" fmla="*/ 107724 h 64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8485" h="646330" fill="none" extrusionOk="0">
                <a:moveTo>
                  <a:pt x="0" y="107724"/>
                </a:moveTo>
                <a:cubicBezTo>
                  <a:pt x="-2174" y="40020"/>
                  <a:pt x="50178" y="-14110"/>
                  <a:pt x="107724" y="0"/>
                </a:cubicBezTo>
                <a:cubicBezTo>
                  <a:pt x="251343" y="-36800"/>
                  <a:pt x="467015" y="459"/>
                  <a:pt x="603742" y="0"/>
                </a:cubicBezTo>
                <a:cubicBezTo>
                  <a:pt x="740469" y="-459"/>
                  <a:pt x="934805" y="57473"/>
                  <a:pt x="1083930" y="0"/>
                </a:cubicBezTo>
                <a:cubicBezTo>
                  <a:pt x="1233055" y="-57473"/>
                  <a:pt x="1522671" y="39395"/>
                  <a:pt x="1690761" y="0"/>
                </a:cubicBezTo>
                <a:cubicBezTo>
                  <a:pt x="1746897" y="3001"/>
                  <a:pt x="1787071" y="58850"/>
                  <a:pt x="1798485" y="107724"/>
                </a:cubicBezTo>
                <a:cubicBezTo>
                  <a:pt x="1849455" y="271398"/>
                  <a:pt x="1775300" y="381320"/>
                  <a:pt x="1798485" y="538606"/>
                </a:cubicBezTo>
                <a:cubicBezTo>
                  <a:pt x="1799302" y="605666"/>
                  <a:pt x="1736559" y="636448"/>
                  <a:pt x="1690761" y="646330"/>
                </a:cubicBezTo>
                <a:cubicBezTo>
                  <a:pt x="1540489" y="693987"/>
                  <a:pt x="1319250" y="641998"/>
                  <a:pt x="1163082" y="646330"/>
                </a:cubicBezTo>
                <a:cubicBezTo>
                  <a:pt x="1006914" y="650662"/>
                  <a:pt x="772763" y="604417"/>
                  <a:pt x="619573" y="646330"/>
                </a:cubicBezTo>
                <a:cubicBezTo>
                  <a:pt x="466383" y="688243"/>
                  <a:pt x="232566" y="589730"/>
                  <a:pt x="107724" y="646330"/>
                </a:cubicBezTo>
                <a:cubicBezTo>
                  <a:pt x="55504" y="642216"/>
                  <a:pt x="-3638" y="605163"/>
                  <a:pt x="0" y="538606"/>
                </a:cubicBezTo>
                <a:cubicBezTo>
                  <a:pt x="-4737" y="363576"/>
                  <a:pt x="34869" y="201878"/>
                  <a:pt x="0" y="107724"/>
                </a:cubicBezTo>
                <a:close/>
              </a:path>
              <a:path w="1798485" h="646330" stroke="0" extrusionOk="0">
                <a:moveTo>
                  <a:pt x="0" y="107724"/>
                </a:moveTo>
                <a:cubicBezTo>
                  <a:pt x="-3932" y="31783"/>
                  <a:pt x="48516" y="2241"/>
                  <a:pt x="107724" y="0"/>
                </a:cubicBezTo>
                <a:cubicBezTo>
                  <a:pt x="318223" y="-7572"/>
                  <a:pt x="424200" y="4997"/>
                  <a:pt x="587912" y="0"/>
                </a:cubicBezTo>
                <a:cubicBezTo>
                  <a:pt x="751624" y="-4997"/>
                  <a:pt x="914966" y="26480"/>
                  <a:pt x="1083930" y="0"/>
                </a:cubicBezTo>
                <a:cubicBezTo>
                  <a:pt x="1252894" y="-26480"/>
                  <a:pt x="1522071" y="57312"/>
                  <a:pt x="1690761" y="0"/>
                </a:cubicBezTo>
                <a:cubicBezTo>
                  <a:pt x="1746257" y="-9191"/>
                  <a:pt x="1782653" y="52902"/>
                  <a:pt x="1798485" y="107724"/>
                </a:cubicBezTo>
                <a:cubicBezTo>
                  <a:pt x="1822063" y="244312"/>
                  <a:pt x="1784628" y="324725"/>
                  <a:pt x="1798485" y="538606"/>
                </a:cubicBezTo>
                <a:cubicBezTo>
                  <a:pt x="1803813" y="593971"/>
                  <a:pt x="1741328" y="654947"/>
                  <a:pt x="1690761" y="646330"/>
                </a:cubicBezTo>
                <a:cubicBezTo>
                  <a:pt x="1522901" y="695657"/>
                  <a:pt x="1352326" y="613343"/>
                  <a:pt x="1147252" y="646330"/>
                </a:cubicBezTo>
                <a:cubicBezTo>
                  <a:pt x="942178" y="679317"/>
                  <a:pt x="715882" y="616503"/>
                  <a:pt x="587912" y="646330"/>
                </a:cubicBezTo>
                <a:cubicBezTo>
                  <a:pt x="459942" y="676157"/>
                  <a:pt x="228591" y="643659"/>
                  <a:pt x="107724" y="646330"/>
                </a:cubicBezTo>
                <a:cubicBezTo>
                  <a:pt x="43819" y="640474"/>
                  <a:pt x="-1811" y="597277"/>
                  <a:pt x="0" y="538606"/>
                </a:cubicBezTo>
                <a:cubicBezTo>
                  <a:pt x="-438" y="385869"/>
                  <a:pt x="7160" y="231677"/>
                  <a:pt x="0" y="107724"/>
                </a:cubicBezTo>
                <a:close/>
              </a:path>
            </a:pathLst>
          </a:cu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全参数微调</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12" name="文本框 11"/>
          <p:cNvSpPr txBox="1"/>
          <p:nvPr/>
        </p:nvSpPr>
        <p:spPr>
          <a:xfrm>
            <a:off x="7722716" y="4142303"/>
            <a:ext cx="3178480" cy="646331"/>
          </a:xfrm>
          <a:prstGeom prst="rect">
            <a:avLst/>
          </a:prstGeom>
          <a:noFill/>
        </p:spPr>
        <p:txBody>
          <a:bodyPr wrap="square">
            <a:spAutoFit/>
          </a:bodyPr>
          <a:lstStyle/>
          <a:p>
            <a:r>
              <a:rPr lang="zh-CN" altLang="en-US" dirty="0">
                <a:hlinkClick r:id="rId3"/>
              </a:rPr>
              <a:t>https://github.com/THUDM/ChatGLM2-6B/tree/main/ptuning</a:t>
            </a:r>
            <a:endParaRPr lang="en-US" altLang="zh-CN" dirty="0"/>
          </a:p>
        </p:txBody>
      </p:sp>
      <p:grpSp>
        <p:nvGrpSpPr>
          <p:cNvPr id="13" name="组合 12"/>
          <p:cNvGrpSpPr/>
          <p:nvPr/>
        </p:nvGrpSpPr>
        <p:grpSpPr>
          <a:xfrm>
            <a:off x="7745904" y="5178857"/>
            <a:ext cx="1019908" cy="773723"/>
            <a:chOff x="3714993" y="874024"/>
            <a:chExt cx="1019908" cy="773723"/>
          </a:xfrm>
        </p:grpSpPr>
        <p:sp>
          <p:nvSpPr>
            <p:cNvPr id="14" name="流程图: 磁盘 13"/>
            <p:cNvSpPr/>
            <p:nvPr/>
          </p:nvSpPr>
          <p:spPr>
            <a:xfrm>
              <a:off x="3714993" y="874024"/>
              <a:ext cx="1019908" cy="773723"/>
            </a:xfrm>
            <a:prstGeom prst="flowChartMagneticDisk">
              <a:avLst/>
            </a:prstGeom>
            <a:solidFill>
              <a:schemeClr val="accent4">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842117" y="1244197"/>
              <a:ext cx="794983" cy="276999"/>
            </a:xfrm>
            <a:prstGeom prst="rect">
              <a:avLst/>
            </a:prstGeom>
            <a:noFill/>
          </p:spPr>
          <p:txBody>
            <a:bodyPr wrap="square" rtlCol="0">
              <a:spAutoFit/>
            </a:bodyPr>
            <a:lstStyle/>
            <a:p>
              <a:r>
                <a:rPr lang="en-US" altLang="zh-CN" sz="1200" dirty="0" err="1">
                  <a:latin typeface="Consolas" panose="020B0609020204030204" pitchFamily="49" charset="0"/>
                </a:rPr>
                <a:t>ChatGLM</a:t>
              </a:r>
              <a:endParaRPr lang="zh-CN" altLang="en-US" sz="1200" dirty="0">
                <a:latin typeface="Consolas" panose="020B0609020204030204" pitchFamily="49" charset="0"/>
              </a:endParaRPr>
            </a:p>
          </p:txBody>
        </p:sp>
      </p:grpSp>
      <p:pic>
        <p:nvPicPr>
          <p:cNvPr id="1026" name="Picture 2" descr="Data Center Tesla V100 NVLink"/>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1098" t="21935" r="30377" b="20500"/>
          <a:stretch>
            <a:fillRect/>
          </a:stretch>
        </p:blipFill>
        <p:spPr bwMode="auto">
          <a:xfrm>
            <a:off x="9670093" y="5020282"/>
            <a:ext cx="1340362" cy="10574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5" y="815443"/>
            <a:ext cx="5437941" cy="584775"/>
          </a:xfrm>
          <a:prstGeom prst="rect">
            <a:avLst/>
          </a:prstGeom>
          <a:noFill/>
        </p:spPr>
        <p:txBody>
          <a:bodyPr wrap="square" lIns="91440" tIns="45720" rIns="91440" bIns="45720">
            <a:spAutoFit/>
          </a:bodyPr>
          <a:lstStyle/>
          <a:p>
            <a:r>
              <a:rPr lang="en-US" altLang="zh-CN" sz="3200" b="1" dirty="0">
                <a:ln w="9525">
                  <a:solidFill>
                    <a:schemeClr val="bg1"/>
                  </a:solidFill>
                  <a:prstDash val="solid"/>
                </a:ln>
                <a:latin typeface="+mj-ea"/>
                <a:ea typeface="+mj-ea"/>
              </a:rPr>
              <a:t>4 </a:t>
            </a:r>
            <a:r>
              <a:rPr lang="zh-CN" altLang="en-US" sz="3200" b="1" dirty="0">
                <a:ln w="9525">
                  <a:solidFill>
                    <a:schemeClr val="bg1"/>
                  </a:solidFill>
                  <a:prstDash val="solid"/>
                </a:ln>
                <a:latin typeface="+mj-ea"/>
                <a:ea typeface="+mj-ea"/>
              </a:rPr>
              <a:t>检索方案</a:t>
            </a:r>
            <a:endParaRPr lang="zh-CN" altLang="en-US" sz="3200" b="1" cap="none" spc="0" dirty="0">
              <a:ln w="9525">
                <a:solidFill>
                  <a:schemeClr val="bg1"/>
                </a:solidFill>
                <a:prstDash val="solid"/>
              </a:ln>
              <a:latin typeface="+mj-ea"/>
              <a:ea typeface="+mj-ea"/>
            </a:endParaRPr>
          </a:p>
        </p:txBody>
      </p:sp>
      <p:sp>
        <p:nvSpPr>
          <p:cNvPr id="4" name="矩形: 圆角 3"/>
          <p:cNvSpPr/>
          <p:nvPr/>
        </p:nvSpPr>
        <p:spPr>
          <a:xfrm>
            <a:off x="887524" y="1892661"/>
            <a:ext cx="1506415" cy="81183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earch</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9" name="文本框 8"/>
          <p:cNvSpPr txBox="1"/>
          <p:nvPr/>
        </p:nvSpPr>
        <p:spPr>
          <a:xfrm>
            <a:off x="3495675" y="2096319"/>
            <a:ext cx="3429000" cy="461665"/>
          </a:xfrm>
          <a:prstGeom prst="rect">
            <a:avLst/>
          </a:prstGeom>
          <a:noFill/>
        </p:spPr>
        <p:txBody>
          <a:bodyPr wrap="square">
            <a:spAutoFit/>
          </a:bodyPr>
          <a:lstStyle/>
          <a:p>
            <a:r>
              <a:rPr lang="en-US" altLang="zh-CN" sz="2400" b="0" i="0" dirty="0" err="1">
                <a:solidFill>
                  <a:srgbClr val="CC0000"/>
                </a:solidFill>
                <a:effectLst/>
                <a:latin typeface="Arial" panose="020B0604020202020204" pitchFamily="34" charset="0"/>
              </a:rPr>
              <a:t>SentenceBert</a:t>
            </a:r>
            <a:r>
              <a:rPr lang="en-US" altLang="zh-CN" sz="2400" b="0" i="0" dirty="0">
                <a:solidFill>
                  <a:srgbClr val="CC0000"/>
                </a:solidFill>
                <a:effectLst/>
                <a:latin typeface="Arial" panose="020B0604020202020204" pitchFamily="34" charset="0"/>
              </a:rPr>
              <a:t> </a:t>
            </a:r>
            <a:r>
              <a:rPr lang="en-US" altLang="zh-CN" sz="2400" b="0" i="0" dirty="0">
                <a:solidFill>
                  <a:srgbClr val="71777D"/>
                </a:solidFill>
                <a:effectLst/>
                <a:latin typeface="Arial" panose="020B0604020202020204" pitchFamily="34" charset="0"/>
              </a:rPr>
              <a:t>or</a:t>
            </a:r>
            <a:r>
              <a:rPr lang="zh-CN" altLang="en-US" sz="2400" dirty="0">
                <a:solidFill>
                  <a:srgbClr val="71777D"/>
                </a:solidFill>
                <a:latin typeface="Arial" panose="020B0604020202020204" pitchFamily="34" charset="0"/>
              </a:rPr>
              <a:t> </a:t>
            </a:r>
            <a:r>
              <a:rPr lang="en-US" altLang="zh-CN" sz="2400" b="0" i="0" dirty="0">
                <a:solidFill>
                  <a:srgbClr val="CC0000"/>
                </a:solidFill>
                <a:effectLst/>
                <a:latin typeface="Arial" panose="020B0604020202020204" pitchFamily="34" charset="0"/>
              </a:rPr>
              <a:t>BM25</a:t>
            </a:r>
            <a:endParaRPr lang="zh-CN" altLang="en-US" sz="2400" dirty="0"/>
          </a:p>
        </p:txBody>
      </p:sp>
      <p:graphicFrame>
        <p:nvGraphicFramePr>
          <p:cNvPr id="10" name="表格 9"/>
          <p:cNvGraphicFramePr>
            <a:graphicFrameLocks noGrp="1"/>
          </p:cNvGraphicFramePr>
          <p:nvPr/>
        </p:nvGraphicFramePr>
        <p:xfrm>
          <a:off x="3495675" y="3371244"/>
          <a:ext cx="7584129" cy="2103868"/>
        </p:xfrm>
        <a:graphic>
          <a:graphicData uri="http://schemas.openxmlformats.org/drawingml/2006/table">
            <a:tbl>
              <a:tblPr firstRow="1" bandRow="1">
                <a:tableStyleId>{68D230F3-CF80-4859-8CE7-A43EE81993B5}</a:tableStyleId>
              </a:tblPr>
              <a:tblGrid>
                <a:gridCol w="2528043"/>
                <a:gridCol w="2528043"/>
                <a:gridCol w="2528043"/>
              </a:tblGrid>
              <a:tr h="525967">
                <a:tc>
                  <a:txBody>
                    <a:bodyPr/>
                    <a:lstStyle/>
                    <a:p>
                      <a:pPr algn="ctr"/>
                      <a:r>
                        <a:rPr lang="zh-CN" altLang="en-US" sz="1600" b="0" dirty="0"/>
                        <a:t>榜单</a:t>
                      </a:r>
                      <a:endParaRPr lang="zh-CN" altLang="en-US" sz="1600" b="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altLang="zh-CN" sz="1600" b="0" dirty="0" err="1"/>
                        <a:t>SentenceBert</a:t>
                      </a:r>
                      <a:endParaRPr lang="zh-CN" altLang="en-US" sz="1600" b="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altLang="zh-CN" sz="1600" b="0" dirty="0"/>
                        <a:t>BM25</a:t>
                      </a:r>
                      <a:endParaRPr lang="zh-CN" altLang="en-US" sz="1600" b="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525967">
                <a:tc>
                  <a:txBody>
                    <a:bodyPr/>
                    <a:lstStyle/>
                    <a:p>
                      <a:pPr algn="ctr"/>
                      <a:r>
                        <a:rPr lang="en-US" altLang="zh-CN" sz="1600" dirty="0"/>
                        <a:t>A</a:t>
                      </a:r>
                      <a:r>
                        <a:rPr lang="zh-CN" altLang="en-US" sz="1600" dirty="0"/>
                        <a:t>榜</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altLang="zh-CN" sz="1600" dirty="0"/>
                        <a:t>78.8388</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altLang="zh-CN" sz="1600" b="1" dirty="0"/>
                        <a:t>81.8599</a:t>
                      </a:r>
                      <a:endParaRPr lang="zh-CN" altLang="en-US" sz="1600" b="1"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525967">
                <a:tc>
                  <a:txBody>
                    <a:bodyPr/>
                    <a:lstStyle/>
                    <a:p>
                      <a:pPr algn="ctr"/>
                      <a:r>
                        <a:rPr lang="en-US" altLang="zh-CN" sz="1600" dirty="0"/>
                        <a:t>B</a:t>
                      </a:r>
                      <a:r>
                        <a:rPr lang="zh-CN" altLang="en-US" sz="1600" dirty="0"/>
                        <a:t>榜</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altLang="zh-CN" sz="1600" dirty="0"/>
                        <a:t>67.9612</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altLang="zh-CN" sz="1600" b="1" dirty="0"/>
                        <a:t>69.6678</a:t>
                      </a:r>
                      <a:endParaRPr lang="zh-CN" altLang="en-US" sz="1600" b="1"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525967">
                <a:tc>
                  <a:txBody>
                    <a:bodyPr/>
                    <a:lstStyle/>
                    <a:p>
                      <a:pPr algn="ctr"/>
                      <a:r>
                        <a:rPr lang="en-US" altLang="zh-CN" sz="1600" dirty="0"/>
                        <a:t>C</a:t>
                      </a:r>
                      <a:r>
                        <a:rPr lang="zh-CN" altLang="en-US" sz="1600" dirty="0"/>
                        <a:t>榜</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altLang="zh-CN" sz="1600" dirty="0"/>
                        <a:t>73.4758</a:t>
                      </a:r>
                      <a:endParaRPr lang="zh-CN" altLang="en-US" sz="16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altLang="zh-CN" sz="1600" b="1" dirty="0"/>
                        <a:t>75.5109</a:t>
                      </a:r>
                      <a:endParaRPr lang="zh-CN" altLang="en-US" sz="1600" b="1"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bl>
          </a:graphicData>
        </a:graphic>
      </p:graphicFrame>
      <p:sp>
        <p:nvSpPr>
          <p:cNvPr id="11" name="文本框 10"/>
          <p:cNvSpPr txBox="1"/>
          <p:nvPr/>
        </p:nvSpPr>
        <p:spPr>
          <a:xfrm>
            <a:off x="7370022" y="1784654"/>
            <a:ext cx="4117128" cy="1027845"/>
          </a:xfrm>
          <a:prstGeom prst="rect">
            <a:avLst/>
          </a:prstGeom>
          <a:noFill/>
        </p:spPr>
        <p:txBody>
          <a:bodyPr wrap="square" rtlCol="0">
            <a:spAutoFit/>
          </a:bodyPr>
          <a:lstStyle/>
          <a:p>
            <a:pPr marL="285750" indent="-285750" algn="just">
              <a:lnSpc>
                <a:spcPct val="150000"/>
              </a:lnSpc>
              <a:spcBef>
                <a:spcPts val="600"/>
              </a:spcBef>
              <a:spcAft>
                <a:spcPts val="600"/>
              </a:spcAft>
              <a:buFont typeface="Wingdings" panose="05000000000000000000" pitchFamily="2" charset="2"/>
              <a:buChar char="Ø"/>
            </a:pPr>
            <a:r>
              <a:rPr lang="zh-CN" altLang="en-US" dirty="0">
                <a:latin typeface="Linux Libertine"/>
                <a:ea typeface="微软雅黑" panose="020B0503020204020204" pitchFamily="34" charset="-122"/>
                <a:cs typeface="微软雅黑" panose="020B0503020204020204" pitchFamily="34" charset="-122"/>
              </a:rPr>
              <a:t>问题关键词与文档重合</a:t>
            </a:r>
            <a:endParaRPr lang="en-US" altLang="zh-CN" dirty="0">
              <a:latin typeface="Linux Libertine"/>
              <a:ea typeface="微软雅黑" panose="020B0503020204020204" pitchFamily="34" charset="-122"/>
              <a:cs typeface="微软雅黑" panose="020B0503020204020204" pitchFamily="34" charset="-122"/>
            </a:endParaRPr>
          </a:p>
          <a:p>
            <a:pPr marL="285750" indent="-285750" algn="just">
              <a:lnSpc>
                <a:spcPct val="150000"/>
              </a:lnSpc>
              <a:spcBef>
                <a:spcPts val="600"/>
              </a:spcBef>
              <a:spcAft>
                <a:spcPts val="600"/>
              </a:spcAft>
              <a:buFont typeface="Wingdings" panose="05000000000000000000" pitchFamily="2" charset="2"/>
              <a:buChar char="Ø"/>
            </a:pPr>
            <a:r>
              <a:rPr lang="zh-CN" altLang="en-US" dirty="0">
                <a:latin typeface="Linux Libertine"/>
                <a:ea typeface="微软雅黑" panose="020B0503020204020204" pitchFamily="34" charset="-122"/>
                <a:cs typeface="微软雅黑" panose="020B0503020204020204" pitchFamily="34" charset="-122"/>
              </a:rPr>
              <a:t>缺少相关数据微调</a:t>
            </a:r>
            <a:r>
              <a:rPr lang="en-US" altLang="zh-CN" sz="1800" b="0" i="0" dirty="0" err="1">
                <a:solidFill>
                  <a:srgbClr val="CC0000"/>
                </a:solidFill>
                <a:effectLst/>
                <a:latin typeface="Arial" panose="020B0604020202020204" pitchFamily="34" charset="0"/>
              </a:rPr>
              <a:t>SentenceBert</a:t>
            </a:r>
            <a:endParaRPr lang="en-US" altLang="zh-CN" dirty="0">
              <a:latin typeface="Linux Libertine"/>
              <a:ea typeface="微软雅黑" panose="020B0503020204020204" pitchFamily="34" charset="-122"/>
              <a:cs typeface="微软雅黑" panose="020B0503020204020204" pitchFamily="34" charset="-122"/>
            </a:endParaRPr>
          </a:p>
        </p:txBody>
      </p:sp>
      <p:sp>
        <p:nvSpPr>
          <p:cNvPr id="13" name="文本框 12"/>
          <p:cNvSpPr txBox="1"/>
          <p:nvPr/>
        </p:nvSpPr>
        <p:spPr>
          <a:xfrm>
            <a:off x="997777" y="4423178"/>
            <a:ext cx="1254135" cy="584775"/>
          </a:xfrm>
          <a:prstGeom prst="rect">
            <a:avLst/>
          </a:prstGeom>
          <a:noFill/>
        </p:spPr>
        <p:txBody>
          <a:bodyPr wrap="square">
            <a:spAutoFit/>
          </a:bodyPr>
          <a:lstStyle/>
          <a:p>
            <a:r>
              <a:rPr lang="en-US" altLang="zh-CN" sz="3200" b="0" i="0" dirty="0">
                <a:solidFill>
                  <a:schemeClr val="accent6">
                    <a:lumMod val="75000"/>
                  </a:schemeClr>
                </a:solidFill>
                <a:effectLst/>
                <a:latin typeface="Arial" panose="020B0604020202020204" pitchFamily="34" charset="0"/>
              </a:rPr>
              <a:t>BM25</a:t>
            </a:r>
            <a:endParaRPr lang="zh-CN" altLang="en-US" sz="3200" dirty="0">
              <a:solidFill>
                <a:schemeClr val="accent6">
                  <a:lumMod val="75000"/>
                </a:schemeClr>
              </a:solidFill>
            </a:endParaRPr>
          </a:p>
        </p:txBody>
      </p:sp>
      <p:cxnSp>
        <p:nvCxnSpPr>
          <p:cNvPr id="15" name="直接箭头连接符 14"/>
          <p:cNvCxnSpPr/>
          <p:nvPr/>
        </p:nvCxnSpPr>
        <p:spPr>
          <a:xfrm>
            <a:off x="1624845" y="3054062"/>
            <a:ext cx="0" cy="106657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5"/>
          <p:cNvSpPr/>
          <p:nvPr/>
        </p:nvSpPr>
        <p:spPr bwMode="auto">
          <a:xfrm>
            <a:off x="6131028" y="1219280"/>
            <a:ext cx="777494" cy="742191"/>
          </a:xfrm>
          <a:prstGeom prst="ellipse">
            <a:avLst/>
          </a:prstGeom>
          <a:solidFill>
            <a:srgbClr val="000560"/>
          </a:solidFill>
          <a:ln w="76200">
            <a:solidFill>
              <a:schemeClr val="bg1"/>
            </a:solidFill>
            <a:round/>
          </a:ln>
        </p:spPr>
        <p:txBody>
          <a:bodyPr rot="0" spcFirstLastPara="0" vert="horz" wrap="none" lIns="0" tIns="0" rIns="0" bIns="0" anchor="ctr" anchorCtr="1"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a:solidFill>
                  <a:schemeClr val="bg1">
                    <a:lumMod val="100000"/>
                  </a:schemeClr>
                </a:solidFill>
                <a:latin typeface="Impact" panose="020B0806030902050204" pitchFamily="34" charset="0"/>
              </a:rPr>
              <a:t>01</a:t>
            </a:r>
            <a:endParaRPr lang="en-US" altLang="zh-CN" sz="2800">
              <a:solidFill>
                <a:schemeClr val="bg1">
                  <a:lumMod val="100000"/>
                </a:schemeClr>
              </a:solidFill>
              <a:latin typeface="Impact" panose="020B0806030902050204" pitchFamily="34" charset="0"/>
            </a:endParaRPr>
          </a:p>
        </p:txBody>
      </p:sp>
      <p:sp>
        <p:nvSpPr>
          <p:cNvPr id="12" name="Oval 5"/>
          <p:cNvSpPr/>
          <p:nvPr/>
        </p:nvSpPr>
        <p:spPr bwMode="auto">
          <a:xfrm>
            <a:off x="6124723" y="2117414"/>
            <a:ext cx="777494" cy="742191"/>
          </a:xfrm>
          <a:prstGeom prst="ellipse">
            <a:avLst/>
          </a:prstGeom>
          <a:solidFill>
            <a:schemeClr val="accent5">
              <a:lumMod val="40000"/>
              <a:lumOff val="60000"/>
            </a:schemeClr>
          </a:solidFill>
          <a:ln w="76200">
            <a:solidFill>
              <a:schemeClr val="bg1"/>
            </a:solidFill>
            <a:round/>
          </a:ln>
        </p:spPr>
        <p:txBody>
          <a:bodyPr rot="0" spcFirstLastPara="0" vert="horz" wrap="none" lIns="0" tIns="0" rIns="0" bIns="0" anchor="ctr" anchorCtr="1"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dirty="0">
                <a:solidFill>
                  <a:schemeClr val="bg1">
                    <a:lumMod val="100000"/>
                  </a:schemeClr>
                </a:solidFill>
                <a:latin typeface="Impact" panose="020B0806030902050204" pitchFamily="34" charset="0"/>
              </a:rPr>
              <a:t>02</a:t>
            </a:r>
            <a:endParaRPr lang="en-US" altLang="zh-CN" sz="2800" dirty="0">
              <a:solidFill>
                <a:schemeClr val="bg1">
                  <a:lumMod val="100000"/>
                </a:schemeClr>
              </a:solidFill>
              <a:latin typeface="Impact" panose="020B0806030902050204" pitchFamily="34" charset="0"/>
            </a:endParaRPr>
          </a:p>
        </p:txBody>
      </p:sp>
      <p:sp>
        <p:nvSpPr>
          <p:cNvPr id="13" name="文本框 27"/>
          <p:cNvSpPr txBox="1"/>
          <p:nvPr/>
        </p:nvSpPr>
        <p:spPr>
          <a:xfrm>
            <a:off x="7219185" y="2153929"/>
            <a:ext cx="2363354" cy="646331"/>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rgbClr val="000560"/>
                </a:solidFill>
              </a:rPr>
              <a:t>任务描述</a:t>
            </a:r>
            <a:endParaRPr lang="zh-CN" altLang="en-US" sz="3600" b="1" dirty="0">
              <a:solidFill>
                <a:srgbClr val="000560"/>
              </a:solidFill>
            </a:endParaRPr>
          </a:p>
        </p:txBody>
      </p:sp>
      <p:sp>
        <p:nvSpPr>
          <p:cNvPr id="14" name="Oval 5"/>
          <p:cNvSpPr/>
          <p:nvPr/>
        </p:nvSpPr>
        <p:spPr bwMode="auto">
          <a:xfrm>
            <a:off x="6124723" y="3015548"/>
            <a:ext cx="777494" cy="742191"/>
          </a:xfrm>
          <a:prstGeom prst="ellipse">
            <a:avLst/>
          </a:prstGeom>
          <a:solidFill>
            <a:srgbClr val="000560"/>
          </a:solidFill>
          <a:ln w="76200">
            <a:solidFill>
              <a:schemeClr val="bg1"/>
            </a:solidFill>
            <a:round/>
          </a:ln>
        </p:spPr>
        <p:txBody>
          <a:bodyPr rot="0" spcFirstLastPara="0" vert="horz" wrap="none" lIns="0" tIns="0" rIns="0" bIns="0" anchor="ctr" anchorCtr="1"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dirty="0">
                <a:solidFill>
                  <a:schemeClr val="bg1">
                    <a:lumMod val="100000"/>
                  </a:schemeClr>
                </a:solidFill>
                <a:latin typeface="Impact" panose="020B0806030902050204" pitchFamily="34" charset="0"/>
              </a:rPr>
              <a:t>03</a:t>
            </a:r>
            <a:endParaRPr lang="en-US" altLang="zh-CN" sz="2800" dirty="0">
              <a:solidFill>
                <a:schemeClr val="bg1">
                  <a:lumMod val="100000"/>
                </a:schemeClr>
              </a:solidFill>
              <a:latin typeface="Impact" panose="020B0806030902050204" pitchFamily="34" charset="0"/>
            </a:endParaRPr>
          </a:p>
        </p:txBody>
      </p:sp>
      <p:sp>
        <p:nvSpPr>
          <p:cNvPr id="15" name="文本框 29"/>
          <p:cNvSpPr txBox="1"/>
          <p:nvPr/>
        </p:nvSpPr>
        <p:spPr>
          <a:xfrm>
            <a:off x="7219185" y="3063231"/>
            <a:ext cx="2850110" cy="646331"/>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rgbClr val="000560"/>
                </a:solidFill>
              </a:rPr>
              <a:t>方案流程</a:t>
            </a:r>
            <a:endParaRPr lang="zh-CN" altLang="en-US" sz="3600" b="1" dirty="0">
              <a:solidFill>
                <a:srgbClr val="000560"/>
              </a:solidFill>
            </a:endParaRPr>
          </a:p>
        </p:txBody>
      </p:sp>
      <p:sp>
        <p:nvSpPr>
          <p:cNvPr id="16" name="文本框 38"/>
          <p:cNvSpPr txBox="1"/>
          <p:nvPr/>
        </p:nvSpPr>
        <p:spPr>
          <a:xfrm>
            <a:off x="7219185" y="1244627"/>
            <a:ext cx="3432996" cy="646331"/>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rgbClr val="000560"/>
                </a:solidFill>
              </a:rPr>
              <a:t>赛题背景</a:t>
            </a:r>
            <a:endParaRPr lang="zh-CN" altLang="en-US" sz="3600" b="1" dirty="0">
              <a:solidFill>
                <a:srgbClr val="000560"/>
              </a:solidFill>
            </a:endParaRPr>
          </a:p>
        </p:txBody>
      </p:sp>
      <p:sp>
        <p:nvSpPr>
          <p:cNvPr id="17" name="Oval 5"/>
          <p:cNvSpPr/>
          <p:nvPr/>
        </p:nvSpPr>
        <p:spPr bwMode="auto">
          <a:xfrm>
            <a:off x="6124723" y="3913682"/>
            <a:ext cx="777494" cy="742191"/>
          </a:xfrm>
          <a:prstGeom prst="ellipse">
            <a:avLst/>
          </a:prstGeom>
          <a:solidFill>
            <a:schemeClr val="accent5">
              <a:lumMod val="40000"/>
              <a:lumOff val="60000"/>
            </a:schemeClr>
          </a:solidFill>
          <a:ln w="76200">
            <a:solidFill>
              <a:schemeClr val="bg1"/>
            </a:solidFill>
            <a:round/>
          </a:ln>
        </p:spPr>
        <p:txBody>
          <a:bodyPr rot="0" spcFirstLastPara="0" vert="horz" wrap="none" lIns="0" tIns="0" rIns="0" bIns="0" anchor="ctr" anchorCtr="1"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dirty="0">
                <a:solidFill>
                  <a:schemeClr val="bg1">
                    <a:lumMod val="100000"/>
                  </a:schemeClr>
                </a:solidFill>
                <a:latin typeface="Impact" panose="020B0806030902050204" pitchFamily="34" charset="0"/>
              </a:rPr>
              <a:t>04</a:t>
            </a:r>
            <a:endParaRPr lang="en-US" altLang="zh-CN" sz="2800" dirty="0">
              <a:solidFill>
                <a:schemeClr val="bg1">
                  <a:lumMod val="100000"/>
                </a:schemeClr>
              </a:solidFill>
              <a:latin typeface="Impact" panose="020B0806030902050204" pitchFamily="34" charset="0"/>
            </a:endParaRPr>
          </a:p>
        </p:txBody>
      </p:sp>
      <p:sp>
        <p:nvSpPr>
          <p:cNvPr id="18" name="文本框 27"/>
          <p:cNvSpPr txBox="1"/>
          <p:nvPr/>
        </p:nvSpPr>
        <p:spPr>
          <a:xfrm>
            <a:off x="7219185" y="3972533"/>
            <a:ext cx="2749558" cy="646331"/>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rgbClr val="000560"/>
                </a:solidFill>
              </a:rPr>
              <a:t>方案细节</a:t>
            </a:r>
            <a:endParaRPr lang="zh-CN" altLang="en-US" sz="3600" b="1" dirty="0">
              <a:solidFill>
                <a:srgbClr val="000560"/>
              </a:solidFill>
            </a:endParaRPr>
          </a:p>
        </p:txBody>
      </p:sp>
      <p:grpSp>
        <p:nvGrpSpPr>
          <p:cNvPr id="121" name="组合 120"/>
          <p:cNvGrpSpPr/>
          <p:nvPr/>
        </p:nvGrpSpPr>
        <p:grpSpPr>
          <a:xfrm>
            <a:off x="1109847" y="1511927"/>
            <a:ext cx="3832810" cy="3834145"/>
            <a:chOff x="4179587" y="739775"/>
            <a:chExt cx="3832810" cy="3834145"/>
          </a:xfrm>
        </p:grpSpPr>
        <p:grpSp>
          <p:nvGrpSpPr>
            <p:cNvPr id="122" name="组合 121"/>
            <p:cNvGrpSpPr/>
            <p:nvPr/>
          </p:nvGrpSpPr>
          <p:grpSpPr>
            <a:xfrm>
              <a:off x="4179587" y="739775"/>
              <a:ext cx="3832810" cy="3834145"/>
              <a:chOff x="3900488" y="301625"/>
              <a:chExt cx="4572000" cy="4573588"/>
            </a:xfrm>
          </p:grpSpPr>
          <p:sp>
            <p:nvSpPr>
              <p:cNvPr id="124" name="Freeform 5"/>
              <p:cNvSpPr/>
              <p:nvPr/>
            </p:nvSpPr>
            <p:spPr bwMode="auto">
              <a:xfrm>
                <a:off x="8266113" y="2644775"/>
                <a:ext cx="206375" cy="280988"/>
              </a:xfrm>
              <a:custGeom>
                <a:avLst/>
                <a:gdLst>
                  <a:gd name="T0" fmla="*/ 127 w 256"/>
                  <a:gd name="T1" fmla="*/ 244 h 348"/>
                  <a:gd name="T2" fmla="*/ 132 w 256"/>
                  <a:gd name="T3" fmla="*/ 206 h 348"/>
                  <a:gd name="T4" fmla="*/ 138 w 256"/>
                  <a:gd name="T5" fmla="*/ 122 h 348"/>
                  <a:gd name="T6" fmla="*/ 142 w 256"/>
                  <a:gd name="T7" fmla="*/ 78 h 348"/>
                  <a:gd name="T8" fmla="*/ 143 w 256"/>
                  <a:gd name="T9" fmla="*/ 38 h 348"/>
                  <a:gd name="T10" fmla="*/ 144 w 256"/>
                  <a:gd name="T11" fmla="*/ 0 h 348"/>
                  <a:gd name="T12" fmla="*/ 256 w 256"/>
                  <a:gd name="T13" fmla="*/ 3 h 348"/>
                  <a:gd name="T14" fmla="*/ 255 w 256"/>
                  <a:gd name="T15" fmla="*/ 57 h 348"/>
                  <a:gd name="T16" fmla="*/ 252 w 256"/>
                  <a:gd name="T17" fmla="*/ 113 h 348"/>
                  <a:gd name="T18" fmla="*/ 247 w 256"/>
                  <a:gd name="T19" fmla="*/ 176 h 348"/>
                  <a:gd name="T20" fmla="*/ 234 w 256"/>
                  <a:gd name="T21" fmla="*/ 294 h 348"/>
                  <a:gd name="T22" fmla="*/ 227 w 256"/>
                  <a:gd name="T23" fmla="*/ 348 h 348"/>
                  <a:gd name="T24" fmla="*/ 0 w 256"/>
                  <a:gd name="T25" fmla="*/ 315 h 348"/>
                  <a:gd name="T26" fmla="*/ 6 w 256"/>
                  <a:gd name="T27" fmla="*/ 266 h 348"/>
                  <a:gd name="T28" fmla="*/ 18 w 256"/>
                  <a:gd name="T29" fmla="*/ 158 h 348"/>
                  <a:gd name="T30" fmla="*/ 22 w 256"/>
                  <a:gd name="T31" fmla="*/ 100 h 348"/>
                  <a:gd name="T32" fmla="*/ 25 w 256"/>
                  <a:gd name="T33" fmla="*/ 50 h 348"/>
                  <a:gd name="T34" fmla="*/ 27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244"/>
                    </a:moveTo>
                    <a:cubicBezTo>
                      <a:pt x="127" y="244"/>
                      <a:pt x="129" y="229"/>
                      <a:pt x="132" y="206"/>
                    </a:cubicBezTo>
                    <a:cubicBezTo>
                      <a:pt x="133" y="183"/>
                      <a:pt x="136" y="153"/>
                      <a:pt x="138" y="122"/>
                    </a:cubicBezTo>
                    <a:cubicBezTo>
                      <a:pt x="139" y="107"/>
                      <a:pt x="140" y="92"/>
                      <a:pt x="142" y="78"/>
                    </a:cubicBezTo>
                    <a:cubicBezTo>
                      <a:pt x="143" y="63"/>
                      <a:pt x="142" y="50"/>
                      <a:pt x="143" y="38"/>
                    </a:cubicBezTo>
                    <a:cubicBezTo>
                      <a:pt x="143" y="15"/>
                      <a:pt x="144" y="0"/>
                      <a:pt x="144" y="0"/>
                    </a:cubicBezTo>
                    <a:cubicBezTo>
                      <a:pt x="256" y="3"/>
                      <a:pt x="256" y="3"/>
                      <a:pt x="256" y="3"/>
                    </a:cubicBezTo>
                    <a:cubicBezTo>
                      <a:pt x="256" y="3"/>
                      <a:pt x="256" y="25"/>
                      <a:pt x="255" y="57"/>
                    </a:cubicBezTo>
                    <a:cubicBezTo>
                      <a:pt x="255" y="73"/>
                      <a:pt x="253" y="92"/>
                      <a:pt x="252" y="113"/>
                    </a:cubicBezTo>
                    <a:cubicBezTo>
                      <a:pt x="250" y="133"/>
                      <a:pt x="248" y="154"/>
                      <a:pt x="247" y="176"/>
                    </a:cubicBezTo>
                    <a:cubicBezTo>
                      <a:pt x="244" y="219"/>
                      <a:pt x="238" y="262"/>
                      <a:pt x="234" y="294"/>
                    </a:cubicBezTo>
                    <a:cubicBezTo>
                      <a:pt x="230" y="327"/>
                      <a:pt x="227" y="348"/>
                      <a:pt x="227" y="348"/>
                    </a:cubicBezTo>
                    <a:cubicBezTo>
                      <a:pt x="0" y="315"/>
                      <a:pt x="0" y="315"/>
                      <a:pt x="0" y="315"/>
                    </a:cubicBezTo>
                    <a:cubicBezTo>
                      <a:pt x="0" y="315"/>
                      <a:pt x="3" y="295"/>
                      <a:pt x="6" y="266"/>
                    </a:cubicBezTo>
                    <a:cubicBezTo>
                      <a:pt x="10" y="236"/>
                      <a:pt x="16" y="197"/>
                      <a:pt x="18" y="158"/>
                    </a:cubicBezTo>
                    <a:cubicBezTo>
                      <a:pt x="20" y="138"/>
                      <a:pt x="21" y="119"/>
                      <a:pt x="22" y="100"/>
                    </a:cubicBezTo>
                    <a:cubicBezTo>
                      <a:pt x="24" y="82"/>
                      <a:pt x="26" y="64"/>
                      <a:pt x="25" y="50"/>
                    </a:cubicBezTo>
                    <a:cubicBezTo>
                      <a:pt x="26" y="20"/>
                      <a:pt x="27" y="0"/>
                      <a:pt x="2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 name="Freeform 6"/>
              <p:cNvSpPr/>
              <p:nvPr/>
            </p:nvSpPr>
            <p:spPr bwMode="auto">
              <a:xfrm>
                <a:off x="8256588" y="2898775"/>
                <a:ext cx="9525" cy="55563"/>
              </a:xfrm>
              <a:custGeom>
                <a:avLst/>
                <a:gdLst>
                  <a:gd name="T0" fmla="*/ 11 w 11"/>
                  <a:gd name="T1" fmla="*/ 0 h 68"/>
                  <a:gd name="T2" fmla="*/ 10 w 11"/>
                  <a:gd name="T3" fmla="*/ 10 h 68"/>
                  <a:gd name="T4" fmla="*/ 6 w 11"/>
                  <a:gd name="T5" fmla="*/ 34 h 68"/>
                  <a:gd name="T6" fmla="*/ 0 w 11"/>
                  <a:gd name="T7" fmla="*/ 68 h 68"/>
                </a:gdLst>
                <a:ahLst/>
                <a:cxnLst>
                  <a:cxn ang="0">
                    <a:pos x="T0" y="T1"/>
                  </a:cxn>
                  <a:cxn ang="0">
                    <a:pos x="T2" y="T3"/>
                  </a:cxn>
                  <a:cxn ang="0">
                    <a:pos x="T4" y="T5"/>
                  </a:cxn>
                  <a:cxn ang="0">
                    <a:pos x="T6" y="T7"/>
                  </a:cxn>
                </a:cxnLst>
                <a:rect l="0" t="0" r="r" b="b"/>
                <a:pathLst>
                  <a:path w="11" h="68">
                    <a:moveTo>
                      <a:pt x="11" y="0"/>
                    </a:moveTo>
                    <a:cubicBezTo>
                      <a:pt x="11" y="0"/>
                      <a:pt x="11" y="4"/>
                      <a:pt x="10" y="10"/>
                    </a:cubicBezTo>
                    <a:cubicBezTo>
                      <a:pt x="9" y="17"/>
                      <a:pt x="7" y="25"/>
                      <a:pt x="6" y="34"/>
                    </a:cubicBezTo>
                    <a:cubicBezTo>
                      <a:pt x="3" y="51"/>
                      <a:pt x="0" y="68"/>
                      <a:pt x="0"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 name="Line 7"/>
              <p:cNvSpPr>
                <a:spLocks noChangeShapeType="1"/>
              </p:cNvSpPr>
              <p:nvPr/>
            </p:nvSpPr>
            <p:spPr bwMode="auto">
              <a:xfrm flipH="1">
                <a:off x="8288338" y="2589213"/>
                <a:ext cx="1588"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 name="Freeform 8"/>
              <p:cNvSpPr/>
              <p:nvPr/>
            </p:nvSpPr>
            <p:spPr bwMode="auto">
              <a:xfrm>
                <a:off x="8180388" y="3008313"/>
                <a:ext cx="247650" cy="307975"/>
              </a:xfrm>
              <a:custGeom>
                <a:avLst/>
                <a:gdLst>
                  <a:gd name="T0" fmla="*/ 177 w 307"/>
                  <a:gd name="T1" fmla="*/ 110 h 381"/>
                  <a:gd name="T2" fmla="*/ 169 w 307"/>
                  <a:gd name="T3" fmla="*/ 147 h 381"/>
                  <a:gd name="T4" fmla="*/ 159 w 307"/>
                  <a:gd name="T5" fmla="*/ 185 h 381"/>
                  <a:gd name="T6" fmla="*/ 147 w 307"/>
                  <a:gd name="T7" fmla="*/ 228 h 381"/>
                  <a:gd name="T8" fmla="*/ 134 w 307"/>
                  <a:gd name="T9" fmla="*/ 271 h 381"/>
                  <a:gd name="T10" fmla="*/ 129 w 307"/>
                  <a:gd name="T11" fmla="*/ 291 h 381"/>
                  <a:gd name="T12" fmla="*/ 123 w 307"/>
                  <a:gd name="T13" fmla="*/ 309 h 381"/>
                  <a:gd name="T14" fmla="*/ 110 w 307"/>
                  <a:gd name="T15" fmla="*/ 345 h 381"/>
                  <a:gd name="T16" fmla="*/ 217 w 307"/>
                  <a:gd name="T17" fmla="*/ 381 h 381"/>
                  <a:gd name="T18" fmla="*/ 234 w 307"/>
                  <a:gd name="T19" fmla="*/ 329 h 381"/>
                  <a:gd name="T20" fmla="*/ 267 w 307"/>
                  <a:gd name="T21" fmla="*/ 215 h 381"/>
                  <a:gd name="T22" fmla="*/ 276 w 307"/>
                  <a:gd name="T23" fmla="*/ 183 h 381"/>
                  <a:gd name="T24" fmla="*/ 283 w 307"/>
                  <a:gd name="T25" fmla="*/ 153 h 381"/>
                  <a:gd name="T26" fmla="*/ 295 w 307"/>
                  <a:gd name="T27" fmla="*/ 99 h 381"/>
                  <a:gd name="T28" fmla="*/ 304 w 307"/>
                  <a:gd name="T29" fmla="*/ 60 h 381"/>
                  <a:gd name="T30" fmla="*/ 307 w 307"/>
                  <a:gd name="T31" fmla="*/ 46 h 381"/>
                  <a:gd name="T32" fmla="*/ 82 w 307"/>
                  <a:gd name="T33" fmla="*/ 0 h 381"/>
                  <a:gd name="T34" fmla="*/ 80 w 307"/>
                  <a:gd name="T35" fmla="*/ 14 h 381"/>
                  <a:gd name="T36" fmla="*/ 71 w 307"/>
                  <a:gd name="T37" fmla="*/ 48 h 381"/>
                  <a:gd name="T38" fmla="*/ 60 w 307"/>
                  <a:gd name="T39" fmla="*/ 98 h 381"/>
                  <a:gd name="T40" fmla="*/ 54 w 307"/>
                  <a:gd name="T41" fmla="*/ 125 h 381"/>
                  <a:gd name="T42" fmla="*/ 46 w 307"/>
                  <a:gd name="T43" fmla="*/ 154 h 381"/>
                  <a:gd name="T44" fmla="*/ 16 w 307"/>
                  <a:gd name="T45" fmla="*/ 258 h 381"/>
                  <a:gd name="T46" fmla="*/ 0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110"/>
                    </a:moveTo>
                    <a:cubicBezTo>
                      <a:pt x="177" y="110"/>
                      <a:pt x="174" y="125"/>
                      <a:pt x="169" y="147"/>
                    </a:cubicBezTo>
                    <a:cubicBezTo>
                      <a:pt x="167" y="158"/>
                      <a:pt x="163" y="171"/>
                      <a:pt x="159" y="185"/>
                    </a:cubicBezTo>
                    <a:cubicBezTo>
                      <a:pt x="155" y="199"/>
                      <a:pt x="151" y="213"/>
                      <a:pt x="147" y="228"/>
                    </a:cubicBezTo>
                    <a:cubicBezTo>
                      <a:pt x="142" y="243"/>
                      <a:pt x="138" y="257"/>
                      <a:pt x="134" y="271"/>
                    </a:cubicBezTo>
                    <a:cubicBezTo>
                      <a:pt x="132" y="278"/>
                      <a:pt x="131" y="285"/>
                      <a:pt x="129" y="291"/>
                    </a:cubicBezTo>
                    <a:cubicBezTo>
                      <a:pt x="126" y="297"/>
                      <a:pt x="124" y="303"/>
                      <a:pt x="123" y="309"/>
                    </a:cubicBezTo>
                    <a:cubicBezTo>
                      <a:pt x="115" y="330"/>
                      <a:pt x="110" y="345"/>
                      <a:pt x="110" y="345"/>
                    </a:cubicBezTo>
                    <a:cubicBezTo>
                      <a:pt x="217" y="381"/>
                      <a:pt x="217" y="381"/>
                      <a:pt x="217" y="381"/>
                    </a:cubicBezTo>
                    <a:cubicBezTo>
                      <a:pt x="217" y="381"/>
                      <a:pt x="224" y="360"/>
                      <a:pt x="234" y="329"/>
                    </a:cubicBezTo>
                    <a:cubicBezTo>
                      <a:pt x="244" y="298"/>
                      <a:pt x="255" y="256"/>
                      <a:pt x="267" y="215"/>
                    </a:cubicBezTo>
                    <a:cubicBezTo>
                      <a:pt x="270" y="204"/>
                      <a:pt x="273" y="194"/>
                      <a:pt x="276" y="183"/>
                    </a:cubicBezTo>
                    <a:cubicBezTo>
                      <a:pt x="278" y="173"/>
                      <a:pt x="281" y="163"/>
                      <a:pt x="283" y="153"/>
                    </a:cubicBezTo>
                    <a:cubicBezTo>
                      <a:pt x="287" y="133"/>
                      <a:pt x="292" y="115"/>
                      <a:pt x="295" y="99"/>
                    </a:cubicBezTo>
                    <a:cubicBezTo>
                      <a:pt x="299" y="83"/>
                      <a:pt x="302" y="70"/>
                      <a:pt x="304" y="60"/>
                    </a:cubicBezTo>
                    <a:cubicBezTo>
                      <a:pt x="306" y="51"/>
                      <a:pt x="307" y="46"/>
                      <a:pt x="307" y="46"/>
                    </a:cubicBezTo>
                    <a:cubicBezTo>
                      <a:pt x="82" y="0"/>
                      <a:pt x="82" y="0"/>
                      <a:pt x="82" y="0"/>
                    </a:cubicBezTo>
                    <a:cubicBezTo>
                      <a:pt x="82" y="0"/>
                      <a:pt x="82" y="5"/>
                      <a:pt x="80" y="14"/>
                    </a:cubicBezTo>
                    <a:cubicBezTo>
                      <a:pt x="78" y="22"/>
                      <a:pt x="75" y="34"/>
                      <a:pt x="71" y="48"/>
                    </a:cubicBezTo>
                    <a:cubicBezTo>
                      <a:pt x="68" y="63"/>
                      <a:pt x="64" y="80"/>
                      <a:pt x="60" y="98"/>
                    </a:cubicBezTo>
                    <a:cubicBezTo>
                      <a:pt x="58" y="107"/>
                      <a:pt x="56" y="116"/>
                      <a:pt x="54" y="125"/>
                    </a:cubicBezTo>
                    <a:cubicBezTo>
                      <a:pt x="52" y="135"/>
                      <a:pt x="49" y="144"/>
                      <a:pt x="46" y="154"/>
                    </a:cubicBezTo>
                    <a:cubicBezTo>
                      <a:pt x="35" y="192"/>
                      <a:pt x="25" y="230"/>
                      <a:pt x="16" y="258"/>
                    </a:cubicBezTo>
                    <a:cubicBezTo>
                      <a:pt x="7" y="286"/>
                      <a:pt x="0" y="305"/>
                      <a:pt x="0"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 name="Line 9"/>
              <p:cNvSpPr>
                <a:spLocks noChangeShapeType="1"/>
              </p:cNvSpPr>
              <p:nvPr/>
            </p:nvSpPr>
            <p:spPr bwMode="auto">
              <a:xfrm flipV="1">
                <a:off x="8247063"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 name="Line 10"/>
              <p:cNvSpPr>
                <a:spLocks noChangeShapeType="1"/>
              </p:cNvSpPr>
              <p:nvPr/>
            </p:nvSpPr>
            <p:spPr bwMode="auto">
              <a:xfrm flipV="1">
                <a:off x="8162925"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 name="Freeform 11"/>
              <p:cNvSpPr/>
              <p:nvPr/>
            </p:nvSpPr>
            <p:spPr bwMode="auto">
              <a:xfrm>
                <a:off x="8035925" y="3360738"/>
                <a:ext cx="280988" cy="319088"/>
              </a:xfrm>
              <a:custGeom>
                <a:avLst/>
                <a:gdLst>
                  <a:gd name="T0" fmla="*/ 143 w 348"/>
                  <a:gd name="T1" fmla="*/ 263 h 396"/>
                  <a:gd name="T2" fmla="*/ 161 w 348"/>
                  <a:gd name="T3" fmla="*/ 229 h 396"/>
                  <a:gd name="T4" fmla="*/ 196 w 348"/>
                  <a:gd name="T5" fmla="*/ 153 h 396"/>
                  <a:gd name="T6" fmla="*/ 214 w 348"/>
                  <a:gd name="T7" fmla="*/ 112 h 396"/>
                  <a:gd name="T8" fmla="*/ 229 w 348"/>
                  <a:gd name="T9" fmla="*/ 76 h 396"/>
                  <a:gd name="T10" fmla="*/ 243 w 348"/>
                  <a:gd name="T11" fmla="*/ 40 h 396"/>
                  <a:gd name="T12" fmla="*/ 348 w 348"/>
                  <a:gd name="T13" fmla="*/ 81 h 396"/>
                  <a:gd name="T14" fmla="*/ 328 w 348"/>
                  <a:gd name="T15" fmla="*/ 132 h 396"/>
                  <a:gd name="T16" fmla="*/ 306 w 348"/>
                  <a:gd name="T17" fmla="*/ 182 h 396"/>
                  <a:gd name="T18" fmla="*/ 279 w 348"/>
                  <a:gd name="T19" fmla="*/ 241 h 396"/>
                  <a:gd name="T20" fmla="*/ 266 w 348"/>
                  <a:gd name="T21" fmla="*/ 270 h 396"/>
                  <a:gd name="T22" fmla="*/ 252 w 348"/>
                  <a:gd name="T23" fmla="*/ 298 h 396"/>
                  <a:gd name="T24" fmla="*/ 227 w 348"/>
                  <a:gd name="T25" fmla="*/ 347 h 396"/>
                  <a:gd name="T26" fmla="*/ 202 w 348"/>
                  <a:gd name="T27" fmla="*/ 396 h 396"/>
                  <a:gd name="T28" fmla="*/ 0 w 348"/>
                  <a:gd name="T29" fmla="*/ 286 h 396"/>
                  <a:gd name="T30" fmla="*/ 23 w 348"/>
                  <a:gd name="T31" fmla="*/ 242 h 396"/>
                  <a:gd name="T32" fmla="*/ 46 w 348"/>
                  <a:gd name="T33" fmla="*/ 197 h 396"/>
                  <a:gd name="T34" fmla="*/ 59 w 348"/>
                  <a:gd name="T35" fmla="*/ 172 h 396"/>
                  <a:gd name="T36" fmla="*/ 71 w 348"/>
                  <a:gd name="T37" fmla="*/ 145 h 396"/>
                  <a:gd name="T38" fmla="*/ 95 w 348"/>
                  <a:gd name="T39" fmla="*/ 92 h 396"/>
                  <a:gd name="T40" fmla="*/ 115 w 348"/>
                  <a:gd name="T41" fmla="*/ 46 h 396"/>
                  <a:gd name="T42" fmla="*/ 133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263"/>
                    </a:moveTo>
                    <a:cubicBezTo>
                      <a:pt x="143" y="263"/>
                      <a:pt x="150" y="250"/>
                      <a:pt x="161" y="229"/>
                    </a:cubicBezTo>
                    <a:cubicBezTo>
                      <a:pt x="171" y="209"/>
                      <a:pt x="183" y="181"/>
                      <a:pt x="196" y="153"/>
                    </a:cubicBezTo>
                    <a:cubicBezTo>
                      <a:pt x="202" y="139"/>
                      <a:pt x="208" y="125"/>
                      <a:pt x="214" y="112"/>
                    </a:cubicBezTo>
                    <a:cubicBezTo>
                      <a:pt x="220" y="99"/>
                      <a:pt x="225" y="86"/>
                      <a:pt x="229" y="76"/>
                    </a:cubicBezTo>
                    <a:cubicBezTo>
                      <a:pt x="237" y="54"/>
                      <a:pt x="243" y="40"/>
                      <a:pt x="243" y="40"/>
                    </a:cubicBezTo>
                    <a:cubicBezTo>
                      <a:pt x="348" y="81"/>
                      <a:pt x="348" y="81"/>
                      <a:pt x="348" y="81"/>
                    </a:cubicBezTo>
                    <a:cubicBezTo>
                      <a:pt x="348" y="81"/>
                      <a:pt x="340" y="101"/>
                      <a:pt x="328" y="132"/>
                    </a:cubicBezTo>
                    <a:cubicBezTo>
                      <a:pt x="322" y="147"/>
                      <a:pt x="314" y="164"/>
                      <a:pt x="306" y="182"/>
                    </a:cubicBezTo>
                    <a:cubicBezTo>
                      <a:pt x="297" y="201"/>
                      <a:pt x="288" y="221"/>
                      <a:pt x="279" y="241"/>
                    </a:cubicBezTo>
                    <a:cubicBezTo>
                      <a:pt x="275" y="250"/>
                      <a:pt x="270" y="260"/>
                      <a:pt x="266" y="270"/>
                    </a:cubicBezTo>
                    <a:cubicBezTo>
                      <a:pt x="261" y="280"/>
                      <a:pt x="256" y="289"/>
                      <a:pt x="252" y="298"/>
                    </a:cubicBezTo>
                    <a:cubicBezTo>
                      <a:pt x="243" y="316"/>
                      <a:pt x="234" y="333"/>
                      <a:pt x="227" y="347"/>
                    </a:cubicBezTo>
                    <a:cubicBezTo>
                      <a:pt x="212" y="376"/>
                      <a:pt x="202" y="396"/>
                      <a:pt x="202" y="396"/>
                    </a:cubicBezTo>
                    <a:cubicBezTo>
                      <a:pt x="0" y="286"/>
                      <a:pt x="0" y="286"/>
                      <a:pt x="0" y="286"/>
                    </a:cubicBezTo>
                    <a:cubicBezTo>
                      <a:pt x="0" y="286"/>
                      <a:pt x="9" y="268"/>
                      <a:pt x="23" y="242"/>
                    </a:cubicBezTo>
                    <a:cubicBezTo>
                      <a:pt x="29" y="229"/>
                      <a:pt x="37" y="214"/>
                      <a:pt x="46" y="197"/>
                    </a:cubicBezTo>
                    <a:cubicBezTo>
                      <a:pt x="50" y="189"/>
                      <a:pt x="54" y="180"/>
                      <a:pt x="59" y="172"/>
                    </a:cubicBezTo>
                    <a:cubicBezTo>
                      <a:pt x="63" y="163"/>
                      <a:pt x="67" y="154"/>
                      <a:pt x="71" y="145"/>
                    </a:cubicBezTo>
                    <a:cubicBezTo>
                      <a:pt x="79" y="127"/>
                      <a:pt x="87" y="109"/>
                      <a:pt x="95" y="92"/>
                    </a:cubicBezTo>
                    <a:cubicBezTo>
                      <a:pt x="102" y="75"/>
                      <a:pt x="110" y="60"/>
                      <a:pt x="115" y="46"/>
                    </a:cubicBezTo>
                    <a:cubicBezTo>
                      <a:pt x="126" y="18"/>
                      <a:pt x="133" y="0"/>
                      <a:pt x="13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 name="Line 12"/>
              <p:cNvSpPr>
                <a:spLocks noChangeShapeType="1"/>
              </p:cNvSpPr>
              <p:nvPr/>
            </p:nvSpPr>
            <p:spPr bwMode="auto">
              <a:xfrm flipH="1">
                <a:off x="8007350" y="3590925"/>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Freeform 13"/>
              <p:cNvSpPr/>
              <p:nvPr/>
            </p:nvSpPr>
            <p:spPr bwMode="auto">
              <a:xfrm>
                <a:off x="8142288" y="3308350"/>
                <a:ext cx="20638" cy="52388"/>
              </a:xfrm>
              <a:custGeom>
                <a:avLst/>
                <a:gdLst>
                  <a:gd name="T0" fmla="*/ 25 w 25"/>
                  <a:gd name="T1" fmla="*/ 0 h 65"/>
                  <a:gd name="T2" fmla="*/ 21 w 25"/>
                  <a:gd name="T3" fmla="*/ 11 h 65"/>
                  <a:gd name="T4" fmla="*/ 13 w 25"/>
                  <a:gd name="T5" fmla="*/ 33 h 65"/>
                  <a:gd name="T6" fmla="*/ 0 w 25"/>
                  <a:gd name="T7" fmla="*/ 65 h 65"/>
                </a:gdLst>
                <a:ahLst/>
                <a:cxnLst>
                  <a:cxn ang="0">
                    <a:pos x="T0" y="T1"/>
                  </a:cxn>
                  <a:cxn ang="0">
                    <a:pos x="T2" y="T3"/>
                  </a:cxn>
                  <a:cxn ang="0">
                    <a:pos x="T4" y="T5"/>
                  </a:cxn>
                  <a:cxn ang="0">
                    <a:pos x="T6" y="T7"/>
                  </a:cxn>
                </a:cxnLst>
                <a:rect l="0" t="0" r="r" b="b"/>
                <a:pathLst>
                  <a:path w="25" h="65">
                    <a:moveTo>
                      <a:pt x="25" y="0"/>
                    </a:moveTo>
                    <a:cubicBezTo>
                      <a:pt x="25" y="0"/>
                      <a:pt x="24" y="5"/>
                      <a:pt x="21" y="11"/>
                    </a:cubicBezTo>
                    <a:cubicBezTo>
                      <a:pt x="19" y="17"/>
                      <a:pt x="16" y="25"/>
                      <a:pt x="13" y="33"/>
                    </a:cubicBezTo>
                    <a:cubicBezTo>
                      <a:pt x="6" y="49"/>
                      <a:pt x="0" y="65"/>
                      <a:pt x="0"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 name="Freeform 14"/>
              <p:cNvSpPr/>
              <p:nvPr/>
            </p:nvSpPr>
            <p:spPr bwMode="auto">
              <a:xfrm>
                <a:off x="7832725" y="3687763"/>
                <a:ext cx="304800" cy="325438"/>
              </a:xfrm>
              <a:custGeom>
                <a:avLst/>
                <a:gdLst>
                  <a:gd name="T0" fmla="*/ 234 w 377"/>
                  <a:gd name="T1" fmla="*/ 136 h 403"/>
                  <a:gd name="T2" fmla="*/ 228 w 377"/>
                  <a:gd name="T3" fmla="*/ 144 h 403"/>
                  <a:gd name="T4" fmla="*/ 213 w 377"/>
                  <a:gd name="T5" fmla="*/ 167 h 403"/>
                  <a:gd name="T6" fmla="*/ 164 w 377"/>
                  <a:gd name="T7" fmla="*/ 236 h 403"/>
                  <a:gd name="T8" fmla="*/ 137 w 377"/>
                  <a:gd name="T9" fmla="*/ 272 h 403"/>
                  <a:gd name="T10" fmla="*/ 113 w 377"/>
                  <a:gd name="T11" fmla="*/ 303 h 403"/>
                  <a:gd name="T12" fmla="*/ 90 w 377"/>
                  <a:gd name="T13" fmla="*/ 333 h 403"/>
                  <a:gd name="T14" fmla="*/ 178 w 377"/>
                  <a:gd name="T15" fmla="*/ 403 h 403"/>
                  <a:gd name="T16" fmla="*/ 211 w 377"/>
                  <a:gd name="T17" fmla="*/ 361 h 403"/>
                  <a:gd name="T18" fmla="*/ 281 w 377"/>
                  <a:gd name="T19" fmla="*/ 265 h 403"/>
                  <a:gd name="T20" fmla="*/ 300 w 377"/>
                  <a:gd name="T21" fmla="*/ 238 h 403"/>
                  <a:gd name="T22" fmla="*/ 318 w 377"/>
                  <a:gd name="T23" fmla="*/ 212 h 403"/>
                  <a:gd name="T24" fmla="*/ 348 w 377"/>
                  <a:gd name="T25" fmla="*/ 166 h 403"/>
                  <a:gd name="T26" fmla="*/ 377 w 377"/>
                  <a:gd name="T27" fmla="*/ 120 h 403"/>
                  <a:gd name="T28" fmla="*/ 181 w 377"/>
                  <a:gd name="T29" fmla="*/ 0 h 403"/>
                  <a:gd name="T30" fmla="*/ 155 w 377"/>
                  <a:gd name="T31" fmla="*/ 41 h 403"/>
                  <a:gd name="T32" fmla="*/ 128 w 377"/>
                  <a:gd name="T33" fmla="*/ 84 h 403"/>
                  <a:gd name="T34" fmla="*/ 112 w 377"/>
                  <a:gd name="T35" fmla="*/ 108 h 403"/>
                  <a:gd name="T36" fmla="*/ 94 w 377"/>
                  <a:gd name="T37" fmla="*/ 132 h 403"/>
                  <a:gd name="T38" fmla="*/ 30 w 377"/>
                  <a:gd name="T39" fmla="*/ 219 h 403"/>
                  <a:gd name="T40" fmla="*/ 0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234" y="136"/>
                    </a:moveTo>
                    <a:cubicBezTo>
                      <a:pt x="234" y="136"/>
                      <a:pt x="231" y="139"/>
                      <a:pt x="228" y="144"/>
                    </a:cubicBezTo>
                    <a:cubicBezTo>
                      <a:pt x="224" y="150"/>
                      <a:pt x="219" y="158"/>
                      <a:pt x="213" y="167"/>
                    </a:cubicBezTo>
                    <a:cubicBezTo>
                      <a:pt x="199" y="186"/>
                      <a:pt x="181" y="211"/>
                      <a:pt x="164" y="236"/>
                    </a:cubicBezTo>
                    <a:cubicBezTo>
                      <a:pt x="155" y="248"/>
                      <a:pt x="146" y="261"/>
                      <a:pt x="137" y="272"/>
                    </a:cubicBezTo>
                    <a:cubicBezTo>
                      <a:pt x="129" y="284"/>
                      <a:pt x="120" y="294"/>
                      <a:pt x="113" y="303"/>
                    </a:cubicBezTo>
                    <a:cubicBezTo>
                      <a:pt x="99" y="321"/>
                      <a:pt x="90" y="333"/>
                      <a:pt x="90" y="333"/>
                    </a:cubicBezTo>
                    <a:cubicBezTo>
                      <a:pt x="178" y="403"/>
                      <a:pt x="178" y="403"/>
                      <a:pt x="178" y="403"/>
                    </a:cubicBezTo>
                    <a:cubicBezTo>
                      <a:pt x="178" y="403"/>
                      <a:pt x="191" y="386"/>
                      <a:pt x="211" y="361"/>
                    </a:cubicBezTo>
                    <a:cubicBezTo>
                      <a:pt x="232" y="336"/>
                      <a:pt x="256" y="300"/>
                      <a:pt x="281" y="265"/>
                    </a:cubicBezTo>
                    <a:cubicBezTo>
                      <a:pt x="288" y="256"/>
                      <a:pt x="294" y="247"/>
                      <a:pt x="300" y="238"/>
                    </a:cubicBezTo>
                    <a:cubicBezTo>
                      <a:pt x="306" y="230"/>
                      <a:pt x="312" y="221"/>
                      <a:pt x="318" y="212"/>
                    </a:cubicBezTo>
                    <a:cubicBezTo>
                      <a:pt x="329" y="195"/>
                      <a:pt x="339" y="179"/>
                      <a:pt x="348" y="166"/>
                    </a:cubicBezTo>
                    <a:cubicBezTo>
                      <a:pt x="365" y="138"/>
                      <a:pt x="377" y="120"/>
                      <a:pt x="377" y="120"/>
                    </a:cubicBezTo>
                    <a:cubicBezTo>
                      <a:pt x="181" y="0"/>
                      <a:pt x="181" y="0"/>
                      <a:pt x="181" y="0"/>
                    </a:cubicBezTo>
                    <a:cubicBezTo>
                      <a:pt x="181" y="0"/>
                      <a:pt x="171" y="17"/>
                      <a:pt x="155" y="41"/>
                    </a:cubicBezTo>
                    <a:cubicBezTo>
                      <a:pt x="147" y="54"/>
                      <a:pt x="138" y="68"/>
                      <a:pt x="128" y="84"/>
                    </a:cubicBezTo>
                    <a:cubicBezTo>
                      <a:pt x="123" y="92"/>
                      <a:pt x="117" y="100"/>
                      <a:pt x="112" y="108"/>
                    </a:cubicBezTo>
                    <a:cubicBezTo>
                      <a:pt x="106" y="115"/>
                      <a:pt x="100" y="123"/>
                      <a:pt x="94" y="132"/>
                    </a:cubicBezTo>
                    <a:cubicBezTo>
                      <a:pt x="71" y="163"/>
                      <a:pt x="49" y="196"/>
                      <a:pt x="30" y="219"/>
                    </a:cubicBezTo>
                    <a:cubicBezTo>
                      <a:pt x="12" y="242"/>
                      <a:pt x="0" y="258"/>
                      <a:pt x="0"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 name="Freeform 15"/>
              <p:cNvSpPr/>
              <p:nvPr/>
            </p:nvSpPr>
            <p:spPr bwMode="auto">
              <a:xfrm>
                <a:off x="7978775" y="3640138"/>
                <a:ext cx="28575" cy="47625"/>
              </a:xfrm>
              <a:custGeom>
                <a:avLst/>
                <a:gdLst>
                  <a:gd name="T0" fmla="*/ 0 w 36"/>
                  <a:gd name="T1" fmla="*/ 60 h 60"/>
                  <a:gd name="T2" fmla="*/ 6 w 36"/>
                  <a:gd name="T3" fmla="*/ 51 h 60"/>
                  <a:gd name="T4" fmla="*/ 18 w 36"/>
                  <a:gd name="T5" fmla="*/ 30 h 60"/>
                  <a:gd name="T6" fmla="*/ 36 w 36"/>
                  <a:gd name="T7" fmla="*/ 0 h 60"/>
                </a:gdLst>
                <a:ahLst/>
                <a:cxnLst>
                  <a:cxn ang="0">
                    <a:pos x="T0" y="T1"/>
                  </a:cxn>
                  <a:cxn ang="0">
                    <a:pos x="T2" y="T3"/>
                  </a:cxn>
                  <a:cxn ang="0">
                    <a:pos x="T4" y="T5"/>
                  </a:cxn>
                  <a:cxn ang="0">
                    <a:pos x="T6" y="T7"/>
                  </a:cxn>
                </a:cxnLst>
                <a:rect l="0" t="0" r="r" b="b"/>
                <a:pathLst>
                  <a:path w="36" h="60">
                    <a:moveTo>
                      <a:pt x="0" y="60"/>
                    </a:moveTo>
                    <a:cubicBezTo>
                      <a:pt x="0" y="60"/>
                      <a:pt x="3" y="56"/>
                      <a:pt x="6" y="51"/>
                    </a:cubicBezTo>
                    <a:cubicBezTo>
                      <a:pt x="10" y="45"/>
                      <a:pt x="14" y="38"/>
                      <a:pt x="18" y="30"/>
                    </a:cubicBezTo>
                    <a:cubicBezTo>
                      <a:pt x="27" y="15"/>
                      <a:pt x="36" y="0"/>
                      <a:pt x="3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 name="Freeform 16"/>
              <p:cNvSpPr/>
              <p:nvPr/>
            </p:nvSpPr>
            <p:spPr bwMode="auto">
              <a:xfrm>
                <a:off x="7796213" y="3897313"/>
                <a:ext cx="36513" cy="42863"/>
              </a:xfrm>
              <a:custGeom>
                <a:avLst/>
                <a:gdLst>
                  <a:gd name="T0" fmla="*/ 0 w 44"/>
                  <a:gd name="T1" fmla="*/ 54 h 54"/>
                  <a:gd name="T2" fmla="*/ 7 w 44"/>
                  <a:gd name="T3" fmla="*/ 46 h 54"/>
                  <a:gd name="T4" fmla="*/ 15 w 44"/>
                  <a:gd name="T5" fmla="*/ 37 h 54"/>
                  <a:gd name="T6" fmla="*/ 23 w 44"/>
                  <a:gd name="T7" fmla="*/ 27 h 54"/>
                  <a:gd name="T8" fmla="*/ 44 w 44"/>
                  <a:gd name="T9" fmla="*/ 0 h 54"/>
                </a:gdLst>
                <a:ahLst/>
                <a:cxnLst>
                  <a:cxn ang="0">
                    <a:pos x="T0" y="T1"/>
                  </a:cxn>
                  <a:cxn ang="0">
                    <a:pos x="T2" y="T3"/>
                  </a:cxn>
                  <a:cxn ang="0">
                    <a:pos x="T4" y="T5"/>
                  </a:cxn>
                  <a:cxn ang="0">
                    <a:pos x="T6" y="T7"/>
                  </a:cxn>
                  <a:cxn ang="0">
                    <a:pos x="T8" y="T9"/>
                  </a:cxn>
                </a:cxnLst>
                <a:rect l="0" t="0" r="r" b="b"/>
                <a:pathLst>
                  <a:path w="44" h="54">
                    <a:moveTo>
                      <a:pt x="0" y="54"/>
                    </a:moveTo>
                    <a:cubicBezTo>
                      <a:pt x="0" y="54"/>
                      <a:pt x="3" y="50"/>
                      <a:pt x="7" y="46"/>
                    </a:cubicBezTo>
                    <a:cubicBezTo>
                      <a:pt x="10" y="43"/>
                      <a:pt x="12" y="40"/>
                      <a:pt x="15" y="37"/>
                    </a:cubicBezTo>
                    <a:cubicBezTo>
                      <a:pt x="17" y="34"/>
                      <a:pt x="20" y="31"/>
                      <a:pt x="23" y="27"/>
                    </a:cubicBezTo>
                    <a:cubicBezTo>
                      <a:pt x="33" y="14"/>
                      <a:pt x="44" y="0"/>
                      <a:pt x="4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 name="Freeform 17"/>
              <p:cNvSpPr/>
              <p:nvPr/>
            </p:nvSpPr>
            <p:spPr bwMode="auto">
              <a:xfrm>
                <a:off x="7580313" y="3981450"/>
                <a:ext cx="320675" cy="320675"/>
              </a:xfrm>
              <a:custGeom>
                <a:avLst/>
                <a:gdLst>
                  <a:gd name="T0" fmla="*/ 142 w 397"/>
                  <a:gd name="T1" fmla="*/ 251 h 395"/>
                  <a:gd name="T2" fmla="*/ 170 w 397"/>
                  <a:gd name="T3" fmla="*/ 225 h 395"/>
                  <a:gd name="T4" fmla="*/ 198 w 397"/>
                  <a:gd name="T5" fmla="*/ 198 h 395"/>
                  <a:gd name="T6" fmla="*/ 229 w 397"/>
                  <a:gd name="T7" fmla="*/ 165 h 395"/>
                  <a:gd name="T8" fmla="*/ 287 w 397"/>
                  <a:gd name="T9" fmla="*/ 104 h 395"/>
                  <a:gd name="T10" fmla="*/ 313 w 397"/>
                  <a:gd name="T11" fmla="*/ 75 h 395"/>
                  <a:gd name="T12" fmla="*/ 397 w 397"/>
                  <a:gd name="T13" fmla="*/ 150 h 395"/>
                  <a:gd name="T14" fmla="*/ 387 w 397"/>
                  <a:gd name="T15" fmla="*/ 161 h 395"/>
                  <a:gd name="T16" fmla="*/ 361 w 397"/>
                  <a:gd name="T17" fmla="*/ 190 h 395"/>
                  <a:gd name="T18" fmla="*/ 279 w 397"/>
                  <a:gd name="T19" fmla="*/ 277 h 395"/>
                  <a:gd name="T20" fmla="*/ 192 w 397"/>
                  <a:gd name="T21" fmla="*/ 359 h 395"/>
                  <a:gd name="T22" fmla="*/ 163 w 397"/>
                  <a:gd name="T23" fmla="*/ 385 h 395"/>
                  <a:gd name="T24" fmla="*/ 152 w 397"/>
                  <a:gd name="T25" fmla="*/ 395 h 395"/>
                  <a:gd name="T26" fmla="*/ 0 w 397"/>
                  <a:gd name="T27" fmla="*/ 223 h 395"/>
                  <a:gd name="T28" fmla="*/ 10 w 397"/>
                  <a:gd name="T29" fmla="*/ 214 h 395"/>
                  <a:gd name="T30" fmla="*/ 37 w 397"/>
                  <a:gd name="T31" fmla="*/ 190 h 395"/>
                  <a:gd name="T32" fmla="*/ 115 w 397"/>
                  <a:gd name="T33" fmla="*/ 115 h 395"/>
                  <a:gd name="T34" fmla="*/ 190 w 397"/>
                  <a:gd name="T35" fmla="*/ 37 h 395"/>
                  <a:gd name="T36" fmla="*/ 214 w 397"/>
                  <a:gd name="T37" fmla="*/ 10 h 395"/>
                  <a:gd name="T38" fmla="*/ 223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251"/>
                    </a:moveTo>
                    <a:cubicBezTo>
                      <a:pt x="142" y="251"/>
                      <a:pt x="154" y="241"/>
                      <a:pt x="170" y="225"/>
                    </a:cubicBezTo>
                    <a:cubicBezTo>
                      <a:pt x="178" y="217"/>
                      <a:pt x="188" y="208"/>
                      <a:pt x="198" y="198"/>
                    </a:cubicBezTo>
                    <a:cubicBezTo>
                      <a:pt x="208" y="187"/>
                      <a:pt x="219" y="176"/>
                      <a:pt x="229" y="165"/>
                    </a:cubicBezTo>
                    <a:cubicBezTo>
                      <a:pt x="251" y="143"/>
                      <a:pt x="272" y="121"/>
                      <a:pt x="287" y="104"/>
                    </a:cubicBezTo>
                    <a:cubicBezTo>
                      <a:pt x="303" y="87"/>
                      <a:pt x="313" y="75"/>
                      <a:pt x="313" y="75"/>
                    </a:cubicBezTo>
                    <a:cubicBezTo>
                      <a:pt x="397" y="150"/>
                      <a:pt x="397" y="150"/>
                      <a:pt x="397" y="150"/>
                    </a:cubicBezTo>
                    <a:cubicBezTo>
                      <a:pt x="397" y="150"/>
                      <a:pt x="393" y="154"/>
                      <a:pt x="387" y="161"/>
                    </a:cubicBezTo>
                    <a:cubicBezTo>
                      <a:pt x="381" y="168"/>
                      <a:pt x="372" y="179"/>
                      <a:pt x="361" y="190"/>
                    </a:cubicBezTo>
                    <a:cubicBezTo>
                      <a:pt x="338" y="214"/>
                      <a:pt x="308" y="245"/>
                      <a:pt x="279" y="277"/>
                    </a:cubicBezTo>
                    <a:cubicBezTo>
                      <a:pt x="247" y="307"/>
                      <a:pt x="216" y="336"/>
                      <a:pt x="192" y="359"/>
                    </a:cubicBezTo>
                    <a:cubicBezTo>
                      <a:pt x="181" y="370"/>
                      <a:pt x="170" y="379"/>
                      <a:pt x="163" y="385"/>
                    </a:cubicBezTo>
                    <a:cubicBezTo>
                      <a:pt x="156" y="391"/>
                      <a:pt x="152" y="395"/>
                      <a:pt x="152" y="395"/>
                    </a:cubicBezTo>
                    <a:cubicBezTo>
                      <a:pt x="0" y="223"/>
                      <a:pt x="0" y="223"/>
                      <a:pt x="0" y="223"/>
                    </a:cubicBezTo>
                    <a:cubicBezTo>
                      <a:pt x="0" y="223"/>
                      <a:pt x="4" y="220"/>
                      <a:pt x="10" y="214"/>
                    </a:cubicBezTo>
                    <a:cubicBezTo>
                      <a:pt x="17" y="209"/>
                      <a:pt x="26" y="201"/>
                      <a:pt x="37" y="190"/>
                    </a:cubicBezTo>
                    <a:cubicBezTo>
                      <a:pt x="58" y="170"/>
                      <a:pt x="87" y="143"/>
                      <a:pt x="115" y="115"/>
                    </a:cubicBezTo>
                    <a:cubicBezTo>
                      <a:pt x="142" y="87"/>
                      <a:pt x="170" y="58"/>
                      <a:pt x="190" y="37"/>
                    </a:cubicBezTo>
                    <a:cubicBezTo>
                      <a:pt x="200" y="26"/>
                      <a:pt x="208" y="17"/>
                      <a:pt x="214" y="10"/>
                    </a:cubicBezTo>
                    <a:cubicBezTo>
                      <a:pt x="220" y="4"/>
                      <a:pt x="223" y="0"/>
                      <a:pt x="22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 name="Line 18"/>
              <p:cNvSpPr>
                <a:spLocks noChangeShapeType="1"/>
              </p:cNvSpPr>
              <p:nvPr/>
            </p:nvSpPr>
            <p:spPr bwMode="auto">
              <a:xfrm flipH="1">
                <a:off x="7537450"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 name="Line 19"/>
              <p:cNvSpPr>
                <a:spLocks noChangeShapeType="1"/>
              </p:cNvSpPr>
              <p:nvPr/>
            </p:nvSpPr>
            <p:spPr bwMode="auto">
              <a:xfrm flipH="1">
                <a:off x="7761288" y="3940175"/>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 name="Freeform 20"/>
              <p:cNvSpPr/>
              <p:nvPr/>
            </p:nvSpPr>
            <p:spPr bwMode="auto">
              <a:xfrm>
                <a:off x="7286625" y="4233863"/>
                <a:ext cx="322263" cy="306388"/>
              </a:xfrm>
              <a:custGeom>
                <a:avLst/>
                <a:gdLst>
                  <a:gd name="T0" fmla="*/ 261 w 400"/>
                  <a:gd name="T1" fmla="*/ 146 h 379"/>
                  <a:gd name="T2" fmla="*/ 161 w 400"/>
                  <a:gd name="T3" fmla="*/ 217 h 379"/>
                  <a:gd name="T4" fmla="*/ 58 w 400"/>
                  <a:gd name="T5" fmla="*/ 283 h 379"/>
                  <a:gd name="T6" fmla="*/ 117 w 400"/>
                  <a:gd name="T7" fmla="*/ 379 h 379"/>
                  <a:gd name="T8" fmla="*/ 163 w 400"/>
                  <a:gd name="T9" fmla="*/ 350 h 379"/>
                  <a:gd name="T10" fmla="*/ 209 w 400"/>
                  <a:gd name="T11" fmla="*/ 320 h 379"/>
                  <a:gd name="T12" fmla="*/ 222 w 400"/>
                  <a:gd name="T13" fmla="*/ 312 h 379"/>
                  <a:gd name="T14" fmla="*/ 235 w 400"/>
                  <a:gd name="T15" fmla="*/ 302 h 379"/>
                  <a:gd name="T16" fmla="*/ 262 w 400"/>
                  <a:gd name="T17" fmla="*/ 284 h 379"/>
                  <a:gd name="T18" fmla="*/ 313 w 400"/>
                  <a:gd name="T19" fmla="*/ 247 h 379"/>
                  <a:gd name="T20" fmla="*/ 337 w 400"/>
                  <a:gd name="T21" fmla="*/ 230 h 379"/>
                  <a:gd name="T22" fmla="*/ 358 w 400"/>
                  <a:gd name="T23" fmla="*/ 213 h 379"/>
                  <a:gd name="T24" fmla="*/ 400 w 400"/>
                  <a:gd name="T25" fmla="*/ 180 h 379"/>
                  <a:gd name="T26" fmla="*/ 257 w 400"/>
                  <a:gd name="T27" fmla="*/ 0 h 379"/>
                  <a:gd name="T28" fmla="*/ 219 w 400"/>
                  <a:gd name="T29" fmla="*/ 31 h 379"/>
                  <a:gd name="T30" fmla="*/ 131 w 400"/>
                  <a:gd name="T31" fmla="*/ 95 h 379"/>
                  <a:gd name="T32" fmla="*/ 107 w 400"/>
                  <a:gd name="T33" fmla="*/ 112 h 379"/>
                  <a:gd name="T34" fmla="*/ 84 w 400"/>
                  <a:gd name="T35" fmla="*/ 128 h 379"/>
                  <a:gd name="T36" fmla="*/ 41 w 400"/>
                  <a:gd name="T37" fmla="*/ 155 h 379"/>
                  <a:gd name="T38" fmla="*/ 0 w 400"/>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9">
                    <a:moveTo>
                      <a:pt x="261" y="146"/>
                    </a:moveTo>
                    <a:cubicBezTo>
                      <a:pt x="261" y="146"/>
                      <a:pt x="211" y="182"/>
                      <a:pt x="161" y="217"/>
                    </a:cubicBezTo>
                    <a:cubicBezTo>
                      <a:pt x="110" y="250"/>
                      <a:pt x="58" y="283"/>
                      <a:pt x="58" y="283"/>
                    </a:cubicBezTo>
                    <a:cubicBezTo>
                      <a:pt x="117" y="379"/>
                      <a:pt x="117" y="379"/>
                      <a:pt x="117" y="379"/>
                    </a:cubicBezTo>
                    <a:cubicBezTo>
                      <a:pt x="117" y="379"/>
                      <a:pt x="135" y="367"/>
                      <a:pt x="163" y="350"/>
                    </a:cubicBezTo>
                    <a:cubicBezTo>
                      <a:pt x="176" y="341"/>
                      <a:pt x="192" y="331"/>
                      <a:pt x="209" y="320"/>
                    </a:cubicBezTo>
                    <a:cubicBezTo>
                      <a:pt x="214" y="317"/>
                      <a:pt x="218" y="314"/>
                      <a:pt x="222" y="312"/>
                    </a:cubicBezTo>
                    <a:cubicBezTo>
                      <a:pt x="227" y="309"/>
                      <a:pt x="231" y="306"/>
                      <a:pt x="235" y="302"/>
                    </a:cubicBezTo>
                    <a:cubicBezTo>
                      <a:pt x="244" y="296"/>
                      <a:pt x="253" y="290"/>
                      <a:pt x="262" y="284"/>
                    </a:cubicBezTo>
                    <a:cubicBezTo>
                      <a:pt x="279" y="271"/>
                      <a:pt x="297" y="259"/>
                      <a:pt x="313" y="247"/>
                    </a:cubicBezTo>
                    <a:cubicBezTo>
                      <a:pt x="322" y="241"/>
                      <a:pt x="330" y="235"/>
                      <a:pt x="337" y="230"/>
                    </a:cubicBezTo>
                    <a:cubicBezTo>
                      <a:pt x="344" y="224"/>
                      <a:pt x="351" y="218"/>
                      <a:pt x="358" y="213"/>
                    </a:cubicBezTo>
                    <a:cubicBezTo>
                      <a:pt x="383" y="193"/>
                      <a:pt x="400" y="180"/>
                      <a:pt x="400" y="180"/>
                    </a:cubicBezTo>
                    <a:cubicBezTo>
                      <a:pt x="257" y="0"/>
                      <a:pt x="257" y="0"/>
                      <a:pt x="257" y="0"/>
                    </a:cubicBezTo>
                    <a:cubicBezTo>
                      <a:pt x="257" y="0"/>
                      <a:pt x="242" y="13"/>
                      <a:pt x="219" y="31"/>
                    </a:cubicBezTo>
                    <a:cubicBezTo>
                      <a:pt x="196" y="50"/>
                      <a:pt x="163" y="72"/>
                      <a:pt x="131" y="95"/>
                    </a:cubicBezTo>
                    <a:cubicBezTo>
                      <a:pt x="123" y="101"/>
                      <a:pt x="115" y="106"/>
                      <a:pt x="107" y="112"/>
                    </a:cubicBezTo>
                    <a:cubicBezTo>
                      <a:pt x="99" y="118"/>
                      <a:pt x="91" y="123"/>
                      <a:pt x="84" y="128"/>
                    </a:cubicBezTo>
                    <a:cubicBezTo>
                      <a:pt x="68" y="138"/>
                      <a:pt x="53" y="147"/>
                      <a:pt x="41" y="155"/>
                    </a:cubicBezTo>
                    <a:cubicBezTo>
                      <a:pt x="16" y="171"/>
                      <a:pt x="0" y="182"/>
                      <a:pt x="0"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 name="Freeform 21"/>
              <p:cNvSpPr/>
              <p:nvPr/>
            </p:nvSpPr>
            <p:spPr bwMode="auto">
              <a:xfrm>
                <a:off x="7494588" y="4198938"/>
                <a:ext cx="42863" cy="34925"/>
              </a:xfrm>
              <a:custGeom>
                <a:avLst/>
                <a:gdLst>
                  <a:gd name="T0" fmla="*/ 0 w 54"/>
                  <a:gd name="T1" fmla="*/ 43 h 43"/>
                  <a:gd name="T2" fmla="*/ 28 w 54"/>
                  <a:gd name="T3" fmla="*/ 22 h 43"/>
                  <a:gd name="T4" fmla="*/ 38 w 54"/>
                  <a:gd name="T5" fmla="*/ 14 h 43"/>
                  <a:gd name="T6" fmla="*/ 46 w 54"/>
                  <a:gd name="T7" fmla="*/ 7 h 43"/>
                  <a:gd name="T8" fmla="*/ 54 w 54"/>
                  <a:gd name="T9" fmla="*/ 0 h 43"/>
                </a:gdLst>
                <a:ahLst/>
                <a:cxnLst>
                  <a:cxn ang="0">
                    <a:pos x="T0" y="T1"/>
                  </a:cxn>
                  <a:cxn ang="0">
                    <a:pos x="T2" y="T3"/>
                  </a:cxn>
                  <a:cxn ang="0">
                    <a:pos x="T4" y="T5"/>
                  </a:cxn>
                  <a:cxn ang="0">
                    <a:pos x="T6" y="T7"/>
                  </a:cxn>
                  <a:cxn ang="0">
                    <a:pos x="T8" y="T9"/>
                  </a:cxn>
                </a:cxnLst>
                <a:rect l="0" t="0" r="r" b="b"/>
                <a:pathLst>
                  <a:path w="54" h="43">
                    <a:moveTo>
                      <a:pt x="0" y="43"/>
                    </a:moveTo>
                    <a:cubicBezTo>
                      <a:pt x="0" y="43"/>
                      <a:pt x="14" y="33"/>
                      <a:pt x="28" y="22"/>
                    </a:cubicBezTo>
                    <a:cubicBezTo>
                      <a:pt x="31" y="19"/>
                      <a:pt x="35" y="17"/>
                      <a:pt x="38" y="14"/>
                    </a:cubicBezTo>
                    <a:cubicBezTo>
                      <a:pt x="41" y="11"/>
                      <a:pt x="44" y="9"/>
                      <a:pt x="46" y="7"/>
                    </a:cubicBezTo>
                    <a:cubicBezTo>
                      <a:pt x="51" y="2"/>
                      <a:pt x="54" y="0"/>
                      <a:pt x="5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 name="Freeform 22"/>
              <p:cNvSpPr/>
              <p:nvPr/>
            </p:nvSpPr>
            <p:spPr bwMode="auto">
              <a:xfrm>
                <a:off x="7237413" y="4381500"/>
                <a:ext cx="49213" cy="28575"/>
              </a:xfrm>
              <a:custGeom>
                <a:avLst/>
                <a:gdLst>
                  <a:gd name="T0" fmla="*/ 0 w 60"/>
                  <a:gd name="T1" fmla="*/ 35 h 35"/>
                  <a:gd name="T2" fmla="*/ 30 w 60"/>
                  <a:gd name="T3" fmla="*/ 18 h 35"/>
                  <a:gd name="T4" fmla="*/ 50 w 60"/>
                  <a:gd name="T5" fmla="*/ 6 h 35"/>
                  <a:gd name="T6" fmla="*/ 60 w 60"/>
                  <a:gd name="T7" fmla="*/ 0 h 35"/>
                </a:gdLst>
                <a:ahLst/>
                <a:cxnLst>
                  <a:cxn ang="0">
                    <a:pos x="T0" y="T1"/>
                  </a:cxn>
                  <a:cxn ang="0">
                    <a:pos x="T2" y="T3"/>
                  </a:cxn>
                  <a:cxn ang="0">
                    <a:pos x="T4" y="T5"/>
                  </a:cxn>
                  <a:cxn ang="0">
                    <a:pos x="T6" y="T7"/>
                  </a:cxn>
                </a:cxnLst>
                <a:rect l="0" t="0" r="r" b="b"/>
                <a:pathLst>
                  <a:path w="60" h="35">
                    <a:moveTo>
                      <a:pt x="0" y="35"/>
                    </a:moveTo>
                    <a:cubicBezTo>
                      <a:pt x="0" y="35"/>
                      <a:pt x="15" y="26"/>
                      <a:pt x="30" y="18"/>
                    </a:cubicBezTo>
                    <a:cubicBezTo>
                      <a:pt x="37" y="13"/>
                      <a:pt x="45" y="9"/>
                      <a:pt x="50" y="6"/>
                    </a:cubicBezTo>
                    <a:cubicBezTo>
                      <a:pt x="56" y="2"/>
                      <a:pt x="60" y="0"/>
                      <a:pt x="6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 name="Freeform 23"/>
              <p:cNvSpPr/>
              <p:nvPr/>
            </p:nvSpPr>
            <p:spPr bwMode="auto">
              <a:xfrm>
                <a:off x="6958013" y="4438650"/>
                <a:ext cx="322263" cy="279400"/>
              </a:xfrm>
              <a:custGeom>
                <a:avLst/>
                <a:gdLst>
                  <a:gd name="T0" fmla="*/ 124 w 398"/>
                  <a:gd name="T1" fmla="*/ 208 h 346"/>
                  <a:gd name="T2" fmla="*/ 159 w 398"/>
                  <a:gd name="T3" fmla="*/ 192 h 346"/>
                  <a:gd name="T4" fmla="*/ 195 w 398"/>
                  <a:gd name="T5" fmla="*/ 176 h 346"/>
                  <a:gd name="T6" fmla="*/ 235 w 398"/>
                  <a:gd name="T7" fmla="*/ 157 h 346"/>
                  <a:gd name="T8" fmla="*/ 310 w 398"/>
                  <a:gd name="T9" fmla="*/ 118 h 346"/>
                  <a:gd name="T10" fmla="*/ 335 w 398"/>
                  <a:gd name="T11" fmla="*/ 106 h 346"/>
                  <a:gd name="T12" fmla="*/ 344 w 398"/>
                  <a:gd name="T13" fmla="*/ 101 h 346"/>
                  <a:gd name="T14" fmla="*/ 398 w 398"/>
                  <a:gd name="T15" fmla="*/ 200 h 346"/>
                  <a:gd name="T16" fmla="*/ 395 w 398"/>
                  <a:gd name="T17" fmla="*/ 201 h 346"/>
                  <a:gd name="T18" fmla="*/ 385 w 398"/>
                  <a:gd name="T19" fmla="*/ 207 h 346"/>
                  <a:gd name="T20" fmla="*/ 350 w 398"/>
                  <a:gd name="T21" fmla="*/ 224 h 346"/>
                  <a:gd name="T22" fmla="*/ 301 w 398"/>
                  <a:gd name="T23" fmla="*/ 250 h 346"/>
                  <a:gd name="T24" fmla="*/ 273 w 398"/>
                  <a:gd name="T25" fmla="*/ 264 h 346"/>
                  <a:gd name="T26" fmla="*/ 243 w 398"/>
                  <a:gd name="T27" fmla="*/ 277 h 346"/>
                  <a:gd name="T28" fmla="*/ 185 w 398"/>
                  <a:gd name="T29" fmla="*/ 304 h 346"/>
                  <a:gd name="T30" fmla="*/ 134 w 398"/>
                  <a:gd name="T31" fmla="*/ 326 h 346"/>
                  <a:gd name="T32" fmla="*/ 84 w 398"/>
                  <a:gd name="T33" fmla="*/ 346 h 346"/>
                  <a:gd name="T34" fmla="*/ 0 w 398"/>
                  <a:gd name="T35" fmla="*/ 132 h 346"/>
                  <a:gd name="T36" fmla="*/ 45 w 398"/>
                  <a:gd name="T37" fmla="*/ 114 h 346"/>
                  <a:gd name="T38" fmla="*/ 92 w 398"/>
                  <a:gd name="T39" fmla="*/ 94 h 346"/>
                  <a:gd name="T40" fmla="*/ 145 w 398"/>
                  <a:gd name="T41" fmla="*/ 70 h 346"/>
                  <a:gd name="T42" fmla="*/ 171 w 398"/>
                  <a:gd name="T43" fmla="*/ 58 h 346"/>
                  <a:gd name="T44" fmla="*/ 197 w 398"/>
                  <a:gd name="T45" fmla="*/ 45 h 346"/>
                  <a:gd name="T46" fmla="*/ 242 w 398"/>
                  <a:gd name="T47" fmla="*/ 22 h 346"/>
                  <a:gd name="T48" fmla="*/ 286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208"/>
                    </a:moveTo>
                    <a:cubicBezTo>
                      <a:pt x="124" y="208"/>
                      <a:pt x="138" y="201"/>
                      <a:pt x="159" y="192"/>
                    </a:cubicBezTo>
                    <a:cubicBezTo>
                      <a:pt x="170" y="187"/>
                      <a:pt x="182" y="182"/>
                      <a:pt x="195" y="176"/>
                    </a:cubicBezTo>
                    <a:cubicBezTo>
                      <a:pt x="208" y="170"/>
                      <a:pt x="222" y="164"/>
                      <a:pt x="235" y="157"/>
                    </a:cubicBezTo>
                    <a:cubicBezTo>
                      <a:pt x="263" y="143"/>
                      <a:pt x="290" y="129"/>
                      <a:pt x="310" y="118"/>
                    </a:cubicBezTo>
                    <a:cubicBezTo>
                      <a:pt x="321" y="113"/>
                      <a:pt x="329" y="109"/>
                      <a:pt x="335" y="106"/>
                    </a:cubicBezTo>
                    <a:cubicBezTo>
                      <a:pt x="341" y="103"/>
                      <a:pt x="344" y="101"/>
                      <a:pt x="344" y="101"/>
                    </a:cubicBezTo>
                    <a:cubicBezTo>
                      <a:pt x="398" y="200"/>
                      <a:pt x="398" y="200"/>
                      <a:pt x="398" y="200"/>
                    </a:cubicBezTo>
                    <a:cubicBezTo>
                      <a:pt x="398" y="200"/>
                      <a:pt x="397" y="200"/>
                      <a:pt x="395" y="201"/>
                    </a:cubicBezTo>
                    <a:cubicBezTo>
                      <a:pt x="392" y="203"/>
                      <a:pt x="389" y="204"/>
                      <a:pt x="385" y="207"/>
                    </a:cubicBezTo>
                    <a:cubicBezTo>
                      <a:pt x="376" y="211"/>
                      <a:pt x="364" y="217"/>
                      <a:pt x="350" y="224"/>
                    </a:cubicBezTo>
                    <a:cubicBezTo>
                      <a:pt x="336" y="232"/>
                      <a:pt x="319" y="241"/>
                      <a:pt x="301" y="250"/>
                    </a:cubicBezTo>
                    <a:cubicBezTo>
                      <a:pt x="291" y="254"/>
                      <a:pt x="282" y="259"/>
                      <a:pt x="273" y="264"/>
                    </a:cubicBezTo>
                    <a:cubicBezTo>
                      <a:pt x="263" y="268"/>
                      <a:pt x="253" y="273"/>
                      <a:pt x="243" y="277"/>
                    </a:cubicBezTo>
                    <a:cubicBezTo>
                      <a:pt x="223" y="286"/>
                      <a:pt x="204" y="295"/>
                      <a:pt x="185" y="304"/>
                    </a:cubicBezTo>
                    <a:cubicBezTo>
                      <a:pt x="167" y="312"/>
                      <a:pt x="150" y="320"/>
                      <a:pt x="134" y="326"/>
                    </a:cubicBezTo>
                    <a:cubicBezTo>
                      <a:pt x="104" y="338"/>
                      <a:pt x="84" y="346"/>
                      <a:pt x="84" y="346"/>
                    </a:cubicBezTo>
                    <a:cubicBezTo>
                      <a:pt x="0" y="132"/>
                      <a:pt x="0" y="132"/>
                      <a:pt x="0" y="132"/>
                    </a:cubicBezTo>
                    <a:cubicBezTo>
                      <a:pt x="0" y="132"/>
                      <a:pt x="18" y="125"/>
                      <a:pt x="45" y="114"/>
                    </a:cubicBezTo>
                    <a:cubicBezTo>
                      <a:pt x="59" y="109"/>
                      <a:pt x="75" y="101"/>
                      <a:pt x="92" y="94"/>
                    </a:cubicBezTo>
                    <a:cubicBezTo>
                      <a:pt x="109" y="86"/>
                      <a:pt x="127" y="78"/>
                      <a:pt x="145" y="70"/>
                    </a:cubicBezTo>
                    <a:cubicBezTo>
                      <a:pt x="154" y="66"/>
                      <a:pt x="162" y="62"/>
                      <a:pt x="171" y="58"/>
                    </a:cubicBezTo>
                    <a:cubicBezTo>
                      <a:pt x="180" y="54"/>
                      <a:pt x="188" y="49"/>
                      <a:pt x="197" y="45"/>
                    </a:cubicBezTo>
                    <a:cubicBezTo>
                      <a:pt x="213" y="37"/>
                      <a:pt x="229" y="29"/>
                      <a:pt x="242" y="22"/>
                    </a:cubicBezTo>
                    <a:cubicBezTo>
                      <a:pt x="268" y="9"/>
                      <a:pt x="286" y="0"/>
                      <a:pt x="28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 name="Freeform 24"/>
              <p:cNvSpPr/>
              <p:nvPr/>
            </p:nvSpPr>
            <p:spPr bwMode="auto">
              <a:xfrm>
                <a:off x="6905625" y="4545013"/>
                <a:ext cx="52388" cy="20638"/>
              </a:xfrm>
              <a:custGeom>
                <a:avLst/>
                <a:gdLst>
                  <a:gd name="T0" fmla="*/ 65 w 65"/>
                  <a:gd name="T1" fmla="*/ 0 h 26"/>
                  <a:gd name="T2" fmla="*/ 32 w 65"/>
                  <a:gd name="T3" fmla="*/ 13 h 26"/>
                  <a:gd name="T4" fmla="*/ 10 w 65"/>
                  <a:gd name="T5" fmla="*/ 22 h 26"/>
                  <a:gd name="T6" fmla="*/ 0 w 65"/>
                  <a:gd name="T7" fmla="*/ 26 h 26"/>
                </a:gdLst>
                <a:ahLst/>
                <a:cxnLst>
                  <a:cxn ang="0">
                    <a:pos x="T0" y="T1"/>
                  </a:cxn>
                  <a:cxn ang="0">
                    <a:pos x="T2" y="T3"/>
                  </a:cxn>
                  <a:cxn ang="0">
                    <a:pos x="T4" y="T5"/>
                  </a:cxn>
                  <a:cxn ang="0">
                    <a:pos x="T6" y="T7"/>
                  </a:cxn>
                </a:cxnLst>
                <a:rect l="0" t="0" r="r" b="b"/>
                <a:pathLst>
                  <a:path w="65" h="26">
                    <a:moveTo>
                      <a:pt x="65" y="0"/>
                    </a:moveTo>
                    <a:cubicBezTo>
                      <a:pt x="65" y="0"/>
                      <a:pt x="48" y="7"/>
                      <a:pt x="32" y="13"/>
                    </a:cubicBezTo>
                    <a:cubicBezTo>
                      <a:pt x="24" y="16"/>
                      <a:pt x="16" y="19"/>
                      <a:pt x="10" y="22"/>
                    </a:cubicBezTo>
                    <a:cubicBezTo>
                      <a:pt x="4" y="24"/>
                      <a:pt x="0" y="26"/>
                      <a:pt x="0"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 name="Line 25"/>
              <p:cNvSpPr>
                <a:spLocks noChangeShapeType="1"/>
              </p:cNvSpPr>
              <p:nvPr/>
            </p:nvSpPr>
            <p:spPr bwMode="auto">
              <a:xfrm flipH="1">
                <a:off x="7189788"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 name="Freeform 26"/>
              <p:cNvSpPr/>
              <p:nvPr/>
            </p:nvSpPr>
            <p:spPr bwMode="auto">
              <a:xfrm>
                <a:off x="6607175" y="4583113"/>
                <a:ext cx="304800" cy="247650"/>
              </a:xfrm>
              <a:custGeom>
                <a:avLst/>
                <a:gdLst>
                  <a:gd name="T0" fmla="*/ 257 w 377"/>
                  <a:gd name="T1" fmla="*/ 137 h 307"/>
                  <a:gd name="T2" fmla="*/ 220 w 377"/>
                  <a:gd name="T3" fmla="*/ 148 h 307"/>
                  <a:gd name="T4" fmla="*/ 183 w 377"/>
                  <a:gd name="T5" fmla="*/ 159 h 307"/>
                  <a:gd name="T6" fmla="*/ 162 w 377"/>
                  <a:gd name="T7" fmla="*/ 165 h 307"/>
                  <a:gd name="T8" fmla="*/ 139 w 377"/>
                  <a:gd name="T9" fmla="*/ 170 h 307"/>
                  <a:gd name="T10" fmla="*/ 57 w 377"/>
                  <a:gd name="T11" fmla="*/ 189 h 307"/>
                  <a:gd name="T12" fmla="*/ 30 w 377"/>
                  <a:gd name="T13" fmla="*/ 195 h 307"/>
                  <a:gd name="T14" fmla="*/ 20 w 377"/>
                  <a:gd name="T15" fmla="*/ 197 h 307"/>
                  <a:gd name="T16" fmla="*/ 42 w 377"/>
                  <a:gd name="T17" fmla="*/ 307 h 307"/>
                  <a:gd name="T18" fmla="*/ 46 w 377"/>
                  <a:gd name="T19" fmla="*/ 307 h 307"/>
                  <a:gd name="T20" fmla="*/ 57 w 377"/>
                  <a:gd name="T21" fmla="*/ 304 h 307"/>
                  <a:gd name="T22" fmla="*/ 95 w 377"/>
                  <a:gd name="T23" fmla="*/ 296 h 307"/>
                  <a:gd name="T24" fmla="*/ 149 w 377"/>
                  <a:gd name="T25" fmla="*/ 283 h 307"/>
                  <a:gd name="T26" fmla="*/ 211 w 377"/>
                  <a:gd name="T27" fmla="*/ 268 h 307"/>
                  <a:gd name="T28" fmla="*/ 326 w 377"/>
                  <a:gd name="T29" fmla="*/ 235 h 307"/>
                  <a:gd name="T30" fmla="*/ 377 w 377"/>
                  <a:gd name="T31" fmla="*/ 217 h 307"/>
                  <a:gd name="T32" fmla="*/ 304 w 377"/>
                  <a:gd name="T33" fmla="*/ 0 h 307"/>
                  <a:gd name="T34" fmla="*/ 258 w 377"/>
                  <a:gd name="T35" fmla="*/ 16 h 307"/>
                  <a:gd name="T36" fmla="*/ 153 w 377"/>
                  <a:gd name="T37" fmla="*/ 45 h 307"/>
                  <a:gd name="T38" fmla="*/ 125 w 377"/>
                  <a:gd name="T39" fmla="*/ 53 h 307"/>
                  <a:gd name="T40" fmla="*/ 97 w 377"/>
                  <a:gd name="T41" fmla="*/ 60 h 307"/>
                  <a:gd name="T42" fmla="*/ 48 w 377"/>
                  <a:gd name="T43" fmla="*/ 71 h 307"/>
                  <a:gd name="T44" fmla="*/ 13 w 377"/>
                  <a:gd name="T45" fmla="*/ 79 h 307"/>
                  <a:gd name="T46" fmla="*/ 0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257" y="137"/>
                    </a:moveTo>
                    <a:cubicBezTo>
                      <a:pt x="257" y="137"/>
                      <a:pt x="243" y="142"/>
                      <a:pt x="220" y="148"/>
                    </a:cubicBezTo>
                    <a:cubicBezTo>
                      <a:pt x="209" y="151"/>
                      <a:pt x="197" y="155"/>
                      <a:pt x="183" y="159"/>
                    </a:cubicBezTo>
                    <a:cubicBezTo>
                      <a:pt x="176" y="161"/>
                      <a:pt x="169" y="163"/>
                      <a:pt x="162" y="165"/>
                    </a:cubicBezTo>
                    <a:cubicBezTo>
                      <a:pt x="154" y="167"/>
                      <a:pt x="147" y="168"/>
                      <a:pt x="139" y="170"/>
                    </a:cubicBezTo>
                    <a:cubicBezTo>
                      <a:pt x="110" y="177"/>
                      <a:pt x="80" y="184"/>
                      <a:pt x="57" y="189"/>
                    </a:cubicBezTo>
                    <a:cubicBezTo>
                      <a:pt x="46" y="191"/>
                      <a:pt x="37" y="194"/>
                      <a:pt x="30" y="195"/>
                    </a:cubicBezTo>
                    <a:cubicBezTo>
                      <a:pt x="24" y="197"/>
                      <a:pt x="20" y="197"/>
                      <a:pt x="20" y="197"/>
                    </a:cubicBezTo>
                    <a:cubicBezTo>
                      <a:pt x="42" y="307"/>
                      <a:pt x="42" y="307"/>
                      <a:pt x="42" y="307"/>
                    </a:cubicBezTo>
                    <a:cubicBezTo>
                      <a:pt x="42" y="307"/>
                      <a:pt x="44" y="307"/>
                      <a:pt x="46" y="307"/>
                    </a:cubicBezTo>
                    <a:cubicBezTo>
                      <a:pt x="49" y="306"/>
                      <a:pt x="52" y="305"/>
                      <a:pt x="57" y="304"/>
                    </a:cubicBezTo>
                    <a:cubicBezTo>
                      <a:pt x="66" y="302"/>
                      <a:pt x="79" y="299"/>
                      <a:pt x="95" y="296"/>
                    </a:cubicBezTo>
                    <a:cubicBezTo>
                      <a:pt x="111" y="292"/>
                      <a:pt x="129" y="288"/>
                      <a:pt x="149" y="283"/>
                    </a:cubicBezTo>
                    <a:cubicBezTo>
                      <a:pt x="169" y="278"/>
                      <a:pt x="190" y="274"/>
                      <a:pt x="211" y="268"/>
                    </a:cubicBezTo>
                    <a:cubicBezTo>
                      <a:pt x="253" y="256"/>
                      <a:pt x="294" y="244"/>
                      <a:pt x="326" y="235"/>
                    </a:cubicBezTo>
                    <a:cubicBezTo>
                      <a:pt x="356" y="224"/>
                      <a:pt x="377" y="217"/>
                      <a:pt x="377" y="217"/>
                    </a:cubicBezTo>
                    <a:cubicBezTo>
                      <a:pt x="304" y="0"/>
                      <a:pt x="304" y="0"/>
                      <a:pt x="304" y="0"/>
                    </a:cubicBezTo>
                    <a:cubicBezTo>
                      <a:pt x="304" y="0"/>
                      <a:pt x="286" y="6"/>
                      <a:pt x="258" y="16"/>
                    </a:cubicBezTo>
                    <a:cubicBezTo>
                      <a:pt x="229" y="24"/>
                      <a:pt x="191" y="34"/>
                      <a:pt x="153" y="45"/>
                    </a:cubicBezTo>
                    <a:cubicBezTo>
                      <a:pt x="144" y="48"/>
                      <a:pt x="134" y="51"/>
                      <a:pt x="125" y="53"/>
                    </a:cubicBezTo>
                    <a:cubicBezTo>
                      <a:pt x="116" y="55"/>
                      <a:pt x="106" y="57"/>
                      <a:pt x="97" y="60"/>
                    </a:cubicBezTo>
                    <a:cubicBezTo>
                      <a:pt x="79" y="64"/>
                      <a:pt x="62" y="68"/>
                      <a:pt x="48" y="71"/>
                    </a:cubicBezTo>
                    <a:cubicBezTo>
                      <a:pt x="34" y="74"/>
                      <a:pt x="22" y="77"/>
                      <a:pt x="13" y="79"/>
                    </a:cubicBezTo>
                    <a:cubicBezTo>
                      <a:pt x="5" y="81"/>
                      <a:pt x="0" y="82"/>
                      <a:pt x="0"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 name="Line 27"/>
              <p:cNvSpPr>
                <a:spLocks noChangeShapeType="1"/>
              </p:cNvSpPr>
              <p:nvPr/>
            </p:nvSpPr>
            <p:spPr bwMode="auto">
              <a:xfrm flipV="1">
                <a:off x="6853238"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 name="Line 28"/>
              <p:cNvSpPr>
                <a:spLocks noChangeShapeType="1"/>
              </p:cNvSpPr>
              <p:nvPr/>
            </p:nvSpPr>
            <p:spPr bwMode="auto">
              <a:xfrm flipV="1">
                <a:off x="6551613"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 name="Freeform 29"/>
              <p:cNvSpPr/>
              <p:nvPr/>
            </p:nvSpPr>
            <p:spPr bwMode="auto">
              <a:xfrm>
                <a:off x="6242050" y="4668838"/>
                <a:ext cx="284164" cy="206375"/>
              </a:xfrm>
              <a:custGeom>
                <a:avLst/>
                <a:gdLst>
                  <a:gd name="T0" fmla="*/ 91 w 351"/>
                  <a:gd name="T1" fmla="*/ 140 h 256"/>
                  <a:gd name="T2" fmla="*/ 213 w 351"/>
                  <a:gd name="T3" fmla="*/ 130 h 256"/>
                  <a:gd name="T4" fmla="*/ 335 w 351"/>
                  <a:gd name="T5" fmla="*/ 115 h 256"/>
                  <a:gd name="T6" fmla="*/ 351 w 351"/>
                  <a:gd name="T7" fmla="*/ 226 h 256"/>
                  <a:gd name="T8" fmla="*/ 297 w 351"/>
                  <a:gd name="T9" fmla="*/ 233 h 256"/>
                  <a:gd name="T10" fmla="*/ 179 w 351"/>
                  <a:gd name="T11" fmla="*/ 246 h 256"/>
                  <a:gd name="T12" fmla="*/ 115 w 351"/>
                  <a:gd name="T13" fmla="*/ 251 h 256"/>
                  <a:gd name="T14" fmla="*/ 60 w 351"/>
                  <a:gd name="T15" fmla="*/ 254 h 256"/>
                  <a:gd name="T16" fmla="*/ 6 w 351"/>
                  <a:gd name="T17" fmla="*/ 256 h 256"/>
                  <a:gd name="T18" fmla="*/ 0 w 351"/>
                  <a:gd name="T19" fmla="*/ 26 h 256"/>
                  <a:gd name="T20" fmla="*/ 49 w 351"/>
                  <a:gd name="T21" fmla="*/ 25 h 256"/>
                  <a:gd name="T22" fmla="*/ 100 w 351"/>
                  <a:gd name="T23" fmla="*/ 22 h 256"/>
                  <a:gd name="T24" fmla="*/ 157 w 351"/>
                  <a:gd name="T25" fmla="*/ 17 h 256"/>
                  <a:gd name="T26" fmla="*/ 265 w 351"/>
                  <a:gd name="T27" fmla="*/ 6 h 256"/>
                  <a:gd name="T28" fmla="*/ 314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40"/>
                    </a:moveTo>
                    <a:cubicBezTo>
                      <a:pt x="91" y="140"/>
                      <a:pt x="152" y="135"/>
                      <a:pt x="213" y="130"/>
                    </a:cubicBezTo>
                    <a:cubicBezTo>
                      <a:pt x="274" y="123"/>
                      <a:pt x="335" y="115"/>
                      <a:pt x="335" y="115"/>
                    </a:cubicBezTo>
                    <a:cubicBezTo>
                      <a:pt x="351" y="226"/>
                      <a:pt x="351" y="226"/>
                      <a:pt x="351" y="226"/>
                    </a:cubicBezTo>
                    <a:cubicBezTo>
                      <a:pt x="351" y="226"/>
                      <a:pt x="330" y="229"/>
                      <a:pt x="297" y="233"/>
                    </a:cubicBezTo>
                    <a:cubicBezTo>
                      <a:pt x="265" y="237"/>
                      <a:pt x="222" y="244"/>
                      <a:pt x="179" y="246"/>
                    </a:cubicBezTo>
                    <a:cubicBezTo>
                      <a:pt x="157" y="248"/>
                      <a:pt x="136" y="249"/>
                      <a:pt x="115" y="251"/>
                    </a:cubicBezTo>
                    <a:cubicBezTo>
                      <a:pt x="95" y="252"/>
                      <a:pt x="76" y="254"/>
                      <a:pt x="60" y="254"/>
                    </a:cubicBezTo>
                    <a:cubicBezTo>
                      <a:pt x="28" y="255"/>
                      <a:pt x="6" y="256"/>
                      <a:pt x="6" y="256"/>
                    </a:cubicBezTo>
                    <a:cubicBezTo>
                      <a:pt x="0" y="26"/>
                      <a:pt x="0" y="26"/>
                      <a:pt x="0" y="26"/>
                    </a:cubicBezTo>
                    <a:cubicBezTo>
                      <a:pt x="0" y="26"/>
                      <a:pt x="20" y="26"/>
                      <a:pt x="49" y="25"/>
                    </a:cubicBezTo>
                    <a:cubicBezTo>
                      <a:pt x="64" y="25"/>
                      <a:pt x="81" y="23"/>
                      <a:pt x="100" y="22"/>
                    </a:cubicBezTo>
                    <a:cubicBezTo>
                      <a:pt x="118" y="20"/>
                      <a:pt x="138" y="19"/>
                      <a:pt x="157" y="17"/>
                    </a:cubicBezTo>
                    <a:cubicBezTo>
                      <a:pt x="197" y="15"/>
                      <a:pt x="236" y="9"/>
                      <a:pt x="265" y="6"/>
                    </a:cubicBezTo>
                    <a:cubicBezTo>
                      <a:pt x="295" y="2"/>
                      <a:pt x="314" y="0"/>
                      <a:pt x="31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 name="Line 30"/>
              <p:cNvSpPr>
                <a:spLocks noChangeShapeType="1"/>
              </p:cNvSpPr>
              <p:nvPr/>
            </p:nvSpPr>
            <p:spPr bwMode="auto">
              <a:xfrm flipH="1">
                <a:off x="6186488"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 name="Freeform 31"/>
              <p:cNvSpPr/>
              <p:nvPr/>
            </p:nvSpPr>
            <p:spPr bwMode="auto">
              <a:xfrm>
                <a:off x="6496050" y="4659313"/>
                <a:ext cx="55563" cy="9525"/>
              </a:xfrm>
              <a:custGeom>
                <a:avLst/>
                <a:gdLst>
                  <a:gd name="T0" fmla="*/ 69 w 69"/>
                  <a:gd name="T1" fmla="*/ 0 h 12"/>
                  <a:gd name="T2" fmla="*/ 34 w 69"/>
                  <a:gd name="T3" fmla="*/ 6 h 12"/>
                  <a:gd name="T4" fmla="*/ 11 w 69"/>
                  <a:gd name="T5" fmla="*/ 10 h 12"/>
                  <a:gd name="T6" fmla="*/ 0 w 69"/>
                  <a:gd name="T7" fmla="*/ 12 h 12"/>
                </a:gdLst>
                <a:ahLst/>
                <a:cxnLst>
                  <a:cxn ang="0">
                    <a:pos x="T0" y="T1"/>
                  </a:cxn>
                  <a:cxn ang="0">
                    <a:pos x="T2" y="T3"/>
                  </a:cxn>
                  <a:cxn ang="0">
                    <a:pos x="T4" y="T5"/>
                  </a:cxn>
                  <a:cxn ang="0">
                    <a:pos x="T6" y="T7"/>
                  </a:cxn>
                </a:cxnLst>
                <a:rect l="0" t="0" r="r" b="b"/>
                <a:pathLst>
                  <a:path w="69" h="12">
                    <a:moveTo>
                      <a:pt x="69" y="0"/>
                    </a:moveTo>
                    <a:cubicBezTo>
                      <a:pt x="69" y="0"/>
                      <a:pt x="52" y="3"/>
                      <a:pt x="34" y="6"/>
                    </a:cubicBezTo>
                    <a:cubicBezTo>
                      <a:pt x="26" y="8"/>
                      <a:pt x="17" y="9"/>
                      <a:pt x="11" y="10"/>
                    </a:cubicBezTo>
                    <a:cubicBezTo>
                      <a:pt x="5" y="11"/>
                      <a:pt x="0" y="12"/>
                      <a:pt x="0"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 name="Freeform 32"/>
              <p:cNvSpPr/>
              <p:nvPr/>
            </p:nvSpPr>
            <p:spPr bwMode="auto">
              <a:xfrm>
                <a:off x="5846763" y="4668838"/>
                <a:ext cx="284163" cy="206375"/>
              </a:xfrm>
              <a:custGeom>
                <a:avLst/>
                <a:gdLst>
                  <a:gd name="T0" fmla="*/ 260 w 351"/>
                  <a:gd name="T1" fmla="*/ 140 h 256"/>
                  <a:gd name="T2" fmla="*/ 138 w 351"/>
                  <a:gd name="T3" fmla="*/ 130 h 256"/>
                  <a:gd name="T4" fmla="*/ 16 w 351"/>
                  <a:gd name="T5" fmla="*/ 115 h 256"/>
                  <a:gd name="T6" fmla="*/ 0 w 351"/>
                  <a:gd name="T7" fmla="*/ 226 h 256"/>
                  <a:gd name="T8" fmla="*/ 54 w 351"/>
                  <a:gd name="T9" fmla="*/ 233 h 256"/>
                  <a:gd name="T10" fmla="*/ 172 w 351"/>
                  <a:gd name="T11" fmla="*/ 246 h 256"/>
                  <a:gd name="T12" fmla="*/ 236 w 351"/>
                  <a:gd name="T13" fmla="*/ 251 h 256"/>
                  <a:gd name="T14" fmla="*/ 291 w 351"/>
                  <a:gd name="T15" fmla="*/ 254 h 256"/>
                  <a:gd name="T16" fmla="*/ 345 w 351"/>
                  <a:gd name="T17" fmla="*/ 256 h 256"/>
                  <a:gd name="T18" fmla="*/ 351 w 351"/>
                  <a:gd name="T19" fmla="*/ 26 h 256"/>
                  <a:gd name="T20" fmla="*/ 302 w 351"/>
                  <a:gd name="T21" fmla="*/ 25 h 256"/>
                  <a:gd name="T22" fmla="*/ 251 w 351"/>
                  <a:gd name="T23" fmla="*/ 22 h 256"/>
                  <a:gd name="T24" fmla="*/ 194 w 351"/>
                  <a:gd name="T25" fmla="*/ 17 h 256"/>
                  <a:gd name="T26" fmla="*/ 86 w 351"/>
                  <a:gd name="T27" fmla="*/ 6 h 256"/>
                  <a:gd name="T28" fmla="*/ 37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40"/>
                    </a:moveTo>
                    <a:cubicBezTo>
                      <a:pt x="260" y="140"/>
                      <a:pt x="199" y="135"/>
                      <a:pt x="138" y="130"/>
                    </a:cubicBezTo>
                    <a:cubicBezTo>
                      <a:pt x="77" y="123"/>
                      <a:pt x="16" y="115"/>
                      <a:pt x="16" y="115"/>
                    </a:cubicBezTo>
                    <a:cubicBezTo>
                      <a:pt x="0" y="226"/>
                      <a:pt x="0" y="226"/>
                      <a:pt x="0" y="226"/>
                    </a:cubicBezTo>
                    <a:cubicBezTo>
                      <a:pt x="0" y="226"/>
                      <a:pt x="21" y="229"/>
                      <a:pt x="54" y="233"/>
                    </a:cubicBezTo>
                    <a:cubicBezTo>
                      <a:pt x="86" y="237"/>
                      <a:pt x="129" y="244"/>
                      <a:pt x="172" y="246"/>
                    </a:cubicBezTo>
                    <a:cubicBezTo>
                      <a:pt x="194" y="248"/>
                      <a:pt x="215" y="249"/>
                      <a:pt x="236" y="251"/>
                    </a:cubicBezTo>
                    <a:cubicBezTo>
                      <a:pt x="256" y="252"/>
                      <a:pt x="275" y="254"/>
                      <a:pt x="291" y="254"/>
                    </a:cubicBezTo>
                    <a:cubicBezTo>
                      <a:pt x="323" y="255"/>
                      <a:pt x="345" y="256"/>
                      <a:pt x="345" y="256"/>
                    </a:cubicBezTo>
                    <a:cubicBezTo>
                      <a:pt x="351" y="26"/>
                      <a:pt x="351" y="26"/>
                      <a:pt x="351" y="26"/>
                    </a:cubicBezTo>
                    <a:cubicBezTo>
                      <a:pt x="351" y="26"/>
                      <a:pt x="331" y="26"/>
                      <a:pt x="302" y="25"/>
                    </a:cubicBezTo>
                    <a:cubicBezTo>
                      <a:pt x="287" y="25"/>
                      <a:pt x="270" y="23"/>
                      <a:pt x="251" y="22"/>
                    </a:cubicBezTo>
                    <a:cubicBezTo>
                      <a:pt x="233" y="20"/>
                      <a:pt x="213" y="19"/>
                      <a:pt x="194" y="17"/>
                    </a:cubicBezTo>
                    <a:cubicBezTo>
                      <a:pt x="154" y="15"/>
                      <a:pt x="115" y="9"/>
                      <a:pt x="86" y="6"/>
                    </a:cubicBezTo>
                    <a:cubicBezTo>
                      <a:pt x="56" y="2"/>
                      <a:pt x="37" y="0"/>
                      <a:pt x="3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 name="Line 33"/>
              <p:cNvSpPr>
                <a:spLocks noChangeShapeType="1"/>
              </p:cNvSpPr>
              <p:nvPr/>
            </p:nvSpPr>
            <p:spPr bwMode="auto">
              <a:xfrm>
                <a:off x="6130925"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 name="Freeform 34"/>
              <p:cNvSpPr/>
              <p:nvPr/>
            </p:nvSpPr>
            <p:spPr bwMode="auto">
              <a:xfrm>
                <a:off x="5821363" y="4659313"/>
                <a:ext cx="55563" cy="9525"/>
              </a:xfrm>
              <a:custGeom>
                <a:avLst/>
                <a:gdLst>
                  <a:gd name="T0" fmla="*/ 0 w 69"/>
                  <a:gd name="T1" fmla="*/ 0 h 12"/>
                  <a:gd name="T2" fmla="*/ 35 w 69"/>
                  <a:gd name="T3" fmla="*/ 6 h 12"/>
                  <a:gd name="T4" fmla="*/ 58 w 69"/>
                  <a:gd name="T5" fmla="*/ 10 h 12"/>
                  <a:gd name="T6" fmla="*/ 69 w 69"/>
                  <a:gd name="T7" fmla="*/ 12 h 12"/>
                </a:gdLst>
                <a:ahLst/>
                <a:cxnLst>
                  <a:cxn ang="0">
                    <a:pos x="T0" y="T1"/>
                  </a:cxn>
                  <a:cxn ang="0">
                    <a:pos x="T2" y="T3"/>
                  </a:cxn>
                  <a:cxn ang="0">
                    <a:pos x="T4" y="T5"/>
                  </a:cxn>
                  <a:cxn ang="0">
                    <a:pos x="T6" y="T7"/>
                  </a:cxn>
                </a:cxnLst>
                <a:rect l="0" t="0" r="r" b="b"/>
                <a:pathLst>
                  <a:path w="69" h="12">
                    <a:moveTo>
                      <a:pt x="0" y="0"/>
                    </a:moveTo>
                    <a:cubicBezTo>
                      <a:pt x="0" y="0"/>
                      <a:pt x="17" y="3"/>
                      <a:pt x="35" y="6"/>
                    </a:cubicBezTo>
                    <a:cubicBezTo>
                      <a:pt x="43" y="8"/>
                      <a:pt x="52" y="9"/>
                      <a:pt x="58" y="10"/>
                    </a:cubicBezTo>
                    <a:cubicBezTo>
                      <a:pt x="64" y="11"/>
                      <a:pt x="69" y="12"/>
                      <a:pt x="69"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 name="Freeform 35"/>
              <p:cNvSpPr/>
              <p:nvPr/>
            </p:nvSpPr>
            <p:spPr bwMode="auto">
              <a:xfrm>
                <a:off x="5461000" y="4583113"/>
                <a:ext cx="304800" cy="247650"/>
              </a:xfrm>
              <a:custGeom>
                <a:avLst/>
                <a:gdLst>
                  <a:gd name="T0" fmla="*/ 120 w 377"/>
                  <a:gd name="T1" fmla="*/ 137 h 307"/>
                  <a:gd name="T2" fmla="*/ 157 w 377"/>
                  <a:gd name="T3" fmla="*/ 148 h 307"/>
                  <a:gd name="T4" fmla="*/ 194 w 377"/>
                  <a:gd name="T5" fmla="*/ 159 h 307"/>
                  <a:gd name="T6" fmla="*/ 216 w 377"/>
                  <a:gd name="T7" fmla="*/ 165 h 307"/>
                  <a:gd name="T8" fmla="*/ 238 w 377"/>
                  <a:gd name="T9" fmla="*/ 170 h 307"/>
                  <a:gd name="T10" fmla="*/ 320 w 377"/>
                  <a:gd name="T11" fmla="*/ 189 h 307"/>
                  <a:gd name="T12" fmla="*/ 347 w 377"/>
                  <a:gd name="T13" fmla="*/ 195 h 307"/>
                  <a:gd name="T14" fmla="*/ 357 w 377"/>
                  <a:gd name="T15" fmla="*/ 197 h 307"/>
                  <a:gd name="T16" fmla="*/ 335 w 377"/>
                  <a:gd name="T17" fmla="*/ 307 h 307"/>
                  <a:gd name="T18" fmla="*/ 331 w 377"/>
                  <a:gd name="T19" fmla="*/ 307 h 307"/>
                  <a:gd name="T20" fmla="*/ 320 w 377"/>
                  <a:gd name="T21" fmla="*/ 304 h 307"/>
                  <a:gd name="T22" fmla="*/ 282 w 377"/>
                  <a:gd name="T23" fmla="*/ 296 h 307"/>
                  <a:gd name="T24" fmla="*/ 228 w 377"/>
                  <a:gd name="T25" fmla="*/ 283 h 307"/>
                  <a:gd name="T26" fmla="*/ 166 w 377"/>
                  <a:gd name="T27" fmla="*/ 268 h 307"/>
                  <a:gd name="T28" fmla="*/ 51 w 377"/>
                  <a:gd name="T29" fmla="*/ 235 h 307"/>
                  <a:gd name="T30" fmla="*/ 0 w 377"/>
                  <a:gd name="T31" fmla="*/ 217 h 307"/>
                  <a:gd name="T32" fmla="*/ 73 w 377"/>
                  <a:gd name="T33" fmla="*/ 0 h 307"/>
                  <a:gd name="T34" fmla="*/ 119 w 377"/>
                  <a:gd name="T35" fmla="*/ 16 h 307"/>
                  <a:gd name="T36" fmla="*/ 224 w 377"/>
                  <a:gd name="T37" fmla="*/ 45 h 307"/>
                  <a:gd name="T38" fmla="*/ 252 w 377"/>
                  <a:gd name="T39" fmla="*/ 53 h 307"/>
                  <a:gd name="T40" fmla="*/ 280 w 377"/>
                  <a:gd name="T41" fmla="*/ 60 h 307"/>
                  <a:gd name="T42" fmla="*/ 329 w 377"/>
                  <a:gd name="T43" fmla="*/ 71 h 307"/>
                  <a:gd name="T44" fmla="*/ 364 w 377"/>
                  <a:gd name="T45" fmla="*/ 79 h 307"/>
                  <a:gd name="T46" fmla="*/ 377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120" y="137"/>
                    </a:moveTo>
                    <a:cubicBezTo>
                      <a:pt x="120" y="137"/>
                      <a:pt x="134" y="142"/>
                      <a:pt x="157" y="148"/>
                    </a:cubicBezTo>
                    <a:cubicBezTo>
                      <a:pt x="168" y="151"/>
                      <a:pt x="180" y="155"/>
                      <a:pt x="194" y="159"/>
                    </a:cubicBezTo>
                    <a:cubicBezTo>
                      <a:pt x="201" y="161"/>
                      <a:pt x="208" y="163"/>
                      <a:pt x="216" y="165"/>
                    </a:cubicBezTo>
                    <a:cubicBezTo>
                      <a:pt x="223" y="167"/>
                      <a:pt x="230" y="168"/>
                      <a:pt x="238" y="170"/>
                    </a:cubicBezTo>
                    <a:cubicBezTo>
                      <a:pt x="268" y="177"/>
                      <a:pt x="297" y="184"/>
                      <a:pt x="320" y="189"/>
                    </a:cubicBezTo>
                    <a:cubicBezTo>
                      <a:pt x="331" y="191"/>
                      <a:pt x="340" y="194"/>
                      <a:pt x="347" y="195"/>
                    </a:cubicBezTo>
                    <a:cubicBezTo>
                      <a:pt x="353" y="197"/>
                      <a:pt x="357" y="197"/>
                      <a:pt x="357" y="197"/>
                    </a:cubicBezTo>
                    <a:cubicBezTo>
                      <a:pt x="335" y="307"/>
                      <a:pt x="335" y="307"/>
                      <a:pt x="335" y="307"/>
                    </a:cubicBezTo>
                    <a:cubicBezTo>
                      <a:pt x="335" y="307"/>
                      <a:pt x="333" y="307"/>
                      <a:pt x="331" y="307"/>
                    </a:cubicBezTo>
                    <a:cubicBezTo>
                      <a:pt x="328" y="306"/>
                      <a:pt x="325" y="305"/>
                      <a:pt x="320" y="304"/>
                    </a:cubicBezTo>
                    <a:cubicBezTo>
                      <a:pt x="311" y="302"/>
                      <a:pt x="298" y="299"/>
                      <a:pt x="282" y="296"/>
                    </a:cubicBezTo>
                    <a:cubicBezTo>
                      <a:pt x="266" y="292"/>
                      <a:pt x="248" y="288"/>
                      <a:pt x="228" y="283"/>
                    </a:cubicBezTo>
                    <a:cubicBezTo>
                      <a:pt x="208" y="278"/>
                      <a:pt x="187" y="274"/>
                      <a:pt x="166" y="268"/>
                    </a:cubicBezTo>
                    <a:cubicBezTo>
                      <a:pt x="124" y="256"/>
                      <a:pt x="83" y="244"/>
                      <a:pt x="51" y="235"/>
                    </a:cubicBezTo>
                    <a:cubicBezTo>
                      <a:pt x="21" y="224"/>
                      <a:pt x="0" y="217"/>
                      <a:pt x="0" y="217"/>
                    </a:cubicBezTo>
                    <a:cubicBezTo>
                      <a:pt x="73" y="0"/>
                      <a:pt x="73" y="0"/>
                      <a:pt x="73" y="0"/>
                    </a:cubicBezTo>
                    <a:cubicBezTo>
                      <a:pt x="73" y="0"/>
                      <a:pt x="91" y="6"/>
                      <a:pt x="119" y="16"/>
                    </a:cubicBezTo>
                    <a:cubicBezTo>
                      <a:pt x="148" y="24"/>
                      <a:pt x="186" y="34"/>
                      <a:pt x="224" y="45"/>
                    </a:cubicBezTo>
                    <a:cubicBezTo>
                      <a:pt x="233" y="48"/>
                      <a:pt x="243" y="51"/>
                      <a:pt x="252" y="53"/>
                    </a:cubicBezTo>
                    <a:cubicBezTo>
                      <a:pt x="262" y="55"/>
                      <a:pt x="271" y="57"/>
                      <a:pt x="280" y="60"/>
                    </a:cubicBezTo>
                    <a:cubicBezTo>
                      <a:pt x="298" y="64"/>
                      <a:pt x="315" y="68"/>
                      <a:pt x="329" y="71"/>
                    </a:cubicBezTo>
                    <a:cubicBezTo>
                      <a:pt x="343" y="74"/>
                      <a:pt x="355" y="77"/>
                      <a:pt x="364" y="79"/>
                    </a:cubicBezTo>
                    <a:cubicBezTo>
                      <a:pt x="372" y="81"/>
                      <a:pt x="377" y="82"/>
                      <a:pt x="377"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 name="Line 36"/>
              <p:cNvSpPr>
                <a:spLocks noChangeShapeType="1"/>
              </p:cNvSpPr>
              <p:nvPr/>
            </p:nvSpPr>
            <p:spPr bwMode="auto">
              <a:xfrm flipH="1" flipV="1">
                <a:off x="5467350"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 name="Line 37"/>
              <p:cNvSpPr>
                <a:spLocks noChangeShapeType="1"/>
              </p:cNvSpPr>
              <p:nvPr/>
            </p:nvSpPr>
            <p:spPr bwMode="auto">
              <a:xfrm flipH="1" flipV="1">
                <a:off x="5765800"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 name="Freeform 38"/>
              <p:cNvSpPr/>
              <p:nvPr/>
            </p:nvSpPr>
            <p:spPr bwMode="auto">
              <a:xfrm>
                <a:off x="5092700" y="4438650"/>
                <a:ext cx="322263" cy="279400"/>
              </a:xfrm>
              <a:custGeom>
                <a:avLst/>
                <a:gdLst>
                  <a:gd name="T0" fmla="*/ 274 w 398"/>
                  <a:gd name="T1" fmla="*/ 208 h 346"/>
                  <a:gd name="T2" fmla="*/ 239 w 398"/>
                  <a:gd name="T3" fmla="*/ 192 h 346"/>
                  <a:gd name="T4" fmla="*/ 203 w 398"/>
                  <a:gd name="T5" fmla="*/ 176 h 346"/>
                  <a:gd name="T6" fmla="*/ 163 w 398"/>
                  <a:gd name="T7" fmla="*/ 157 h 346"/>
                  <a:gd name="T8" fmla="*/ 88 w 398"/>
                  <a:gd name="T9" fmla="*/ 118 h 346"/>
                  <a:gd name="T10" fmla="*/ 63 w 398"/>
                  <a:gd name="T11" fmla="*/ 106 h 346"/>
                  <a:gd name="T12" fmla="*/ 54 w 398"/>
                  <a:gd name="T13" fmla="*/ 101 h 346"/>
                  <a:gd name="T14" fmla="*/ 0 w 398"/>
                  <a:gd name="T15" fmla="*/ 200 h 346"/>
                  <a:gd name="T16" fmla="*/ 3 w 398"/>
                  <a:gd name="T17" fmla="*/ 201 h 346"/>
                  <a:gd name="T18" fmla="*/ 13 w 398"/>
                  <a:gd name="T19" fmla="*/ 207 h 346"/>
                  <a:gd name="T20" fmla="*/ 48 w 398"/>
                  <a:gd name="T21" fmla="*/ 224 h 346"/>
                  <a:gd name="T22" fmla="*/ 98 w 398"/>
                  <a:gd name="T23" fmla="*/ 250 h 346"/>
                  <a:gd name="T24" fmla="*/ 125 w 398"/>
                  <a:gd name="T25" fmla="*/ 264 h 346"/>
                  <a:gd name="T26" fmla="*/ 155 w 398"/>
                  <a:gd name="T27" fmla="*/ 277 h 346"/>
                  <a:gd name="T28" fmla="*/ 213 w 398"/>
                  <a:gd name="T29" fmla="*/ 304 h 346"/>
                  <a:gd name="T30" fmla="*/ 264 w 398"/>
                  <a:gd name="T31" fmla="*/ 326 h 346"/>
                  <a:gd name="T32" fmla="*/ 314 w 398"/>
                  <a:gd name="T33" fmla="*/ 346 h 346"/>
                  <a:gd name="T34" fmla="*/ 398 w 398"/>
                  <a:gd name="T35" fmla="*/ 132 h 346"/>
                  <a:gd name="T36" fmla="*/ 353 w 398"/>
                  <a:gd name="T37" fmla="*/ 114 h 346"/>
                  <a:gd name="T38" fmla="*/ 306 w 398"/>
                  <a:gd name="T39" fmla="*/ 94 h 346"/>
                  <a:gd name="T40" fmla="*/ 254 w 398"/>
                  <a:gd name="T41" fmla="*/ 70 h 346"/>
                  <a:gd name="T42" fmla="*/ 227 w 398"/>
                  <a:gd name="T43" fmla="*/ 58 h 346"/>
                  <a:gd name="T44" fmla="*/ 201 w 398"/>
                  <a:gd name="T45" fmla="*/ 45 h 346"/>
                  <a:gd name="T46" fmla="*/ 156 w 398"/>
                  <a:gd name="T47" fmla="*/ 22 h 346"/>
                  <a:gd name="T48" fmla="*/ 112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208"/>
                    </a:moveTo>
                    <a:cubicBezTo>
                      <a:pt x="274" y="208"/>
                      <a:pt x="260" y="201"/>
                      <a:pt x="239" y="192"/>
                    </a:cubicBezTo>
                    <a:cubicBezTo>
                      <a:pt x="228" y="187"/>
                      <a:pt x="216" y="182"/>
                      <a:pt x="203" y="176"/>
                    </a:cubicBezTo>
                    <a:cubicBezTo>
                      <a:pt x="190" y="170"/>
                      <a:pt x="176" y="164"/>
                      <a:pt x="163" y="157"/>
                    </a:cubicBezTo>
                    <a:cubicBezTo>
                      <a:pt x="135" y="143"/>
                      <a:pt x="108" y="129"/>
                      <a:pt x="88" y="118"/>
                    </a:cubicBezTo>
                    <a:cubicBezTo>
                      <a:pt x="77" y="113"/>
                      <a:pt x="69" y="109"/>
                      <a:pt x="63" y="106"/>
                    </a:cubicBezTo>
                    <a:cubicBezTo>
                      <a:pt x="57" y="103"/>
                      <a:pt x="54" y="101"/>
                      <a:pt x="54" y="101"/>
                    </a:cubicBezTo>
                    <a:cubicBezTo>
                      <a:pt x="0" y="200"/>
                      <a:pt x="0" y="200"/>
                      <a:pt x="0" y="200"/>
                    </a:cubicBezTo>
                    <a:cubicBezTo>
                      <a:pt x="0" y="200"/>
                      <a:pt x="1" y="200"/>
                      <a:pt x="3" y="201"/>
                    </a:cubicBezTo>
                    <a:cubicBezTo>
                      <a:pt x="6" y="203"/>
                      <a:pt x="9" y="204"/>
                      <a:pt x="13" y="207"/>
                    </a:cubicBezTo>
                    <a:cubicBezTo>
                      <a:pt x="22" y="211"/>
                      <a:pt x="34" y="217"/>
                      <a:pt x="48" y="224"/>
                    </a:cubicBezTo>
                    <a:cubicBezTo>
                      <a:pt x="63" y="232"/>
                      <a:pt x="79" y="241"/>
                      <a:pt x="98" y="250"/>
                    </a:cubicBezTo>
                    <a:cubicBezTo>
                      <a:pt x="107" y="254"/>
                      <a:pt x="116" y="259"/>
                      <a:pt x="125" y="264"/>
                    </a:cubicBezTo>
                    <a:cubicBezTo>
                      <a:pt x="135" y="268"/>
                      <a:pt x="145" y="273"/>
                      <a:pt x="155" y="277"/>
                    </a:cubicBezTo>
                    <a:cubicBezTo>
                      <a:pt x="175" y="286"/>
                      <a:pt x="194" y="295"/>
                      <a:pt x="213" y="304"/>
                    </a:cubicBezTo>
                    <a:cubicBezTo>
                      <a:pt x="231" y="312"/>
                      <a:pt x="248" y="320"/>
                      <a:pt x="264" y="326"/>
                    </a:cubicBezTo>
                    <a:cubicBezTo>
                      <a:pt x="294" y="338"/>
                      <a:pt x="314" y="346"/>
                      <a:pt x="314" y="346"/>
                    </a:cubicBezTo>
                    <a:cubicBezTo>
                      <a:pt x="398" y="132"/>
                      <a:pt x="398" y="132"/>
                      <a:pt x="398" y="132"/>
                    </a:cubicBezTo>
                    <a:cubicBezTo>
                      <a:pt x="398" y="132"/>
                      <a:pt x="380" y="125"/>
                      <a:pt x="353" y="114"/>
                    </a:cubicBezTo>
                    <a:cubicBezTo>
                      <a:pt x="339" y="109"/>
                      <a:pt x="323" y="101"/>
                      <a:pt x="306" y="94"/>
                    </a:cubicBezTo>
                    <a:cubicBezTo>
                      <a:pt x="289" y="86"/>
                      <a:pt x="271" y="78"/>
                      <a:pt x="254" y="70"/>
                    </a:cubicBezTo>
                    <a:cubicBezTo>
                      <a:pt x="245" y="66"/>
                      <a:pt x="236" y="62"/>
                      <a:pt x="227" y="58"/>
                    </a:cubicBezTo>
                    <a:cubicBezTo>
                      <a:pt x="218" y="54"/>
                      <a:pt x="210" y="49"/>
                      <a:pt x="201" y="45"/>
                    </a:cubicBezTo>
                    <a:cubicBezTo>
                      <a:pt x="185" y="37"/>
                      <a:pt x="169" y="29"/>
                      <a:pt x="156" y="22"/>
                    </a:cubicBezTo>
                    <a:cubicBezTo>
                      <a:pt x="130" y="9"/>
                      <a:pt x="112" y="0"/>
                      <a:pt x="112"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 name="Freeform 39"/>
              <p:cNvSpPr/>
              <p:nvPr/>
            </p:nvSpPr>
            <p:spPr bwMode="auto">
              <a:xfrm>
                <a:off x="5414963" y="4545013"/>
                <a:ext cx="52388" cy="20638"/>
              </a:xfrm>
              <a:custGeom>
                <a:avLst/>
                <a:gdLst>
                  <a:gd name="T0" fmla="*/ 0 w 65"/>
                  <a:gd name="T1" fmla="*/ 0 h 26"/>
                  <a:gd name="T2" fmla="*/ 33 w 65"/>
                  <a:gd name="T3" fmla="*/ 13 h 26"/>
                  <a:gd name="T4" fmla="*/ 55 w 65"/>
                  <a:gd name="T5" fmla="*/ 22 h 26"/>
                  <a:gd name="T6" fmla="*/ 65 w 65"/>
                  <a:gd name="T7" fmla="*/ 26 h 26"/>
                </a:gdLst>
                <a:ahLst/>
                <a:cxnLst>
                  <a:cxn ang="0">
                    <a:pos x="T0" y="T1"/>
                  </a:cxn>
                  <a:cxn ang="0">
                    <a:pos x="T2" y="T3"/>
                  </a:cxn>
                  <a:cxn ang="0">
                    <a:pos x="T4" y="T5"/>
                  </a:cxn>
                  <a:cxn ang="0">
                    <a:pos x="T6" y="T7"/>
                  </a:cxn>
                </a:cxnLst>
                <a:rect l="0" t="0" r="r" b="b"/>
                <a:pathLst>
                  <a:path w="65" h="26">
                    <a:moveTo>
                      <a:pt x="0" y="0"/>
                    </a:moveTo>
                    <a:cubicBezTo>
                      <a:pt x="0" y="0"/>
                      <a:pt x="17" y="7"/>
                      <a:pt x="33" y="13"/>
                    </a:cubicBezTo>
                    <a:cubicBezTo>
                      <a:pt x="41" y="16"/>
                      <a:pt x="49" y="19"/>
                      <a:pt x="55" y="22"/>
                    </a:cubicBezTo>
                    <a:cubicBezTo>
                      <a:pt x="61" y="24"/>
                      <a:pt x="65" y="26"/>
                      <a:pt x="65"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 name="Line 40"/>
              <p:cNvSpPr>
                <a:spLocks noChangeShapeType="1"/>
              </p:cNvSpPr>
              <p:nvPr/>
            </p:nvSpPr>
            <p:spPr bwMode="auto">
              <a:xfrm>
                <a:off x="5135563"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 name="Freeform 41"/>
              <p:cNvSpPr/>
              <p:nvPr/>
            </p:nvSpPr>
            <p:spPr bwMode="auto">
              <a:xfrm>
                <a:off x="4764088" y="4233863"/>
                <a:ext cx="323850" cy="306388"/>
              </a:xfrm>
              <a:custGeom>
                <a:avLst/>
                <a:gdLst>
                  <a:gd name="T0" fmla="*/ 139 w 401"/>
                  <a:gd name="T1" fmla="*/ 146 h 379"/>
                  <a:gd name="T2" fmla="*/ 239 w 401"/>
                  <a:gd name="T3" fmla="*/ 217 h 379"/>
                  <a:gd name="T4" fmla="*/ 342 w 401"/>
                  <a:gd name="T5" fmla="*/ 283 h 379"/>
                  <a:gd name="T6" fmla="*/ 283 w 401"/>
                  <a:gd name="T7" fmla="*/ 379 h 379"/>
                  <a:gd name="T8" fmla="*/ 237 w 401"/>
                  <a:gd name="T9" fmla="*/ 350 h 379"/>
                  <a:gd name="T10" fmla="*/ 191 w 401"/>
                  <a:gd name="T11" fmla="*/ 320 h 379"/>
                  <a:gd name="T12" fmla="*/ 178 w 401"/>
                  <a:gd name="T13" fmla="*/ 312 h 379"/>
                  <a:gd name="T14" fmla="*/ 165 w 401"/>
                  <a:gd name="T15" fmla="*/ 302 h 379"/>
                  <a:gd name="T16" fmla="*/ 138 w 401"/>
                  <a:gd name="T17" fmla="*/ 284 h 379"/>
                  <a:gd name="T18" fmla="*/ 87 w 401"/>
                  <a:gd name="T19" fmla="*/ 247 h 379"/>
                  <a:gd name="T20" fmla="*/ 63 w 401"/>
                  <a:gd name="T21" fmla="*/ 230 h 379"/>
                  <a:gd name="T22" fmla="*/ 42 w 401"/>
                  <a:gd name="T23" fmla="*/ 213 h 379"/>
                  <a:gd name="T24" fmla="*/ 0 w 401"/>
                  <a:gd name="T25" fmla="*/ 180 h 379"/>
                  <a:gd name="T26" fmla="*/ 143 w 401"/>
                  <a:gd name="T27" fmla="*/ 0 h 379"/>
                  <a:gd name="T28" fmla="*/ 181 w 401"/>
                  <a:gd name="T29" fmla="*/ 31 h 379"/>
                  <a:gd name="T30" fmla="*/ 269 w 401"/>
                  <a:gd name="T31" fmla="*/ 95 h 379"/>
                  <a:gd name="T32" fmla="*/ 293 w 401"/>
                  <a:gd name="T33" fmla="*/ 112 h 379"/>
                  <a:gd name="T34" fmla="*/ 316 w 401"/>
                  <a:gd name="T35" fmla="*/ 128 h 379"/>
                  <a:gd name="T36" fmla="*/ 359 w 401"/>
                  <a:gd name="T37" fmla="*/ 155 h 379"/>
                  <a:gd name="T38" fmla="*/ 401 w 401"/>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9">
                    <a:moveTo>
                      <a:pt x="139" y="146"/>
                    </a:moveTo>
                    <a:cubicBezTo>
                      <a:pt x="139" y="146"/>
                      <a:pt x="189" y="182"/>
                      <a:pt x="239" y="217"/>
                    </a:cubicBezTo>
                    <a:cubicBezTo>
                      <a:pt x="290" y="250"/>
                      <a:pt x="342" y="283"/>
                      <a:pt x="342" y="283"/>
                    </a:cubicBezTo>
                    <a:cubicBezTo>
                      <a:pt x="283" y="379"/>
                      <a:pt x="283" y="379"/>
                      <a:pt x="283" y="379"/>
                    </a:cubicBezTo>
                    <a:cubicBezTo>
                      <a:pt x="283" y="379"/>
                      <a:pt x="265" y="367"/>
                      <a:pt x="237" y="350"/>
                    </a:cubicBezTo>
                    <a:cubicBezTo>
                      <a:pt x="224" y="341"/>
                      <a:pt x="208" y="331"/>
                      <a:pt x="191" y="320"/>
                    </a:cubicBezTo>
                    <a:cubicBezTo>
                      <a:pt x="186" y="317"/>
                      <a:pt x="182" y="314"/>
                      <a:pt x="178" y="312"/>
                    </a:cubicBezTo>
                    <a:cubicBezTo>
                      <a:pt x="173" y="309"/>
                      <a:pt x="169" y="306"/>
                      <a:pt x="165" y="302"/>
                    </a:cubicBezTo>
                    <a:cubicBezTo>
                      <a:pt x="156" y="296"/>
                      <a:pt x="147" y="290"/>
                      <a:pt x="138" y="284"/>
                    </a:cubicBezTo>
                    <a:cubicBezTo>
                      <a:pt x="121" y="271"/>
                      <a:pt x="103" y="259"/>
                      <a:pt x="87" y="247"/>
                    </a:cubicBezTo>
                    <a:cubicBezTo>
                      <a:pt x="78" y="241"/>
                      <a:pt x="70" y="235"/>
                      <a:pt x="63" y="230"/>
                    </a:cubicBezTo>
                    <a:cubicBezTo>
                      <a:pt x="56" y="224"/>
                      <a:pt x="49" y="218"/>
                      <a:pt x="42" y="213"/>
                    </a:cubicBezTo>
                    <a:cubicBezTo>
                      <a:pt x="17" y="193"/>
                      <a:pt x="0" y="180"/>
                      <a:pt x="0" y="180"/>
                    </a:cubicBezTo>
                    <a:cubicBezTo>
                      <a:pt x="143" y="0"/>
                      <a:pt x="143" y="0"/>
                      <a:pt x="143" y="0"/>
                    </a:cubicBezTo>
                    <a:cubicBezTo>
                      <a:pt x="143" y="0"/>
                      <a:pt x="158" y="13"/>
                      <a:pt x="181" y="31"/>
                    </a:cubicBezTo>
                    <a:cubicBezTo>
                      <a:pt x="204" y="50"/>
                      <a:pt x="237" y="72"/>
                      <a:pt x="269" y="95"/>
                    </a:cubicBezTo>
                    <a:cubicBezTo>
                      <a:pt x="277" y="101"/>
                      <a:pt x="285" y="106"/>
                      <a:pt x="293" y="112"/>
                    </a:cubicBezTo>
                    <a:cubicBezTo>
                      <a:pt x="301" y="118"/>
                      <a:pt x="309" y="123"/>
                      <a:pt x="316" y="128"/>
                    </a:cubicBezTo>
                    <a:cubicBezTo>
                      <a:pt x="332" y="138"/>
                      <a:pt x="347" y="147"/>
                      <a:pt x="359" y="155"/>
                    </a:cubicBezTo>
                    <a:cubicBezTo>
                      <a:pt x="384" y="171"/>
                      <a:pt x="401" y="182"/>
                      <a:pt x="401"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 name="Freeform 42"/>
              <p:cNvSpPr/>
              <p:nvPr/>
            </p:nvSpPr>
            <p:spPr bwMode="auto">
              <a:xfrm>
                <a:off x="4835525" y="4198938"/>
                <a:ext cx="42863" cy="34925"/>
              </a:xfrm>
              <a:custGeom>
                <a:avLst/>
                <a:gdLst>
                  <a:gd name="T0" fmla="*/ 54 w 54"/>
                  <a:gd name="T1" fmla="*/ 43 h 43"/>
                  <a:gd name="T2" fmla="*/ 26 w 54"/>
                  <a:gd name="T3" fmla="*/ 22 h 43"/>
                  <a:gd name="T4" fmla="*/ 16 w 54"/>
                  <a:gd name="T5" fmla="*/ 14 h 43"/>
                  <a:gd name="T6" fmla="*/ 8 w 54"/>
                  <a:gd name="T7" fmla="*/ 7 h 43"/>
                  <a:gd name="T8" fmla="*/ 0 w 54"/>
                  <a:gd name="T9" fmla="*/ 0 h 43"/>
                </a:gdLst>
                <a:ahLst/>
                <a:cxnLst>
                  <a:cxn ang="0">
                    <a:pos x="T0" y="T1"/>
                  </a:cxn>
                  <a:cxn ang="0">
                    <a:pos x="T2" y="T3"/>
                  </a:cxn>
                  <a:cxn ang="0">
                    <a:pos x="T4" y="T5"/>
                  </a:cxn>
                  <a:cxn ang="0">
                    <a:pos x="T6" y="T7"/>
                  </a:cxn>
                  <a:cxn ang="0">
                    <a:pos x="T8" y="T9"/>
                  </a:cxn>
                </a:cxnLst>
                <a:rect l="0" t="0" r="r" b="b"/>
                <a:pathLst>
                  <a:path w="54" h="43">
                    <a:moveTo>
                      <a:pt x="54" y="43"/>
                    </a:moveTo>
                    <a:cubicBezTo>
                      <a:pt x="54" y="43"/>
                      <a:pt x="40" y="33"/>
                      <a:pt x="26" y="22"/>
                    </a:cubicBezTo>
                    <a:cubicBezTo>
                      <a:pt x="23" y="19"/>
                      <a:pt x="19" y="17"/>
                      <a:pt x="16" y="14"/>
                    </a:cubicBezTo>
                    <a:cubicBezTo>
                      <a:pt x="13" y="11"/>
                      <a:pt x="10" y="9"/>
                      <a:pt x="8" y="7"/>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 name="Freeform 43"/>
              <p:cNvSpPr/>
              <p:nvPr/>
            </p:nvSpPr>
            <p:spPr bwMode="auto">
              <a:xfrm>
                <a:off x="5087938" y="4381500"/>
                <a:ext cx="47625" cy="28575"/>
              </a:xfrm>
              <a:custGeom>
                <a:avLst/>
                <a:gdLst>
                  <a:gd name="T0" fmla="*/ 59 w 59"/>
                  <a:gd name="T1" fmla="*/ 35 h 35"/>
                  <a:gd name="T2" fmla="*/ 29 w 59"/>
                  <a:gd name="T3" fmla="*/ 18 h 35"/>
                  <a:gd name="T4" fmla="*/ 9 w 59"/>
                  <a:gd name="T5" fmla="*/ 6 h 35"/>
                  <a:gd name="T6" fmla="*/ 0 w 59"/>
                  <a:gd name="T7" fmla="*/ 0 h 35"/>
                </a:gdLst>
                <a:ahLst/>
                <a:cxnLst>
                  <a:cxn ang="0">
                    <a:pos x="T0" y="T1"/>
                  </a:cxn>
                  <a:cxn ang="0">
                    <a:pos x="T2" y="T3"/>
                  </a:cxn>
                  <a:cxn ang="0">
                    <a:pos x="T4" y="T5"/>
                  </a:cxn>
                  <a:cxn ang="0">
                    <a:pos x="T6" y="T7"/>
                  </a:cxn>
                </a:cxnLst>
                <a:rect l="0" t="0" r="r" b="b"/>
                <a:pathLst>
                  <a:path w="59" h="35">
                    <a:moveTo>
                      <a:pt x="59" y="35"/>
                    </a:moveTo>
                    <a:cubicBezTo>
                      <a:pt x="59" y="35"/>
                      <a:pt x="44" y="26"/>
                      <a:pt x="29" y="18"/>
                    </a:cubicBezTo>
                    <a:cubicBezTo>
                      <a:pt x="22" y="13"/>
                      <a:pt x="14" y="9"/>
                      <a:pt x="9" y="6"/>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 name="Freeform 44"/>
              <p:cNvSpPr/>
              <p:nvPr/>
            </p:nvSpPr>
            <p:spPr bwMode="auto">
              <a:xfrm>
                <a:off x="4471988" y="3981450"/>
                <a:ext cx="320675" cy="320675"/>
              </a:xfrm>
              <a:custGeom>
                <a:avLst/>
                <a:gdLst>
                  <a:gd name="T0" fmla="*/ 255 w 397"/>
                  <a:gd name="T1" fmla="*/ 251 h 395"/>
                  <a:gd name="T2" fmla="*/ 227 w 397"/>
                  <a:gd name="T3" fmla="*/ 225 h 395"/>
                  <a:gd name="T4" fmla="*/ 199 w 397"/>
                  <a:gd name="T5" fmla="*/ 198 h 395"/>
                  <a:gd name="T6" fmla="*/ 168 w 397"/>
                  <a:gd name="T7" fmla="*/ 165 h 395"/>
                  <a:gd name="T8" fmla="*/ 110 w 397"/>
                  <a:gd name="T9" fmla="*/ 104 h 395"/>
                  <a:gd name="T10" fmla="*/ 84 w 397"/>
                  <a:gd name="T11" fmla="*/ 75 h 395"/>
                  <a:gd name="T12" fmla="*/ 0 w 397"/>
                  <a:gd name="T13" fmla="*/ 150 h 395"/>
                  <a:gd name="T14" fmla="*/ 10 w 397"/>
                  <a:gd name="T15" fmla="*/ 161 h 395"/>
                  <a:gd name="T16" fmla="*/ 36 w 397"/>
                  <a:gd name="T17" fmla="*/ 190 h 395"/>
                  <a:gd name="T18" fmla="*/ 118 w 397"/>
                  <a:gd name="T19" fmla="*/ 277 h 395"/>
                  <a:gd name="T20" fmla="*/ 205 w 397"/>
                  <a:gd name="T21" fmla="*/ 359 h 395"/>
                  <a:gd name="T22" fmla="*/ 234 w 397"/>
                  <a:gd name="T23" fmla="*/ 385 h 395"/>
                  <a:gd name="T24" fmla="*/ 245 w 397"/>
                  <a:gd name="T25" fmla="*/ 395 h 395"/>
                  <a:gd name="T26" fmla="*/ 397 w 397"/>
                  <a:gd name="T27" fmla="*/ 223 h 395"/>
                  <a:gd name="T28" fmla="*/ 387 w 397"/>
                  <a:gd name="T29" fmla="*/ 214 h 395"/>
                  <a:gd name="T30" fmla="*/ 360 w 397"/>
                  <a:gd name="T31" fmla="*/ 190 h 395"/>
                  <a:gd name="T32" fmla="*/ 282 w 397"/>
                  <a:gd name="T33" fmla="*/ 115 h 395"/>
                  <a:gd name="T34" fmla="*/ 207 w 397"/>
                  <a:gd name="T35" fmla="*/ 37 h 395"/>
                  <a:gd name="T36" fmla="*/ 183 w 397"/>
                  <a:gd name="T37" fmla="*/ 10 h 395"/>
                  <a:gd name="T38" fmla="*/ 174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251"/>
                    </a:moveTo>
                    <a:cubicBezTo>
                      <a:pt x="255" y="251"/>
                      <a:pt x="244" y="241"/>
                      <a:pt x="227" y="225"/>
                    </a:cubicBezTo>
                    <a:cubicBezTo>
                      <a:pt x="219" y="217"/>
                      <a:pt x="209" y="208"/>
                      <a:pt x="199" y="198"/>
                    </a:cubicBezTo>
                    <a:cubicBezTo>
                      <a:pt x="189" y="187"/>
                      <a:pt x="178" y="176"/>
                      <a:pt x="168" y="165"/>
                    </a:cubicBezTo>
                    <a:cubicBezTo>
                      <a:pt x="146" y="143"/>
                      <a:pt x="125" y="121"/>
                      <a:pt x="110" y="104"/>
                    </a:cubicBezTo>
                    <a:cubicBezTo>
                      <a:pt x="95" y="87"/>
                      <a:pt x="84" y="75"/>
                      <a:pt x="84" y="75"/>
                    </a:cubicBezTo>
                    <a:cubicBezTo>
                      <a:pt x="0" y="150"/>
                      <a:pt x="0" y="150"/>
                      <a:pt x="0" y="150"/>
                    </a:cubicBezTo>
                    <a:cubicBezTo>
                      <a:pt x="0" y="150"/>
                      <a:pt x="4" y="154"/>
                      <a:pt x="10" y="161"/>
                    </a:cubicBezTo>
                    <a:cubicBezTo>
                      <a:pt x="16" y="168"/>
                      <a:pt x="25" y="179"/>
                      <a:pt x="36" y="190"/>
                    </a:cubicBezTo>
                    <a:cubicBezTo>
                      <a:pt x="59" y="214"/>
                      <a:pt x="89" y="245"/>
                      <a:pt x="118" y="277"/>
                    </a:cubicBezTo>
                    <a:cubicBezTo>
                      <a:pt x="150" y="307"/>
                      <a:pt x="181" y="336"/>
                      <a:pt x="205" y="359"/>
                    </a:cubicBezTo>
                    <a:cubicBezTo>
                      <a:pt x="216" y="370"/>
                      <a:pt x="227" y="379"/>
                      <a:pt x="234" y="385"/>
                    </a:cubicBezTo>
                    <a:cubicBezTo>
                      <a:pt x="241" y="391"/>
                      <a:pt x="245" y="395"/>
                      <a:pt x="245" y="395"/>
                    </a:cubicBezTo>
                    <a:cubicBezTo>
                      <a:pt x="397" y="223"/>
                      <a:pt x="397" y="223"/>
                      <a:pt x="397" y="223"/>
                    </a:cubicBezTo>
                    <a:cubicBezTo>
                      <a:pt x="397" y="223"/>
                      <a:pt x="393" y="220"/>
                      <a:pt x="387" y="214"/>
                    </a:cubicBezTo>
                    <a:cubicBezTo>
                      <a:pt x="380" y="209"/>
                      <a:pt x="371" y="201"/>
                      <a:pt x="360" y="190"/>
                    </a:cubicBezTo>
                    <a:cubicBezTo>
                      <a:pt x="339" y="170"/>
                      <a:pt x="310" y="143"/>
                      <a:pt x="282" y="115"/>
                    </a:cubicBezTo>
                    <a:cubicBezTo>
                      <a:pt x="255" y="87"/>
                      <a:pt x="227" y="58"/>
                      <a:pt x="207" y="37"/>
                    </a:cubicBezTo>
                    <a:cubicBezTo>
                      <a:pt x="197" y="26"/>
                      <a:pt x="189" y="17"/>
                      <a:pt x="183" y="10"/>
                    </a:cubicBezTo>
                    <a:cubicBezTo>
                      <a:pt x="177" y="4"/>
                      <a:pt x="174" y="0"/>
                      <a:pt x="17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 name="Line 45"/>
              <p:cNvSpPr>
                <a:spLocks noChangeShapeType="1"/>
              </p:cNvSpPr>
              <p:nvPr/>
            </p:nvSpPr>
            <p:spPr bwMode="auto">
              <a:xfrm>
                <a:off x="4792663"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 name="Line 46"/>
              <p:cNvSpPr>
                <a:spLocks noChangeShapeType="1"/>
              </p:cNvSpPr>
              <p:nvPr/>
            </p:nvSpPr>
            <p:spPr bwMode="auto">
              <a:xfrm>
                <a:off x="4576763" y="3940175"/>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 name="Freeform 47"/>
              <p:cNvSpPr/>
              <p:nvPr/>
            </p:nvSpPr>
            <p:spPr bwMode="auto">
              <a:xfrm>
                <a:off x="4235450" y="3687763"/>
                <a:ext cx="304800" cy="325438"/>
              </a:xfrm>
              <a:custGeom>
                <a:avLst/>
                <a:gdLst>
                  <a:gd name="T0" fmla="*/ 144 w 377"/>
                  <a:gd name="T1" fmla="*/ 136 h 403"/>
                  <a:gd name="T2" fmla="*/ 149 w 377"/>
                  <a:gd name="T3" fmla="*/ 144 h 403"/>
                  <a:gd name="T4" fmla="*/ 165 w 377"/>
                  <a:gd name="T5" fmla="*/ 167 h 403"/>
                  <a:gd name="T6" fmla="*/ 213 w 377"/>
                  <a:gd name="T7" fmla="*/ 236 h 403"/>
                  <a:gd name="T8" fmla="*/ 240 w 377"/>
                  <a:gd name="T9" fmla="*/ 272 h 403"/>
                  <a:gd name="T10" fmla="*/ 264 w 377"/>
                  <a:gd name="T11" fmla="*/ 303 h 403"/>
                  <a:gd name="T12" fmla="*/ 287 w 377"/>
                  <a:gd name="T13" fmla="*/ 333 h 403"/>
                  <a:gd name="T14" fmla="*/ 200 w 377"/>
                  <a:gd name="T15" fmla="*/ 403 h 403"/>
                  <a:gd name="T16" fmla="*/ 166 w 377"/>
                  <a:gd name="T17" fmla="*/ 361 h 403"/>
                  <a:gd name="T18" fmla="*/ 96 w 377"/>
                  <a:gd name="T19" fmla="*/ 265 h 403"/>
                  <a:gd name="T20" fmla="*/ 77 w 377"/>
                  <a:gd name="T21" fmla="*/ 238 h 403"/>
                  <a:gd name="T22" fmla="*/ 59 w 377"/>
                  <a:gd name="T23" fmla="*/ 212 h 403"/>
                  <a:gd name="T24" fmla="*/ 29 w 377"/>
                  <a:gd name="T25" fmla="*/ 166 h 403"/>
                  <a:gd name="T26" fmla="*/ 0 w 377"/>
                  <a:gd name="T27" fmla="*/ 120 h 403"/>
                  <a:gd name="T28" fmla="*/ 196 w 377"/>
                  <a:gd name="T29" fmla="*/ 0 h 403"/>
                  <a:gd name="T30" fmla="*/ 222 w 377"/>
                  <a:gd name="T31" fmla="*/ 41 h 403"/>
                  <a:gd name="T32" fmla="*/ 249 w 377"/>
                  <a:gd name="T33" fmla="*/ 84 h 403"/>
                  <a:gd name="T34" fmla="*/ 266 w 377"/>
                  <a:gd name="T35" fmla="*/ 108 h 403"/>
                  <a:gd name="T36" fmla="*/ 283 w 377"/>
                  <a:gd name="T37" fmla="*/ 132 h 403"/>
                  <a:gd name="T38" fmla="*/ 347 w 377"/>
                  <a:gd name="T39" fmla="*/ 219 h 403"/>
                  <a:gd name="T40" fmla="*/ 377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144" y="136"/>
                    </a:moveTo>
                    <a:cubicBezTo>
                      <a:pt x="144" y="136"/>
                      <a:pt x="146" y="139"/>
                      <a:pt x="149" y="144"/>
                    </a:cubicBezTo>
                    <a:cubicBezTo>
                      <a:pt x="153" y="150"/>
                      <a:pt x="158" y="158"/>
                      <a:pt x="165" y="167"/>
                    </a:cubicBezTo>
                    <a:cubicBezTo>
                      <a:pt x="178" y="186"/>
                      <a:pt x="196" y="211"/>
                      <a:pt x="213" y="236"/>
                    </a:cubicBezTo>
                    <a:cubicBezTo>
                      <a:pt x="222" y="248"/>
                      <a:pt x="231" y="261"/>
                      <a:pt x="240" y="272"/>
                    </a:cubicBezTo>
                    <a:cubicBezTo>
                      <a:pt x="248" y="284"/>
                      <a:pt x="257" y="294"/>
                      <a:pt x="264" y="303"/>
                    </a:cubicBezTo>
                    <a:cubicBezTo>
                      <a:pt x="278" y="321"/>
                      <a:pt x="287" y="333"/>
                      <a:pt x="287" y="333"/>
                    </a:cubicBezTo>
                    <a:cubicBezTo>
                      <a:pt x="200" y="403"/>
                      <a:pt x="200" y="403"/>
                      <a:pt x="200" y="403"/>
                    </a:cubicBezTo>
                    <a:cubicBezTo>
                      <a:pt x="200" y="403"/>
                      <a:pt x="186" y="386"/>
                      <a:pt x="166" y="361"/>
                    </a:cubicBezTo>
                    <a:cubicBezTo>
                      <a:pt x="145" y="336"/>
                      <a:pt x="121" y="300"/>
                      <a:pt x="96" y="265"/>
                    </a:cubicBezTo>
                    <a:cubicBezTo>
                      <a:pt x="89" y="256"/>
                      <a:pt x="83" y="247"/>
                      <a:pt x="77" y="238"/>
                    </a:cubicBezTo>
                    <a:cubicBezTo>
                      <a:pt x="71" y="230"/>
                      <a:pt x="65" y="221"/>
                      <a:pt x="59" y="212"/>
                    </a:cubicBezTo>
                    <a:cubicBezTo>
                      <a:pt x="48" y="195"/>
                      <a:pt x="38" y="179"/>
                      <a:pt x="29" y="166"/>
                    </a:cubicBezTo>
                    <a:cubicBezTo>
                      <a:pt x="12" y="138"/>
                      <a:pt x="0" y="120"/>
                      <a:pt x="0" y="120"/>
                    </a:cubicBezTo>
                    <a:cubicBezTo>
                      <a:pt x="196" y="0"/>
                      <a:pt x="196" y="0"/>
                      <a:pt x="196" y="0"/>
                    </a:cubicBezTo>
                    <a:cubicBezTo>
                      <a:pt x="196" y="0"/>
                      <a:pt x="206" y="17"/>
                      <a:pt x="222" y="41"/>
                    </a:cubicBezTo>
                    <a:cubicBezTo>
                      <a:pt x="230" y="54"/>
                      <a:pt x="240" y="68"/>
                      <a:pt x="249" y="84"/>
                    </a:cubicBezTo>
                    <a:cubicBezTo>
                      <a:pt x="254" y="92"/>
                      <a:pt x="260" y="100"/>
                      <a:pt x="266" y="108"/>
                    </a:cubicBezTo>
                    <a:cubicBezTo>
                      <a:pt x="271" y="115"/>
                      <a:pt x="277" y="123"/>
                      <a:pt x="283" y="132"/>
                    </a:cubicBezTo>
                    <a:cubicBezTo>
                      <a:pt x="306" y="163"/>
                      <a:pt x="328" y="196"/>
                      <a:pt x="347" y="219"/>
                    </a:cubicBezTo>
                    <a:cubicBezTo>
                      <a:pt x="365" y="242"/>
                      <a:pt x="377" y="258"/>
                      <a:pt x="377"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 name="Freeform 48"/>
              <p:cNvSpPr/>
              <p:nvPr/>
            </p:nvSpPr>
            <p:spPr bwMode="auto">
              <a:xfrm>
                <a:off x="4365625" y="3640138"/>
                <a:ext cx="28575" cy="47625"/>
              </a:xfrm>
              <a:custGeom>
                <a:avLst/>
                <a:gdLst>
                  <a:gd name="T0" fmla="*/ 36 w 36"/>
                  <a:gd name="T1" fmla="*/ 60 h 60"/>
                  <a:gd name="T2" fmla="*/ 30 w 36"/>
                  <a:gd name="T3" fmla="*/ 51 h 60"/>
                  <a:gd name="T4" fmla="*/ 18 w 36"/>
                  <a:gd name="T5" fmla="*/ 30 h 60"/>
                  <a:gd name="T6" fmla="*/ 0 w 36"/>
                  <a:gd name="T7" fmla="*/ 0 h 60"/>
                </a:gdLst>
                <a:ahLst/>
                <a:cxnLst>
                  <a:cxn ang="0">
                    <a:pos x="T0" y="T1"/>
                  </a:cxn>
                  <a:cxn ang="0">
                    <a:pos x="T2" y="T3"/>
                  </a:cxn>
                  <a:cxn ang="0">
                    <a:pos x="T4" y="T5"/>
                  </a:cxn>
                  <a:cxn ang="0">
                    <a:pos x="T6" y="T7"/>
                  </a:cxn>
                </a:cxnLst>
                <a:rect l="0" t="0" r="r" b="b"/>
                <a:pathLst>
                  <a:path w="36" h="60">
                    <a:moveTo>
                      <a:pt x="36" y="60"/>
                    </a:moveTo>
                    <a:cubicBezTo>
                      <a:pt x="36" y="60"/>
                      <a:pt x="33" y="56"/>
                      <a:pt x="30" y="51"/>
                    </a:cubicBezTo>
                    <a:cubicBezTo>
                      <a:pt x="26" y="45"/>
                      <a:pt x="22" y="38"/>
                      <a:pt x="18" y="30"/>
                    </a:cubicBezTo>
                    <a:cubicBezTo>
                      <a:pt x="9" y="15"/>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 name="Freeform 49"/>
              <p:cNvSpPr/>
              <p:nvPr/>
            </p:nvSpPr>
            <p:spPr bwMode="auto">
              <a:xfrm>
                <a:off x="4540250" y="3897313"/>
                <a:ext cx="36513" cy="42863"/>
              </a:xfrm>
              <a:custGeom>
                <a:avLst/>
                <a:gdLst>
                  <a:gd name="T0" fmla="*/ 44 w 44"/>
                  <a:gd name="T1" fmla="*/ 54 h 54"/>
                  <a:gd name="T2" fmla="*/ 37 w 44"/>
                  <a:gd name="T3" fmla="*/ 46 h 54"/>
                  <a:gd name="T4" fmla="*/ 29 w 44"/>
                  <a:gd name="T5" fmla="*/ 37 h 54"/>
                  <a:gd name="T6" fmla="*/ 21 w 44"/>
                  <a:gd name="T7" fmla="*/ 27 h 54"/>
                  <a:gd name="T8" fmla="*/ 0 w 44"/>
                  <a:gd name="T9" fmla="*/ 0 h 54"/>
                </a:gdLst>
                <a:ahLst/>
                <a:cxnLst>
                  <a:cxn ang="0">
                    <a:pos x="T0" y="T1"/>
                  </a:cxn>
                  <a:cxn ang="0">
                    <a:pos x="T2" y="T3"/>
                  </a:cxn>
                  <a:cxn ang="0">
                    <a:pos x="T4" y="T5"/>
                  </a:cxn>
                  <a:cxn ang="0">
                    <a:pos x="T6" y="T7"/>
                  </a:cxn>
                  <a:cxn ang="0">
                    <a:pos x="T8" y="T9"/>
                  </a:cxn>
                </a:cxnLst>
                <a:rect l="0" t="0" r="r" b="b"/>
                <a:pathLst>
                  <a:path w="44" h="54">
                    <a:moveTo>
                      <a:pt x="44" y="54"/>
                    </a:moveTo>
                    <a:cubicBezTo>
                      <a:pt x="44" y="54"/>
                      <a:pt x="41" y="50"/>
                      <a:pt x="37" y="46"/>
                    </a:cubicBezTo>
                    <a:cubicBezTo>
                      <a:pt x="35" y="43"/>
                      <a:pt x="32" y="40"/>
                      <a:pt x="29" y="37"/>
                    </a:cubicBezTo>
                    <a:cubicBezTo>
                      <a:pt x="27" y="34"/>
                      <a:pt x="24" y="31"/>
                      <a:pt x="21" y="27"/>
                    </a:cubicBezTo>
                    <a:cubicBezTo>
                      <a:pt x="11" y="14"/>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 name="Freeform 50"/>
              <p:cNvSpPr/>
              <p:nvPr/>
            </p:nvSpPr>
            <p:spPr bwMode="auto">
              <a:xfrm>
                <a:off x="4056063" y="3360738"/>
                <a:ext cx="282575" cy="319088"/>
              </a:xfrm>
              <a:custGeom>
                <a:avLst/>
                <a:gdLst>
                  <a:gd name="T0" fmla="*/ 205 w 348"/>
                  <a:gd name="T1" fmla="*/ 263 h 396"/>
                  <a:gd name="T2" fmla="*/ 187 w 348"/>
                  <a:gd name="T3" fmla="*/ 229 h 396"/>
                  <a:gd name="T4" fmla="*/ 152 w 348"/>
                  <a:gd name="T5" fmla="*/ 153 h 396"/>
                  <a:gd name="T6" fmla="*/ 134 w 348"/>
                  <a:gd name="T7" fmla="*/ 112 h 396"/>
                  <a:gd name="T8" fmla="*/ 119 w 348"/>
                  <a:gd name="T9" fmla="*/ 76 h 396"/>
                  <a:gd name="T10" fmla="*/ 105 w 348"/>
                  <a:gd name="T11" fmla="*/ 40 h 396"/>
                  <a:gd name="T12" fmla="*/ 0 w 348"/>
                  <a:gd name="T13" fmla="*/ 81 h 396"/>
                  <a:gd name="T14" fmla="*/ 20 w 348"/>
                  <a:gd name="T15" fmla="*/ 132 h 396"/>
                  <a:gd name="T16" fmla="*/ 42 w 348"/>
                  <a:gd name="T17" fmla="*/ 182 h 396"/>
                  <a:gd name="T18" fmla="*/ 69 w 348"/>
                  <a:gd name="T19" fmla="*/ 241 h 396"/>
                  <a:gd name="T20" fmla="*/ 82 w 348"/>
                  <a:gd name="T21" fmla="*/ 270 h 396"/>
                  <a:gd name="T22" fmla="*/ 96 w 348"/>
                  <a:gd name="T23" fmla="*/ 298 h 396"/>
                  <a:gd name="T24" fmla="*/ 121 w 348"/>
                  <a:gd name="T25" fmla="*/ 347 h 396"/>
                  <a:gd name="T26" fmla="*/ 146 w 348"/>
                  <a:gd name="T27" fmla="*/ 396 h 396"/>
                  <a:gd name="T28" fmla="*/ 348 w 348"/>
                  <a:gd name="T29" fmla="*/ 286 h 396"/>
                  <a:gd name="T30" fmla="*/ 325 w 348"/>
                  <a:gd name="T31" fmla="*/ 242 h 396"/>
                  <a:gd name="T32" fmla="*/ 302 w 348"/>
                  <a:gd name="T33" fmla="*/ 197 h 396"/>
                  <a:gd name="T34" fmla="*/ 289 w 348"/>
                  <a:gd name="T35" fmla="*/ 172 h 396"/>
                  <a:gd name="T36" fmla="*/ 277 w 348"/>
                  <a:gd name="T37" fmla="*/ 145 h 396"/>
                  <a:gd name="T38" fmla="*/ 253 w 348"/>
                  <a:gd name="T39" fmla="*/ 92 h 396"/>
                  <a:gd name="T40" fmla="*/ 233 w 348"/>
                  <a:gd name="T41" fmla="*/ 46 h 396"/>
                  <a:gd name="T42" fmla="*/ 215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263"/>
                    </a:moveTo>
                    <a:cubicBezTo>
                      <a:pt x="205" y="263"/>
                      <a:pt x="198" y="250"/>
                      <a:pt x="187" y="229"/>
                    </a:cubicBezTo>
                    <a:cubicBezTo>
                      <a:pt x="177" y="209"/>
                      <a:pt x="165" y="181"/>
                      <a:pt x="152" y="153"/>
                    </a:cubicBezTo>
                    <a:cubicBezTo>
                      <a:pt x="146" y="139"/>
                      <a:pt x="140" y="125"/>
                      <a:pt x="134" y="112"/>
                    </a:cubicBezTo>
                    <a:cubicBezTo>
                      <a:pt x="128" y="99"/>
                      <a:pt x="124" y="86"/>
                      <a:pt x="119" y="76"/>
                    </a:cubicBezTo>
                    <a:cubicBezTo>
                      <a:pt x="111" y="54"/>
                      <a:pt x="105" y="40"/>
                      <a:pt x="105" y="40"/>
                    </a:cubicBezTo>
                    <a:cubicBezTo>
                      <a:pt x="0" y="81"/>
                      <a:pt x="0" y="81"/>
                      <a:pt x="0" y="81"/>
                    </a:cubicBezTo>
                    <a:cubicBezTo>
                      <a:pt x="0" y="81"/>
                      <a:pt x="8" y="101"/>
                      <a:pt x="20" y="132"/>
                    </a:cubicBezTo>
                    <a:cubicBezTo>
                      <a:pt x="26" y="147"/>
                      <a:pt x="34" y="164"/>
                      <a:pt x="42" y="182"/>
                    </a:cubicBezTo>
                    <a:cubicBezTo>
                      <a:pt x="51" y="201"/>
                      <a:pt x="60" y="221"/>
                      <a:pt x="69" y="241"/>
                    </a:cubicBezTo>
                    <a:cubicBezTo>
                      <a:pt x="73" y="250"/>
                      <a:pt x="78" y="260"/>
                      <a:pt x="82" y="270"/>
                    </a:cubicBezTo>
                    <a:cubicBezTo>
                      <a:pt x="87" y="280"/>
                      <a:pt x="92" y="289"/>
                      <a:pt x="96" y="298"/>
                    </a:cubicBezTo>
                    <a:cubicBezTo>
                      <a:pt x="105" y="316"/>
                      <a:pt x="114" y="333"/>
                      <a:pt x="121" y="347"/>
                    </a:cubicBezTo>
                    <a:cubicBezTo>
                      <a:pt x="136" y="376"/>
                      <a:pt x="146" y="396"/>
                      <a:pt x="146" y="396"/>
                    </a:cubicBezTo>
                    <a:cubicBezTo>
                      <a:pt x="348" y="286"/>
                      <a:pt x="348" y="286"/>
                      <a:pt x="348" y="286"/>
                    </a:cubicBezTo>
                    <a:cubicBezTo>
                      <a:pt x="348" y="286"/>
                      <a:pt x="339" y="268"/>
                      <a:pt x="325" y="242"/>
                    </a:cubicBezTo>
                    <a:cubicBezTo>
                      <a:pt x="319" y="229"/>
                      <a:pt x="311" y="214"/>
                      <a:pt x="302" y="197"/>
                    </a:cubicBezTo>
                    <a:cubicBezTo>
                      <a:pt x="298" y="189"/>
                      <a:pt x="294" y="180"/>
                      <a:pt x="289" y="172"/>
                    </a:cubicBezTo>
                    <a:cubicBezTo>
                      <a:pt x="285" y="163"/>
                      <a:pt x="281" y="154"/>
                      <a:pt x="277" y="145"/>
                    </a:cubicBezTo>
                    <a:cubicBezTo>
                      <a:pt x="269" y="127"/>
                      <a:pt x="261" y="109"/>
                      <a:pt x="253" y="92"/>
                    </a:cubicBezTo>
                    <a:cubicBezTo>
                      <a:pt x="246" y="75"/>
                      <a:pt x="238" y="60"/>
                      <a:pt x="233" y="46"/>
                    </a:cubicBezTo>
                    <a:cubicBezTo>
                      <a:pt x="222" y="18"/>
                      <a:pt x="215" y="0"/>
                      <a:pt x="21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 name="Line 51"/>
              <p:cNvSpPr>
                <a:spLocks noChangeShapeType="1"/>
              </p:cNvSpPr>
              <p:nvPr/>
            </p:nvSpPr>
            <p:spPr bwMode="auto">
              <a:xfrm>
                <a:off x="4338638" y="3590925"/>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 name="Freeform 52"/>
              <p:cNvSpPr/>
              <p:nvPr/>
            </p:nvSpPr>
            <p:spPr bwMode="auto">
              <a:xfrm>
                <a:off x="4210050" y="3308350"/>
                <a:ext cx="20638" cy="52388"/>
              </a:xfrm>
              <a:custGeom>
                <a:avLst/>
                <a:gdLst>
                  <a:gd name="T0" fmla="*/ 0 w 25"/>
                  <a:gd name="T1" fmla="*/ 0 h 65"/>
                  <a:gd name="T2" fmla="*/ 4 w 25"/>
                  <a:gd name="T3" fmla="*/ 11 h 65"/>
                  <a:gd name="T4" fmla="*/ 12 w 25"/>
                  <a:gd name="T5" fmla="*/ 33 h 65"/>
                  <a:gd name="T6" fmla="*/ 25 w 25"/>
                  <a:gd name="T7" fmla="*/ 65 h 65"/>
                </a:gdLst>
                <a:ahLst/>
                <a:cxnLst>
                  <a:cxn ang="0">
                    <a:pos x="T0" y="T1"/>
                  </a:cxn>
                  <a:cxn ang="0">
                    <a:pos x="T2" y="T3"/>
                  </a:cxn>
                  <a:cxn ang="0">
                    <a:pos x="T4" y="T5"/>
                  </a:cxn>
                  <a:cxn ang="0">
                    <a:pos x="T6" y="T7"/>
                  </a:cxn>
                </a:cxnLst>
                <a:rect l="0" t="0" r="r" b="b"/>
                <a:pathLst>
                  <a:path w="25" h="65">
                    <a:moveTo>
                      <a:pt x="0" y="0"/>
                    </a:moveTo>
                    <a:cubicBezTo>
                      <a:pt x="0" y="0"/>
                      <a:pt x="1" y="5"/>
                      <a:pt x="4" y="11"/>
                    </a:cubicBezTo>
                    <a:cubicBezTo>
                      <a:pt x="6" y="17"/>
                      <a:pt x="9" y="25"/>
                      <a:pt x="12" y="33"/>
                    </a:cubicBezTo>
                    <a:cubicBezTo>
                      <a:pt x="19" y="49"/>
                      <a:pt x="25" y="65"/>
                      <a:pt x="25"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 name="Freeform 53"/>
              <p:cNvSpPr/>
              <p:nvPr/>
            </p:nvSpPr>
            <p:spPr bwMode="auto">
              <a:xfrm>
                <a:off x="3944938" y="3008313"/>
                <a:ext cx="247650" cy="307975"/>
              </a:xfrm>
              <a:custGeom>
                <a:avLst/>
                <a:gdLst>
                  <a:gd name="T0" fmla="*/ 130 w 307"/>
                  <a:gd name="T1" fmla="*/ 110 h 381"/>
                  <a:gd name="T2" fmla="*/ 138 w 307"/>
                  <a:gd name="T3" fmla="*/ 147 h 381"/>
                  <a:gd name="T4" fmla="*/ 148 w 307"/>
                  <a:gd name="T5" fmla="*/ 185 h 381"/>
                  <a:gd name="T6" fmla="*/ 160 w 307"/>
                  <a:gd name="T7" fmla="*/ 228 h 381"/>
                  <a:gd name="T8" fmla="*/ 173 w 307"/>
                  <a:gd name="T9" fmla="*/ 271 h 381"/>
                  <a:gd name="T10" fmla="*/ 179 w 307"/>
                  <a:gd name="T11" fmla="*/ 291 h 381"/>
                  <a:gd name="T12" fmla="*/ 184 w 307"/>
                  <a:gd name="T13" fmla="*/ 309 h 381"/>
                  <a:gd name="T14" fmla="*/ 197 w 307"/>
                  <a:gd name="T15" fmla="*/ 345 h 381"/>
                  <a:gd name="T16" fmla="*/ 90 w 307"/>
                  <a:gd name="T17" fmla="*/ 381 h 381"/>
                  <a:gd name="T18" fmla="*/ 73 w 307"/>
                  <a:gd name="T19" fmla="*/ 329 h 381"/>
                  <a:gd name="T20" fmla="*/ 40 w 307"/>
                  <a:gd name="T21" fmla="*/ 215 h 381"/>
                  <a:gd name="T22" fmla="*/ 31 w 307"/>
                  <a:gd name="T23" fmla="*/ 183 h 381"/>
                  <a:gd name="T24" fmla="*/ 24 w 307"/>
                  <a:gd name="T25" fmla="*/ 153 h 381"/>
                  <a:gd name="T26" fmla="*/ 12 w 307"/>
                  <a:gd name="T27" fmla="*/ 99 h 381"/>
                  <a:gd name="T28" fmla="*/ 3 w 307"/>
                  <a:gd name="T29" fmla="*/ 60 h 381"/>
                  <a:gd name="T30" fmla="*/ 0 w 307"/>
                  <a:gd name="T31" fmla="*/ 46 h 381"/>
                  <a:gd name="T32" fmla="*/ 225 w 307"/>
                  <a:gd name="T33" fmla="*/ 0 h 381"/>
                  <a:gd name="T34" fmla="*/ 227 w 307"/>
                  <a:gd name="T35" fmla="*/ 14 h 381"/>
                  <a:gd name="T36" fmla="*/ 236 w 307"/>
                  <a:gd name="T37" fmla="*/ 48 h 381"/>
                  <a:gd name="T38" fmla="*/ 247 w 307"/>
                  <a:gd name="T39" fmla="*/ 98 h 381"/>
                  <a:gd name="T40" fmla="*/ 253 w 307"/>
                  <a:gd name="T41" fmla="*/ 125 h 381"/>
                  <a:gd name="T42" fmla="*/ 261 w 307"/>
                  <a:gd name="T43" fmla="*/ 154 h 381"/>
                  <a:gd name="T44" fmla="*/ 291 w 307"/>
                  <a:gd name="T45" fmla="*/ 258 h 381"/>
                  <a:gd name="T46" fmla="*/ 307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110"/>
                    </a:moveTo>
                    <a:cubicBezTo>
                      <a:pt x="130" y="110"/>
                      <a:pt x="133" y="125"/>
                      <a:pt x="138" y="147"/>
                    </a:cubicBezTo>
                    <a:cubicBezTo>
                      <a:pt x="140" y="158"/>
                      <a:pt x="144" y="171"/>
                      <a:pt x="148" y="185"/>
                    </a:cubicBezTo>
                    <a:cubicBezTo>
                      <a:pt x="152" y="199"/>
                      <a:pt x="156" y="213"/>
                      <a:pt x="160" y="228"/>
                    </a:cubicBezTo>
                    <a:cubicBezTo>
                      <a:pt x="165" y="243"/>
                      <a:pt x="169" y="257"/>
                      <a:pt x="173" y="271"/>
                    </a:cubicBezTo>
                    <a:cubicBezTo>
                      <a:pt x="175" y="278"/>
                      <a:pt x="176" y="285"/>
                      <a:pt x="179" y="291"/>
                    </a:cubicBezTo>
                    <a:cubicBezTo>
                      <a:pt x="181" y="297"/>
                      <a:pt x="183" y="303"/>
                      <a:pt x="184" y="309"/>
                    </a:cubicBezTo>
                    <a:cubicBezTo>
                      <a:pt x="192" y="330"/>
                      <a:pt x="197" y="345"/>
                      <a:pt x="197" y="345"/>
                    </a:cubicBezTo>
                    <a:cubicBezTo>
                      <a:pt x="90" y="381"/>
                      <a:pt x="90" y="381"/>
                      <a:pt x="90" y="381"/>
                    </a:cubicBezTo>
                    <a:cubicBezTo>
                      <a:pt x="90" y="381"/>
                      <a:pt x="83" y="360"/>
                      <a:pt x="73" y="329"/>
                    </a:cubicBezTo>
                    <a:cubicBezTo>
                      <a:pt x="63" y="298"/>
                      <a:pt x="52" y="256"/>
                      <a:pt x="40" y="215"/>
                    </a:cubicBezTo>
                    <a:cubicBezTo>
                      <a:pt x="37" y="204"/>
                      <a:pt x="34" y="194"/>
                      <a:pt x="31" y="183"/>
                    </a:cubicBezTo>
                    <a:cubicBezTo>
                      <a:pt x="29" y="173"/>
                      <a:pt x="26" y="163"/>
                      <a:pt x="24" y="153"/>
                    </a:cubicBezTo>
                    <a:cubicBezTo>
                      <a:pt x="20" y="133"/>
                      <a:pt x="15" y="115"/>
                      <a:pt x="12" y="99"/>
                    </a:cubicBezTo>
                    <a:cubicBezTo>
                      <a:pt x="8" y="83"/>
                      <a:pt x="5" y="70"/>
                      <a:pt x="3" y="60"/>
                    </a:cubicBezTo>
                    <a:cubicBezTo>
                      <a:pt x="1" y="51"/>
                      <a:pt x="0" y="46"/>
                      <a:pt x="0" y="46"/>
                    </a:cubicBezTo>
                    <a:cubicBezTo>
                      <a:pt x="225" y="0"/>
                      <a:pt x="225" y="0"/>
                      <a:pt x="225" y="0"/>
                    </a:cubicBezTo>
                    <a:cubicBezTo>
                      <a:pt x="225" y="0"/>
                      <a:pt x="225" y="5"/>
                      <a:pt x="227" y="14"/>
                    </a:cubicBezTo>
                    <a:cubicBezTo>
                      <a:pt x="229" y="22"/>
                      <a:pt x="232" y="34"/>
                      <a:pt x="236" y="48"/>
                    </a:cubicBezTo>
                    <a:cubicBezTo>
                      <a:pt x="239" y="63"/>
                      <a:pt x="243" y="80"/>
                      <a:pt x="247" y="98"/>
                    </a:cubicBezTo>
                    <a:cubicBezTo>
                      <a:pt x="249" y="107"/>
                      <a:pt x="251" y="116"/>
                      <a:pt x="253" y="125"/>
                    </a:cubicBezTo>
                    <a:cubicBezTo>
                      <a:pt x="255" y="135"/>
                      <a:pt x="259" y="144"/>
                      <a:pt x="261" y="154"/>
                    </a:cubicBezTo>
                    <a:cubicBezTo>
                      <a:pt x="272" y="192"/>
                      <a:pt x="282" y="230"/>
                      <a:pt x="291" y="258"/>
                    </a:cubicBezTo>
                    <a:cubicBezTo>
                      <a:pt x="300" y="286"/>
                      <a:pt x="307" y="305"/>
                      <a:pt x="307"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 name="Line 54"/>
              <p:cNvSpPr>
                <a:spLocks noChangeShapeType="1"/>
              </p:cNvSpPr>
              <p:nvPr/>
            </p:nvSpPr>
            <p:spPr bwMode="auto">
              <a:xfrm flipH="1" flipV="1">
                <a:off x="4116388"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 name="Line 55"/>
              <p:cNvSpPr>
                <a:spLocks noChangeShapeType="1"/>
              </p:cNvSpPr>
              <p:nvPr/>
            </p:nvSpPr>
            <p:spPr bwMode="auto">
              <a:xfrm flipH="1" flipV="1">
                <a:off x="4192588"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5" name="Freeform 56"/>
              <p:cNvSpPr/>
              <p:nvPr/>
            </p:nvSpPr>
            <p:spPr bwMode="auto">
              <a:xfrm>
                <a:off x="3900488" y="2644775"/>
                <a:ext cx="206375" cy="280988"/>
              </a:xfrm>
              <a:custGeom>
                <a:avLst/>
                <a:gdLst>
                  <a:gd name="T0" fmla="*/ 129 w 256"/>
                  <a:gd name="T1" fmla="*/ 244 h 348"/>
                  <a:gd name="T2" fmla="*/ 124 w 256"/>
                  <a:gd name="T3" fmla="*/ 206 h 348"/>
                  <a:gd name="T4" fmla="*/ 118 w 256"/>
                  <a:gd name="T5" fmla="*/ 122 h 348"/>
                  <a:gd name="T6" fmla="*/ 115 w 256"/>
                  <a:gd name="T7" fmla="*/ 78 h 348"/>
                  <a:gd name="T8" fmla="*/ 113 w 256"/>
                  <a:gd name="T9" fmla="*/ 38 h 348"/>
                  <a:gd name="T10" fmla="*/ 112 w 256"/>
                  <a:gd name="T11" fmla="*/ 0 h 348"/>
                  <a:gd name="T12" fmla="*/ 0 w 256"/>
                  <a:gd name="T13" fmla="*/ 3 h 348"/>
                  <a:gd name="T14" fmla="*/ 1 w 256"/>
                  <a:gd name="T15" fmla="*/ 57 h 348"/>
                  <a:gd name="T16" fmla="*/ 4 w 256"/>
                  <a:gd name="T17" fmla="*/ 113 h 348"/>
                  <a:gd name="T18" fmla="*/ 9 w 256"/>
                  <a:gd name="T19" fmla="*/ 176 h 348"/>
                  <a:gd name="T20" fmla="*/ 22 w 256"/>
                  <a:gd name="T21" fmla="*/ 294 h 348"/>
                  <a:gd name="T22" fmla="*/ 29 w 256"/>
                  <a:gd name="T23" fmla="*/ 348 h 348"/>
                  <a:gd name="T24" fmla="*/ 256 w 256"/>
                  <a:gd name="T25" fmla="*/ 315 h 348"/>
                  <a:gd name="T26" fmla="*/ 250 w 256"/>
                  <a:gd name="T27" fmla="*/ 266 h 348"/>
                  <a:gd name="T28" fmla="*/ 238 w 256"/>
                  <a:gd name="T29" fmla="*/ 158 h 348"/>
                  <a:gd name="T30" fmla="*/ 234 w 256"/>
                  <a:gd name="T31" fmla="*/ 100 h 348"/>
                  <a:gd name="T32" fmla="*/ 231 w 256"/>
                  <a:gd name="T33" fmla="*/ 50 h 348"/>
                  <a:gd name="T34" fmla="*/ 229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244"/>
                    </a:moveTo>
                    <a:cubicBezTo>
                      <a:pt x="129" y="244"/>
                      <a:pt x="127" y="229"/>
                      <a:pt x="124" y="206"/>
                    </a:cubicBezTo>
                    <a:cubicBezTo>
                      <a:pt x="123" y="183"/>
                      <a:pt x="120" y="153"/>
                      <a:pt x="118" y="122"/>
                    </a:cubicBezTo>
                    <a:cubicBezTo>
                      <a:pt x="117" y="107"/>
                      <a:pt x="116" y="92"/>
                      <a:pt x="115" y="78"/>
                    </a:cubicBezTo>
                    <a:cubicBezTo>
                      <a:pt x="113" y="63"/>
                      <a:pt x="114" y="50"/>
                      <a:pt x="113" y="38"/>
                    </a:cubicBezTo>
                    <a:cubicBezTo>
                      <a:pt x="113" y="15"/>
                      <a:pt x="112" y="0"/>
                      <a:pt x="112" y="0"/>
                    </a:cubicBezTo>
                    <a:cubicBezTo>
                      <a:pt x="0" y="3"/>
                      <a:pt x="0" y="3"/>
                      <a:pt x="0" y="3"/>
                    </a:cubicBezTo>
                    <a:cubicBezTo>
                      <a:pt x="0" y="3"/>
                      <a:pt x="0" y="25"/>
                      <a:pt x="1" y="57"/>
                    </a:cubicBezTo>
                    <a:cubicBezTo>
                      <a:pt x="1" y="73"/>
                      <a:pt x="3" y="92"/>
                      <a:pt x="4" y="113"/>
                    </a:cubicBezTo>
                    <a:cubicBezTo>
                      <a:pt x="6" y="133"/>
                      <a:pt x="8" y="154"/>
                      <a:pt x="9" y="176"/>
                    </a:cubicBezTo>
                    <a:cubicBezTo>
                      <a:pt x="12" y="219"/>
                      <a:pt x="18" y="262"/>
                      <a:pt x="22" y="294"/>
                    </a:cubicBezTo>
                    <a:cubicBezTo>
                      <a:pt x="26" y="327"/>
                      <a:pt x="29" y="348"/>
                      <a:pt x="29" y="348"/>
                    </a:cubicBezTo>
                    <a:cubicBezTo>
                      <a:pt x="256" y="315"/>
                      <a:pt x="256" y="315"/>
                      <a:pt x="256" y="315"/>
                    </a:cubicBezTo>
                    <a:cubicBezTo>
                      <a:pt x="256" y="315"/>
                      <a:pt x="253" y="295"/>
                      <a:pt x="250" y="266"/>
                    </a:cubicBezTo>
                    <a:cubicBezTo>
                      <a:pt x="246" y="236"/>
                      <a:pt x="240" y="197"/>
                      <a:pt x="238" y="158"/>
                    </a:cubicBezTo>
                    <a:cubicBezTo>
                      <a:pt x="237" y="138"/>
                      <a:pt x="235" y="119"/>
                      <a:pt x="234" y="100"/>
                    </a:cubicBezTo>
                    <a:cubicBezTo>
                      <a:pt x="232" y="82"/>
                      <a:pt x="231" y="64"/>
                      <a:pt x="231" y="50"/>
                    </a:cubicBezTo>
                    <a:cubicBezTo>
                      <a:pt x="230" y="20"/>
                      <a:pt x="229" y="0"/>
                      <a:pt x="22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6" name="Freeform 57"/>
              <p:cNvSpPr/>
              <p:nvPr/>
            </p:nvSpPr>
            <p:spPr bwMode="auto">
              <a:xfrm>
                <a:off x="4106863" y="2898775"/>
                <a:ext cx="9525" cy="55563"/>
              </a:xfrm>
              <a:custGeom>
                <a:avLst/>
                <a:gdLst>
                  <a:gd name="T0" fmla="*/ 0 w 11"/>
                  <a:gd name="T1" fmla="*/ 0 h 68"/>
                  <a:gd name="T2" fmla="*/ 1 w 11"/>
                  <a:gd name="T3" fmla="*/ 10 h 68"/>
                  <a:gd name="T4" fmla="*/ 5 w 11"/>
                  <a:gd name="T5" fmla="*/ 34 h 68"/>
                  <a:gd name="T6" fmla="*/ 11 w 11"/>
                  <a:gd name="T7" fmla="*/ 68 h 68"/>
                </a:gdLst>
                <a:ahLst/>
                <a:cxnLst>
                  <a:cxn ang="0">
                    <a:pos x="T0" y="T1"/>
                  </a:cxn>
                  <a:cxn ang="0">
                    <a:pos x="T2" y="T3"/>
                  </a:cxn>
                  <a:cxn ang="0">
                    <a:pos x="T4" y="T5"/>
                  </a:cxn>
                  <a:cxn ang="0">
                    <a:pos x="T6" y="T7"/>
                  </a:cxn>
                </a:cxnLst>
                <a:rect l="0" t="0" r="r" b="b"/>
                <a:pathLst>
                  <a:path w="11" h="68">
                    <a:moveTo>
                      <a:pt x="0" y="0"/>
                    </a:moveTo>
                    <a:cubicBezTo>
                      <a:pt x="0" y="0"/>
                      <a:pt x="0" y="4"/>
                      <a:pt x="1" y="10"/>
                    </a:cubicBezTo>
                    <a:cubicBezTo>
                      <a:pt x="2" y="17"/>
                      <a:pt x="4" y="25"/>
                      <a:pt x="5" y="34"/>
                    </a:cubicBezTo>
                    <a:cubicBezTo>
                      <a:pt x="8" y="51"/>
                      <a:pt x="11" y="68"/>
                      <a:pt x="11"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7" name="Line 58"/>
              <p:cNvSpPr>
                <a:spLocks noChangeShapeType="1"/>
              </p:cNvSpPr>
              <p:nvPr/>
            </p:nvSpPr>
            <p:spPr bwMode="auto">
              <a:xfrm>
                <a:off x="4084638" y="2589213"/>
                <a:ext cx="0"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8" name="Freeform 59"/>
              <p:cNvSpPr/>
              <p:nvPr/>
            </p:nvSpPr>
            <p:spPr bwMode="auto">
              <a:xfrm>
                <a:off x="3900488" y="2251075"/>
                <a:ext cx="206375" cy="280988"/>
              </a:xfrm>
              <a:custGeom>
                <a:avLst/>
                <a:gdLst>
                  <a:gd name="T0" fmla="*/ 129 w 256"/>
                  <a:gd name="T1" fmla="*/ 104 h 348"/>
                  <a:gd name="T2" fmla="*/ 124 w 256"/>
                  <a:gd name="T3" fmla="*/ 142 h 348"/>
                  <a:gd name="T4" fmla="*/ 118 w 256"/>
                  <a:gd name="T5" fmla="*/ 225 h 348"/>
                  <a:gd name="T6" fmla="*/ 115 w 256"/>
                  <a:gd name="T7" fmla="*/ 270 h 348"/>
                  <a:gd name="T8" fmla="*/ 113 w 256"/>
                  <a:gd name="T9" fmla="*/ 309 h 348"/>
                  <a:gd name="T10" fmla="*/ 112 w 256"/>
                  <a:gd name="T11" fmla="*/ 348 h 348"/>
                  <a:gd name="T12" fmla="*/ 0 w 256"/>
                  <a:gd name="T13" fmla="*/ 345 h 348"/>
                  <a:gd name="T14" fmla="*/ 1 w 256"/>
                  <a:gd name="T15" fmla="*/ 291 h 348"/>
                  <a:gd name="T16" fmla="*/ 4 w 256"/>
                  <a:gd name="T17" fmla="*/ 235 h 348"/>
                  <a:gd name="T18" fmla="*/ 9 w 256"/>
                  <a:gd name="T19" fmla="*/ 172 h 348"/>
                  <a:gd name="T20" fmla="*/ 22 w 256"/>
                  <a:gd name="T21" fmla="*/ 53 h 348"/>
                  <a:gd name="T22" fmla="*/ 29 w 256"/>
                  <a:gd name="T23" fmla="*/ 0 h 348"/>
                  <a:gd name="T24" fmla="*/ 256 w 256"/>
                  <a:gd name="T25" fmla="*/ 33 h 348"/>
                  <a:gd name="T26" fmla="*/ 250 w 256"/>
                  <a:gd name="T27" fmla="*/ 82 h 348"/>
                  <a:gd name="T28" fmla="*/ 238 w 256"/>
                  <a:gd name="T29" fmla="*/ 190 h 348"/>
                  <a:gd name="T30" fmla="*/ 234 w 256"/>
                  <a:gd name="T31" fmla="*/ 248 h 348"/>
                  <a:gd name="T32" fmla="*/ 231 w 256"/>
                  <a:gd name="T33" fmla="*/ 298 h 348"/>
                  <a:gd name="T34" fmla="*/ 229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104"/>
                    </a:moveTo>
                    <a:cubicBezTo>
                      <a:pt x="129" y="104"/>
                      <a:pt x="127" y="119"/>
                      <a:pt x="124" y="142"/>
                    </a:cubicBezTo>
                    <a:cubicBezTo>
                      <a:pt x="123" y="164"/>
                      <a:pt x="120" y="195"/>
                      <a:pt x="118" y="225"/>
                    </a:cubicBezTo>
                    <a:cubicBezTo>
                      <a:pt x="117" y="241"/>
                      <a:pt x="116" y="256"/>
                      <a:pt x="115" y="270"/>
                    </a:cubicBezTo>
                    <a:cubicBezTo>
                      <a:pt x="113" y="285"/>
                      <a:pt x="114" y="298"/>
                      <a:pt x="113" y="309"/>
                    </a:cubicBezTo>
                    <a:cubicBezTo>
                      <a:pt x="113" y="332"/>
                      <a:pt x="112" y="348"/>
                      <a:pt x="112" y="348"/>
                    </a:cubicBezTo>
                    <a:cubicBezTo>
                      <a:pt x="0" y="345"/>
                      <a:pt x="0" y="345"/>
                      <a:pt x="0" y="345"/>
                    </a:cubicBezTo>
                    <a:cubicBezTo>
                      <a:pt x="0" y="345"/>
                      <a:pt x="0" y="323"/>
                      <a:pt x="1" y="291"/>
                    </a:cubicBezTo>
                    <a:cubicBezTo>
                      <a:pt x="1" y="274"/>
                      <a:pt x="3" y="256"/>
                      <a:pt x="4" y="235"/>
                    </a:cubicBezTo>
                    <a:cubicBezTo>
                      <a:pt x="6" y="215"/>
                      <a:pt x="8" y="193"/>
                      <a:pt x="9" y="172"/>
                    </a:cubicBezTo>
                    <a:cubicBezTo>
                      <a:pt x="12" y="129"/>
                      <a:pt x="18" y="86"/>
                      <a:pt x="22" y="53"/>
                    </a:cubicBezTo>
                    <a:cubicBezTo>
                      <a:pt x="26" y="21"/>
                      <a:pt x="29" y="0"/>
                      <a:pt x="29" y="0"/>
                    </a:cubicBezTo>
                    <a:cubicBezTo>
                      <a:pt x="256" y="33"/>
                      <a:pt x="256" y="33"/>
                      <a:pt x="256" y="33"/>
                    </a:cubicBezTo>
                    <a:cubicBezTo>
                      <a:pt x="256" y="33"/>
                      <a:pt x="253" y="53"/>
                      <a:pt x="250" y="82"/>
                    </a:cubicBezTo>
                    <a:cubicBezTo>
                      <a:pt x="246" y="111"/>
                      <a:pt x="240" y="150"/>
                      <a:pt x="238" y="190"/>
                    </a:cubicBezTo>
                    <a:cubicBezTo>
                      <a:pt x="237" y="210"/>
                      <a:pt x="235" y="229"/>
                      <a:pt x="234" y="248"/>
                    </a:cubicBezTo>
                    <a:cubicBezTo>
                      <a:pt x="232" y="266"/>
                      <a:pt x="231" y="283"/>
                      <a:pt x="231" y="298"/>
                    </a:cubicBezTo>
                    <a:cubicBezTo>
                      <a:pt x="230" y="328"/>
                      <a:pt x="229" y="347"/>
                      <a:pt x="229"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9" name="Freeform 60"/>
              <p:cNvSpPr/>
              <p:nvPr/>
            </p:nvSpPr>
            <p:spPr bwMode="auto">
              <a:xfrm>
                <a:off x="4106863" y="2224088"/>
                <a:ext cx="9525" cy="53975"/>
              </a:xfrm>
              <a:custGeom>
                <a:avLst/>
                <a:gdLst>
                  <a:gd name="T0" fmla="*/ 0 w 11"/>
                  <a:gd name="T1" fmla="*/ 68 h 68"/>
                  <a:gd name="T2" fmla="*/ 1 w 11"/>
                  <a:gd name="T3" fmla="*/ 57 h 68"/>
                  <a:gd name="T4" fmla="*/ 5 w 11"/>
                  <a:gd name="T5" fmla="*/ 34 h 68"/>
                  <a:gd name="T6" fmla="*/ 11 w 11"/>
                  <a:gd name="T7" fmla="*/ 0 h 68"/>
                </a:gdLst>
                <a:ahLst/>
                <a:cxnLst>
                  <a:cxn ang="0">
                    <a:pos x="T0" y="T1"/>
                  </a:cxn>
                  <a:cxn ang="0">
                    <a:pos x="T2" y="T3"/>
                  </a:cxn>
                  <a:cxn ang="0">
                    <a:pos x="T4" y="T5"/>
                  </a:cxn>
                  <a:cxn ang="0">
                    <a:pos x="T6" y="T7"/>
                  </a:cxn>
                </a:cxnLst>
                <a:rect l="0" t="0" r="r" b="b"/>
                <a:pathLst>
                  <a:path w="11" h="68">
                    <a:moveTo>
                      <a:pt x="0" y="68"/>
                    </a:moveTo>
                    <a:cubicBezTo>
                      <a:pt x="0" y="68"/>
                      <a:pt x="0" y="64"/>
                      <a:pt x="1" y="57"/>
                    </a:cubicBezTo>
                    <a:cubicBezTo>
                      <a:pt x="2" y="51"/>
                      <a:pt x="4" y="42"/>
                      <a:pt x="5" y="34"/>
                    </a:cubicBezTo>
                    <a:cubicBezTo>
                      <a:pt x="8" y="17"/>
                      <a:pt x="11" y="0"/>
                      <a:pt x="11"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0" name="Line 61"/>
              <p:cNvSpPr>
                <a:spLocks noChangeShapeType="1"/>
              </p:cNvSpPr>
              <p:nvPr/>
            </p:nvSpPr>
            <p:spPr bwMode="auto">
              <a:xfrm flipV="1">
                <a:off x="4084638" y="2532063"/>
                <a:ext cx="0"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1" name="Freeform 62"/>
              <p:cNvSpPr/>
              <p:nvPr/>
            </p:nvSpPr>
            <p:spPr bwMode="auto">
              <a:xfrm>
                <a:off x="3944938" y="1860550"/>
                <a:ext cx="247650" cy="307975"/>
              </a:xfrm>
              <a:custGeom>
                <a:avLst/>
                <a:gdLst>
                  <a:gd name="T0" fmla="*/ 130 w 307"/>
                  <a:gd name="T1" fmla="*/ 271 h 381"/>
                  <a:gd name="T2" fmla="*/ 138 w 307"/>
                  <a:gd name="T3" fmla="*/ 234 h 381"/>
                  <a:gd name="T4" fmla="*/ 148 w 307"/>
                  <a:gd name="T5" fmla="*/ 196 h 381"/>
                  <a:gd name="T6" fmla="*/ 160 w 307"/>
                  <a:gd name="T7" fmla="*/ 153 h 381"/>
                  <a:gd name="T8" fmla="*/ 173 w 307"/>
                  <a:gd name="T9" fmla="*/ 110 h 381"/>
                  <a:gd name="T10" fmla="*/ 179 w 307"/>
                  <a:gd name="T11" fmla="*/ 90 h 381"/>
                  <a:gd name="T12" fmla="*/ 184 w 307"/>
                  <a:gd name="T13" fmla="*/ 72 h 381"/>
                  <a:gd name="T14" fmla="*/ 197 w 307"/>
                  <a:gd name="T15" fmla="*/ 36 h 381"/>
                  <a:gd name="T16" fmla="*/ 90 w 307"/>
                  <a:gd name="T17" fmla="*/ 0 h 381"/>
                  <a:gd name="T18" fmla="*/ 73 w 307"/>
                  <a:gd name="T19" fmla="*/ 52 h 381"/>
                  <a:gd name="T20" fmla="*/ 40 w 307"/>
                  <a:gd name="T21" fmla="*/ 166 h 381"/>
                  <a:gd name="T22" fmla="*/ 31 w 307"/>
                  <a:gd name="T23" fmla="*/ 197 h 381"/>
                  <a:gd name="T24" fmla="*/ 24 w 307"/>
                  <a:gd name="T25" fmla="*/ 228 h 381"/>
                  <a:gd name="T26" fmla="*/ 12 w 307"/>
                  <a:gd name="T27" fmla="*/ 282 h 381"/>
                  <a:gd name="T28" fmla="*/ 3 w 307"/>
                  <a:gd name="T29" fmla="*/ 320 h 381"/>
                  <a:gd name="T30" fmla="*/ 0 w 307"/>
                  <a:gd name="T31" fmla="*/ 335 h 381"/>
                  <a:gd name="T32" fmla="*/ 225 w 307"/>
                  <a:gd name="T33" fmla="*/ 381 h 381"/>
                  <a:gd name="T34" fmla="*/ 227 w 307"/>
                  <a:gd name="T35" fmla="*/ 367 h 381"/>
                  <a:gd name="T36" fmla="*/ 236 w 307"/>
                  <a:gd name="T37" fmla="*/ 332 h 381"/>
                  <a:gd name="T38" fmla="*/ 247 w 307"/>
                  <a:gd name="T39" fmla="*/ 283 h 381"/>
                  <a:gd name="T40" fmla="*/ 253 w 307"/>
                  <a:gd name="T41" fmla="*/ 255 h 381"/>
                  <a:gd name="T42" fmla="*/ 261 w 307"/>
                  <a:gd name="T43" fmla="*/ 227 h 381"/>
                  <a:gd name="T44" fmla="*/ 291 w 307"/>
                  <a:gd name="T45" fmla="*/ 123 h 381"/>
                  <a:gd name="T46" fmla="*/ 307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271"/>
                    </a:moveTo>
                    <a:cubicBezTo>
                      <a:pt x="130" y="271"/>
                      <a:pt x="133" y="256"/>
                      <a:pt x="138" y="234"/>
                    </a:cubicBezTo>
                    <a:cubicBezTo>
                      <a:pt x="140" y="223"/>
                      <a:pt x="144" y="210"/>
                      <a:pt x="148" y="196"/>
                    </a:cubicBezTo>
                    <a:cubicBezTo>
                      <a:pt x="152" y="182"/>
                      <a:pt x="156" y="168"/>
                      <a:pt x="160" y="153"/>
                    </a:cubicBezTo>
                    <a:cubicBezTo>
                      <a:pt x="165" y="138"/>
                      <a:pt x="169" y="123"/>
                      <a:pt x="173" y="110"/>
                    </a:cubicBezTo>
                    <a:cubicBezTo>
                      <a:pt x="175" y="103"/>
                      <a:pt x="176" y="96"/>
                      <a:pt x="179" y="90"/>
                    </a:cubicBezTo>
                    <a:cubicBezTo>
                      <a:pt x="181" y="84"/>
                      <a:pt x="183" y="78"/>
                      <a:pt x="184" y="72"/>
                    </a:cubicBezTo>
                    <a:cubicBezTo>
                      <a:pt x="192" y="50"/>
                      <a:pt x="197" y="36"/>
                      <a:pt x="197" y="36"/>
                    </a:cubicBezTo>
                    <a:cubicBezTo>
                      <a:pt x="90" y="0"/>
                      <a:pt x="90" y="0"/>
                      <a:pt x="90" y="0"/>
                    </a:cubicBezTo>
                    <a:cubicBezTo>
                      <a:pt x="90" y="0"/>
                      <a:pt x="83" y="21"/>
                      <a:pt x="73" y="52"/>
                    </a:cubicBezTo>
                    <a:cubicBezTo>
                      <a:pt x="63" y="83"/>
                      <a:pt x="52" y="125"/>
                      <a:pt x="40" y="166"/>
                    </a:cubicBezTo>
                    <a:cubicBezTo>
                      <a:pt x="37" y="177"/>
                      <a:pt x="34" y="187"/>
                      <a:pt x="31" y="197"/>
                    </a:cubicBezTo>
                    <a:cubicBezTo>
                      <a:pt x="29" y="208"/>
                      <a:pt x="26" y="218"/>
                      <a:pt x="24" y="228"/>
                    </a:cubicBezTo>
                    <a:cubicBezTo>
                      <a:pt x="20" y="248"/>
                      <a:pt x="15" y="266"/>
                      <a:pt x="12" y="282"/>
                    </a:cubicBezTo>
                    <a:cubicBezTo>
                      <a:pt x="8" y="298"/>
                      <a:pt x="5" y="311"/>
                      <a:pt x="3" y="320"/>
                    </a:cubicBezTo>
                    <a:cubicBezTo>
                      <a:pt x="1" y="330"/>
                      <a:pt x="0" y="335"/>
                      <a:pt x="0" y="335"/>
                    </a:cubicBezTo>
                    <a:cubicBezTo>
                      <a:pt x="225" y="381"/>
                      <a:pt x="225" y="381"/>
                      <a:pt x="225" y="381"/>
                    </a:cubicBezTo>
                    <a:cubicBezTo>
                      <a:pt x="225" y="381"/>
                      <a:pt x="225" y="376"/>
                      <a:pt x="227" y="367"/>
                    </a:cubicBezTo>
                    <a:cubicBezTo>
                      <a:pt x="229" y="359"/>
                      <a:pt x="232" y="347"/>
                      <a:pt x="236" y="332"/>
                    </a:cubicBezTo>
                    <a:cubicBezTo>
                      <a:pt x="239" y="318"/>
                      <a:pt x="243" y="301"/>
                      <a:pt x="247" y="283"/>
                    </a:cubicBezTo>
                    <a:cubicBezTo>
                      <a:pt x="249" y="274"/>
                      <a:pt x="251" y="265"/>
                      <a:pt x="253" y="255"/>
                    </a:cubicBezTo>
                    <a:cubicBezTo>
                      <a:pt x="255" y="246"/>
                      <a:pt x="259" y="237"/>
                      <a:pt x="261" y="227"/>
                    </a:cubicBezTo>
                    <a:cubicBezTo>
                      <a:pt x="272" y="189"/>
                      <a:pt x="282" y="151"/>
                      <a:pt x="291" y="123"/>
                    </a:cubicBezTo>
                    <a:cubicBezTo>
                      <a:pt x="300" y="95"/>
                      <a:pt x="307" y="76"/>
                      <a:pt x="307"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2" name="Line 63"/>
              <p:cNvSpPr>
                <a:spLocks noChangeShapeType="1"/>
              </p:cNvSpPr>
              <p:nvPr/>
            </p:nvSpPr>
            <p:spPr bwMode="auto">
              <a:xfrm flipH="1">
                <a:off x="4116388"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3" name="Line 64"/>
              <p:cNvSpPr>
                <a:spLocks noChangeShapeType="1"/>
              </p:cNvSpPr>
              <p:nvPr/>
            </p:nvSpPr>
            <p:spPr bwMode="auto">
              <a:xfrm flipH="1">
                <a:off x="4192588"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4" name="Freeform 65"/>
              <p:cNvSpPr/>
              <p:nvPr/>
            </p:nvSpPr>
            <p:spPr bwMode="auto">
              <a:xfrm>
                <a:off x="4056063" y="1497013"/>
                <a:ext cx="282575" cy="320675"/>
              </a:xfrm>
              <a:custGeom>
                <a:avLst/>
                <a:gdLst>
                  <a:gd name="T0" fmla="*/ 205 w 348"/>
                  <a:gd name="T1" fmla="*/ 132 h 396"/>
                  <a:gd name="T2" fmla="*/ 187 w 348"/>
                  <a:gd name="T3" fmla="*/ 167 h 396"/>
                  <a:gd name="T4" fmla="*/ 152 w 348"/>
                  <a:gd name="T5" fmla="*/ 243 h 396"/>
                  <a:gd name="T6" fmla="*/ 134 w 348"/>
                  <a:gd name="T7" fmla="*/ 284 h 396"/>
                  <a:gd name="T8" fmla="*/ 119 w 348"/>
                  <a:gd name="T9" fmla="*/ 320 h 396"/>
                  <a:gd name="T10" fmla="*/ 105 w 348"/>
                  <a:gd name="T11" fmla="*/ 356 h 396"/>
                  <a:gd name="T12" fmla="*/ 0 w 348"/>
                  <a:gd name="T13" fmla="*/ 315 h 396"/>
                  <a:gd name="T14" fmla="*/ 20 w 348"/>
                  <a:gd name="T15" fmla="*/ 264 h 396"/>
                  <a:gd name="T16" fmla="*/ 42 w 348"/>
                  <a:gd name="T17" fmla="*/ 213 h 396"/>
                  <a:gd name="T18" fmla="*/ 69 w 348"/>
                  <a:gd name="T19" fmla="*/ 155 h 396"/>
                  <a:gd name="T20" fmla="*/ 82 w 348"/>
                  <a:gd name="T21" fmla="*/ 126 h 396"/>
                  <a:gd name="T22" fmla="*/ 96 w 348"/>
                  <a:gd name="T23" fmla="*/ 98 h 396"/>
                  <a:gd name="T24" fmla="*/ 121 w 348"/>
                  <a:gd name="T25" fmla="*/ 48 h 396"/>
                  <a:gd name="T26" fmla="*/ 146 w 348"/>
                  <a:gd name="T27" fmla="*/ 0 h 396"/>
                  <a:gd name="T28" fmla="*/ 348 w 348"/>
                  <a:gd name="T29" fmla="*/ 110 h 396"/>
                  <a:gd name="T30" fmla="*/ 325 w 348"/>
                  <a:gd name="T31" fmla="*/ 154 h 396"/>
                  <a:gd name="T32" fmla="*/ 302 w 348"/>
                  <a:gd name="T33" fmla="*/ 199 h 396"/>
                  <a:gd name="T34" fmla="*/ 289 w 348"/>
                  <a:gd name="T35" fmla="*/ 224 h 396"/>
                  <a:gd name="T36" fmla="*/ 277 w 348"/>
                  <a:gd name="T37" fmla="*/ 251 h 396"/>
                  <a:gd name="T38" fmla="*/ 253 w 348"/>
                  <a:gd name="T39" fmla="*/ 304 h 396"/>
                  <a:gd name="T40" fmla="*/ 233 w 348"/>
                  <a:gd name="T41" fmla="*/ 350 h 396"/>
                  <a:gd name="T42" fmla="*/ 215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132"/>
                    </a:moveTo>
                    <a:cubicBezTo>
                      <a:pt x="205" y="132"/>
                      <a:pt x="198" y="146"/>
                      <a:pt x="187" y="167"/>
                    </a:cubicBezTo>
                    <a:cubicBezTo>
                      <a:pt x="177" y="187"/>
                      <a:pt x="165" y="215"/>
                      <a:pt x="152" y="243"/>
                    </a:cubicBezTo>
                    <a:cubicBezTo>
                      <a:pt x="146" y="257"/>
                      <a:pt x="140" y="271"/>
                      <a:pt x="134" y="284"/>
                    </a:cubicBezTo>
                    <a:cubicBezTo>
                      <a:pt x="128" y="297"/>
                      <a:pt x="124" y="310"/>
                      <a:pt x="119" y="320"/>
                    </a:cubicBezTo>
                    <a:cubicBezTo>
                      <a:pt x="111" y="342"/>
                      <a:pt x="105" y="356"/>
                      <a:pt x="105" y="356"/>
                    </a:cubicBezTo>
                    <a:cubicBezTo>
                      <a:pt x="0" y="315"/>
                      <a:pt x="0" y="315"/>
                      <a:pt x="0" y="315"/>
                    </a:cubicBezTo>
                    <a:cubicBezTo>
                      <a:pt x="0" y="315"/>
                      <a:pt x="8" y="294"/>
                      <a:pt x="20" y="264"/>
                    </a:cubicBezTo>
                    <a:cubicBezTo>
                      <a:pt x="26" y="249"/>
                      <a:pt x="34" y="232"/>
                      <a:pt x="42" y="213"/>
                    </a:cubicBezTo>
                    <a:cubicBezTo>
                      <a:pt x="51" y="195"/>
                      <a:pt x="60" y="175"/>
                      <a:pt x="69" y="155"/>
                    </a:cubicBezTo>
                    <a:cubicBezTo>
                      <a:pt x="73" y="145"/>
                      <a:pt x="78" y="136"/>
                      <a:pt x="82" y="126"/>
                    </a:cubicBezTo>
                    <a:cubicBezTo>
                      <a:pt x="87" y="116"/>
                      <a:pt x="92" y="107"/>
                      <a:pt x="96" y="98"/>
                    </a:cubicBezTo>
                    <a:cubicBezTo>
                      <a:pt x="105" y="80"/>
                      <a:pt x="114" y="63"/>
                      <a:pt x="121" y="48"/>
                    </a:cubicBezTo>
                    <a:cubicBezTo>
                      <a:pt x="136" y="20"/>
                      <a:pt x="146" y="0"/>
                      <a:pt x="146" y="0"/>
                    </a:cubicBezTo>
                    <a:cubicBezTo>
                      <a:pt x="348" y="110"/>
                      <a:pt x="348" y="110"/>
                      <a:pt x="348" y="110"/>
                    </a:cubicBezTo>
                    <a:cubicBezTo>
                      <a:pt x="348" y="110"/>
                      <a:pt x="339" y="127"/>
                      <a:pt x="325" y="154"/>
                    </a:cubicBezTo>
                    <a:cubicBezTo>
                      <a:pt x="319" y="167"/>
                      <a:pt x="311" y="182"/>
                      <a:pt x="302" y="199"/>
                    </a:cubicBezTo>
                    <a:cubicBezTo>
                      <a:pt x="298" y="207"/>
                      <a:pt x="294" y="215"/>
                      <a:pt x="289" y="224"/>
                    </a:cubicBezTo>
                    <a:cubicBezTo>
                      <a:pt x="285" y="233"/>
                      <a:pt x="281" y="242"/>
                      <a:pt x="277" y="251"/>
                    </a:cubicBezTo>
                    <a:cubicBezTo>
                      <a:pt x="269" y="269"/>
                      <a:pt x="261" y="287"/>
                      <a:pt x="253" y="304"/>
                    </a:cubicBezTo>
                    <a:cubicBezTo>
                      <a:pt x="246" y="321"/>
                      <a:pt x="238" y="336"/>
                      <a:pt x="233" y="350"/>
                    </a:cubicBezTo>
                    <a:cubicBezTo>
                      <a:pt x="222" y="377"/>
                      <a:pt x="215" y="396"/>
                      <a:pt x="215"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5" name="Line 66"/>
              <p:cNvSpPr>
                <a:spLocks noChangeShapeType="1"/>
              </p:cNvSpPr>
              <p:nvPr/>
            </p:nvSpPr>
            <p:spPr bwMode="auto">
              <a:xfrm flipV="1">
                <a:off x="4338638" y="1536700"/>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6" name="Freeform 67"/>
              <p:cNvSpPr/>
              <p:nvPr/>
            </p:nvSpPr>
            <p:spPr bwMode="auto">
              <a:xfrm>
                <a:off x="4210050" y="1817688"/>
                <a:ext cx="20638" cy="50800"/>
              </a:xfrm>
              <a:custGeom>
                <a:avLst/>
                <a:gdLst>
                  <a:gd name="T0" fmla="*/ 0 w 25"/>
                  <a:gd name="T1" fmla="*/ 64 h 64"/>
                  <a:gd name="T2" fmla="*/ 4 w 25"/>
                  <a:gd name="T3" fmla="*/ 54 h 64"/>
                  <a:gd name="T4" fmla="*/ 12 w 25"/>
                  <a:gd name="T5" fmla="*/ 32 h 64"/>
                  <a:gd name="T6" fmla="*/ 25 w 25"/>
                  <a:gd name="T7" fmla="*/ 0 h 64"/>
                </a:gdLst>
                <a:ahLst/>
                <a:cxnLst>
                  <a:cxn ang="0">
                    <a:pos x="T0" y="T1"/>
                  </a:cxn>
                  <a:cxn ang="0">
                    <a:pos x="T2" y="T3"/>
                  </a:cxn>
                  <a:cxn ang="0">
                    <a:pos x="T4" y="T5"/>
                  </a:cxn>
                  <a:cxn ang="0">
                    <a:pos x="T6" y="T7"/>
                  </a:cxn>
                </a:cxnLst>
                <a:rect l="0" t="0" r="r" b="b"/>
                <a:pathLst>
                  <a:path w="25" h="64">
                    <a:moveTo>
                      <a:pt x="0" y="64"/>
                    </a:moveTo>
                    <a:cubicBezTo>
                      <a:pt x="0" y="64"/>
                      <a:pt x="1" y="60"/>
                      <a:pt x="4" y="54"/>
                    </a:cubicBezTo>
                    <a:cubicBezTo>
                      <a:pt x="6" y="48"/>
                      <a:pt x="9" y="40"/>
                      <a:pt x="12" y="32"/>
                    </a:cubicBezTo>
                    <a:cubicBezTo>
                      <a:pt x="19" y="16"/>
                      <a:pt x="25" y="0"/>
                      <a:pt x="2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7" name="Freeform 68"/>
              <p:cNvSpPr/>
              <p:nvPr/>
            </p:nvSpPr>
            <p:spPr bwMode="auto">
              <a:xfrm>
                <a:off x="4235450" y="1162050"/>
                <a:ext cx="304800" cy="327025"/>
              </a:xfrm>
              <a:custGeom>
                <a:avLst/>
                <a:gdLst>
                  <a:gd name="T0" fmla="*/ 144 w 377"/>
                  <a:gd name="T1" fmla="*/ 268 h 404"/>
                  <a:gd name="T2" fmla="*/ 149 w 377"/>
                  <a:gd name="T3" fmla="*/ 259 h 404"/>
                  <a:gd name="T4" fmla="*/ 165 w 377"/>
                  <a:gd name="T5" fmla="*/ 236 h 404"/>
                  <a:gd name="T6" fmla="*/ 213 w 377"/>
                  <a:gd name="T7" fmla="*/ 168 h 404"/>
                  <a:gd name="T8" fmla="*/ 240 w 377"/>
                  <a:gd name="T9" fmla="*/ 131 h 404"/>
                  <a:gd name="T10" fmla="*/ 264 w 377"/>
                  <a:gd name="T11" fmla="*/ 101 h 404"/>
                  <a:gd name="T12" fmla="*/ 287 w 377"/>
                  <a:gd name="T13" fmla="*/ 71 h 404"/>
                  <a:gd name="T14" fmla="*/ 200 w 377"/>
                  <a:gd name="T15" fmla="*/ 0 h 404"/>
                  <a:gd name="T16" fmla="*/ 166 w 377"/>
                  <a:gd name="T17" fmla="*/ 43 h 404"/>
                  <a:gd name="T18" fmla="*/ 96 w 377"/>
                  <a:gd name="T19" fmla="*/ 139 h 404"/>
                  <a:gd name="T20" fmla="*/ 77 w 377"/>
                  <a:gd name="T21" fmla="*/ 165 h 404"/>
                  <a:gd name="T22" fmla="*/ 59 w 377"/>
                  <a:gd name="T23" fmla="*/ 191 h 404"/>
                  <a:gd name="T24" fmla="*/ 29 w 377"/>
                  <a:gd name="T25" fmla="*/ 238 h 404"/>
                  <a:gd name="T26" fmla="*/ 0 w 377"/>
                  <a:gd name="T27" fmla="*/ 284 h 404"/>
                  <a:gd name="T28" fmla="*/ 196 w 377"/>
                  <a:gd name="T29" fmla="*/ 404 h 404"/>
                  <a:gd name="T30" fmla="*/ 222 w 377"/>
                  <a:gd name="T31" fmla="*/ 362 h 404"/>
                  <a:gd name="T32" fmla="*/ 249 w 377"/>
                  <a:gd name="T33" fmla="*/ 320 h 404"/>
                  <a:gd name="T34" fmla="*/ 266 w 377"/>
                  <a:gd name="T35" fmla="*/ 296 h 404"/>
                  <a:gd name="T36" fmla="*/ 283 w 377"/>
                  <a:gd name="T37" fmla="*/ 272 h 404"/>
                  <a:gd name="T38" fmla="*/ 347 w 377"/>
                  <a:gd name="T39" fmla="*/ 185 h 404"/>
                  <a:gd name="T40" fmla="*/ 377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144" y="268"/>
                    </a:moveTo>
                    <a:cubicBezTo>
                      <a:pt x="144" y="268"/>
                      <a:pt x="146" y="265"/>
                      <a:pt x="149" y="259"/>
                    </a:cubicBezTo>
                    <a:cubicBezTo>
                      <a:pt x="153" y="254"/>
                      <a:pt x="158" y="246"/>
                      <a:pt x="165" y="236"/>
                    </a:cubicBezTo>
                    <a:cubicBezTo>
                      <a:pt x="178" y="218"/>
                      <a:pt x="196" y="193"/>
                      <a:pt x="213" y="168"/>
                    </a:cubicBezTo>
                    <a:cubicBezTo>
                      <a:pt x="222" y="155"/>
                      <a:pt x="231" y="143"/>
                      <a:pt x="240" y="131"/>
                    </a:cubicBezTo>
                    <a:cubicBezTo>
                      <a:pt x="248" y="120"/>
                      <a:pt x="257" y="110"/>
                      <a:pt x="264" y="101"/>
                    </a:cubicBezTo>
                    <a:cubicBezTo>
                      <a:pt x="278" y="83"/>
                      <a:pt x="287" y="71"/>
                      <a:pt x="287" y="71"/>
                    </a:cubicBezTo>
                    <a:cubicBezTo>
                      <a:pt x="200" y="0"/>
                      <a:pt x="200" y="0"/>
                      <a:pt x="200" y="0"/>
                    </a:cubicBezTo>
                    <a:cubicBezTo>
                      <a:pt x="200" y="0"/>
                      <a:pt x="186" y="17"/>
                      <a:pt x="166" y="43"/>
                    </a:cubicBezTo>
                    <a:cubicBezTo>
                      <a:pt x="145" y="68"/>
                      <a:pt x="121" y="104"/>
                      <a:pt x="96" y="139"/>
                    </a:cubicBezTo>
                    <a:cubicBezTo>
                      <a:pt x="89" y="148"/>
                      <a:pt x="83" y="157"/>
                      <a:pt x="77" y="165"/>
                    </a:cubicBezTo>
                    <a:cubicBezTo>
                      <a:pt x="71" y="174"/>
                      <a:pt x="65" y="183"/>
                      <a:pt x="59" y="191"/>
                    </a:cubicBezTo>
                    <a:cubicBezTo>
                      <a:pt x="48" y="208"/>
                      <a:pt x="38" y="224"/>
                      <a:pt x="29" y="238"/>
                    </a:cubicBezTo>
                    <a:cubicBezTo>
                      <a:pt x="12" y="265"/>
                      <a:pt x="0" y="284"/>
                      <a:pt x="0" y="284"/>
                    </a:cubicBezTo>
                    <a:cubicBezTo>
                      <a:pt x="196" y="404"/>
                      <a:pt x="196" y="404"/>
                      <a:pt x="196" y="404"/>
                    </a:cubicBezTo>
                    <a:cubicBezTo>
                      <a:pt x="196" y="404"/>
                      <a:pt x="206" y="387"/>
                      <a:pt x="222" y="362"/>
                    </a:cubicBezTo>
                    <a:cubicBezTo>
                      <a:pt x="230" y="350"/>
                      <a:pt x="240" y="335"/>
                      <a:pt x="249" y="320"/>
                    </a:cubicBezTo>
                    <a:cubicBezTo>
                      <a:pt x="254" y="312"/>
                      <a:pt x="260" y="304"/>
                      <a:pt x="266" y="296"/>
                    </a:cubicBezTo>
                    <a:cubicBezTo>
                      <a:pt x="271" y="288"/>
                      <a:pt x="277" y="280"/>
                      <a:pt x="283" y="272"/>
                    </a:cubicBezTo>
                    <a:cubicBezTo>
                      <a:pt x="306" y="240"/>
                      <a:pt x="328" y="207"/>
                      <a:pt x="347" y="185"/>
                    </a:cubicBezTo>
                    <a:cubicBezTo>
                      <a:pt x="365" y="161"/>
                      <a:pt x="377" y="146"/>
                      <a:pt x="377"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8" name="Freeform 69"/>
              <p:cNvSpPr/>
              <p:nvPr/>
            </p:nvSpPr>
            <p:spPr bwMode="auto">
              <a:xfrm>
                <a:off x="4365625" y="1489075"/>
                <a:ext cx="28575" cy="47625"/>
              </a:xfrm>
              <a:custGeom>
                <a:avLst/>
                <a:gdLst>
                  <a:gd name="T0" fmla="*/ 36 w 36"/>
                  <a:gd name="T1" fmla="*/ 0 h 60"/>
                  <a:gd name="T2" fmla="*/ 30 w 36"/>
                  <a:gd name="T3" fmla="*/ 9 h 60"/>
                  <a:gd name="T4" fmla="*/ 18 w 36"/>
                  <a:gd name="T5" fmla="*/ 30 h 60"/>
                  <a:gd name="T6" fmla="*/ 0 w 36"/>
                  <a:gd name="T7" fmla="*/ 60 h 60"/>
                </a:gdLst>
                <a:ahLst/>
                <a:cxnLst>
                  <a:cxn ang="0">
                    <a:pos x="T0" y="T1"/>
                  </a:cxn>
                  <a:cxn ang="0">
                    <a:pos x="T2" y="T3"/>
                  </a:cxn>
                  <a:cxn ang="0">
                    <a:pos x="T4" y="T5"/>
                  </a:cxn>
                  <a:cxn ang="0">
                    <a:pos x="T6" y="T7"/>
                  </a:cxn>
                </a:cxnLst>
                <a:rect l="0" t="0" r="r" b="b"/>
                <a:pathLst>
                  <a:path w="36" h="60">
                    <a:moveTo>
                      <a:pt x="36" y="0"/>
                    </a:moveTo>
                    <a:cubicBezTo>
                      <a:pt x="36" y="0"/>
                      <a:pt x="33" y="4"/>
                      <a:pt x="30" y="9"/>
                    </a:cubicBezTo>
                    <a:cubicBezTo>
                      <a:pt x="26" y="15"/>
                      <a:pt x="22" y="22"/>
                      <a:pt x="18" y="30"/>
                    </a:cubicBezTo>
                    <a:cubicBezTo>
                      <a:pt x="9" y="45"/>
                      <a:pt x="0" y="60"/>
                      <a:pt x="0"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9" name="Freeform 70"/>
              <p:cNvSpPr/>
              <p:nvPr/>
            </p:nvSpPr>
            <p:spPr bwMode="auto">
              <a:xfrm>
                <a:off x="4540250" y="1236663"/>
                <a:ext cx="36513" cy="44450"/>
              </a:xfrm>
              <a:custGeom>
                <a:avLst/>
                <a:gdLst>
                  <a:gd name="T0" fmla="*/ 44 w 44"/>
                  <a:gd name="T1" fmla="*/ 0 h 54"/>
                  <a:gd name="T2" fmla="*/ 37 w 44"/>
                  <a:gd name="T3" fmla="*/ 8 h 54"/>
                  <a:gd name="T4" fmla="*/ 29 w 44"/>
                  <a:gd name="T5" fmla="*/ 17 h 54"/>
                  <a:gd name="T6" fmla="*/ 21 w 44"/>
                  <a:gd name="T7" fmla="*/ 27 h 54"/>
                  <a:gd name="T8" fmla="*/ 0 w 44"/>
                  <a:gd name="T9" fmla="*/ 54 h 54"/>
                </a:gdLst>
                <a:ahLst/>
                <a:cxnLst>
                  <a:cxn ang="0">
                    <a:pos x="T0" y="T1"/>
                  </a:cxn>
                  <a:cxn ang="0">
                    <a:pos x="T2" y="T3"/>
                  </a:cxn>
                  <a:cxn ang="0">
                    <a:pos x="T4" y="T5"/>
                  </a:cxn>
                  <a:cxn ang="0">
                    <a:pos x="T6" y="T7"/>
                  </a:cxn>
                  <a:cxn ang="0">
                    <a:pos x="T8" y="T9"/>
                  </a:cxn>
                </a:cxnLst>
                <a:rect l="0" t="0" r="r" b="b"/>
                <a:pathLst>
                  <a:path w="44" h="54">
                    <a:moveTo>
                      <a:pt x="44" y="0"/>
                    </a:moveTo>
                    <a:cubicBezTo>
                      <a:pt x="44" y="0"/>
                      <a:pt x="41" y="3"/>
                      <a:pt x="37" y="8"/>
                    </a:cubicBezTo>
                    <a:cubicBezTo>
                      <a:pt x="35" y="11"/>
                      <a:pt x="32" y="14"/>
                      <a:pt x="29" y="17"/>
                    </a:cubicBezTo>
                    <a:cubicBezTo>
                      <a:pt x="27" y="20"/>
                      <a:pt x="24" y="23"/>
                      <a:pt x="21" y="27"/>
                    </a:cubicBezTo>
                    <a:cubicBezTo>
                      <a:pt x="11" y="40"/>
                      <a:pt x="0" y="54"/>
                      <a:pt x="0"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0" name="Freeform 71"/>
              <p:cNvSpPr/>
              <p:nvPr/>
            </p:nvSpPr>
            <p:spPr bwMode="auto">
              <a:xfrm>
                <a:off x="4471988" y="876300"/>
                <a:ext cx="320675" cy="319088"/>
              </a:xfrm>
              <a:custGeom>
                <a:avLst/>
                <a:gdLst>
                  <a:gd name="T0" fmla="*/ 255 w 397"/>
                  <a:gd name="T1" fmla="*/ 144 h 395"/>
                  <a:gd name="T2" fmla="*/ 227 w 397"/>
                  <a:gd name="T3" fmla="*/ 170 h 395"/>
                  <a:gd name="T4" fmla="*/ 199 w 397"/>
                  <a:gd name="T5" fmla="*/ 197 h 395"/>
                  <a:gd name="T6" fmla="*/ 168 w 397"/>
                  <a:gd name="T7" fmla="*/ 230 h 395"/>
                  <a:gd name="T8" fmla="*/ 110 w 397"/>
                  <a:gd name="T9" fmla="*/ 291 h 395"/>
                  <a:gd name="T10" fmla="*/ 84 w 397"/>
                  <a:gd name="T11" fmla="*/ 319 h 395"/>
                  <a:gd name="T12" fmla="*/ 0 w 397"/>
                  <a:gd name="T13" fmla="*/ 245 h 395"/>
                  <a:gd name="T14" fmla="*/ 10 w 397"/>
                  <a:gd name="T15" fmla="*/ 234 h 395"/>
                  <a:gd name="T16" fmla="*/ 36 w 397"/>
                  <a:gd name="T17" fmla="*/ 204 h 395"/>
                  <a:gd name="T18" fmla="*/ 118 w 397"/>
                  <a:gd name="T19" fmla="*/ 118 h 395"/>
                  <a:gd name="T20" fmla="*/ 205 w 397"/>
                  <a:gd name="T21" fmla="*/ 36 h 395"/>
                  <a:gd name="T22" fmla="*/ 234 w 397"/>
                  <a:gd name="T23" fmla="*/ 10 h 395"/>
                  <a:gd name="T24" fmla="*/ 245 w 397"/>
                  <a:gd name="T25" fmla="*/ 0 h 395"/>
                  <a:gd name="T26" fmla="*/ 397 w 397"/>
                  <a:gd name="T27" fmla="*/ 172 h 395"/>
                  <a:gd name="T28" fmla="*/ 387 w 397"/>
                  <a:gd name="T29" fmla="*/ 180 h 395"/>
                  <a:gd name="T30" fmla="*/ 360 w 397"/>
                  <a:gd name="T31" fmla="*/ 204 h 395"/>
                  <a:gd name="T32" fmla="*/ 282 w 397"/>
                  <a:gd name="T33" fmla="*/ 279 h 395"/>
                  <a:gd name="T34" fmla="*/ 207 w 397"/>
                  <a:gd name="T35" fmla="*/ 358 h 395"/>
                  <a:gd name="T36" fmla="*/ 183 w 397"/>
                  <a:gd name="T37" fmla="*/ 384 h 395"/>
                  <a:gd name="T38" fmla="*/ 174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144"/>
                    </a:moveTo>
                    <a:cubicBezTo>
                      <a:pt x="255" y="144"/>
                      <a:pt x="244" y="154"/>
                      <a:pt x="227" y="170"/>
                    </a:cubicBezTo>
                    <a:cubicBezTo>
                      <a:pt x="219" y="178"/>
                      <a:pt x="209" y="187"/>
                      <a:pt x="199" y="197"/>
                    </a:cubicBezTo>
                    <a:cubicBezTo>
                      <a:pt x="189" y="208"/>
                      <a:pt x="178" y="219"/>
                      <a:pt x="168" y="230"/>
                    </a:cubicBezTo>
                    <a:cubicBezTo>
                      <a:pt x="146" y="252"/>
                      <a:pt x="125" y="274"/>
                      <a:pt x="110" y="291"/>
                    </a:cubicBezTo>
                    <a:cubicBezTo>
                      <a:pt x="95" y="308"/>
                      <a:pt x="84" y="319"/>
                      <a:pt x="84" y="319"/>
                    </a:cubicBezTo>
                    <a:cubicBezTo>
                      <a:pt x="0" y="245"/>
                      <a:pt x="0" y="245"/>
                      <a:pt x="0" y="245"/>
                    </a:cubicBezTo>
                    <a:cubicBezTo>
                      <a:pt x="0" y="245"/>
                      <a:pt x="4" y="241"/>
                      <a:pt x="10" y="234"/>
                    </a:cubicBezTo>
                    <a:cubicBezTo>
                      <a:pt x="16" y="227"/>
                      <a:pt x="25" y="216"/>
                      <a:pt x="36" y="204"/>
                    </a:cubicBezTo>
                    <a:cubicBezTo>
                      <a:pt x="59" y="181"/>
                      <a:pt x="89" y="150"/>
                      <a:pt x="118" y="118"/>
                    </a:cubicBezTo>
                    <a:cubicBezTo>
                      <a:pt x="150" y="88"/>
                      <a:pt x="181" y="58"/>
                      <a:pt x="205" y="36"/>
                    </a:cubicBezTo>
                    <a:cubicBezTo>
                      <a:pt x="216" y="25"/>
                      <a:pt x="227" y="16"/>
                      <a:pt x="234" y="10"/>
                    </a:cubicBezTo>
                    <a:cubicBezTo>
                      <a:pt x="241" y="3"/>
                      <a:pt x="245" y="0"/>
                      <a:pt x="245" y="0"/>
                    </a:cubicBezTo>
                    <a:cubicBezTo>
                      <a:pt x="397" y="172"/>
                      <a:pt x="397" y="172"/>
                      <a:pt x="397" y="172"/>
                    </a:cubicBezTo>
                    <a:cubicBezTo>
                      <a:pt x="397" y="172"/>
                      <a:pt x="393" y="175"/>
                      <a:pt x="387" y="180"/>
                    </a:cubicBezTo>
                    <a:cubicBezTo>
                      <a:pt x="380" y="186"/>
                      <a:pt x="371" y="194"/>
                      <a:pt x="360" y="204"/>
                    </a:cubicBezTo>
                    <a:cubicBezTo>
                      <a:pt x="339" y="225"/>
                      <a:pt x="310" y="252"/>
                      <a:pt x="282" y="279"/>
                    </a:cubicBezTo>
                    <a:cubicBezTo>
                      <a:pt x="255" y="308"/>
                      <a:pt x="227" y="336"/>
                      <a:pt x="207" y="358"/>
                    </a:cubicBezTo>
                    <a:cubicBezTo>
                      <a:pt x="197" y="368"/>
                      <a:pt x="189" y="378"/>
                      <a:pt x="183" y="384"/>
                    </a:cubicBezTo>
                    <a:cubicBezTo>
                      <a:pt x="177" y="391"/>
                      <a:pt x="174" y="395"/>
                      <a:pt x="174"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1" name="Line 72"/>
              <p:cNvSpPr>
                <a:spLocks noChangeShapeType="1"/>
              </p:cNvSpPr>
              <p:nvPr/>
            </p:nvSpPr>
            <p:spPr bwMode="auto">
              <a:xfrm flipV="1">
                <a:off x="4792663"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2" name="Line 73"/>
              <p:cNvSpPr>
                <a:spLocks noChangeShapeType="1"/>
              </p:cNvSpPr>
              <p:nvPr/>
            </p:nvSpPr>
            <p:spPr bwMode="auto">
              <a:xfrm flipV="1">
                <a:off x="4576763" y="1195388"/>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3" name="Freeform 74"/>
              <p:cNvSpPr/>
              <p:nvPr/>
            </p:nvSpPr>
            <p:spPr bwMode="auto">
              <a:xfrm>
                <a:off x="4764088" y="636588"/>
                <a:ext cx="323850" cy="304800"/>
              </a:xfrm>
              <a:custGeom>
                <a:avLst/>
                <a:gdLst>
                  <a:gd name="T0" fmla="*/ 139 w 401"/>
                  <a:gd name="T1" fmla="*/ 233 h 378"/>
                  <a:gd name="T2" fmla="*/ 239 w 401"/>
                  <a:gd name="T3" fmla="*/ 162 h 378"/>
                  <a:gd name="T4" fmla="*/ 342 w 401"/>
                  <a:gd name="T5" fmla="*/ 96 h 378"/>
                  <a:gd name="T6" fmla="*/ 283 w 401"/>
                  <a:gd name="T7" fmla="*/ 0 h 378"/>
                  <a:gd name="T8" fmla="*/ 237 w 401"/>
                  <a:gd name="T9" fmla="*/ 29 h 378"/>
                  <a:gd name="T10" fmla="*/ 191 w 401"/>
                  <a:gd name="T11" fmla="*/ 59 h 378"/>
                  <a:gd name="T12" fmla="*/ 178 w 401"/>
                  <a:gd name="T13" fmla="*/ 67 h 378"/>
                  <a:gd name="T14" fmla="*/ 165 w 401"/>
                  <a:gd name="T15" fmla="*/ 76 h 378"/>
                  <a:gd name="T16" fmla="*/ 138 w 401"/>
                  <a:gd name="T17" fmla="*/ 95 h 378"/>
                  <a:gd name="T18" fmla="*/ 87 w 401"/>
                  <a:gd name="T19" fmla="*/ 132 h 378"/>
                  <a:gd name="T20" fmla="*/ 63 w 401"/>
                  <a:gd name="T21" fmla="*/ 149 h 378"/>
                  <a:gd name="T22" fmla="*/ 42 w 401"/>
                  <a:gd name="T23" fmla="*/ 165 h 378"/>
                  <a:gd name="T24" fmla="*/ 0 w 401"/>
                  <a:gd name="T25" fmla="*/ 199 h 378"/>
                  <a:gd name="T26" fmla="*/ 143 w 401"/>
                  <a:gd name="T27" fmla="*/ 378 h 378"/>
                  <a:gd name="T28" fmla="*/ 181 w 401"/>
                  <a:gd name="T29" fmla="*/ 348 h 378"/>
                  <a:gd name="T30" fmla="*/ 269 w 401"/>
                  <a:gd name="T31" fmla="*/ 284 h 378"/>
                  <a:gd name="T32" fmla="*/ 293 w 401"/>
                  <a:gd name="T33" fmla="*/ 267 h 378"/>
                  <a:gd name="T34" fmla="*/ 316 w 401"/>
                  <a:gd name="T35" fmla="*/ 251 h 378"/>
                  <a:gd name="T36" fmla="*/ 359 w 401"/>
                  <a:gd name="T37" fmla="*/ 224 h 378"/>
                  <a:gd name="T38" fmla="*/ 401 w 401"/>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8">
                    <a:moveTo>
                      <a:pt x="139" y="233"/>
                    </a:moveTo>
                    <a:cubicBezTo>
                      <a:pt x="139" y="233"/>
                      <a:pt x="189" y="197"/>
                      <a:pt x="239" y="162"/>
                    </a:cubicBezTo>
                    <a:cubicBezTo>
                      <a:pt x="290" y="129"/>
                      <a:pt x="342" y="96"/>
                      <a:pt x="342" y="96"/>
                    </a:cubicBezTo>
                    <a:cubicBezTo>
                      <a:pt x="283" y="0"/>
                      <a:pt x="283" y="0"/>
                      <a:pt x="283" y="0"/>
                    </a:cubicBezTo>
                    <a:cubicBezTo>
                      <a:pt x="283" y="0"/>
                      <a:pt x="265" y="11"/>
                      <a:pt x="237" y="29"/>
                    </a:cubicBezTo>
                    <a:cubicBezTo>
                      <a:pt x="224" y="38"/>
                      <a:pt x="208" y="48"/>
                      <a:pt x="191" y="59"/>
                    </a:cubicBezTo>
                    <a:cubicBezTo>
                      <a:pt x="186" y="62"/>
                      <a:pt x="182" y="64"/>
                      <a:pt x="178" y="67"/>
                    </a:cubicBezTo>
                    <a:cubicBezTo>
                      <a:pt x="173" y="70"/>
                      <a:pt x="169" y="73"/>
                      <a:pt x="165" y="76"/>
                    </a:cubicBezTo>
                    <a:cubicBezTo>
                      <a:pt x="156" y="83"/>
                      <a:pt x="147" y="89"/>
                      <a:pt x="138" y="95"/>
                    </a:cubicBezTo>
                    <a:cubicBezTo>
                      <a:pt x="121" y="108"/>
                      <a:pt x="103" y="120"/>
                      <a:pt x="87" y="132"/>
                    </a:cubicBezTo>
                    <a:cubicBezTo>
                      <a:pt x="78" y="138"/>
                      <a:pt x="70" y="143"/>
                      <a:pt x="63" y="149"/>
                    </a:cubicBezTo>
                    <a:cubicBezTo>
                      <a:pt x="56" y="155"/>
                      <a:pt x="49" y="160"/>
                      <a:pt x="42" y="165"/>
                    </a:cubicBezTo>
                    <a:cubicBezTo>
                      <a:pt x="17" y="185"/>
                      <a:pt x="0" y="199"/>
                      <a:pt x="0" y="199"/>
                    </a:cubicBezTo>
                    <a:cubicBezTo>
                      <a:pt x="143" y="378"/>
                      <a:pt x="143" y="378"/>
                      <a:pt x="143" y="378"/>
                    </a:cubicBezTo>
                    <a:cubicBezTo>
                      <a:pt x="143" y="378"/>
                      <a:pt x="158" y="366"/>
                      <a:pt x="181" y="348"/>
                    </a:cubicBezTo>
                    <a:cubicBezTo>
                      <a:pt x="204" y="329"/>
                      <a:pt x="237" y="307"/>
                      <a:pt x="269" y="284"/>
                    </a:cubicBezTo>
                    <a:cubicBezTo>
                      <a:pt x="277" y="278"/>
                      <a:pt x="285" y="273"/>
                      <a:pt x="293" y="267"/>
                    </a:cubicBezTo>
                    <a:cubicBezTo>
                      <a:pt x="301" y="261"/>
                      <a:pt x="309" y="256"/>
                      <a:pt x="316" y="251"/>
                    </a:cubicBezTo>
                    <a:cubicBezTo>
                      <a:pt x="332" y="241"/>
                      <a:pt x="347" y="232"/>
                      <a:pt x="359" y="224"/>
                    </a:cubicBezTo>
                    <a:cubicBezTo>
                      <a:pt x="384" y="208"/>
                      <a:pt x="401" y="197"/>
                      <a:pt x="401"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4" name="Freeform 75"/>
              <p:cNvSpPr/>
              <p:nvPr/>
            </p:nvSpPr>
            <p:spPr bwMode="auto">
              <a:xfrm>
                <a:off x="4835525" y="941388"/>
                <a:ext cx="42863" cy="36513"/>
              </a:xfrm>
              <a:custGeom>
                <a:avLst/>
                <a:gdLst>
                  <a:gd name="T0" fmla="*/ 54 w 54"/>
                  <a:gd name="T1" fmla="*/ 0 h 44"/>
                  <a:gd name="T2" fmla="*/ 26 w 54"/>
                  <a:gd name="T3" fmla="*/ 22 h 44"/>
                  <a:gd name="T4" fmla="*/ 16 w 54"/>
                  <a:gd name="T5" fmla="*/ 30 h 44"/>
                  <a:gd name="T6" fmla="*/ 8 w 54"/>
                  <a:gd name="T7" fmla="*/ 37 h 44"/>
                  <a:gd name="T8" fmla="*/ 0 w 54"/>
                  <a:gd name="T9" fmla="*/ 44 h 44"/>
                </a:gdLst>
                <a:ahLst/>
                <a:cxnLst>
                  <a:cxn ang="0">
                    <a:pos x="T0" y="T1"/>
                  </a:cxn>
                  <a:cxn ang="0">
                    <a:pos x="T2" y="T3"/>
                  </a:cxn>
                  <a:cxn ang="0">
                    <a:pos x="T4" y="T5"/>
                  </a:cxn>
                  <a:cxn ang="0">
                    <a:pos x="T6" y="T7"/>
                  </a:cxn>
                  <a:cxn ang="0">
                    <a:pos x="T8" y="T9"/>
                  </a:cxn>
                </a:cxnLst>
                <a:rect l="0" t="0" r="r" b="b"/>
                <a:pathLst>
                  <a:path w="54" h="44">
                    <a:moveTo>
                      <a:pt x="54" y="0"/>
                    </a:moveTo>
                    <a:cubicBezTo>
                      <a:pt x="54" y="0"/>
                      <a:pt x="40" y="11"/>
                      <a:pt x="26" y="22"/>
                    </a:cubicBezTo>
                    <a:cubicBezTo>
                      <a:pt x="23" y="25"/>
                      <a:pt x="19" y="27"/>
                      <a:pt x="16" y="30"/>
                    </a:cubicBezTo>
                    <a:cubicBezTo>
                      <a:pt x="13" y="32"/>
                      <a:pt x="10" y="35"/>
                      <a:pt x="8" y="37"/>
                    </a:cubicBezTo>
                    <a:cubicBezTo>
                      <a:pt x="3" y="41"/>
                      <a:pt x="0" y="44"/>
                      <a:pt x="0"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5" name="Freeform 76"/>
              <p:cNvSpPr/>
              <p:nvPr/>
            </p:nvSpPr>
            <p:spPr bwMode="auto">
              <a:xfrm>
                <a:off x="5087938" y="766763"/>
                <a:ext cx="47625" cy="28575"/>
              </a:xfrm>
              <a:custGeom>
                <a:avLst/>
                <a:gdLst>
                  <a:gd name="T0" fmla="*/ 59 w 59"/>
                  <a:gd name="T1" fmla="*/ 0 h 35"/>
                  <a:gd name="T2" fmla="*/ 29 w 59"/>
                  <a:gd name="T3" fmla="*/ 17 h 35"/>
                  <a:gd name="T4" fmla="*/ 9 w 59"/>
                  <a:gd name="T5" fmla="*/ 29 h 35"/>
                  <a:gd name="T6" fmla="*/ 0 w 59"/>
                  <a:gd name="T7" fmla="*/ 35 h 35"/>
                </a:gdLst>
                <a:ahLst/>
                <a:cxnLst>
                  <a:cxn ang="0">
                    <a:pos x="T0" y="T1"/>
                  </a:cxn>
                  <a:cxn ang="0">
                    <a:pos x="T2" y="T3"/>
                  </a:cxn>
                  <a:cxn ang="0">
                    <a:pos x="T4" y="T5"/>
                  </a:cxn>
                  <a:cxn ang="0">
                    <a:pos x="T6" y="T7"/>
                  </a:cxn>
                </a:cxnLst>
                <a:rect l="0" t="0" r="r" b="b"/>
                <a:pathLst>
                  <a:path w="59" h="35">
                    <a:moveTo>
                      <a:pt x="59" y="0"/>
                    </a:moveTo>
                    <a:cubicBezTo>
                      <a:pt x="59" y="0"/>
                      <a:pt x="44" y="8"/>
                      <a:pt x="29" y="17"/>
                    </a:cubicBezTo>
                    <a:cubicBezTo>
                      <a:pt x="22" y="21"/>
                      <a:pt x="14" y="26"/>
                      <a:pt x="9" y="29"/>
                    </a:cubicBezTo>
                    <a:cubicBezTo>
                      <a:pt x="3" y="33"/>
                      <a:pt x="0" y="35"/>
                      <a:pt x="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6" name="Freeform 77"/>
              <p:cNvSpPr/>
              <p:nvPr/>
            </p:nvSpPr>
            <p:spPr bwMode="auto">
              <a:xfrm>
                <a:off x="5092700" y="458788"/>
                <a:ext cx="322263" cy="280988"/>
              </a:xfrm>
              <a:custGeom>
                <a:avLst/>
                <a:gdLst>
                  <a:gd name="T0" fmla="*/ 274 w 398"/>
                  <a:gd name="T1" fmla="*/ 138 h 346"/>
                  <a:gd name="T2" fmla="*/ 239 w 398"/>
                  <a:gd name="T3" fmla="*/ 154 h 346"/>
                  <a:gd name="T4" fmla="*/ 203 w 398"/>
                  <a:gd name="T5" fmla="*/ 170 h 346"/>
                  <a:gd name="T6" fmla="*/ 163 w 398"/>
                  <a:gd name="T7" fmla="*/ 189 h 346"/>
                  <a:gd name="T8" fmla="*/ 88 w 398"/>
                  <a:gd name="T9" fmla="*/ 227 h 346"/>
                  <a:gd name="T10" fmla="*/ 63 w 398"/>
                  <a:gd name="T11" fmla="*/ 240 h 346"/>
                  <a:gd name="T12" fmla="*/ 54 w 398"/>
                  <a:gd name="T13" fmla="*/ 245 h 346"/>
                  <a:gd name="T14" fmla="*/ 0 w 398"/>
                  <a:gd name="T15" fmla="*/ 146 h 346"/>
                  <a:gd name="T16" fmla="*/ 3 w 398"/>
                  <a:gd name="T17" fmla="*/ 144 h 346"/>
                  <a:gd name="T18" fmla="*/ 13 w 398"/>
                  <a:gd name="T19" fmla="*/ 139 h 346"/>
                  <a:gd name="T20" fmla="*/ 48 w 398"/>
                  <a:gd name="T21" fmla="*/ 121 h 346"/>
                  <a:gd name="T22" fmla="*/ 98 w 398"/>
                  <a:gd name="T23" fmla="*/ 96 h 346"/>
                  <a:gd name="T24" fmla="*/ 125 w 398"/>
                  <a:gd name="T25" fmla="*/ 82 h 346"/>
                  <a:gd name="T26" fmla="*/ 155 w 398"/>
                  <a:gd name="T27" fmla="*/ 68 h 346"/>
                  <a:gd name="T28" fmla="*/ 213 w 398"/>
                  <a:gd name="T29" fmla="*/ 42 h 346"/>
                  <a:gd name="T30" fmla="*/ 264 w 398"/>
                  <a:gd name="T31" fmla="*/ 20 h 346"/>
                  <a:gd name="T32" fmla="*/ 314 w 398"/>
                  <a:gd name="T33" fmla="*/ 0 h 346"/>
                  <a:gd name="T34" fmla="*/ 398 w 398"/>
                  <a:gd name="T35" fmla="*/ 214 h 346"/>
                  <a:gd name="T36" fmla="*/ 353 w 398"/>
                  <a:gd name="T37" fmla="*/ 232 h 346"/>
                  <a:gd name="T38" fmla="*/ 306 w 398"/>
                  <a:gd name="T39" fmla="*/ 252 h 346"/>
                  <a:gd name="T40" fmla="*/ 254 w 398"/>
                  <a:gd name="T41" fmla="*/ 276 h 346"/>
                  <a:gd name="T42" fmla="*/ 227 w 398"/>
                  <a:gd name="T43" fmla="*/ 288 h 346"/>
                  <a:gd name="T44" fmla="*/ 201 w 398"/>
                  <a:gd name="T45" fmla="*/ 301 h 346"/>
                  <a:gd name="T46" fmla="*/ 156 w 398"/>
                  <a:gd name="T47" fmla="*/ 324 h 346"/>
                  <a:gd name="T48" fmla="*/ 112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138"/>
                    </a:moveTo>
                    <a:cubicBezTo>
                      <a:pt x="274" y="138"/>
                      <a:pt x="260" y="144"/>
                      <a:pt x="239" y="154"/>
                    </a:cubicBezTo>
                    <a:cubicBezTo>
                      <a:pt x="228" y="159"/>
                      <a:pt x="216" y="164"/>
                      <a:pt x="203" y="170"/>
                    </a:cubicBezTo>
                    <a:cubicBezTo>
                      <a:pt x="190" y="176"/>
                      <a:pt x="176" y="182"/>
                      <a:pt x="163" y="189"/>
                    </a:cubicBezTo>
                    <a:cubicBezTo>
                      <a:pt x="135" y="203"/>
                      <a:pt x="108" y="217"/>
                      <a:pt x="88" y="227"/>
                    </a:cubicBezTo>
                    <a:cubicBezTo>
                      <a:pt x="77" y="233"/>
                      <a:pt x="69" y="237"/>
                      <a:pt x="63" y="240"/>
                    </a:cubicBezTo>
                    <a:cubicBezTo>
                      <a:pt x="57" y="243"/>
                      <a:pt x="54" y="245"/>
                      <a:pt x="54" y="245"/>
                    </a:cubicBezTo>
                    <a:cubicBezTo>
                      <a:pt x="0" y="146"/>
                      <a:pt x="0" y="146"/>
                      <a:pt x="0" y="146"/>
                    </a:cubicBezTo>
                    <a:cubicBezTo>
                      <a:pt x="0" y="146"/>
                      <a:pt x="1" y="146"/>
                      <a:pt x="3" y="144"/>
                    </a:cubicBezTo>
                    <a:cubicBezTo>
                      <a:pt x="6" y="143"/>
                      <a:pt x="9" y="141"/>
                      <a:pt x="13" y="139"/>
                    </a:cubicBezTo>
                    <a:cubicBezTo>
                      <a:pt x="22" y="135"/>
                      <a:pt x="34" y="129"/>
                      <a:pt x="48" y="121"/>
                    </a:cubicBezTo>
                    <a:cubicBezTo>
                      <a:pt x="63" y="114"/>
                      <a:pt x="79" y="105"/>
                      <a:pt x="98" y="96"/>
                    </a:cubicBezTo>
                    <a:cubicBezTo>
                      <a:pt x="107" y="91"/>
                      <a:pt x="116" y="87"/>
                      <a:pt x="125" y="82"/>
                    </a:cubicBezTo>
                    <a:cubicBezTo>
                      <a:pt x="135" y="77"/>
                      <a:pt x="145" y="73"/>
                      <a:pt x="155" y="68"/>
                    </a:cubicBezTo>
                    <a:cubicBezTo>
                      <a:pt x="175" y="59"/>
                      <a:pt x="194" y="51"/>
                      <a:pt x="213" y="42"/>
                    </a:cubicBezTo>
                    <a:cubicBezTo>
                      <a:pt x="231" y="34"/>
                      <a:pt x="248" y="26"/>
                      <a:pt x="264" y="20"/>
                    </a:cubicBezTo>
                    <a:cubicBezTo>
                      <a:pt x="294" y="8"/>
                      <a:pt x="314" y="0"/>
                      <a:pt x="314" y="0"/>
                    </a:cubicBezTo>
                    <a:cubicBezTo>
                      <a:pt x="398" y="214"/>
                      <a:pt x="398" y="214"/>
                      <a:pt x="398" y="214"/>
                    </a:cubicBezTo>
                    <a:cubicBezTo>
                      <a:pt x="398" y="214"/>
                      <a:pt x="380" y="221"/>
                      <a:pt x="353" y="232"/>
                    </a:cubicBezTo>
                    <a:cubicBezTo>
                      <a:pt x="339" y="237"/>
                      <a:pt x="323" y="244"/>
                      <a:pt x="306" y="252"/>
                    </a:cubicBezTo>
                    <a:cubicBezTo>
                      <a:pt x="289" y="259"/>
                      <a:pt x="271" y="268"/>
                      <a:pt x="254" y="276"/>
                    </a:cubicBezTo>
                    <a:cubicBezTo>
                      <a:pt x="245" y="280"/>
                      <a:pt x="236" y="284"/>
                      <a:pt x="227" y="288"/>
                    </a:cubicBezTo>
                    <a:cubicBezTo>
                      <a:pt x="218" y="292"/>
                      <a:pt x="210" y="297"/>
                      <a:pt x="201" y="301"/>
                    </a:cubicBezTo>
                    <a:cubicBezTo>
                      <a:pt x="185" y="309"/>
                      <a:pt x="169" y="317"/>
                      <a:pt x="156" y="324"/>
                    </a:cubicBezTo>
                    <a:cubicBezTo>
                      <a:pt x="130" y="337"/>
                      <a:pt x="112" y="346"/>
                      <a:pt x="112"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7" name="Freeform 78"/>
              <p:cNvSpPr/>
              <p:nvPr/>
            </p:nvSpPr>
            <p:spPr bwMode="auto">
              <a:xfrm>
                <a:off x="5414963" y="611188"/>
                <a:ext cx="52388" cy="20638"/>
              </a:xfrm>
              <a:custGeom>
                <a:avLst/>
                <a:gdLst>
                  <a:gd name="T0" fmla="*/ 0 w 65"/>
                  <a:gd name="T1" fmla="*/ 26 h 26"/>
                  <a:gd name="T2" fmla="*/ 33 w 65"/>
                  <a:gd name="T3" fmla="*/ 13 h 26"/>
                  <a:gd name="T4" fmla="*/ 55 w 65"/>
                  <a:gd name="T5" fmla="*/ 4 h 26"/>
                  <a:gd name="T6" fmla="*/ 65 w 65"/>
                  <a:gd name="T7" fmla="*/ 0 h 26"/>
                </a:gdLst>
                <a:ahLst/>
                <a:cxnLst>
                  <a:cxn ang="0">
                    <a:pos x="T0" y="T1"/>
                  </a:cxn>
                  <a:cxn ang="0">
                    <a:pos x="T2" y="T3"/>
                  </a:cxn>
                  <a:cxn ang="0">
                    <a:pos x="T4" y="T5"/>
                  </a:cxn>
                  <a:cxn ang="0">
                    <a:pos x="T6" y="T7"/>
                  </a:cxn>
                </a:cxnLst>
                <a:rect l="0" t="0" r="r" b="b"/>
                <a:pathLst>
                  <a:path w="65" h="26">
                    <a:moveTo>
                      <a:pt x="0" y="26"/>
                    </a:moveTo>
                    <a:cubicBezTo>
                      <a:pt x="0" y="26"/>
                      <a:pt x="17" y="19"/>
                      <a:pt x="33" y="13"/>
                    </a:cubicBezTo>
                    <a:cubicBezTo>
                      <a:pt x="41" y="10"/>
                      <a:pt x="49" y="6"/>
                      <a:pt x="55" y="4"/>
                    </a:cubicBezTo>
                    <a:cubicBezTo>
                      <a:pt x="61" y="2"/>
                      <a:pt x="65" y="0"/>
                      <a:pt x="6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8" name="Line 79"/>
              <p:cNvSpPr>
                <a:spLocks noChangeShapeType="1"/>
              </p:cNvSpPr>
              <p:nvPr/>
            </p:nvSpPr>
            <p:spPr bwMode="auto">
              <a:xfrm flipV="1">
                <a:off x="5135563"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9" name="Freeform 80"/>
              <p:cNvSpPr/>
              <p:nvPr/>
            </p:nvSpPr>
            <p:spPr bwMode="auto">
              <a:xfrm>
                <a:off x="5461000" y="344488"/>
                <a:ext cx="304800" cy="249238"/>
              </a:xfrm>
              <a:custGeom>
                <a:avLst/>
                <a:gdLst>
                  <a:gd name="T0" fmla="*/ 120 w 377"/>
                  <a:gd name="T1" fmla="*/ 170 h 308"/>
                  <a:gd name="T2" fmla="*/ 157 w 377"/>
                  <a:gd name="T3" fmla="*/ 160 h 308"/>
                  <a:gd name="T4" fmla="*/ 194 w 377"/>
                  <a:gd name="T5" fmla="*/ 149 h 308"/>
                  <a:gd name="T6" fmla="*/ 216 w 377"/>
                  <a:gd name="T7" fmla="*/ 143 h 308"/>
                  <a:gd name="T8" fmla="*/ 238 w 377"/>
                  <a:gd name="T9" fmla="*/ 138 h 308"/>
                  <a:gd name="T10" fmla="*/ 320 w 377"/>
                  <a:gd name="T11" fmla="*/ 119 h 308"/>
                  <a:gd name="T12" fmla="*/ 347 w 377"/>
                  <a:gd name="T13" fmla="*/ 113 h 308"/>
                  <a:gd name="T14" fmla="*/ 357 w 377"/>
                  <a:gd name="T15" fmla="*/ 111 h 308"/>
                  <a:gd name="T16" fmla="*/ 335 w 377"/>
                  <a:gd name="T17" fmla="*/ 0 h 308"/>
                  <a:gd name="T18" fmla="*/ 331 w 377"/>
                  <a:gd name="T19" fmla="*/ 1 h 308"/>
                  <a:gd name="T20" fmla="*/ 320 w 377"/>
                  <a:gd name="T21" fmla="*/ 3 h 308"/>
                  <a:gd name="T22" fmla="*/ 282 w 377"/>
                  <a:gd name="T23" fmla="*/ 12 h 308"/>
                  <a:gd name="T24" fmla="*/ 228 w 377"/>
                  <a:gd name="T25" fmla="*/ 25 h 308"/>
                  <a:gd name="T26" fmla="*/ 166 w 377"/>
                  <a:gd name="T27" fmla="*/ 40 h 308"/>
                  <a:gd name="T28" fmla="*/ 51 w 377"/>
                  <a:gd name="T29" fmla="*/ 73 h 308"/>
                  <a:gd name="T30" fmla="*/ 0 w 377"/>
                  <a:gd name="T31" fmla="*/ 90 h 308"/>
                  <a:gd name="T32" fmla="*/ 73 w 377"/>
                  <a:gd name="T33" fmla="*/ 308 h 308"/>
                  <a:gd name="T34" fmla="*/ 119 w 377"/>
                  <a:gd name="T35" fmla="*/ 292 h 308"/>
                  <a:gd name="T36" fmla="*/ 224 w 377"/>
                  <a:gd name="T37" fmla="*/ 262 h 308"/>
                  <a:gd name="T38" fmla="*/ 252 w 377"/>
                  <a:gd name="T39" fmla="*/ 255 h 308"/>
                  <a:gd name="T40" fmla="*/ 280 w 377"/>
                  <a:gd name="T41" fmla="*/ 248 h 308"/>
                  <a:gd name="T42" fmla="*/ 329 w 377"/>
                  <a:gd name="T43" fmla="*/ 237 h 308"/>
                  <a:gd name="T44" fmla="*/ 364 w 377"/>
                  <a:gd name="T45" fmla="*/ 229 h 308"/>
                  <a:gd name="T46" fmla="*/ 377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120" y="170"/>
                    </a:moveTo>
                    <a:cubicBezTo>
                      <a:pt x="120" y="170"/>
                      <a:pt x="134" y="166"/>
                      <a:pt x="157" y="160"/>
                    </a:cubicBezTo>
                    <a:cubicBezTo>
                      <a:pt x="168" y="157"/>
                      <a:pt x="180" y="153"/>
                      <a:pt x="194" y="149"/>
                    </a:cubicBezTo>
                    <a:cubicBezTo>
                      <a:pt x="201" y="147"/>
                      <a:pt x="208" y="145"/>
                      <a:pt x="216" y="143"/>
                    </a:cubicBezTo>
                    <a:cubicBezTo>
                      <a:pt x="223" y="141"/>
                      <a:pt x="230" y="140"/>
                      <a:pt x="238" y="138"/>
                    </a:cubicBezTo>
                    <a:cubicBezTo>
                      <a:pt x="268" y="131"/>
                      <a:pt x="297" y="124"/>
                      <a:pt x="320" y="119"/>
                    </a:cubicBezTo>
                    <a:cubicBezTo>
                      <a:pt x="331" y="116"/>
                      <a:pt x="340" y="114"/>
                      <a:pt x="347" y="113"/>
                    </a:cubicBezTo>
                    <a:cubicBezTo>
                      <a:pt x="353" y="111"/>
                      <a:pt x="357" y="111"/>
                      <a:pt x="357" y="111"/>
                    </a:cubicBezTo>
                    <a:cubicBezTo>
                      <a:pt x="335" y="0"/>
                      <a:pt x="335" y="0"/>
                      <a:pt x="335" y="0"/>
                    </a:cubicBezTo>
                    <a:cubicBezTo>
                      <a:pt x="335" y="0"/>
                      <a:pt x="333" y="1"/>
                      <a:pt x="331" y="1"/>
                    </a:cubicBezTo>
                    <a:cubicBezTo>
                      <a:pt x="328" y="2"/>
                      <a:pt x="325" y="2"/>
                      <a:pt x="320" y="3"/>
                    </a:cubicBezTo>
                    <a:cubicBezTo>
                      <a:pt x="311" y="6"/>
                      <a:pt x="298" y="9"/>
                      <a:pt x="282" y="12"/>
                    </a:cubicBezTo>
                    <a:cubicBezTo>
                      <a:pt x="266" y="16"/>
                      <a:pt x="248" y="20"/>
                      <a:pt x="228" y="25"/>
                    </a:cubicBezTo>
                    <a:cubicBezTo>
                      <a:pt x="208" y="29"/>
                      <a:pt x="187" y="34"/>
                      <a:pt x="166" y="40"/>
                    </a:cubicBezTo>
                    <a:cubicBezTo>
                      <a:pt x="124" y="52"/>
                      <a:pt x="83" y="64"/>
                      <a:pt x="51" y="73"/>
                    </a:cubicBezTo>
                    <a:cubicBezTo>
                      <a:pt x="21" y="83"/>
                      <a:pt x="0" y="90"/>
                      <a:pt x="0" y="90"/>
                    </a:cubicBezTo>
                    <a:cubicBezTo>
                      <a:pt x="73" y="308"/>
                      <a:pt x="73" y="308"/>
                      <a:pt x="73" y="308"/>
                    </a:cubicBezTo>
                    <a:cubicBezTo>
                      <a:pt x="73" y="308"/>
                      <a:pt x="91" y="302"/>
                      <a:pt x="119" y="292"/>
                    </a:cubicBezTo>
                    <a:cubicBezTo>
                      <a:pt x="148" y="284"/>
                      <a:pt x="186" y="273"/>
                      <a:pt x="224" y="262"/>
                    </a:cubicBezTo>
                    <a:cubicBezTo>
                      <a:pt x="233" y="260"/>
                      <a:pt x="243" y="257"/>
                      <a:pt x="252" y="255"/>
                    </a:cubicBezTo>
                    <a:cubicBezTo>
                      <a:pt x="262" y="252"/>
                      <a:pt x="271" y="250"/>
                      <a:pt x="280" y="248"/>
                    </a:cubicBezTo>
                    <a:cubicBezTo>
                      <a:pt x="298" y="244"/>
                      <a:pt x="315" y="240"/>
                      <a:pt x="329" y="237"/>
                    </a:cubicBezTo>
                    <a:cubicBezTo>
                      <a:pt x="343" y="234"/>
                      <a:pt x="355" y="231"/>
                      <a:pt x="364" y="229"/>
                    </a:cubicBezTo>
                    <a:cubicBezTo>
                      <a:pt x="372" y="227"/>
                      <a:pt x="377" y="226"/>
                      <a:pt x="377"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0" name="Line 81"/>
              <p:cNvSpPr>
                <a:spLocks noChangeShapeType="1"/>
              </p:cNvSpPr>
              <p:nvPr/>
            </p:nvSpPr>
            <p:spPr bwMode="auto">
              <a:xfrm flipH="1">
                <a:off x="5467350"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1" name="Line 82"/>
              <p:cNvSpPr>
                <a:spLocks noChangeShapeType="1"/>
              </p:cNvSpPr>
              <p:nvPr/>
            </p:nvSpPr>
            <p:spPr bwMode="auto">
              <a:xfrm flipH="1">
                <a:off x="5765800"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2" name="Freeform 83"/>
              <p:cNvSpPr/>
              <p:nvPr/>
            </p:nvSpPr>
            <p:spPr bwMode="auto">
              <a:xfrm>
                <a:off x="5846763" y="301625"/>
                <a:ext cx="284163" cy="206375"/>
              </a:xfrm>
              <a:custGeom>
                <a:avLst/>
                <a:gdLst>
                  <a:gd name="T0" fmla="*/ 260 w 351"/>
                  <a:gd name="T1" fmla="*/ 116 h 256"/>
                  <a:gd name="T2" fmla="*/ 138 w 351"/>
                  <a:gd name="T3" fmla="*/ 125 h 256"/>
                  <a:gd name="T4" fmla="*/ 16 w 351"/>
                  <a:gd name="T5" fmla="*/ 141 h 256"/>
                  <a:gd name="T6" fmla="*/ 0 w 351"/>
                  <a:gd name="T7" fmla="*/ 30 h 256"/>
                  <a:gd name="T8" fmla="*/ 54 w 351"/>
                  <a:gd name="T9" fmla="*/ 23 h 256"/>
                  <a:gd name="T10" fmla="*/ 172 w 351"/>
                  <a:gd name="T11" fmla="*/ 10 h 256"/>
                  <a:gd name="T12" fmla="*/ 236 w 351"/>
                  <a:gd name="T13" fmla="*/ 5 h 256"/>
                  <a:gd name="T14" fmla="*/ 291 w 351"/>
                  <a:gd name="T15" fmla="*/ 2 h 256"/>
                  <a:gd name="T16" fmla="*/ 345 w 351"/>
                  <a:gd name="T17" fmla="*/ 0 h 256"/>
                  <a:gd name="T18" fmla="*/ 351 w 351"/>
                  <a:gd name="T19" fmla="*/ 230 h 256"/>
                  <a:gd name="T20" fmla="*/ 302 w 351"/>
                  <a:gd name="T21" fmla="*/ 231 h 256"/>
                  <a:gd name="T22" fmla="*/ 251 w 351"/>
                  <a:gd name="T23" fmla="*/ 234 h 256"/>
                  <a:gd name="T24" fmla="*/ 194 w 351"/>
                  <a:gd name="T25" fmla="*/ 238 h 256"/>
                  <a:gd name="T26" fmla="*/ 86 w 351"/>
                  <a:gd name="T27" fmla="*/ 250 h 256"/>
                  <a:gd name="T28" fmla="*/ 37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16"/>
                    </a:moveTo>
                    <a:cubicBezTo>
                      <a:pt x="260" y="116"/>
                      <a:pt x="199" y="121"/>
                      <a:pt x="138" y="125"/>
                    </a:cubicBezTo>
                    <a:cubicBezTo>
                      <a:pt x="77" y="133"/>
                      <a:pt x="16" y="141"/>
                      <a:pt x="16" y="141"/>
                    </a:cubicBezTo>
                    <a:cubicBezTo>
                      <a:pt x="0" y="30"/>
                      <a:pt x="0" y="30"/>
                      <a:pt x="0" y="30"/>
                    </a:cubicBezTo>
                    <a:cubicBezTo>
                      <a:pt x="0" y="30"/>
                      <a:pt x="21" y="27"/>
                      <a:pt x="54" y="23"/>
                    </a:cubicBezTo>
                    <a:cubicBezTo>
                      <a:pt x="86" y="19"/>
                      <a:pt x="129" y="12"/>
                      <a:pt x="172" y="10"/>
                    </a:cubicBezTo>
                    <a:cubicBezTo>
                      <a:pt x="194" y="8"/>
                      <a:pt x="215" y="7"/>
                      <a:pt x="236" y="5"/>
                    </a:cubicBezTo>
                    <a:cubicBezTo>
                      <a:pt x="256" y="4"/>
                      <a:pt x="275" y="2"/>
                      <a:pt x="291" y="2"/>
                    </a:cubicBezTo>
                    <a:cubicBezTo>
                      <a:pt x="323" y="1"/>
                      <a:pt x="345" y="0"/>
                      <a:pt x="345" y="0"/>
                    </a:cubicBezTo>
                    <a:cubicBezTo>
                      <a:pt x="351" y="230"/>
                      <a:pt x="351" y="230"/>
                      <a:pt x="351" y="230"/>
                    </a:cubicBezTo>
                    <a:cubicBezTo>
                      <a:pt x="351" y="230"/>
                      <a:pt x="331" y="230"/>
                      <a:pt x="302" y="231"/>
                    </a:cubicBezTo>
                    <a:cubicBezTo>
                      <a:pt x="287" y="231"/>
                      <a:pt x="270" y="233"/>
                      <a:pt x="251" y="234"/>
                    </a:cubicBezTo>
                    <a:cubicBezTo>
                      <a:pt x="233" y="235"/>
                      <a:pt x="213" y="237"/>
                      <a:pt x="194" y="238"/>
                    </a:cubicBezTo>
                    <a:cubicBezTo>
                      <a:pt x="154" y="240"/>
                      <a:pt x="115" y="247"/>
                      <a:pt x="86" y="250"/>
                    </a:cubicBezTo>
                    <a:cubicBezTo>
                      <a:pt x="56" y="254"/>
                      <a:pt x="37" y="256"/>
                      <a:pt x="37"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3" name="Line 84"/>
              <p:cNvSpPr>
                <a:spLocks noChangeShapeType="1"/>
              </p:cNvSpPr>
              <p:nvPr/>
            </p:nvSpPr>
            <p:spPr bwMode="auto">
              <a:xfrm flipV="1">
                <a:off x="6130925"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4" name="Freeform 85"/>
              <p:cNvSpPr/>
              <p:nvPr/>
            </p:nvSpPr>
            <p:spPr bwMode="auto">
              <a:xfrm>
                <a:off x="5821363" y="508000"/>
                <a:ext cx="55563" cy="9525"/>
              </a:xfrm>
              <a:custGeom>
                <a:avLst/>
                <a:gdLst>
                  <a:gd name="T0" fmla="*/ 0 w 69"/>
                  <a:gd name="T1" fmla="*/ 12 h 12"/>
                  <a:gd name="T2" fmla="*/ 35 w 69"/>
                  <a:gd name="T3" fmla="*/ 6 h 12"/>
                  <a:gd name="T4" fmla="*/ 58 w 69"/>
                  <a:gd name="T5" fmla="*/ 2 h 12"/>
                  <a:gd name="T6" fmla="*/ 69 w 69"/>
                  <a:gd name="T7" fmla="*/ 0 h 12"/>
                </a:gdLst>
                <a:ahLst/>
                <a:cxnLst>
                  <a:cxn ang="0">
                    <a:pos x="T0" y="T1"/>
                  </a:cxn>
                  <a:cxn ang="0">
                    <a:pos x="T2" y="T3"/>
                  </a:cxn>
                  <a:cxn ang="0">
                    <a:pos x="T4" y="T5"/>
                  </a:cxn>
                  <a:cxn ang="0">
                    <a:pos x="T6" y="T7"/>
                  </a:cxn>
                </a:cxnLst>
                <a:rect l="0" t="0" r="r" b="b"/>
                <a:pathLst>
                  <a:path w="69" h="12">
                    <a:moveTo>
                      <a:pt x="0" y="12"/>
                    </a:moveTo>
                    <a:cubicBezTo>
                      <a:pt x="0" y="12"/>
                      <a:pt x="17" y="9"/>
                      <a:pt x="35" y="6"/>
                    </a:cubicBezTo>
                    <a:cubicBezTo>
                      <a:pt x="43" y="4"/>
                      <a:pt x="52" y="3"/>
                      <a:pt x="58" y="2"/>
                    </a:cubicBezTo>
                    <a:cubicBezTo>
                      <a:pt x="64" y="1"/>
                      <a:pt x="69" y="0"/>
                      <a:pt x="6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5" name="Freeform 86"/>
              <p:cNvSpPr/>
              <p:nvPr/>
            </p:nvSpPr>
            <p:spPr bwMode="auto">
              <a:xfrm>
                <a:off x="6242050" y="301625"/>
                <a:ext cx="284163" cy="206375"/>
              </a:xfrm>
              <a:custGeom>
                <a:avLst/>
                <a:gdLst>
                  <a:gd name="T0" fmla="*/ 91 w 351"/>
                  <a:gd name="T1" fmla="*/ 116 h 256"/>
                  <a:gd name="T2" fmla="*/ 213 w 351"/>
                  <a:gd name="T3" fmla="*/ 125 h 256"/>
                  <a:gd name="T4" fmla="*/ 335 w 351"/>
                  <a:gd name="T5" fmla="*/ 141 h 256"/>
                  <a:gd name="T6" fmla="*/ 351 w 351"/>
                  <a:gd name="T7" fmla="*/ 30 h 256"/>
                  <a:gd name="T8" fmla="*/ 297 w 351"/>
                  <a:gd name="T9" fmla="*/ 23 h 256"/>
                  <a:gd name="T10" fmla="*/ 179 w 351"/>
                  <a:gd name="T11" fmla="*/ 10 h 256"/>
                  <a:gd name="T12" fmla="*/ 115 w 351"/>
                  <a:gd name="T13" fmla="*/ 5 h 256"/>
                  <a:gd name="T14" fmla="*/ 60 w 351"/>
                  <a:gd name="T15" fmla="*/ 2 h 256"/>
                  <a:gd name="T16" fmla="*/ 6 w 351"/>
                  <a:gd name="T17" fmla="*/ 0 h 256"/>
                  <a:gd name="T18" fmla="*/ 0 w 351"/>
                  <a:gd name="T19" fmla="*/ 230 h 256"/>
                  <a:gd name="T20" fmla="*/ 49 w 351"/>
                  <a:gd name="T21" fmla="*/ 231 h 256"/>
                  <a:gd name="T22" fmla="*/ 100 w 351"/>
                  <a:gd name="T23" fmla="*/ 234 h 256"/>
                  <a:gd name="T24" fmla="*/ 157 w 351"/>
                  <a:gd name="T25" fmla="*/ 238 h 256"/>
                  <a:gd name="T26" fmla="*/ 265 w 351"/>
                  <a:gd name="T27" fmla="*/ 250 h 256"/>
                  <a:gd name="T28" fmla="*/ 314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16"/>
                    </a:moveTo>
                    <a:cubicBezTo>
                      <a:pt x="91" y="116"/>
                      <a:pt x="152" y="121"/>
                      <a:pt x="213" y="125"/>
                    </a:cubicBezTo>
                    <a:cubicBezTo>
                      <a:pt x="274" y="133"/>
                      <a:pt x="335" y="141"/>
                      <a:pt x="335" y="141"/>
                    </a:cubicBezTo>
                    <a:cubicBezTo>
                      <a:pt x="351" y="30"/>
                      <a:pt x="351" y="30"/>
                      <a:pt x="351" y="30"/>
                    </a:cubicBezTo>
                    <a:cubicBezTo>
                      <a:pt x="351" y="30"/>
                      <a:pt x="330" y="27"/>
                      <a:pt x="297" y="23"/>
                    </a:cubicBezTo>
                    <a:cubicBezTo>
                      <a:pt x="265" y="19"/>
                      <a:pt x="222" y="12"/>
                      <a:pt x="179" y="10"/>
                    </a:cubicBezTo>
                    <a:cubicBezTo>
                      <a:pt x="157" y="8"/>
                      <a:pt x="136" y="7"/>
                      <a:pt x="115" y="5"/>
                    </a:cubicBezTo>
                    <a:cubicBezTo>
                      <a:pt x="95" y="4"/>
                      <a:pt x="76" y="2"/>
                      <a:pt x="60" y="2"/>
                    </a:cubicBezTo>
                    <a:cubicBezTo>
                      <a:pt x="28" y="1"/>
                      <a:pt x="6" y="0"/>
                      <a:pt x="6" y="0"/>
                    </a:cubicBezTo>
                    <a:cubicBezTo>
                      <a:pt x="0" y="230"/>
                      <a:pt x="0" y="230"/>
                      <a:pt x="0" y="230"/>
                    </a:cubicBezTo>
                    <a:cubicBezTo>
                      <a:pt x="0" y="230"/>
                      <a:pt x="20" y="230"/>
                      <a:pt x="49" y="231"/>
                    </a:cubicBezTo>
                    <a:cubicBezTo>
                      <a:pt x="64" y="231"/>
                      <a:pt x="81" y="233"/>
                      <a:pt x="100" y="234"/>
                    </a:cubicBezTo>
                    <a:cubicBezTo>
                      <a:pt x="118" y="235"/>
                      <a:pt x="138" y="237"/>
                      <a:pt x="157" y="238"/>
                    </a:cubicBezTo>
                    <a:cubicBezTo>
                      <a:pt x="197" y="240"/>
                      <a:pt x="236" y="247"/>
                      <a:pt x="265" y="250"/>
                    </a:cubicBezTo>
                    <a:cubicBezTo>
                      <a:pt x="295" y="254"/>
                      <a:pt x="314" y="256"/>
                      <a:pt x="314"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6" name="Line 87"/>
              <p:cNvSpPr>
                <a:spLocks noChangeShapeType="1"/>
              </p:cNvSpPr>
              <p:nvPr/>
            </p:nvSpPr>
            <p:spPr bwMode="auto">
              <a:xfrm flipH="1" flipV="1">
                <a:off x="6186488"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7" name="Freeform 88"/>
              <p:cNvSpPr/>
              <p:nvPr/>
            </p:nvSpPr>
            <p:spPr bwMode="auto">
              <a:xfrm>
                <a:off x="6496050" y="508000"/>
                <a:ext cx="55563" cy="9525"/>
              </a:xfrm>
              <a:custGeom>
                <a:avLst/>
                <a:gdLst>
                  <a:gd name="T0" fmla="*/ 69 w 69"/>
                  <a:gd name="T1" fmla="*/ 12 h 12"/>
                  <a:gd name="T2" fmla="*/ 34 w 69"/>
                  <a:gd name="T3" fmla="*/ 6 h 12"/>
                  <a:gd name="T4" fmla="*/ 11 w 69"/>
                  <a:gd name="T5" fmla="*/ 2 h 12"/>
                  <a:gd name="T6" fmla="*/ 0 w 69"/>
                  <a:gd name="T7" fmla="*/ 0 h 12"/>
                </a:gdLst>
                <a:ahLst/>
                <a:cxnLst>
                  <a:cxn ang="0">
                    <a:pos x="T0" y="T1"/>
                  </a:cxn>
                  <a:cxn ang="0">
                    <a:pos x="T2" y="T3"/>
                  </a:cxn>
                  <a:cxn ang="0">
                    <a:pos x="T4" y="T5"/>
                  </a:cxn>
                  <a:cxn ang="0">
                    <a:pos x="T6" y="T7"/>
                  </a:cxn>
                </a:cxnLst>
                <a:rect l="0" t="0" r="r" b="b"/>
                <a:pathLst>
                  <a:path w="69" h="12">
                    <a:moveTo>
                      <a:pt x="69" y="12"/>
                    </a:moveTo>
                    <a:cubicBezTo>
                      <a:pt x="69" y="12"/>
                      <a:pt x="52" y="9"/>
                      <a:pt x="34" y="6"/>
                    </a:cubicBezTo>
                    <a:cubicBezTo>
                      <a:pt x="26" y="4"/>
                      <a:pt x="17" y="3"/>
                      <a:pt x="11" y="2"/>
                    </a:cubicBezTo>
                    <a:cubicBezTo>
                      <a:pt x="5" y="1"/>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8" name="Freeform 89"/>
              <p:cNvSpPr/>
              <p:nvPr/>
            </p:nvSpPr>
            <p:spPr bwMode="auto">
              <a:xfrm>
                <a:off x="6607175" y="344488"/>
                <a:ext cx="304800" cy="249238"/>
              </a:xfrm>
              <a:custGeom>
                <a:avLst/>
                <a:gdLst>
                  <a:gd name="T0" fmla="*/ 257 w 377"/>
                  <a:gd name="T1" fmla="*/ 170 h 308"/>
                  <a:gd name="T2" fmla="*/ 220 w 377"/>
                  <a:gd name="T3" fmla="*/ 160 h 308"/>
                  <a:gd name="T4" fmla="*/ 183 w 377"/>
                  <a:gd name="T5" fmla="*/ 149 h 308"/>
                  <a:gd name="T6" fmla="*/ 162 w 377"/>
                  <a:gd name="T7" fmla="*/ 143 h 308"/>
                  <a:gd name="T8" fmla="*/ 139 w 377"/>
                  <a:gd name="T9" fmla="*/ 138 h 308"/>
                  <a:gd name="T10" fmla="*/ 57 w 377"/>
                  <a:gd name="T11" fmla="*/ 119 h 308"/>
                  <a:gd name="T12" fmla="*/ 30 w 377"/>
                  <a:gd name="T13" fmla="*/ 113 h 308"/>
                  <a:gd name="T14" fmla="*/ 20 w 377"/>
                  <a:gd name="T15" fmla="*/ 111 h 308"/>
                  <a:gd name="T16" fmla="*/ 42 w 377"/>
                  <a:gd name="T17" fmla="*/ 0 h 308"/>
                  <a:gd name="T18" fmla="*/ 46 w 377"/>
                  <a:gd name="T19" fmla="*/ 1 h 308"/>
                  <a:gd name="T20" fmla="*/ 57 w 377"/>
                  <a:gd name="T21" fmla="*/ 3 h 308"/>
                  <a:gd name="T22" fmla="*/ 95 w 377"/>
                  <a:gd name="T23" fmla="*/ 12 h 308"/>
                  <a:gd name="T24" fmla="*/ 149 w 377"/>
                  <a:gd name="T25" fmla="*/ 25 h 308"/>
                  <a:gd name="T26" fmla="*/ 211 w 377"/>
                  <a:gd name="T27" fmla="*/ 40 h 308"/>
                  <a:gd name="T28" fmla="*/ 326 w 377"/>
                  <a:gd name="T29" fmla="*/ 73 h 308"/>
                  <a:gd name="T30" fmla="*/ 377 w 377"/>
                  <a:gd name="T31" fmla="*/ 90 h 308"/>
                  <a:gd name="T32" fmla="*/ 304 w 377"/>
                  <a:gd name="T33" fmla="*/ 308 h 308"/>
                  <a:gd name="T34" fmla="*/ 258 w 377"/>
                  <a:gd name="T35" fmla="*/ 292 h 308"/>
                  <a:gd name="T36" fmla="*/ 153 w 377"/>
                  <a:gd name="T37" fmla="*/ 262 h 308"/>
                  <a:gd name="T38" fmla="*/ 125 w 377"/>
                  <a:gd name="T39" fmla="*/ 255 h 308"/>
                  <a:gd name="T40" fmla="*/ 97 w 377"/>
                  <a:gd name="T41" fmla="*/ 248 h 308"/>
                  <a:gd name="T42" fmla="*/ 48 w 377"/>
                  <a:gd name="T43" fmla="*/ 237 h 308"/>
                  <a:gd name="T44" fmla="*/ 13 w 377"/>
                  <a:gd name="T45" fmla="*/ 229 h 308"/>
                  <a:gd name="T46" fmla="*/ 0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257" y="170"/>
                    </a:moveTo>
                    <a:cubicBezTo>
                      <a:pt x="257" y="170"/>
                      <a:pt x="243" y="166"/>
                      <a:pt x="220" y="160"/>
                    </a:cubicBezTo>
                    <a:cubicBezTo>
                      <a:pt x="209" y="157"/>
                      <a:pt x="197" y="153"/>
                      <a:pt x="183" y="149"/>
                    </a:cubicBezTo>
                    <a:cubicBezTo>
                      <a:pt x="176" y="147"/>
                      <a:pt x="169" y="145"/>
                      <a:pt x="162" y="143"/>
                    </a:cubicBezTo>
                    <a:cubicBezTo>
                      <a:pt x="154" y="141"/>
                      <a:pt x="147" y="140"/>
                      <a:pt x="139" y="138"/>
                    </a:cubicBezTo>
                    <a:cubicBezTo>
                      <a:pt x="110" y="131"/>
                      <a:pt x="80" y="124"/>
                      <a:pt x="57" y="119"/>
                    </a:cubicBezTo>
                    <a:cubicBezTo>
                      <a:pt x="46" y="116"/>
                      <a:pt x="37" y="114"/>
                      <a:pt x="30" y="113"/>
                    </a:cubicBezTo>
                    <a:cubicBezTo>
                      <a:pt x="24" y="111"/>
                      <a:pt x="20" y="111"/>
                      <a:pt x="20" y="111"/>
                    </a:cubicBezTo>
                    <a:cubicBezTo>
                      <a:pt x="42" y="0"/>
                      <a:pt x="42" y="0"/>
                      <a:pt x="42" y="0"/>
                    </a:cubicBezTo>
                    <a:cubicBezTo>
                      <a:pt x="42" y="0"/>
                      <a:pt x="44" y="1"/>
                      <a:pt x="46" y="1"/>
                    </a:cubicBezTo>
                    <a:cubicBezTo>
                      <a:pt x="49" y="2"/>
                      <a:pt x="52" y="2"/>
                      <a:pt x="57" y="3"/>
                    </a:cubicBezTo>
                    <a:cubicBezTo>
                      <a:pt x="66" y="6"/>
                      <a:pt x="79" y="9"/>
                      <a:pt x="95" y="12"/>
                    </a:cubicBezTo>
                    <a:cubicBezTo>
                      <a:pt x="111" y="16"/>
                      <a:pt x="129" y="20"/>
                      <a:pt x="149" y="25"/>
                    </a:cubicBezTo>
                    <a:cubicBezTo>
                      <a:pt x="169" y="29"/>
                      <a:pt x="190" y="34"/>
                      <a:pt x="211" y="40"/>
                    </a:cubicBezTo>
                    <a:cubicBezTo>
                      <a:pt x="253" y="52"/>
                      <a:pt x="294" y="64"/>
                      <a:pt x="326" y="73"/>
                    </a:cubicBezTo>
                    <a:cubicBezTo>
                      <a:pt x="356" y="83"/>
                      <a:pt x="377" y="90"/>
                      <a:pt x="377" y="90"/>
                    </a:cubicBezTo>
                    <a:cubicBezTo>
                      <a:pt x="304" y="308"/>
                      <a:pt x="304" y="308"/>
                      <a:pt x="304" y="308"/>
                    </a:cubicBezTo>
                    <a:cubicBezTo>
                      <a:pt x="304" y="308"/>
                      <a:pt x="286" y="302"/>
                      <a:pt x="258" y="292"/>
                    </a:cubicBezTo>
                    <a:cubicBezTo>
                      <a:pt x="229" y="284"/>
                      <a:pt x="191" y="273"/>
                      <a:pt x="153" y="262"/>
                    </a:cubicBezTo>
                    <a:cubicBezTo>
                      <a:pt x="144" y="260"/>
                      <a:pt x="134" y="257"/>
                      <a:pt x="125" y="255"/>
                    </a:cubicBezTo>
                    <a:cubicBezTo>
                      <a:pt x="116" y="252"/>
                      <a:pt x="106" y="250"/>
                      <a:pt x="97" y="248"/>
                    </a:cubicBezTo>
                    <a:cubicBezTo>
                      <a:pt x="79" y="244"/>
                      <a:pt x="62" y="240"/>
                      <a:pt x="48" y="237"/>
                    </a:cubicBezTo>
                    <a:cubicBezTo>
                      <a:pt x="34" y="234"/>
                      <a:pt x="22" y="231"/>
                      <a:pt x="13" y="229"/>
                    </a:cubicBezTo>
                    <a:cubicBezTo>
                      <a:pt x="5" y="227"/>
                      <a:pt x="0" y="226"/>
                      <a:pt x="0"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9" name="Line 90"/>
              <p:cNvSpPr>
                <a:spLocks noChangeShapeType="1"/>
              </p:cNvSpPr>
              <p:nvPr/>
            </p:nvSpPr>
            <p:spPr bwMode="auto">
              <a:xfrm>
                <a:off x="6853238"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0" name="Line 91"/>
              <p:cNvSpPr>
                <a:spLocks noChangeShapeType="1"/>
              </p:cNvSpPr>
              <p:nvPr/>
            </p:nvSpPr>
            <p:spPr bwMode="auto">
              <a:xfrm>
                <a:off x="6551613"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1" name="Freeform 92"/>
              <p:cNvSpPr/>
              <p:nvPr/>
            </p:nvSpPr>
            <p:spPr bwMode="auto">
              <a:xfrm>
                <a:off x="6958013" y="458788"/>
                <a:ext cx="322263" cy="280988"/>
              </a:xfrm>
              <a:custGeom>
                <a:avLst/>
                <a:gdLst>
                  <a:gd name="T0" fmla="*/ 124 w 398"/>
                  <a:gd name="T1" fmla="*/ 138 h 346"/>
                  <a:gd name="T2" fmla="*/ 159 w 398"/>
                  <a:gd name="T3" fmla="*/ 154 h 346"/>
                  <a:gd name="T4" fmla="*/ 195 w 398"/>
                  <a:gd name="T5" fmla="*/ 170 h 346"/>
                  <a:gd name="T6" fmla="*/ 235 w 398"/>
                  <a:gd name="T7" fmla="*/ 189 h 346"/>
                  <a:gd name="T8" fmla="*/ 310 w 398"/>
                  <a:gd name="T9" fmla="*/ 227 h 346"/>
                  <a:gd name="T10" fmla="*/ 335 w 398"/>
                  <a:gd name="T11" fmla="*/ 240 h 346"/>
                  <a:gd name="T12" fmla="*/ 344 w 398"/>
                  <a:gd name="T13" fmla="*/ 245 h 346"/>
                  <a:gd name="T14" fmla="*/ 398 w 398"/>
                  <a:gd name="T15" fmla="*/ 146 h 346"/>
                  <a:gd name="T16" fmla="*/ 395 w 398"/>
                  <a:gd name="T17" fmla="*/ 144 h 346"/>
                  <a:gd name="T18" fmla="*/ 385 w 398"/>
                  <a:gd name="T19" fmla="*/ 139 h 346"/>
                  <a:gd name="T20" fmla="*/ 350 w 398"/>
                  <a:gd name="T21" fmla="*/ 121 h 346"/>
                  <a:gd name="T22" fmla="*/ 301 w 398"/>
                  <a:gd name="T23" fmla="*/ 96 h 346"/>
                  <a:gd name="T24" fmla="*/ 273 w 398"/>
                  <a:gd name="T25" fmla="*/ 82 h 346"/>
                  <a:gd name="T26" fmla="*/ 243 w 398"/>
                  <a:gd name="T27" fmla="*/ 68 h 346"/>
                  <a:gd name="T28" fmla="*/ 185 w 398"/>
                  <a:gd name="T29" fmla="*/ 42 h 346"/>
                  <a:gd name="T30" fmla="*/ 134 w 398"/>
                  <a:gd name="T31" fmla="*/ 20 h 346"/>
                  <a:gd name="T32" fmla="*/ 84 w 398"/>
                  <a:gd name="T33" fmla="*/ 0 h 346"/>
                  <a:gd name="T34" fmla="*/ 0 w 398"/>
                  <a:gd name="T35" fmla="*/ 214 h 346"/>
                  <a:gd name="T36" fmla="*/ 45 w 398"/>
                  <a:gd name="T37" fmla="*/ 232 h 346"/>
                  <a:gd name="T38" fmla="*/ 92 w 398"/>
                  <a:gd name="T39" fmla="*/ 252 h 346"/>
                  <a:gd name="T40" fmla="*/ 145 w 398"/>
                  <a:gd name="T41" fmla="*/ 276 h 346"/>
                  <a:gd name="T42" fmla="*/ 171 w 398"/>
                  <a:gd name="T43" fmla="*/ 288 h 346"/>
                  <a:gd name="T44" fmla="*/ 197 w 398"/>
                  <a:gd name="T45" fmla="*/ 301 h 346"/>
                  <a:gd name="T46" fmla="*/ 242 w 398"/>
                  <a:gd name="T47" fmla="*/ 324 h 346"/>
                  <a:gd name="T48" fmla="*/ 286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138"/>
                    </a:moveTo>
                    <a:cubicBezTo>
                      <a:pt x="124" y="138"/>
                      <a:pt x="138" y="144"/>
                      <a:pt x="159" y="154"/>
                    </a:cubicBezTo>
                    <a:cubicBezTo>
                      <a:pt x="170" y="159"/>
                      <a:pt x="182" y="164"/>
                      <a:pt x="195" y="170"/>
                    </a:cubicBezTo>
                    <a:cubicBezTo>
                      <a:pt x="208" y="176"/>
                      <a:pt x="222" y="182"/>
                      <a:pt x="235" y="189"/>
                    </a:cubicBezTo>
                    <a:cubicBezTo>
                      <a:pt x="263" y="203"/>
                      <a:pt x="290" y="217"/>
                      <a:pt x="310" y="227"/>
                    </a:cubicBezTo>
                    <a:cubicBezTo>
                      <a:pt x="321" y="233"/>
                      <a:pt x="329" y="237"/>
                      <a:pt x="335" y="240"/>
                    </a:cubicBezTo>
                    <a:cubicBezTo>
                      <a:pt x="341" y="243"/>
                      <a:pt x="344" y="245"/>
                      <a:pt x="344" y="245"/>
                    </a:cubicBezTo>
                    <a:cubicBezTo>
                      <a:pt x="398" y="146"/>
                      <a:pt x="398" y="146"/>
                      <a:pt x="398" y="146"/>
                    </a:cubicBezTo>
                    <a:cubicBezTo>
                      <a:pt x="398" y="146"/>
                      <a:pt x="397" y="146"/>
                      <a:pt x="395" y="144"/>
                    </a:cubicBezTo>
                    <a:cubicBezTo>
                      <a:pt x="392" y="143"/>
                      <a:pt x="389" y="141"/>
                      <a:pt x="385" y="139"/>
                    </a:cubicBezTo>
                    <a:cubicBezTo>
                      <a:pt x="376" y="135"/>
                      <a:pt x="364" y="129"/>
                      <a:pt x="350" y="121"/>
                    </a:cubicBezTo>
                    <a:cubicBezTo>
                      <a:pt x="336" y="114"/>
                      <a:pt x="319" y="105"/>
                      <a:pt x="301" y="96"/>
                    </a:cubicBezTo>
                    <a:cubicBezTo>
                      <a:pt x="291" y="91"/>
                      <a:pt x="282" y="87"/>
                      <a:pt x="273" y="82"/>
                    </a:cubicBezTo>
                    <a:cubicBezTo>
                      <a:pt x="263" y="77"/>
                      <a:pt x="253" y="73"/>
                      <a:pt x="243" y="68"/>
                    </a:cubicBezTo>
                    <a:cubicBezTo>
                      <a:pt x="223" y="59"/>
                      <a:pt x="204" y="51"/>
                      <a:pt x="185" y="42"/>
                    </a:cubicBezTo>
                    <a:cubicBezTo>
                      <a:pt x="167" y="34"/>
                      <a:pt x="150" y="26"/>
                      <a:pt x="134" y="20"/>
                    </a:cubicBezTo>
                    <a:cubicBezTo>
                      <a:pt x="104" y="8"/>
                      <a:pt x="84" y="0"/>
                      <a:pt x="84" y="0"/>
                    </a:cubicBezTo>
                    <a:cubicBezTo>
                      <a:pt x="0" y="214"/>
                      <a:pt x="0" y="214"/>
                      <a:pt x="0" y="214"/>
                    </a:cubicBezTo>
                    <a:cubicBezTo>
                      <a:pt x="0" y="214"/>
                      <a:pt x="18" y="221"/>
                      <a:pt x="45" y="232"/>
                    </a:cubicBezTo>
                    <a:cubicBezTo>
                      <a:pt x="59" y="237"/>
                      <a:pt x="75" y="244"/>
                      <a:pt x="92" y="252"/>
                    </a:cubicBezTo>
                    <a:cubicBezTo>
                      <a:pt x="109" y="259"/>
                      <a:pt x="127" y="268"/>
                      <a:pt x="145" y="276"/>
                    </a:cubicBezTo>
                    <a:cubicBezTo>
                      <a:pt x="154" y="280"/>
                      <a:pt x="162" y="284"/>
                      <a:pt x="171" y="288"/>
                    </a:cubicBezTo>
                    <a:cubicBezTo>
                      <a:pt x="180" y="292"/>
                      <a:pt x="188" y="297"/>
                      <a:pt x="197" y="301"/>
                    </a:cubicBezTo>
                    <a:cubicBezTo>
                      <a:pt x="213" y="309"/>
                      <a:pt x="229" y="317"/>
                      <a:pt x="242" y="324"/>
                    </a:cubicBezTo>
                    <a:cubicBezTo>
                      <a:pt x="268" y="337"/>
                      <a:pt x="286" y="346"/>
                      <a:pt x="286"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2" name="Freeform 93"/>
              <p:cNvSpPr/>
              <p:nvPr/>
            </p:nvSpPr>
            <p:spPr bwMode="auto">
              <a:xfrm>
                <a:off x="6905625" y="611188"/>
                <a:ext cx="52388" cy="20638"/>
              </a:xfrm>
              <a:custGeom>
                <a:avLst/>
                <a:gdLst>
                  <a:gd name="T0" fmla="*/ 65 w 65"/>
                  <a:gd name="T1" fmla="*/ 26 h 26"/>
                  <a:gd name="T2" fmla="*/ 32 w 65"/>
                  <a:gd name="T3" fmla="*/ 13 h 26"/>
                  <a:gd name="T4" fmla="*/ 10 w 65"/>
                  <a:gd name="T5" fmla="*/ 4 h 26"/>
                  <a:gd name="T6" fmla="*/ 0 w 65"/>
                  <a:gd name="T7" fmla="*/ 0 h 26"/>
                </a:gdLst>
                <a:ahLst/>
                <a:cxnLst>
                  <a:cxn ang="0">
                    <a:pos x="T0" y="T1"/>
                  </a:cxn>
                  <a:cxn ang="0">
                    <a:pos x="T2" y="T3"/>
                  </a:cxn>
                  <a:cxn ang="0">
                    <a:pos x="T4" y="T5"/>
                  </a:cxn>
                  <a:cxn ang="0">
                    <a:pos x="T6" y="T7"/>
                  </a:cxn>
                </a:cxnLst>
                <a:rect l="0" t="0" r="r" b="b"/>
                <a:pathLst>
                  <a:path w="65" h="26">
                    <a:moveTo>
                      <a:pt x="65" y="26"/>
                    </a:moveTo>
                    <a:cubicBezTo>
                      <a:pt x="65" y="26"/>
                      <a:pt x="48" y="19"/>
                      <a:pt x="32" y="13"/>
                    </a:cubicBezTo>
                    <a:cubicBezTo>
                      <a:pt x="24" y="10"/>
                      <a:pt x="16" y="6"/>
                      <a:pt x="10" y="4"/>
                    </a:cubicBezTo>
                    <a:cubicBezTo>
                      <a:pt x="4"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3" name="Line 94"/>
              <p:cNvSpPr>
                <a:spLocks noChangeShapeType="1"/>
              </p:cNvSpPr>
              <p:nvPr/>
            </p:nvSpPr>
            <p:spPr bwMode="auto">
              <a:xfrm flipH="1" flipV="1">
                <a:off x="7189788"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4" name="Freeform 95"/>
              <p:cNvSpPr/>
              <p:nvPr/>
            </p:nvSpPr>
            <p:spPr bwMode="auto">
              <a:xfrm>
                <a:off x="7286625" y="636588"/>
                <a:ext cx="322263" cy="304800"/>
              </a:xfrm>
              <a:custGeom>
                <a:avLst/>
                <a:gdLst>
                  <a:gd name="T0" fmla="*/ 261 w 400"/>
                  <a:gd name="T1" fmla="*/ 233 h 378"/>
                  <a:gd name="T2" fmla="*/ 161 w 400"/>
                  <a:gd name="T3" fmla="*/ 162 h 378"/>
                  <a:gd name="T4" fmla="*/ 58 w 400"/>
                  <a:gd name="T5" fmla="*/ 96 h 378"/>
                  <a:gd name="T6" fmla="*/ 117 w 400"/>
                  <a:gd name="T7" fmla="*/ 0 h 378"/>
                  <a:gd name="T8" fmla="*/ 163 w 400"/>
                  <a:gd name="T9" fmla="*/ 29 h 378"/>
                  <a:gd name="T10" fmla="*/ 209 w 400"/>
                  <a:gd name="T11" fmla="*/ 59 h 378"/>
                  <a:gd name="T12" fmla="*/ 222 w 400"/>
                  <a:gd name="T13" fmla="*/ 67 h 378"/>
                  <a:gd name="T14" fmla="*/ 235 w 400"/>
                  <a:gd name="T15" fmla="*/ 76 h 378"/>
                  <a:gd name="T16" fmla="*/ 262 w 400"/>
                  <a:gd name="T17" fmla="*/ 95 h 378"/>
                  <a:gd name="T18" fmla="*/ 313 w 400"/>
                  <a:gd name="T19" fmla="*/ 132 h 378"/>
                  <a:gd name="T20" fmla="*/ 337 w 400"/>
                  <a:gd name="T21" fmla="*/ 149 h 378"/>
                  <a:gd name="T22" fmla="*/ 358 w 400"/>
                  <a:gd name="T23" fmla="*/ 165 h 378"/>
                  <a:gd name="T24" fmla="*/ 400 w 400"/>
                  <a:gd name="T25" fmla="*/ 199 h 378"/>
                  <a:gd name="T26" fmla="*/ 257 w 400"/>
                  <a:gd name="T27" fmla="*/ 378 h 378"/>
                  <a:gd name="T28" fmla="*/ 219 w 400"/>
                  <a:gd name="T29" fmla="*/ 348 h 378"/>
                  <a:gd name="T30" fmla="*/ 131 w 400"/>
                  <a:gd name="T31" fmla="*/ 284 h 378"/>
                  <a:gd name="T32" fmla="*/ 107 w 400"/>
                  <a:gd name="T33" fmla="*/ 267 h 378"/>
                  <a:gd name="T34" fmla="*/ 84 w 400"/>
                  <a:gd name="T35" fmla="*/ 251 h 378"/>
                  <a:gd name="T36" fmla="*/ 41 w 400"/>
                  <a:gd name="T37" fmla="*/ 224 h 378"/>
                  <a:gd name="T38" fmla="*/ 0 w 400"/>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8">
                    <a:moveTo>
                      <a:pt x="261" y="233"/>
                    </a:moveTo>
                    <a:cubicBezTo>
                      <a:pt x="261" y="233"/>
                      <a:pt x="211" y="197"/>
                      <a:pt x="161" y="162"/>
                    </a:cubicBezTo>
                    <a:cubicBezTo>
                      <a:pt x="110" y="129"/>
                      <a:pt x="58" y="96"/>
                      <a:pt x="58" y="96"/>
                    </a:cubicBezTo>
                    <a:cubicBezTo>
                      <a:pt x="117" y="0"/>
                      <a:pt x="117" y="0"/>
                      <a:pt x="117" y="0"/>
                    </a:cubicBezTo>
                    <a:cubicBezTo>
                      <a:pt x="117" y="0"/>
                      <a:pt x="135" y="11"/>
                      <a:pt x="163" y="29"/>
                    </a:cubicBezTo>
                    <a:cubicBezTo>
                      <a:pt x="176" y="38"/>
                      <a:pt x="192" y="48"/>
                      <a:pt x="209" y="59"/>
                    </a:cubicBezTo>
                    <a:cubicBezTo>
                      <a:pt x="214" y="62"/>
                      <a:pt x="218" y="64"/>
                      <a:pt x="222" y="67"/>
                    </a:cubicBezTo>
                    <a:cubicBezTo>
                      <a:pt x="227" y="70"/>
                      <a:pt x="231" y="73"/>
                      <a:pt x="235" y="76"/>
                    </a:cubicBezTo>
                    <a:cubicBezTo>
                      <a:pt x="244" y="83"/>
                      <a:pt x="253" y="89"/>
                      <a:pt x="262" y="95"/>
                    </a:cubicBezTo>
                    <a:cubicBezTo>
                      <a:pt x="279" y="108"/>
                      <a:pt x="297" y="120"/>
                      <a:pt x="313" y="132"/>
                    </a:cubicBezTo>
                    <a:cubicBezTo>
                      <a:pt x="322" y="138"/>
                      <a:pt x="330" y="143"/>
                      <a:pt x="337" y="149"/>
                    </a:cubicBezTo>
                    <a:cubicBezTo>
                      <a:pt x="344" y="155"/>
                      <a:pt x="351" y="160"/>
                      <a:pt x="358" y="165"/>
                    </a:cubicBezTo>
                    <a:cubicBezTo>
                      <a:pt x="383" y="185"/>
                      <a:pt x="400" y="199"/>
                      <a:pt x="400" y="199"/>
                    </a:cubicBezTo>
                    <a:cubicBezTo>
                      <a:pt x="257" y="378"/>
                      <a:pt x="257" y="378"/>
                      <a:pt x="257" y="378"/>
                    </a:cubicBezTo>
                    <a:cubicBezTo>
                      <a:pt x="257" y="378"/>
                      <a:pt x="242" y="366"/>
                      <a:pt x="219" y="348"/>
                    </a:cubicBezTo>
                    <a:cubicBezTo>
                      <a:pt x="196" y="329"/>
                      <a:pt x="163" y="307"/>
                      <a:pt x="131" y="284"/>
                    </a:cubicBezTo>
                    <a:cubicBezTo>
                      <a:pt x="123" y="278"/>
                      <a:pt x="115" y="273"/>
                      <a:pt x="107" y="267"/>
                    </a:cubicBezTo>
                    <a:cubicBezTo>
                      <a:pt x="99" y="261"/>
                      <a:pt x="91" y="256"/>
                      <a:pt x="84" y="251"/>
                    </a:cubicBezTo>
                    <a:cubicBezTo>
                      <a:pt x="68" y="241"/>
                      <a:pt x="53" y="232"/>
                      <a:pt x="41" y="224"/>
                    </a:cubicBezTo>
                    <a:cubicBezTo>
                      <a:pt x="16" y="208"/>
                      <a:pt x="0" y="197"/>
                      <a:pt x="0"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5" name="Freeform 96"/>
              <p:cNvSpPr/>
              <p:nvPr/>
            </p:nvSpPr>
            <p:spPr bwMode="auto">
              <a:xfrm>
                <a:off x="7494588" y="941388"/>
                <a:ext cx="42863" cy="36513"/>
              </a:xfrm>
              <a:custGeom>
                <a:avLst/>
                <a:gdLst>
                  <a:gd name="T0" fmla="*/ 0 w 54"/>
                  <a:gd name="T1" fmla="*/ 0 h 44"/>
                  <a:gd name="T2" fmla="*/ 28 w 54"/>
                  <a:gd name="T3" fmla="*/ 22 h 44"/>
                  <a:gd name="T4" fmla="*/ 38 w 54"/>
                  <a:gd name="T5" fmla="*/ 30 h 44"/>
                  <a:gd name="T6" fmla="*/ 46 w 54"/>
                  <a:gd name="T7" fmla="*/ 37 h 44"/>
                  <a:gd name="T8" fmla="*/ 54 w 54"/>
                  <a:gd name="T9" fmla="*/ 44 h 44"/>
                </a:gdLst>
                <a:ahLst/>
                <a:cxnLst>
                  <a:cxn ang="0">
                    <a:pos x="T0" y="T1"/>
                  </a:cxn>
                  <a:cxn ang="0">
                    <a:pos x="T2" y="T3"/>
                  </a:cxn>
                  <a:cxn ang="0">
                    <a:pos x="T4" y="T5"/>
                  </a:cxn>
                  <a:cxn ang="0">
                    <a:pos x="T6" y="T7"/>
                  </a:cxn>
                  <a:cxn ang="0">
                    <a:pos x="T8" y="T9"/>
                  </a:cxn>
                </a:cxnLst>
                <a:rect l="0" t="0" r="r" b="b"/>
                <a:pathLst>
                  <a:path w="54" h="44">
                    <a:moveTo>
                      <a:pt x="0" y="0"/>
                    </a:moveTo>
                    <a:cubicBezTo>
                      <a:pt x="0" y="0"/>
                      <a:pt x="14" y="11"/>
                      <a:pt x="28" y="22"/>
                    </a:cubicBezTo>
                    <a:cubicBezTo>
                      <a:pt x="31" y="25"/>
                      <a:pt x="35" y="27"/>
                      <a:pt x="38" y="30"/>
                    </a:cubicBezTo>
                    <a:cubicBezTo>
                      <a:pt x="41" y="32"/>
                      <a:pt x="44" y="35"/>
                      <a:pt x="46" y="37"/>
                    </a:cubicBezTo>
                    <a:cubicBezTo>
                      <a:pt x="51" y="41"/>
                      <a:pt x="54" y="44"/>
                      <a:pt x="54"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6" name="Freeform 97"/>
              <p:cNvSpPr/>
              <p:nvPr/>
            </p:nvSpPr>
            <p:spPr bwMode="auto">
              <a:xfrm>
                <a:off x="7237413" y="766763"/>
                <a:ext cx="49213" cy="28575"/>
              </a:xfrm>
              <a:custGeom>
                <a:avLst/>
                <a:gdLst>
                  <a:gd name="T0" fmla="*/ 0 w 60"/>
                  <a:gd name="T1" fmla="*/ 0 h 35"/>
                  <a:gd name="T2" fmla="*/ 30 w 60"/>
                  <a:gd name="T3" fmla="*/ 17 h 35"/>
                  <a:gd name="T4" fmla="*/ 50 w 60"/>
                  <a:gd name="T5" fmla="*/ 29 h 35"/>
                  <a:gd name="T6" fmla="*/ 60 w 60"/>
                  <a:gd name="T7" fmla="*/ 35 h 35"/>
                </a:gdLst>
                <a:ahLst/>
                <a:cxnLst>
                  <a:cxn ang="0">
                    <a:pos x="T0" y="T1"/>
                  </a:cxn>
                  <a:cxn ang="0">
                    <a:pos x="T2" y="T3"/>
                  </a:cxn>
                  <a:cxn ang="0">
                    <a:pos x="T4" y="T5"/>
                  </a:cxn>
                  <a:cxn ang="0">
                    <a:pos x="T6" y="T7"/>
                  </a:cxn>
                </a:cxnLst>
                <a:rect l="0" t="0" r="r" b="b"/>
                <a:pathLst>
                  <a:path w="60" h="35">
                    <a:moveTo>
                      <a:pt x="0" y="0"/>
                    </a:moveTo>
                    <a:cubicBezTo>
                      <a:pt x="0" y="0"/>
                      <a:pt x="15" y="8"/>
                      <a:pt x="30" y="17"/>
                    </a:cubicBezTo>
                    <a:cubicBezTo>
                      <a:pt x="37" y="21"/>
                      <a:pt x="45" y="26"/>
                      <a:pt x="50" y="29"/>
                    </a:cubicBezTo>
                    <a:cubicBezTo>
                      <a:pt x="56" y="33"/>
                      <a:pt x="60" y="35"/>
                      <a:pt x="6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7" name="Freeform 98"/>
              <p:cNvSpPr/>
              <p:nvPr/>
            </p:nvSpPr>
            <p:spPr bwMode="auto">
              <a:xfrm>
                <a:off x="7580313" y="876300"/>
                <a:ext cx="320675" cy="319088"/>
              </a:xfrm>
              <a:custGeom>
                <a:avLst/>
                <a:gdLst>
                  <a:gd name="T0" fmla="*/ 142 w 397"/>
                  <a:gd name="T1" fmla="*/ 144 h 395"/>
                  <a:gd name="T2" fmla="*/ 170 w 397"/>
                  <a:gd name="T3" fmla="*/ 170 h 395"/>
                  <a:gd name="T4" fmla="*/ 198 w 397"/>
                  <a:gd name="T5" fmla="*/ 197 h 395"/>
                  <a:gd name="T6" fmla="*/ 229 w 397"/>
                  <a:gd name="T7" fmla="*/ 230 h 395"/>
                  <a:gd name="T8" fmla="*/ 287 w 397"/>
                  <a:gd name="T9" fmla="*/ 291 h 395"/>
                  <a:gd name="T10" fmla="*/ 313 w 397"/>
                  <a:gd name="T11" fmla="*/ 319 h 395"/>
                  <a:gd name="T12" fmla="*/ 397 w 397"/>
                  <a:gd name="T13" fmla="*/ 245 h 395"/>
                  <a:gd name="T14" fmla="*/ 387 w 397"/>
                  <a:gd name="T15" fmla="*/ 234 h 395"/>
                  <a:gd name="T16" fmla="*/ 361 w 397"/>
                  <a:gd name="T17" fmla="*/ 204 h 395"/>
                  <a:gd name="T18" fmla="*/ 279 w 397"/>
                  <a:gd name="T19" fmla="*/ 118 h 395"/>
                  <a:gd name="T20" fmla="*/ 192 w 397"/>
                  <a:gd name="T21" fmla="*/ 36 h 395"/>
                  <a:gd name="T22" fmla="*/ 163 w 397"/>
                  <a:gd name="T23" fmla="*/ 10 h 395"/>
                  <a:gd name="T24" fmla="*/ 152 w 397"/>
                  <a:gd name="T25" fmla="*/ 0 h 395"/>
                  <a:gd name="T26" fmla="*/ 0 w 397"/>
                  <a:gd name="T27" fmla="*/ 172 h 395"/>
                  <a:gd name="T28" fmla="*/ 10 w 397"/>
                  <a:gd name="T29" fmla="*/ 180 h 395"/>
                  <a:gd name="T30" fmla="*/ 37 w 397"/>
                  <a:gd name="T31" fmla="*/ 204 h 395"/>
                  <a:gd name="T32" fmla="*/ 115 w 397"/>
                  <a:gd name="T33" fmla="*/ 279 h 395"/>
                  <a:gd name="T34" fmla="*/ 190 w 397"/>
                  <a:gd name="T35" fmla="*/ 358 h 395"/>
                  <a:gd name="T36" fmla="*/ 214 w 397"/>
                  <a:gd name="T37" fmla="*/ 384 h 395"/>
                  <a:gd name="T38" fmla="*/ 223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144"/>
                    </a:moveTo>
                    <a:cubicBezTo>
                      <a:pt x="142" y="144"/>
                      <a:pt x="154" y="154"/>
                      <a:pt x="170" y="170"/>
                    </a:cubicBezTo>
                    <a:cubicBezTo>
                      <a:pt x="178" y="178"/>
                      <a:pt x="188" y="187"/>
                      <a:pt x="198" y="197"/>
                    </a:cubicBezTo>
                    <a:cubicBezTo>
                      <a:pt x="208" y="208"/>
                      <a:pt x="219" y="219"/>
                      <a:pt x="229" y="230"/>
                    </a:cubicBezTo>
                    <a:cubicBezTo>
                      <a:pt x="251" y="252"/>
                      <a:pt x="272" y="274"/>
                      <a:pt x="287" y="291"/>
                    </a:cubicBezTo>
                    <a:cubicBezTo>
                      <a:pt x="303" y="308"/>
                      <a:pt x="313" y="319"/>
                      <a:pt x="313" y="319"/>
                    </a:cubicBezTo>
                    <a:cubicBezTo>
                      <a:pt x="397" y="245"/>
                      <a:pt x="397" y="245"/>
                      <a:pt x="397" y="245"/>
                    </a:cubicBezTo>
                    <a:cubicBezTo>
                      <a:pt x="397" y="245"/>
                      <a:pt x="393" y="241"/>
                      <a:pt x="387" y="234"/>
                    </a:cubicBezTo>
                    <a:cubicBezTo>
                      <a:pt x="381" y="227"/>
                      <a:pt x="372" y="216"/>
                      <a:pt x="361" y="204"/>
                    </a:cubicBezTo>
                    <a:cubicBezTo>
                      <a:pt x="338" y="181"/>
                      <a:pt x="308" y="150"/>
                      <a:pt x="279" y="118"/>
                    </a:cubicBezTo>
                    <a:cubicBezTo>
                      <a:pt x="247" y="88"/>
                      <a:pt x="216" y="58"/>
                      <a:pt x="192" y="36"/>
                    </a:cubicBezTo>
                    <a:cubicBezTo>
                      <a:pt x="181" y="25"/>
                      <a:pt x="170" y="16"/>
                      <a:pt x="163" y="10"/>
                    </a:cubicBezTo>
                    <a:cubicBezTo>
                      <a:pt x="156" y="3"/>
                      <a:pt x="152" y="0"/>
                      <a:pt x="152" y="0"/>
                    </a:cubicBezTo>
                    <a:cubicBezTo>
                      <a:pt x="0" y="172"/>
                      <a:pt x="0" y="172"/>
                      <a:pt x="0" y="172"/>
                    </a:cubicBezTo>
                    <a:cubicBezTo>
                      <a:pt x="0" y="172"/>
                      <a:pt x="4" y="175"/>
                      <a:pt x="10" y="180"/>
                    </a:cubicBezTo>
                    <a:cubicBezTo>
                      <a:pt x="17" y="186"/>
                      <a:pt x="26" y="194"/>
                      <a:pt x="37" y="204"/>
                    </a:cubicBezTo>
                    <a:cubicBezTo>
                      <a:pt x="58" y="225"/>
                      <a:pt x="87" y="252"/>
                      <a:pt x="115" y="279"/>
                    </a:cubicBezTo>
                    <a:cubicBezTo>
                      <a:pt x="142" y="308"/>
                      <a:pt x="170" y="336"/>
                      <a:pt x="190" y="358"/>
                    </a:cubicBezTo>
                    <a:cubicBezTo>
                      <a:pt x="200" y="368"/>
                      <a:pt x="208" y="378"/>
                      <a:pt x="214" y="384"/>
                    </a:cubicBezTo>
                    <a:cubicBezTo>
                      <a:pt x="220" y="391"/>
                      <a:pt x="223" y="395"/>
                      <a:pt x="223"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Line 99"/>
              <p:cNvSpPr>
                <a:spLocks noChangeShapeType="1"/>
              </p:cNvSpPr>
              <p:nvPr/>
            </p:nvSpPr>
            <p:spPr bwMode="auto">
              <a:xfrm flipH="1" flipV="1">
                <a:off x="7537450"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Line 100"/>
              <p:cNvSpPr>
                <a:spLocks noChangeShapeType="1"/>
              </p:cNvSpPr>
              <p:nvPr/>
            </p:nvSpPr>
            <p:spPr bwMode="auto">
              <a:xfrm flipH="1" flipV="1">
                <a:off x="7761288" y="1195388"/>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0" name="Freeform 101"/>
              <p:cNvSpPr/>
              <p:nvPr/>
            </p:nvSpPr>
            <p:spPr bwMode="auto">
              <a:xfrm>
                <a:off x="7832725" y="1162050"/>
                <a:ext cx="304800" cy="327025"/>
              </a:xfrm>
              <a:custGeom>
                <a:avLst/>
                <a:gdLst>
                  <a:gd name="T0" fmla="*/ 234 w 377"/>
                  <a:gd name="T1" fmla="*/ 268 h 404"/>
                  <a:gd name="T2" fmla="*/ 228 w 377"/>
                  <a:gd name="T3" fmla="*/ 259 h 404"/>
                  <a:gd name="T4" fmla="*/ 213 w 377"/>
                  <a:gd name="T5" fmla="*/ 236 h 404"/>
                  <a:gd name="T6" fmla="*/ 164 w 377"/>
                  <a:gd name="T7" fmla="*/ 168 h 404"/>
                  <a:gd name="T8" fmla="*/ 137 w 377"/>
                  <a:gd name="T9" fmla="*/ 131 h 404"/>
                  <a:gd name="T10" fmla="*/ 113 w 377"/>
                  <a:gd name="T11" fmla="*/ 101 h 404"/>
                  <a:gd name="T12" fmla="*/ 90 w 377"/>
                  <a:gd name="T13" fmla="*/ 71 h 404"/>
                  <a:gd name="T14" fmla="*/ 178 w 377"/>
                  <a:gd name="T15" fmla="*/ 0 h 404"/>
                  <a:gd name="T16" fmla="*/ 211 w 377"/>
                  <a:gd name="T17" fmla="*/ 43 h 404"/>
                  <a:gd name="T18" fmla="*/ 281 w 377"/>
                  <a:gd name="T19" fmla="*/ 139 h 404"/>
                  <a:gd name="T20" fmla="*/ 300 w 377"/>
                  <a:gd name="T21" fmla="*/ 165 h 404"/>
                  <a:gd name="T22" fmla="*/ 318 w 377"/>
                  <a:gd name="T23" fmla="*/ 191 h 404"/>
                  <a:gd name="T24" fmla="*/ 348 w 377"/>
                  <a:gd name="T25" fmla="*/ 238 h 404"/>
                  <a:gd name="T26" fmla="*/ 377 w 377"/>
                  <a:gd name="T27" fmla="*/ 284 h 404"/>
                  <a:gd name="T28" fmla="*/ 181 w 377"/>
                  <a:gd name="T29" fmla="*/ 404 h 404"/>
                  <a:gd name="T30" fmla="*/ 155 w 377"/>
                  <a:gd name="T31" fmla="*/ 362 h 404"/>
                  <a:gd name="T32" fmla="*/ 128 w 377"/>
                  <a:gd name="T33" fmla="*/ 320 h 404"/>
                  <a:gd name="T34" fmla="*/ 112 w 377"/>
                  <a:gd name="T35" fmla="*/ 296 h 404"/>
                  <a:gd name="T36" fmla="*/ 94 w 377"/>
                  <a:gd name="T37" fmla="*/ 272 h 404"/>
                  <a:gd name="T38" fmla="*/ 30 w 377"/>
                  <a:gd name="T39" fmla="*/ 185 h 404"/>
                  <a:gd name="T40" fmla="*/ 0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234" y="268"/>
                    </a:moveTo>
                    <a:cubicBezTo>
                      <a:pt x="234" y="268"/>
                      <a:pt x="231" y="265"/>
                      <a:pt x="228" y="259"/>
                    </a:cubicBezTo>
                    <a:cubicBezTo>
                      <a:pt x="224" y="254"/>
                      <a:pt x="219" y="246"/>
                      <a:pt x="213" y="236"/>
                    </a:cubicBezTo>
                    <a:cubicBezTo>
                      <a:pt x="199" y="218"/>
                      <a:pt x="181" y="193"/>
                      <a:pt x="164" y="168"/>
                    </a:cubicBezTo>
                    <a:cubicBezTo>
                      <a:pt x="155" y="155"/>
                      <a:pt x="146" y="143"/>
                      <a:pt x="137" y="131"/>
                    </a:cubicBezTo>
                    <a:cubicBezTo>
                      <a:pt x="129" y="120"/>
                      <a:pt x="120" y="110"/>
                      <a:pt x="113" y="101"/>
                    </a:cubicBezTo>
                    <a:cubicBezTo>
                      <a:pt x="99" y="83"/>
                      <a:pt x="90" y="71"/>
                      <a:pt x="90" y="71"/>
                    </a:cubicBezTo>
                    <a:cubicBezTo>
                      <a:pt x="178" y="0"/>
                      <a:pt x="178" y="0"/>
                      <a:pt x="178" y="0"/>
                    </a:cubicBezTo>
                    <a:cubicBezTo>
                      <a:pt x="178" y="0"/>
                      <a:pt x="191" y="17"/>
                      <a:pt x="211" y="43"/>
                    </a:cubicBezTo>
                    <a:cubicBezTo>
                      <a:pt x="232" y="68"/>
                      <a:pt x="256" y="104"/>
                      <a:pt x="281" y="139"/>
                    </a:cubicBezTo>
                    <a:cubicBezTo>
                      <a:pt x="288" y="148"/>
                      <a:pt x="294" y="157"/>
                      <a:pt x="300" y="165"/>
                    </a:cubicBezTo>
                    <a:cubicBezTo>
                      <a:pt x="306" y="174"/>
                      <a:pt x="312" y="183"/>
                      <a:pt x="318" y="191"/>
                    </a:cubicBezTo>
                    <a:cubicBezTo>
                      <a:pt x="329" y="208"/>
                      <a:pt x="339" y="224"/>
                      <a:pt x="348" y="238"/>
                    </a:cubicBezTo>
                    <a:cubicBezTo>
                      <a:pt x="365" y="265"/>
                      <a:pt x="377" y="284"/>
                      <a:pt x="377" y="284"/>
                    </a:cubicBezTo>
                    <a:cubicBezTo>
                      <a:pt x="181" y="404"/>
                      <a:pt x="181" y="404"/>
                      <a:pt x="181" y="404"/>
                    </a:cubicBezTo>
                    <a:cubicBezTo>
                      <a:pt x="181" y="404"/>
                      <a:pt x="171" y="387"/>
                      <a:pt x="155" y="362"/>
                    </a:cubicBezTo>
                    <a:cubicBezTo>
                      <a:pt x="147" y="350"/>
                      <a:pt x="138" y="335"/>
                      <a:pt x="128" y="320"/>
                    </a:cubicBezTo>
                    <a:cubicBezTo>
                      <a:pt x="123" y="312"/>
                      <a:pt x="117" y="304"/>
                      <a:pt x="112" y="296"/>
                    </a:cubicBezTo>
                    <a:cubicBezTo>
                      <a:pt x="106" y="288"/>
                      <a:pt x="100" y="280"/>
                      <a:pt x="94" y="272"/>
                    </a:cubicBezTo>
                    <a:cubicBezTo>
                      <a:pt x="71" y="240"/>
                      <a:pt x="49" y="207"/>
                      <a:pt x="30" y="185"/>
                    </a:cubicBezTo>
                    <a:cubicBezTo>
                      <a:pt x="12" y="161"/>
                      <a:pt x="0" y="146"/>
                      <a:pt x="0"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Freeform 102"/>
              <p:cNvSpPr/>
              <p:nvPr/>
            </p:nvSpPr>
            <p:spPr bwMode="auto">
              <a:xfrm>
                <a:off x="7978775" y="1489075"/>
                <a:ext cx="28575" cy="47625"/>
              </a:xfrm>
              <a:custGeom>
                <a:avLst/>
                <a:gdLst>
                  <a:gd name="T0" fmla="*/ 0 w 36"/>
                  <a:gd name="T1" fmla="*/ 0 h 60"/>
                  <a:gd name="T2" fmla="*/ 6 w 36"/>
                  <a:gd name="T3" fmla="*/ 9 h 60"/>
                  <a:gd name="T4" fmla="*/ 18 w 36"/>
                  <a:gd name="T5" fmla="*/ 30 h 60"/>
                  <a:gd name="T6" fmla="*/ 36 w 36"/>
                  <a:gd name="T7" fmla="*/ 60 h 60"/>
                </a:gdLst>
                <a:ahLst/>
                <a:cxnLst>
                  <a:cxn ang="0">
                    <a:pos x="T0" y="T1"/>
                  </a:cxn>
                  <a:cxn ang="0">
                    <a:pos x="T2" y="T3"/>
                  </a:cxn>
                  <a:cxn ang="0">
                    <a:pos x="T4" y="T5"/>
                  </a:cxn>
                  <a:cxn ang="0">
                    <a:pos x="T6" y="T7"/>
                  </a:cxn>
                </a:cxnLst>
                <a:rect l="0" t="0" r="r" b="b"/>
                <a:pathLst>
                  <a:path w="36" h="60">
                    <a:moveTo>
                      <a:pt x="0" y="0"/>
                    </a:moveTo>
                    <a:cubicBezTo>
                      <a:pt x="0" y="0"/>
                      <a:pt x="3" y="4"/>
                      <a:pt x="6" y="9"/>
                    </a:cubicBezTo>
                    <a:cubicBezTo>
                      <a:pt x="10" y="15"/>
                      <a:pt x="14" y="22"/>
                      <a:pt x="18" y="30"/>
                    </a:cubicBezTo>
                    <a:cubicBezTo>
                      <a:pt x="27" y="45"/>
                      <a:pt x="36" y="60"/>
                      <a:pt x="36"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Freeform 103"/>
              <p:cNvSpPr/>
              <p:nvPr/>
            </p:nvSpPr>
            <p:spPr bwMode="auto">
              <a:xfrm>
                <a:off x="7796213" y="1236663"/>
                <a:ext cx="36513" cy="44450"/>
              </a:xfrm>
              <a:custGeom>
                <a:avLst/>
                <a:gdLst>
                  <a:gd name="T0" fmla="*/ 0 w 44"/>
                  <a:gd name="T1" fmla="*/ 0 h 54"/>
                  <a:gd name="T2" fmla="*/ 7 w 44"/>
                  <a:gd name="T3" fmla="*/ 8 h 54"/>
                  <a:gd name="T4" fmla="*/ 15 w 44"/>
                  <a:gd name="T5" fmla="*/ 17 h 54"/>
                  <a:gd name="T6" fmla="*/ 23 w 44"/>
                  <a:gd name="T7" fmla="*/ 27 h 54"/>
                  <a:gd name="T8" fmla="*/ 44 w 44"/>
                  <a:gd name="T9" fmla="*/ 54 h 54"/>
                </a:gdLst>
                <a:ahLst/>
                <a:cxnLst>
                  <a:cxn ang="0">
                    <a:pos x="T0" y="T1"/>
                  </a:cxn>
                  <a:cxn ang="0">
                    <a:pos x="T2" y="T3"/>
                  </a:cxn>
                  <a:cxn ang="0">
                    <a:pos x="T4" y="T5"/>
                  </a:cxn>
                  <a:cxn ang="0">
                    <a:pos x="T6" y="T7"/>
                  </a:cxn>
                  <a:cxn ang="0">
                    <a:pos x="T8" y="T9"/>
                  </a:cxn>
                </a:cxnLst>
                <a:rect l="0" t="0" r="r" b="b"/>
                <a:pathLst>
                  <a:path w="44" h="54">
                    <a:moveTo>
                      <a:pt x="0" y="0"/>
                    </a:moveTo>
                    <a:cubicBezTo>
                      <a:pt x="0" y="0"/>
                      <a:pt x="3" y="3"/>
                      <a:pt x="7" y="8"/>
                    </a:cubicBezTo>
                    <a:cubicBezTo>
                      <a:pt x="10" y="11"/>
                      <a:pt x="12" y="14"/>
                      <a:pt x="15" y="17"/>
                    </a:cubicBezTo>
                    <a:cubicBezTo>
                      <a:pt x="17" y="20"/>
                      <a:pt x="20" y="23"/>
                      <a:pt x="23" y="27"/>
                    </a:cubicBezTo>
                    <a:cubicBezTo>
                      <a:pt x="33" y="40"/>
                      <a:pt x="44" y="54"/>
                      <a:pt x="44"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Freeform 104"/>
              <p:cNvSpPr/>
              <p:nvPr/>
            </p:nvSpPr>
            <p:spPr bwMode="auto">
              <a:xfrm>
                <a:off x="8035925" y="1497013"/>
                <a:ext cx="280988" cy="320675"/>
              </a:xfrm>
              <a:custGeom>
                <a:avLst/>
                <a:gdLst>
                  <a:gd name="T0" fmla="*/ 143 w 348"/>
                  <a:gd name="T1" fmla="*/ 132 h 396"/>
                  <a:gd name="T2" fmla="*/ 161 w 348"/>
                  <a:gd name="T3" fmla="*/ 167 h 396"/>
                  <a:gd name="T4" fmla="*/ 196 w 348"/>
                  <a:gd name="T5" fmla="*/ 243 h 396"/>
                  <a:gd name="T6" fmla="*/ 214 w 348"/>
                  <a:gd name="T7" fmla="*/ 284 h 396"/>
                  <a:gd name="T8" fmla="*/ 229 w 348"/>
                  <a:gd name="T9" fmla="*/ 320 h 396"/>
                  <a:gd name="T10" fmla="*/ 243 w 348"/>
                  <a:gd name="T11" fmla="*/ 356 h 396"/>
                  <a:gd name="T12" fmla="*/ 348 w 348"/>
                  <a:gd name="T13" fmla="*/ 315 h 396"/>
                  <a:gd name="T14" fmla="*/ 328 w 348"/>
                  <a:gd name="T15" fmla="*/ 264 h 396"/>
                  <a:gd name="T16" fmla="*/ 306 w 348"/>
                  <a:gd name="T17" fmla="*/ 213 h 396"/>
                  <a:gd name="T18" fmla="*/ 279 w 348"/>
                  <a:gd name="T19" fmla="*/ 155 h 396"/>
                  <a:gd name="T20" fmla="*/ 266 w 348"/>
                  <a:gd name="T21" fmla="*/ 126 h 396"/>
                  <a:gd name="T22" fmla="*/ 252 w 348"/>
                  <a:gd name="T23" fmla="*/ 98 h 396"/>
                  <a:gd name="T24" fmla="*/ 227 w 348"/>
                  <a:gd name="T25" fmla="*/ 48 h 396"/>
                  <a:gd name="T26" fmla="*/ 202 w 348"/>
                  <a:gd name="T27" fmla="*/ 0 h 396"/>
                  <a:gd name="T28" fmla="*/ 0 w 348"/>
                  <a:gd name="T29" fmla="*/ 110 h 396"/>
                  <a:gd name="T30" fmla="*/ 23 w 348"/>
                  <a:gd name="T31" fmla="*/ 154 h 396"/>
                  <a:gd name="T32" fmla="*/ 46 w 348"/>
                  <a:gd name="T33" fmla="*/ 199 h 396"/>
                  <a:gd name="T34" fmla="*/ 59 w 348"/>
                  <a:gd name="T35" fmla="*/ 224 h 396"/>
                  <a:gd name="T36" fmla="*/ 71 w 348"/>
                  <a:gd name="T37" fmla="*/ 251 h 396"/>
                  <a:gd name="T38" fmla="*/ 95 w 348"/>
                  <a:gd name="T39" fmla="*/ 304 h 396"/>
                  <a:gd name="T40" fmla="*/ 115 w 348"/>
                  <a:gd name="T41" fmla="*/ 350 h 396"/>
                  <a:gd name="T42" fmla="*/ 133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132"/>
                    </a:moveTo>
                    <a:cubicBezTo>
                      <a:pt x="143" y="132"/>
                      <a:pt x="150" y="146"/>
                      <a:pt x="161" y="167"/>
                    </a:cubicBezTo>
                    <a:cubicBezTo>
                      <a:pt x="171" y="187"/>
                      <a:pt x="183" y="215"/>
                      <a:pt x="196" y="243"/>
                    </a:cubicBezTo>
                    <a:cubicBezTo>
                      <a:pt x="202" y="257"/>
                      <a:pt x="208" y="271"/>
                      <a:pt x="214" y="284"/>
                    </a:cubicBezTo>
                    <a:cubicBezTo>
                      <a:pt x="220" y="297"/>
                      <a:pt x="225" y="310"/>
                      <a:pt x="229" y="320"/>
                    </a:cubicBezTo>
                    <a:cubicBezTo>
                      <a:pt x="237" y="342"/>
                      <a:pt x="243" y="356"/>
                      <a:pt x="243" y="356"/>
                    </a:cubicBezTo>
                    <a:cubicBezTo>
                      <a:pt x="348" y="315"/>
                      <a:pt x="348" y="315"/>
                      <a:pt x="348" y="315"/>
                    </a:cubicBezTo>
                    <a:cubicBezTo>
                      <a:pt x="348" y="315"/>
                      <a:pt x="340" y="294"/>
                      <a:pt x="328" y="264"/>
                    </a:cubicBezTo>
                    <a:cubicBezTo>
                      <a:pt x="322" y="249"/>
                      <a:pt x="314" y="232"/>
                      <a:pt x="306" y="213"/>
                    </a:cubicBezTo>
                    <a:cubicBezTo>
                      <a:pt x="297" y="195"/>
                      <a:pt x="288" y="175"/>
                      <a:pt x="279" y="155"/>
                    </a:cubicBezTo>
                    <a:cubicBezTo>
                      <a:pt x="275" y="145"/>
                      <a:pt x="270" y="136"/>
                      <a:pt x="266" y="126"/>
                    </a:cubicBezTo>
                    <a:cubicBezTo>
                      <a:pt x="261" y="116"/>
                      <a:pt x="256" y="107"/>
                      <a:pt x="252" y="98"/>
                    </a:cubicBezTo>
                    <a:cubicBezTo>
                      <a:pt x="243" y="80"/>
                      <a:pt x="234" y="63"/>
                      <a:pt x="227" y="48"/>
                    </a:cubicBezTo>
                    <a:cubicBezTo>
                      <a:pt x="212" y="20"/>
                      <a:pt x="202" y="0"/>
                      <a:pt x="202" y="0"/>
                    </a:cubicBezTo>
                    <a:cubicBezTo>
                      <a:pt x="0" y="110"/>
                      <a:pt x="0" y="110"/>
                      <a:pt x="0" y="110"/>
                    </a:cubicBezTo>
                    <a:cubicBezTo>
                      <a:pt x="0" y="110"/>
                      <a:pt x="9" y="127"/>
                      <a:pt x="23" y="154"/>
                    </a:cubicBezTo>
                    <a:cubicBezTo>
                      <a:pt x="29" y="167"/>
                      <a:pt x="37" y="182"/>
                      <a:pt x="46" y="199"/>
                    </a:cubicBezTo>
                    <a:cubicBezTo>
                      <a:pt x="50" y="207"/>
                      <a:pt x="54" y="215"/>
                      <a:pt x="59" y="224"/>
                    </a:cubicBezTo>
                    <a:cubicBezTo>
                      <a:pt x="63" y="233"/>
                      <a:pt x="67" y="242"/>
                      <a:pt x="71" y="251"/>
                    </a:cubicBezTo>
                    <a:cubicBezTo>
                      <a:pt x="79" y="269"/>
                      <a:pt x="87" y="287"/>
                      <a:pt x="95" y="304"/>
                    </a:cubicBezTo>
                    <a:cubicBezTo>
                      <a:pt x="102" y="321"/>
                      <a:pt x="110" y="336"/>
                      <a:pt x="115" y="350"/>
                    </a:cubicBezTo>
                    <a:cubicBezTo>
                      <a:pt x="126" y="377"/>
                      <a:pt x="133" y="396"/>
                      <a:pt x="133"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Line 105"/>
              <p:cNvSpPr>
                <a:spLocks noChangeShapeType="1"/>
              </p:cNvSpPr>
              <p:nvPr/>
            </p:nvSpPr>
            <p:spPr bwMode="auto">
              <a:xfrm flipH="1" flipV="1">
                <a:off x="8007350" y="1536700"/>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Freeform 106"/>
              <p:cNvSpPr/>
              <p:nvPr/>
            </p:nvSpPr>
            <p:spPr bwMode="auto">
              <a:xfrm>
                <a:off x="8142288" y="1817688"/>
                <a:ext cx="20638" cy="50800"/>
              </a:xfrm>
              <a:custGeom>
                <a:avLst/>
                <a:gdLst>
                  <a:gd name="T0" fmla="*/ 25 w 25"/>
                  <a:gd name="T1" fmla="*/ 64 h 64"/>
                  <a:gd name="T2" fmla="*/ 21 w 25"/>
                  <a:gd name="T3" fmla="*/ 54 h 64"/>
                  <a:gd name="T4" fmla="*/ 13 w 25"/>
                  <a:gd name="T5" fmla="*/ 32 h 64"/>
                  <a:gd name="T6" fmla="*/ 0 w 25"/>
                  <a:gd name="T7" fmla="*/ 0 h 64"/>
                </a:gdLst>
                <a:ahLst/>
                <a:cxnLst>
                  <a:cxn ang="0">
                    <a:pos x="T0" y="T1"/>
                  </a:cxn>
                  <a:cxn ang="0">
                    <a:pos x="T2" y="T3"/>
                  </a:cxn>
                  <a:cxn ang="0">
                    <a:pos x="T4" y="T5"/>
                  </a:cxn>
                  <a:cxn ang="0">
                    <a:pos x="T6" y="T7"/>
                  </a:cxn>
                </a:cxnLst>
                <a:rect l="0" t="0" r="r" b="b"/>
                <a:pathLst>
                  <a:path w="25" h="64">
                    <a:moveTo>
                      <a:pt x="25" y="64"/>
                    </a:moveTo>
                    <a:cubicBezTo>
                      <a:pt x="25" y="64"/>
                      <a:pt x="24" y="60"/>
                      <a:pt x="21" y="54"/>
                    </a:cubicBezTo>
                    <a:cubicBezTo>
                      <a:pt x="19" y="48"/>
                      <a:pt x="16" y="40"/>
                      <a:pt x="13" y="32"/>
                    </a:cubicBezTo>
                    <a:cubicBezTo>
                      <a:pt x="6" y="16"/>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6" name="Freeform 107"/>
              <p:cNvSpPr/>
              <p:nvPr/>
            </p:nvSpPr>
            <p:spPr bwMode="auto">
              <a:xfrm>
                <a:off x="8180388" y="1860550"/>
                <a:ext cx="247650" cy="307975"/>
              </a:xfrm>
              <a:custGeom>
                <a:avLst/>
                <a:gdLst>
                  <a:gd name="T0" fmla="*/ 177 w 307"/>
                  <a:gd name="T1" fmla="*/ 271 h 381"/>
                  <a:gd name="T2" fmla="*/ 169 w 307"/>
                  <a:gd name="T3" fmla="*/ 234 h 381"/>
                  <a:gd name="T4" fmla="*/ 159 w 307"/>
                  <a:gd name="T5" fmla="*/ 196 h 381"/>
                  <a:gd name="T6" fmla="*/ 147 w 307"/>
                  <a:gd name="T7" fmla="*/ 153 h 381"/>
                  <a:gd name="T8" fmla="*/ 134 w 307"/>
                  <a:gd name="T9" fmla="*/ 110 h 381"/>
                  <a:gd name="T10" fmla="*/ 129 w 307"/>
                  <a:gd name="T11" fmla="*/ 90 h 381"/>
                  <a:gd name="T12" fmla="*/ 123 w 307"/>
                  <a:gd name="T13" fmla="*/ 72 h 381"/>
                  <a:gd name="T14" fmla="*/ 110 w 307"/>
                  <a:gd name="T15" fmla="*/ 36 h 381"/>
                  <a:gd name="T16" fmla="*/ 217 w 307"/>
                  <a:gd name="T17" fmla="*/ 0 h 381"/>
                  <a:gd name="T18" fmla="*/ 234 w 307"/>
                  <a:gd name="T19" fmla="*/ 52 h 381"/>
                  <a:gd name="T20" fmla="*/ 267 w 307"/>
                  <a:gd name="T21" fmla="*/ 166 h 381"/>
                  <a:gd name="T22" fmla="*/ 276 w 307"/>
                  <a:gd name="T23" fmla="*/ 197 h 381"/>
                  <a:gd name="T24" fmla="*/ 283 w 307"/>
                  <a:gd name="T25" fmla="*/ 228 h 381"/>
                  <a:gd name="T26" fmla="*/ 295 w 307"/>
                  <a:gd name="T27" fmla="*/ 282 h 381"/>
                  <a:gd name="T28" fmla="*/ 304 w 307"/>
                  <a:gd name="T29" fmla="*/ 320 h 381"/>
                  <a:gd name="T30" fmla="*/ 307 w 307"/>
                  <a:gd name="T31" fmla="*/ 335 h 381"/>
                  <a:gd name="T32" fmla="*/ 82 w 307"/>
                  <a:gd name="T33" fmla="*/ 381 h 381"/>
                  <a:gd name="T34" fmla="*/ 80 w 307"/>
                  <a:gd name="T35" fmla="*/ 367 h 381"/>
                  <a:gd name="T36" fmla="*/ 71 w 307"/>
                  <a:gd name="T37" fmla="*/ 332 h 381"/>
                  <a:gd name="T38" fmla="*/ 60 w 307"/>
                  <a:gd name="T39" fmla="*/ 283 h 381"/>
                  <a:gd name="T40" fmla="*/ 54 w 307"/>
                  <a:gd name="T41" fmla="*/ 255 h 381"/>
                  <a:gd name="T42" fmla="*/ 46 w 307"/>
                  <a:gd name="T43" fmla="*/ 227 h 381"/>
                  <a:gd name="T44" fmla="*/ 16 w 307"/>
                  <a:gd name="T45" fmla="*/ 123 h 381"/>
                  <a:gd name="T46" fmla="*/ 0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271"/>
                    </a:moveTo>
                    <a:cubicBezTo>
                      <a:pt x="177" y="271"/>
                      <a:pt x="174" y="256"/>
                      <a:pt x="169" y="234"/>
                    </a:cubicBezTo>
                    <a:cubicBezTo>
                      <a:pt x="167" y="223"/>
                      <a:pt x="163" y="210"/>
                      <a:pt x="159" y="196"/>
                    </a:cubicBezTo>
                    <a:cubicBezTo>
                      <a:pt x="155" y="182"/>
                      <a:pt x="151" y="168"/>
                      <a:pt x="147" y="153"/>
                    </a:cubicBezTo>
                    <a:cubicBezTo>
                      <a:pt x="142" y="138"/>
                      <a:pt x="138" y="123"/>
                      <a:pt x="134" y="110"/>
                    </a:cubicBezTo>
                    <a:cubicBezTo>
                      <a:pt x="132" y="103"/>
                      <a:pt x="131" y="96"/>
                      <a:pt x="129" y="90"/>
                    </a:cubicBezTo>
                    <a:cubicBezTo>
                      <a:pt x="126" y="84"/>
                      <a:pt x="124" y="78"/>
                      <a:pt x="123" y="72"/>
                    </a:cubicBezTo>
                    <a:cubicBezTo>
                      <a:pt x="115" y="50"/>
                      <a:pt x="110" y="36"/>
                      <a:pt x="110" y="36"/>
                    </a:cubicBezTo>
                    <a:cubicBezTo>
                      <a:pt x="217" y="0"/>
                      <a:pt x="217" y="0"/>
                      <a:pt x="217" y="0"/>
                    </a:cubicBezTo>
                    <a:cubicBezTo>
                      <a:pt x="217" y="0"/>
                      <a:pt x="224" y="21"/>
                      <a:pt x="234" y="52"/>
                    </a:cubicBezTo>
                    <a:cubicBezTo>
                      <a:pt x="244" y="83"/>
                      <a:pt x="255" y="125"/>
                      <a:pt x="267" y="166"/>
                    </a:cubicBezTo>
                    <a:cubicBezTo>
                      <a:pt x="270" y="177"/>
                      <a:pt x="273" y="187"/>
                      <a:pt x="276" y="197"/>
                    </a:cubicBezTo>
                    <a:cubicBezTo>
                      <a:pt x="278" y="208"/>
                      <a:pt x="281" y="218"/>
                      <a:pt x="283" y="228"/>
                    </a:cubicBezTo>
                    <a:cubicBezTo>
                      <a:pt x="287" y="248"/>
                      <a:pt x="292" y="266"/>
                      <a:pt x="295" y="282"/>
                    </a:cubicBezTo>
                    <a:cubicBezTo>
                      <a:pt x="299" y="298"/>
                      <a:pt x="302" y="311"/>
                      <a:pt x="304" y="320"/>
                    </a:cubicBezTo>
                    <a:cubicBezTo>
                      <a:pt x="306" y="330"/>
                      <a:pt x="307" y="335"/>
                      <a:pt x="307" y="335"/>
                    </a:cubicBezTo>
                    <a:cubicBezTo>
                      <a:pt x="82" y="381"/>
                      <a:pt x="82" y="381"/>
                      <a:pt x="82" y="381"/>
                    </a:cubicBezTo>
                    <a:cubicBezTo>
                      <a:pt x="82" y="381"/>
                      <a:pt x="82" y="376"/>
                      <a:pt x="80" y="367"/>
                    </a:cubicBezTo>
                    <a:cubicBezTo>
                      <a:pt x="78" y="359"/>
                      <a:pt x="75" y="347"/>
                      <a:pt x="71" y="332"/>
                    </a:cubicBezTo>
                    <a:cubicBezTo>
                      <a:pt x="68" y="318"/>
                      <a:pt x="64" y="301"/>
                      <a:pt x="60" y="283"/>
                    </a:cubicBezTo>
                    <a:cubicBezTo>
                      <a:pt x="58" y="274"/>
                      <a:pt x="56" y="265"/>
                      <a:pt x="54" y="255"/>
                    </a:cubicBezTo>
                    <a:cubicBezTo>
                      <a:pt x="52" y="246"/>
                      <a:pt x="49" y="237"/>
                      <a:pt x="46" y="227"/>
                    </a:cubicBezTo>
                    <a:cubicBezTo>
                      <a:pt x="35" y="189"/>
                      <a:pt x="25" y="151"/>
                      <a:pt x="16" y="123"/>
                    </a:cubicBezTo>
                    <a:cubicBezTo>
                      <a:pt x="7" y="95"/>
                      <a:pt x="0" y="76"/>
                      <a:pt x="0"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7" name="Line 108"/>
              <p:cNvSpPr>
                <a:spLocks noChangeShapeType="1"/>
              </p:cNvSpPr>
              <p:nvPr/>
            </p:nvSpPr>
            <p:spPr bwMode="auto">
              <a:xfrm>
                <a:off x="8247063"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8" name="Line 109"/>
              <p:cNvSpPr>
                <a:spLocks noChangeShapeType="1"/>
              </p:cNvSpPr>
              <p:nvPr/>
            </p:nvSpPr>
            <p:spPr bwMode="auto">
              <a:xfrm>
                <a:off x="8162925"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9" name="Freeform 110"/>
              <p:cNvSpPr/>
              <p:nvPr/>
            </p:nvSpPr>
            <p:spPr bwMode="auto">
              <a:xfrm>
                <a:off x="8266113" y="2251075"/>
                <a:ext cx="206375" cy="280988"/>
              </a:xfrm>
              <a:custGeom>
                <a:avLst/>
                <a:gdLst>
                  <a:gd name="T0" fmla="*/ 127 w 256"/>
                  <a:gd name="T1" fmla="*/ 104 h 348"/>
                  <a:gd name="T2" fmla="*/ 132 w 256"/>
                  <a:gd name="T3" fmla="*/ 142 h 348"/>
                  <a:gd name="T4" fmla="*/ 138 w 256"/>
                  <a:gd name="T5" fmla="*/ 225 h 348"/>
                  <a:gd name="T6" fmla="*/ 142 w 256"/>
                  <a:gd name="T7" fmla="*/ 270 h 348"/>
                  <a:gd name="T8" fmla="*/ 143 w 256"/>
                  <a:gd name="T9" fmla="*/ 309 h 348"/>
                  <a:gd name="T10" fmla="*/ 144 w 256"/>
                  <a:gd name="T11" fmla="*/ 348 h 348"/>
                  <a:gd name="T12" fmla="*/ 256 w 256"/>
                  <a:gd name="T13" fmla="*/ 345 h 348"/>
                  <a:gd name="T14" fmla="*/ 255 w 256"/>
                  <a:gd name="T15" fmla="*/ 291 h 348"/>
                  <a:gd name="T16" fmla="*/ 252 w 256"/>
                  <a:gd name="T17" fmla="*/ 235 h 348"/>
                  <a:gd name="T18" fmla="*/ 247 w 256"/>
                  <a:gd name="T19" fmla="*/ 172 h 348"/>
                  <a:gd name="T20" fmla="*/ 234 w 256"/>
                  <a:gd name="T21" fmla="*/ 53 h 348"/>
                  <a:gd name="T22" fmla="*/ 227 w 256"/>
                  <a:gd name="T23" fmla="*/ 0 h 348"/>
                  <a:gd name="T24" fmla="*/ 0 w 256"/>
                  <a:gd name="T25" fmla="*/ 33 h 348"/>
                  <a:gd name="T26" fmla="*/ 6 w 256"/>
                  <a:gd name="T27" fmla="*/ 82 h 348"/>
                  <a:gd name="T28" fmla="*/ 18 w 256"/>
                  <a:gd name="T29" fmla="*/ 190 h 348"/>
                  <a:gd name="T30" fmla="*/ 22 w 256"/>
                  <a:gd name="T31" fmla="*/ 248 h 348"/>
                  <a:gd name="T32" fmla="*/ 25 w 256"/>
                  <a:gd name="T33" fmla="*/ 298 h 348"/>
                  <a:gd name="T34" fmla="*/ 27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104"/>
                    </a:moveTo>
                    <a:cubicBezTo>
                      <a:pt x="127" y="104"/>
                      <a:pt x="129" y="119"/>
                      <a:pt x="132" y="142"/>
                    </a:cubicBezTo>
                    <a:cubicBezTo>
                      <a:pt x="133" y="164"/>
                      <a:pt x="136" y="195"/>
                      <a:pt x="138" y="225"/>
                    </a:cubicBezTo>
                    <a:cubicBezTo>
                      <a:pt x="139" y="241"/>
                      <a:pt x="140" y="256"/>
                      <a:pt x="142" y="270"/>
                    </a:cubicBezTo>
                    <a:cubicBezTo>
                      <a:pt x="143" y="285"/>
                      <a:pt x="142" y="298"/>
                      <a:pt x="143" y="309"/>
                    </a:cubicBezTo>
                    <a:cubicBezTo>
                      <a:pt x="143" y="332"/>
                      <a:pt x="144" y="348"/>
                      <a:pt x="144" y="348"/>
                    </a:cubicBezTo>
                    <a:cubicBezTo>
                      <a:pt x="256" y="345"/>
                      <a:pt x="256" y="345"/>
                      <a:pt x="256" y="345"/>
                    </a:cubicBezTo>
                    <a:cubicBezTo>
                      <a:pt x="256" y="345"/>
                      <a:pt x="256" y="323"/>
                      <a:pt x="255" y="291"/>
                    </a:cubicBezTo>
                    <a:cubicBezTo>
                      <a:pt x="255" y="274"/>
                      <a:pt x="253" y="256"/>
                      <a:pt x="252" y="235"/>
                    </a:cubicBezTo>
                    <a:cubicBezTo>
                      <a:pt x="250" y="215"/>
                      <a:pt x="248" y="193"/>
                      <a:pt x="247" y="172"/>
                    </a:cubicBezTo>
                    <a:cubicBezTo>
                      <a:pt x="244" y="129"/>
                      <a:pt x="238" y="86"/>
                      <a:pt x="234" y="53"/>
                    </a:cubicBezTo>
                    <a:cubicBezTo>
                      <a:pt x="230" y="21"/>
                      <a:pt x="227" y="0"/>
                      <a:pt x="227" y="0"/>
                    </a:cubicBezTo>
                    <a:cubicBezTo>
                      <a:pt x="0" y="33"/>
                      <a:pt x="0" y="33"/>
                      <a:pt x="0" y="33"/>
                    </a:cubicBezTo>
                    <a:cubicBezTo>
                      <a:pt x="0" y="33"/>
                      <a:pt x="3" y="53"/>
                      <a:pt x="6" y="82"/>
                    </a:cubicBezTo>
                    <a:cubicBezTo>
                      <a:pt x="10" y="111"/>
                      <a:pt x="16" y="150"/>
                      <a:pt x="18" y="190"/>
                    </a:cubicBezTo>
                    <a:cubicBezTo>
                      <a:pt x="20" y="210"/>
                      <a:pt x="21" y="229"/>
                      <a:pt x="22" y="248"/>
                    </a:cubicBezTo>
                    <a:cubicBezTo>
                      <a:pt x="24" y="266"/>
                      <a:pt x="26" y="283"/>
                      <a:pt x="25" y="298"/>
                    </a:cubicBezTo>
                    <a:cubicBezTo>
                      <a:pt x="26" y="328"/>
                      <a:pt x="27" y="347"/>
                      <a:pt x="27"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Freeform 111"/>
              <p:cNvSpPr/>
              <p:nvPr/>
            </p:nvSpPr>
            <p:spPr bwMode="auto">
              <a:xfrm>
                <a:off x="8256588" y="2224088"/>
                <a:ext cx="9525" cy="53975"/>
              </a:xfrm>
              <a:custGeom>
                <a:avLst/>
                <a:gdLst>
                  <a:gd name="T0" fmla="*/ 11 w 11"/>
                  <a:gd name="T1" fmla="*/ 68 h 68"/>
                  <a:gd name="T2" fmla="*/ 10 w 11"/>
                  <a:gd name="T3" fmla="*/ 57 h 68"/>
                  <a:gd name="T4" fmla="*/ 6 w 11"/>
                  <a:gd name="T5" fmla="*/ 34 h 68"/>
                  <a:gd name="T6" fmla="*/ 0 w 11"/>
                  <a:gd name="T7" fmla="*/ 0 h 68"/>
                </a:gdLst>
                <a:ahLst/>
                <a:cxnLst>
                  <a:cxn ang="0">
                    <a:pos x="T0" y="T1"/>
                  </a:cxn>
                  <a:cxn ang="0">
                    <a:pos x="T2" y="T3"/>
                  </a:cxn>
                  <a:cxn ang="0">
                    <a:pos x="T4" y="T5"/>
                  </a:cxn>
                  <a:cxn ang="0">
                    <a:pos x="T6" y="T7"/>
                  </a:cxn>
                </a:cxnLst>
                <a:rect l="0" t="0" r="r" b="b"/>
                <a:pathLst>
                  <a:path w="11" h="68">
                    <a:moveTo>
                      <a:pt x="11" y="68"/>
                    </a:moveTo>
                    <a:cubicBezTo>
                      <a:pt x="11" y="68"/>
                      <a:pt x="11" y="64"/>
                      <a:pt x="10" y="57"/>
                    </a:cubicBezTo>
                    <a:cubicBezTo>
                      <a:pt x="9" y="51"/>
                      <a:pt x="7" y="42"/>
                      <a:pt x="6" y="34"/>
                    </a:cubicBezTo>
                    <a:cubicBezTo>
                      <a:pt x="3" y="17"/>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1" name="Line 112"/>
              <p:cNvSpPr>
                <a:spLocks noChangeShapeType="1"/>
              </p:cNvSpPr>
              <p:nvPr/>
            </p:nvSpPr>
            <p:spPr bwMode="auto">
              <a:xfrm flipH="1" flipV="1">
                <a:off x="8288338" y="2532063"/>
                <a:ext cx="1588"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3" name="椭圆 122"/>
            <p:cNvSpPr/>
            <p:nvPr/>
          </p:nvSpPr>
          <p:spPr>
            <a:xfrm>
              <a:off x="4373286" y="935826"/>
              <a:ext cx="3448965" cy="3448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2" name="文本框 460"/>
          <p:cNvSpPr txBox="1"/>
          <p:nvPr/>
        </p:nvSpPr>
        <p:spPr>
          <a:xfrm>
            <a:off x="2093633" y="2937793"/>
            <a:ext cx="1844820" cy="101169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b="1" dirty="0">
                <a:solidFill>
                  <a:srgbClr val="000560"/>
                </a:solidFill>
              </a:rPr>
              <a:t>目录</a:t>
            </a:r>
            <a:endParaRPr lang="zh-CN" altLang="en-US" sz="6000" b="1" dirty="0">
              <a:solidFill>
                <a:srgbClr val="000560"/>
              </a:solidFill>
            </a:endParaRPr>
          </a:p>
        </p:txBody>
      </p:sp>
      <p:sp>
        <p:nvSpPr>
          <p:cNvPr id="2" name="Oval 5"/>
          <p:cNvSpPr/>
          <p:nvPr/>
        </p:nvSpPr>
        <p:spPr bwMode="auto">
          <a:xfrm>
            <a:off x="6124723" y="4811816"/>
            <a:ext cx="777494" cy="742191"/>
          </a:xfrm>
          <a:prstGeom prst="ellipse">
            <a:avLst/>
          </a:prstGeom>
          <a:solidFill>
            <a:srgbClr val="000560"/>
          </a:solidFill>
          <a:ln w="76200">
            <a:solidFill>
              <a:schemeClr val="bg1"/>
            </a:solidFill>
            <a:round/>
          </a:ln>
        </p:spPr>
        <p:txBody>
          <a:bodyPr rot="0" spcFirstLastPara="0" vert="horz" wrap="none" lIns="0" tIns="0" rIns="0" bIns="0" anchor="ctr" anchorCtr="1"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dirty="0">
                <a:solidFill>
                  <a:schemeClr val="bg1">
                    <a:lumMod val="100000"/>
                  </a:schemeClr>
                </a:solidFill>
                <a:latin typeface="Impact" panose="020B0806030902050204" pitchFamily="34" charset="0"/>
              </a:rPr>
              <a:t>05</a:t>
            </a:r>
            <a:endParaRPr lang="en-US" altLang="zh-CN" sz="2800" dirty="0">
              <a:solidFill>
                <a:schemeClr val="bg1">
                  <a:lumMod val="100000"/>
                </a:schemeClr>
              </a:solidFill>
              <a:latin typeface="Impact" panose="020B0806030902050204" pitchFamily="34" charset="0"/>
            </a:endParaRPr>
          </a:p>
        </p:txBody>
      </p:sp>
      <p:sp>
        <p:nvSpPr>
          <p:cNvPr id="3" name="文本框 29"/>
          <p:cNvSpPr txBox="1"/>
          <p:nvPr/>
        </p:nvSpPr>
        <p:spPr>
          <a:xfrm>
            <a:off x="7231956" y="4881837"/>
            <a:ext cx="2850110" cy="646331"/>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rgbClr val="000560"/>
                </a:solidFill>
              </a:rPr>
              <a:t>结果展示</a:t>
            </a:r>
            <a:endParaRPr lang="zh-CN" altLang="en-US" sz="3600" b="1" dirty="0">
              <a:solidFill>
                <a:srgbClr val="00056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79595" y="1511928"/>
            <a:ext cx="3832810" cy="3834145"/>
            <a:chOff x="4179587" y="739775"/>
            <a:chExt cx="3832810" cy="3834145"/>
          </a:xfrm>
        </p:grpSpPr>
        <p:grpSp>
          <p:nvGrpSpPr>
            <p:cNvPr id="3" name="组合 2"/>
            <p:cNvGrpSpPr/>
            <p:nvPr/>
          </p:nvGrpSpPr>
          <p:grpSpPr>
            <a:xfrm>
              <a:off x="4179587" y="739775"/>
              <a:ext cx="3832810" cy="3834145"/>
              <a:chOff x="3900488" y="301625"/>
              <a:chExt cx="4572000" cy="4573588"/>
            </a:xfrm>
          </p:grpSpPr>
          <p:sp>
            <p:nvSpPr>
              <p:cNvPr id="5" name="Freeform 5"/>
              <p:cNvSpPr/>
              <p:nvPr/>
            </p:nvSpPr>
            <p:spPr bwMode="auto">
              <a:xfrm>
                <a:off x="8266113" y="2644775"/>
                <a:ext cx="206375" cy="280988"/>
              </a:xfrm>
              <a:custGeom>
                <a:avLst/>
                <a:gdLst>
                  <a:gd name="T0" fmla="*/ 127 w 256"/>
                  <a:gd name="T1" fmla="*/ 244 h 348"/>
                  <a:gd name="T2" fmla="*/ 132 w 256"/>
                  <a:gd name="T3" fmla="*/ 206 h 348"/>
                  <a:gd name="T4" fmla="*/ 138 w 256"/>
                  <a:gd name="T5" fmla="*/ 122 h 348"/>
                  <a:gd name="T6" fmla="*/ 142 w 256"/>
                  <a:gd name="T7" fmla="*/ 78 h 348"/>
                  <a:gd name="T8" fmla="*/ 143 w 256"/>
                  <a:gd name="T9" fmla="*/ 38 h 348"/>
                  <a:gd name="T10" fmla="*/ 144 w 256"/>
                  <a:gd name="T11" fmla="*/ 0 h 348"/>
                  <a:gd name="T12" fmla="*/ 256 w 256"/>
                  <a:gd name="T13" fmla="*/ 3 h 348"/>
                  <a:gd name="T14" fmla="*/ 255 w 256"/>
                  <a:gd name="T15" fmla="*/ 57 h 348"/>
                  <a:gd name="T16" fmla="*/ 252 w 256"/>
                  <a:gd name="T17" fmla="*/ 113 h 348"/>
                  <a:gd name="T18" fmla="*/ 247 w 256"/>
                  <a:gd name="T19" fmla="*/ 176 h 348"/>
                  <a:gd name="T20" fmla="*/ 234 w 256"/>
                  <a:gd name="T21" fmla="*/ 294 h 348"/>
                  <a:gd name="T22" fmla="*/ 227 w 256"/>
                  <a:gd name="T23" fmla="*/ 348 h 348"/>
                  <a:gd name="T24" fmla="*/ 0 w 256"/>
                  <a:gd name="T25" fmla="*/ 315 h 348"/>
                  <a:gd name="T26" fmla="*/ 6 w 256"/>
                  <a:gd name="T27" fmla="*/ 266 h 348"/>
                  <a:gd name="T28" fmla="*/ 18 w 256"/>
                  <a:gd name="T29" fmla="*/ 158 h 348"/>
                  <a:gd name="T30" fmla="*/ 22 w 256"/>
                  <a:gd name="T31" fmla="*/ 100 h 348"/>
                  <a:gd name="T32" fmla="*/ 25 w 256"/>
                  <a:gd name="T33" fmla="*/ 50 h 348"/>
                  <a:gd name="T34" fmla="*/ 27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244"/>
                    </a:moveTo>
                    <a:cubicBezTo>
                      <a:pt x="127" y="244"/>
                      <a:pt x="129" y="229"/>
                      <a:pt x="132" y="206"/>
                    </a:cubicBezTo>
                    <a:cubicBezTo>
                      <a:pt x="133" y="183"/>
                      <a:pt x="136" y="153"/>
                      <a:pt x="138" y="122"/>
                    </a:cubicBezTo>
                    <a:cubicBezTo>
                      <a:pt x="139" y="107"/>
                      <a:pt x="140" y="92"/>
                      <a:pt x="142" y="78"/>
                    </a:cubicBezTo>
                    <a:cubicBezTo>
                      <a:pt x="143" y="63"/>
                      <a:pt x="142" y="50"/>
                      <a:pt x="143" y="38"/>
                    </a:cubicBezTo>
                    <a:cubicBezTo>
                      <a:pt x="143" y="15"/>
                      <a:pt x="144" y="0"/>
                      <a:pt x="144" y="0"/>
                    </a:cubicBezTo>
                    <a:cubicBezTo>
                      <a:pt x="256" y="3"/>
                      <a:pt x="256" y="3"/>
                      <a:pt x="256" y="3"/>
                    </a:cubicBezTo>
                    <a:cubicBezTo>
                      <a:pt x="256" y="3"/>
                      <a:pt x="256" y="25"/>
                      <a:pt x="255" y="57"/>
                    </a:cubicBezTo>
                    <a:cubicBezTo>
                      <a:pt x="255" y="73"/>
                      <a:pt x="253" y="92"/>
                      <a:pt x="252" y="113"/>
                    </a:cubicBezTo>
                    <a:cubicBezTo>
                      <a:pt x="250" y="133"/>
                      <a:pt x="248" y="154"/>
                      <a:pt x="247" y="176"/>
                    </a:cubicBezTo>
                    <a:cubicBezTo>
                      <a:pt x="244" y="219"/>
                      <a:pt x="238" y="262"/>
                      <a:pt x="234" y="294"/>
                    </a:cubicBezTo>
                    <a:cubicBezTo>
                      <a:pt x="230" y="327"/>
                      <a:pt x="227" y="348"/>
                      <a:pt x="227" y="348"/>
                    </a:cubicBezTo>
                    <a:cubicBezTo>
                      <a:pt x="0" y="315"/>
                      <a:pt x="0" y="315"/>
                      <a:pt x="0" y="315"/>
                    </a:cubicBezTo>
                    <a:cubicBezTo>
                      <a:pt x="0" y="315"/>
                      <a:pt x="3" y="295"/>
                      <a:pt x="6" y="266"/>
                    </a:cubicBezTo>
                    <a:cubicBezTo>
                      <a:pt x="10" y="236"/>
                      <a:pt x="16" y="197"/>
                      <a:pt x="18" y="158"/>
                    </a:cubicBezTo>
                    <a:cubicBezTo>
                      <a:pt x="20" y="138"/>
                      <a:pt x="21" y="119"/>
                      <a:pt x="22" y="100"/>
                    </a:cubicBezTo>
                    <a:cubicBezTo>
                      <a:pt x="24" y="82"/>
                      <a:pt x="26" y="64"/>
                      <a:pt x="25" y="50"/>
                    </a:cubicBezTo>
                    <a:cubicBezTo>
                      <a:pt x="26" y="20"/>
                      <a:pt x="27" y="0"/>
                      <a:pt x="2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6"/>
              <p:cNvSpPr/>
              <p:nvPr/>
            </p:nvSpPr>
            <p:spPr bwMode="auto">
              <a:xfrm>
                <a:off x="8256588" y="2898775"/>
                <a:ext cx="9525" cy="55563"/>
              </a:xfrm>
              <a:custGeom>
                <a:avLst/>
                <a:gdLst>
                  <a:gd name="T0" fmla="*/ 11 w 11"/>
                  <a:gd name="T1" fmla="*/ 0 h 68"/>
                  <a:gd name="T2" fmla="*/ 10 w 11"/>
                  <a:gd name="T3" fmla="*/ 10 h 68"/>
                  <a:gd name="T4" fmla="*/ 6 w 11"/>
                  <a:gd name="T5" fmla="*/ 34 h 68"/>
                  <a:gd name="T6" fmla="*/ 0 w 11"/>
                  <a:gd name="T7" fmla="*/ 68 h 68"/>
                </a:gdLst>
                <a:ahLst/>
                <a:cxnLst>
                  <a:cxn ang="0">
                    <a:pos x="T0" y="T1"/>
                  </a:cxn>
                  <a:cxn ang="0">
                    <a:pos x="T2" y="T3"/>
                  </a:cxn>
                  <a:cxn ang="0">
                    <a:pos x="T4" y="T5"/>
                  </a:cxn>
                  <a:cxn ang="0">
                    <a:pos x="T6" y="T7"/>
                  </a:cxn>
                </a:cxnLst>
                <a:rect l="0" t="0" r="r" b="b"/>
                <a:pathLst>
                  <a:path w="11" h="68">
                    <a:moveTo>
                      <a:pt x="11" y="0"/>
                    </a:moveTo>
                    <a:cubicBezTo>
                      <a:pt x="11" y="0"/>
                      <a:pt x="11" y="4"/>
                      <a:pt x="10" y="10"/>
                    </a:cubicBezTo>
                    <a:cubicBezTo>
                      <a:pt x="9" y="17"/>
                      <a:pt x="7" y="25"/>
                      <a:pt x="6" y="34"/>
                    </a:cubicBezTo>
                    <a:cubicBezTo>
                      <a:pt x="3" y="51"/>
                      <a:pt x="0" y="68"/>
                      <a:pt x="0"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Line 7"/>
              <p:cNvSpPr>
                <a:spLocks noChangeShapeType="1"/>
              </p:cNvSpPr>
              <p:nvPr/>
            </p:nvSpPr>
            <p:spPr bwMode="auto">
              <a:xfrm flipH="1">
                <a:off x="8288338" y="2589213"/>
                <a:ext cx="1588"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Freeform 8"/>
              <p:cNvSpPr/>
              <p:nvPr/>
            </p:nvSpPr>
            <p:spPr bwMode="auto">
              <a:xfrm>
                <a:off x="8180388" y="3008313"/>
                <a:ext cx="247650" cy="307975"/>
              </a:xfrm>
              <a:custGeom>
                <a:avLst/>
                <a:gdLst>
                  <a:gd name="T0" fmla="*/ 177 w 307"/>
                  <a:gd name="T1" fmla="*/ 110 h 381"/>
                  <a:gd name="T2" fmla="*/ 169 w 307"/>
                  <a:gd name="T3" fmla="*/ 147 h 381"/>
                  <a:gd name="T4" fmla="*/ 159 w 307"/>
                  <a:gd name="T5" fmla="*/ 185 h 381"/>
                  <a:gd name="T6" fmla="*/ 147 w 307"/>
                  <a:gd name="T7" fmla="*/ 228 h 381"/>
                  <a:gd name="T8" fmla="*/ 134 w 307"/>
                  <a:gd name="T9" fmla="*/ 271 h 381"/>
                  <a:gd name="T10" fmla="*/ 129 w 307"/>
                  <a:gd name="T11" fmla="*/ 291 h 381"/>
                  <a:gd name="T12" fmla="*/ 123 w 307"/>
                  <a:gd name="T13" fmla="*/ 309 h 381"/>
                  <a:gd name="T14" fmla="*/ 110 w 307"/>
                  <a:gd name="T15" fmla="*/ 345 h 381"/>
                  <a:gd name="T16" fmla="*/ 217 w 307"/>
                  <a:gd name="T17" fmla="*/ 381 h 381"/>
                  <a:gd name="T18" fmla="*/ 234 w 307"/>
                  <a:gd name="T19" fmla="*/ 329 h 381"/>
                  <a:gd name="T20" fmla="*/ 267 w 307"/>
                  <a:gd name="T21" fmla="*/ 215 h 381"/>
                  <a:gd name="T22" fmla="*/ 276 w 307"/>
                  <a:gd name="T23" fmla="*/ 183 h 381"/>
                  <a:gd name="T24" fmla="*/ 283 w 307"/>
                  <a:gd name="T25" fmla="*/ 153 h 381"/>
                  <a:gd name="T26" fmla="*/ 295 w 307"/>
                  <a:gd name="T27" fmla="*/ 99 h 381"/>
                  <a:gd name="T28" fmla="*/ 304 w 307"/>
                  <a:gd name="T29" fmla="*/ 60 h 381"/>
                  <a:gd name="T30" fmla="*/ 307 w 307"/>
                  <a:gd name="T31" fmla="*/ 46 h 381"/>
                  <a:gd name="T32" fmla="*/ 82 w 307"/>
                  <a:gd name="T33" fmla="*/ 0 h 381"/>
                  <a:gd name="T34" fmla="*/ 80 w 307"/>
                  <a:gd name="T35" fmla="*/ 14 h 381"/>
                  <a:gd name="T36" fmla="*/ 71 w 307"/>
                  <a:gd name="T37" fmla="*/ 48 h 381"/>
                  <a:gd name="T38" fmla="*/ 60 w 307"/>
                  <a:gd name="T39" fmla="*/ 98 h 381"/>
                  <a:gd name="T40" fmla="*/ 54 w 307"/>
                  <a:gd name="T41" fmla="*/ 125 h 381"/>
                  <a:gd name="T42" fmla="*/ 46 w 307"/>
                  <a:gd name="T43" fmla="*/ 154 h 381"/>
                  <a:gd name="T44" fmla="*/ 16 w 307"/>
                  <a:gd name="T45" fmla="*/ 258 h 381"/>
                  <a:gd name="T46" fmla="*/ 0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110"/>
                    </a:moveTo>
                    <a:cubicBezTo>
                      <a:pt x="177" y="110"/>
                      <a:pt x="174" y="125"/>
                      <a:pt x="169" y="147"/>
                    </a:cubicBezTo>
                    <a:cubicBezTo>
                      <a:pt x="167" y="158"/>
                      <a:pt x="163" y="171"/>
                      <a:pt x="159" y="185"/>
                    </a:cubicBezTo>
                    <a:cubicBezTo>
                      <a:pt x="155" y="199"/>
                      <a:pt x="151" y="213"/>
                      <a:pt x="147" y="228"/>
                    </a:cubicBezTo>
                    <a:cubicBezTo>
                      <a:pt x="142" y="243"/>
                      <a:pt x="138" y="257"/>
                      <a:pt x="134" y="271"/>
                    </a:cubicBezTo>
                    <a:cubicBezTo>
                      <a:pt x="132" y="278"/>
                      <a:pt x="131" y="285"/>
                      <a:pt x="129" y="291"/>
                    </a:cubicBezTo>
                    <a:cubicBezTo>
                      <a:pt x="126" y="297"/>
                      <a:pt x="124" y="303"/>
                      <a:pt x="123" y="309"/>
                    </a:cubicBezTo>
                    <a:cubicBezTo>
                      <a:pt x="115" y="330"/>
                      <a:pt x="110" y="345"/>
                      <a:pt x="110" y="345"/>
                    </a:cubicBezTo>
                    <a:cubicBezTo>
                      <a:pt x="217" y="381"/>
                      <a:pt x="217" y="381"/>
                      <a:pt x="217" y="381"/>
                    </a:cubicBezTo>
                    <a:cubicBezTo>
                      <a:pt x="217" y="381"/>
                      <a:pt x="224" y="360"/>
                      <a:pt x="234" y="329"/>
                    </a:cubicBezTo>
                    <a:cubicBezTo>
                      <a:pt x="244" y="298"/>
                      <a:pt x="255" y="256"/>
                      <a:pt x="267" y="215"/>
                    </a:cubicBezTo>
                    <a:cubicBezTo>
                      <a:pt x="270" y="204"/>
                      <a:pt x="273" y="194"/>
                      <a:pt x="276" y="183"/>
                    </a:cubicBezTo>
                    <a:cubicBezTo>
                      <a:pt x="278" y="173"/>
                      <a:pt x="281" y="163"/>
                      <a:pt x="283" y="153"/>
                    </a:cubicBezTo>
                    <a:cubicBezTo>
                      <a:pt x="287" y="133"/>
                      <a:pt x="292" y="115"/>
                      <a:pt x="295" y="99"/>
                    </a:cubicBezTo>
                    <a:cubicBezTo>
                      <a:pt x="299" y="83"/>
                      <a:pt x="302" y="70"/>
                      <a:pt x="304" y="60"/>
                    </a:cubicBezTo>
                    <a:cubicBezTo>
                      <a:pt x="306" y="51"/>
                      <a:pt x="307" y="46"/>
                      <a:pt x="307" y="46"/>
                    </a:cubicBezTo>
                    <a:cubicBezTo>
                      <a:pt x="82" y="0"/>
                      <a:pt x="82" y="0"/>
                      <a:pt x="82" y="0"/>
                    </a:cubicBezTo>
                    <a:cubicBezTo>
                      <a:pt x="82" y="0"/>
                      <a:pt x="82" y="5"/>
                      <a:pt x="80" y="14"/>
                    </a:cubicBezTo>
                    <a:cubicBezTo>
                      <a:pt x="78" y="22"/>
                      <a:pt x="75" y="34"/>
                      <a:pt x="71" y="48"/>
                    </a:cubicBezTo>
                    <a:cubicBezTo>
                      <a:pt x="68" y="63"/>
                      <a:pt x="64" y="80"/>
                      <a:pt x="60" y="98"/>
                    </a:cubicBezTo>
                    <a:cubicBezTo>
                      <a:pt x="58" y="107"/>
                      <a:pt x="56" y="116"/>
                      <a:pt x="54" y="125"/>
                    </a:cubicBezTo>
                    <a:cubicBezTo>
                      <a:pt x="52" y="135"/>
                      <a:pt x="49" y="144"/>
                      <a:pt x="46" y="154"/>
                    </a:cubicBezTo>
                    <a:cubicBezTo>
                      <a:pt x="35" y="192"/>
                      <a:pt x="25" y="230"/>
                      <a:pt x="16" y="258"/>
                    </a:cubicBezTo>
                    <a:cubicBezTo>
                      <a:pt x="7" y="286"/>
                      <a:pt x="0" y="305"/>
                      <a:pt x="0"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Line 9"/>
              <p:cNvSpPr>
                <a:spLocks noChangeShapeType="1"/>
              </p:cNvSpPr>
              <p:nvPr/>
            </p:nvSpPr>
            <p:spPr bwMode="auto">
              <a:xfrm flipV="1">
                <a:off x="8247063"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Line 10"/>
              <p:cNvSpPr>
                <a:spLocks noChangeShapeType="1"/>
              </p:cNvSpPr>
              <p:nvPr/>
            </p:nvSpPr>
            <p:spPr bwMode="auto">
              <a:xfrm flipV="1">
                <a:off x="8162925"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Freeform 11"/>
              <p:cNvSpPr/>
              <p:nvPr/>
            </p:nvSpPr>
            <p:spPr bwMode="auto">
              <a:xfrm>
                <a:off x="8035925" y="3360738"/>
                <a:ext cx="280988" cy="319088"/>
              </a:xfrm>
              <a:custGeom>
                <a:avLst/>
                <a:gdLst>
                  <a:gd name="T0" fmla="*/ 143 w 348"/>
                  <a:gd name="T1" fmla="*/ 263 h 396"/>
                  <a:gd name="T2" fmla="*/ 161 w 348"/>
                  <a:gd name="T3" fmla="*/ 229 h 396"/>
                  <a:gd name="T4" fmla="*/ 196 w 348"/>
                  <a:gd name="T5" fmla="*/ 153 h 396"/>
                  <a:gd name="T6" fmla="*/ 214 w 348"/>
                  <a:gd name="T7" fmla="*/ 112 h 396"/>
                  <a:gd name="T8" fmla="*/ 229 w 348"/>
                  <a:gd name="T9" fmla="*/ 76 h 396"/>
                  <a:gd name="T10" fmla="*/ 243 w 348"/>
                  <a:gd name="T11" fmla="*/ 40 h 396"/>
                  <a:gd name="T12" fmla="*/ 348 w 348"/>
                  <a:gd name="T13" fmla="*/ 81 h 396"/>
                  <a:gd name="T14" fmla="*/ 328 w 348"/>
                  <a:gd name="T15" fmla="*/ 132 h 396"/>
                  <a:gd name="T16" fmla="*/ 306 w 348"/>
                  <a:gd name="T17" fmla="*/ 182 h 396"/>
                  <a:gd name="T18" fmla="*/ 279 w 348"/>
                  <a:gd name="T19" fmla="*/ 241 h 396"/>
                  <a:gd name="T20" fmla="*/ 266 w 348"/>
                  <a:gd name="T21" fmla="*/ 270 h 396"/>
                  <a:gd name="T22" fmla="*/ 252 w 348"/>
                  <a:gd name="T23" fmla="*/ 298 h 396"/>
                  <a:gd name="T24" fmla="*/ 227 w 348"/>
                  <a:gd name="T25" fmla="*/ 347 h 396"/>
                  <a:gd name="T26" fmla="*/ 202 w 348"/>
                  <a:gd name="T27" fmla="*/ 396 h 396"/>
                  <a:gd name="T28" fmla="*/ 0 w 348"/>
                  <a:gd name="T29" fmla="*/ 286 h 396"/>
                  <a:gd name="T30" fmla="*/ 23 w 348"/>
                  <a:gd name="T31" fmla="*/ 242 h 396"/>
                  <a:gd name="T32" fmla="*/ 46 w 348"/>
                  <a:gd name="T33" fmla="*/ 197 h 396"/>
                  <a:gd name="T34" fmla="*/ 59 w 348"/>
                  <a:gd name="T35" fmla="*/ 172 h 396"/>
                  <a:gd name="T36" fmla="*/ 71 w 348"/>
                  <a:gd name="T37" fmla="*/ 145 h 396"/>
                  <a:gd name="T38" fmla="*/ 95 w 348"/>
                  <a:gd name="T39" fmla="*/ 92 h 396"/>
                  <a:gd name="T40" fmla="*/ 115 w 348"/>
                  <a:gd name="T41" fmla="*/ 46 h 396"/>
                  <a:gd name="T42" fmla="*/ 133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263"/>
                    </a:moveTo>
                    <a:cubicBezTo>
                      <a:pt x="143" y="263"/>
                      <a:pt x="150" y="250"/>
                      <a:pt x="161" y="229"/>
                    </a:cubicBezTo>
                    <a:cubicBezTo>
                      <a:pt x="171" y="209"/>
                      <a:pt x="183" y="181"/>
                      <a:pt x="196" y="153"/>
                    </a:cubicBezTo>
                    <a:cubicBezTo>
                      <a:pt x="202" y="139"/>
                      <a:pt x="208" y="125"/>
                      <a:pt x="214" y="112"/>
                    </a:cubicBezTo>
                    <a:cubicBezTo>
                      <a:pt x="220" y="99"/>
                      <a:pt x="225" y="86"/>
                      <a:pt x="229" y="76"/>
                    </a:cubicBezTo>
                    <a:cubicBezTo>
                      <a:pt x="237" y="54"/>
                      <a:pt x="243" y="40"/>
                      <a:pt x="243" y="40"/>
                    </a:cubicBezTo>
                    <a:cubicBezTo>
                      <a:pt x="348" y="81"/>
                      <a:pt x="348" y="81"/>
                      <a:pt x="348" y="81"/>
                    </a:cubicBezTo>
                    <a:cubicBezTo>
                      <a:pt x="348" y="81"/>
                      <a:pt x="340" y="101"/>
                      <a:pt x="328" y="132"/>
                    </a:cubicBezTo>
                    <a:cubicBezTo>
                      <a:pt x="322" y="147"/>
                      <a:pt x="314" y="164"/>
                      <a:pt x="306" y="182"/>
                    </a:cubicBezTo>
                    <a:cubicBezTo>
                      <a:pt x="297" y="201"/>
                      <a:pt x="288" y="221"/>
                      <a:pt x="279" y="241"/>
                    </a:cubicBezTo>
                    <a:cubicBezTo>
                      <a:pt x="275" y="250"/>
                      <a:pt x="270" y="260"/>
                      <a:pt x="266" y="270"/>
                    </a:cubicBezTo>
                    <a:cubicBezTo>
                      <a:pt x="261" y="280"/>
                      <a:pt x="256" y="289"/>
                      <a:pt x="252" y="298"/>
                    </a:cubicBezTo>
                    <a:cubicBezTo>
                      <a:pt x="243" y="316"/>
                      <a:pt x="234" y="333"/>
                      <a:pt x="227" y="347"/>
                    </a:cubicBezTo>
                    <a:cubicBezTo>
                      <a:pt x="212" y="376"/>
                      <a:pt x="202" y="396"/>
                      <a:pt x="202" y="396"/>
                    </a:cubicBezTo>
                    <a:cubicBezTo>
                      <a:pt x="0" y="286"/>
                      <a:pt x="0" y="286"/>
                      <a:pt x="0" y="286"/>
                    </a:cubicBezTo>
                    <a:cubicBezTo>
                      <a:pt x="0" y="286"/>
                      <a:pt x="9" y="268"/>
                      <a:pt x="23" y="242"/>
                    </a:cubicBezTo>
                    <a:cubicBezTo>
                      <a:pt x="29" y="229"/>
                      <a:pt x="37" y="214"/>
                      <a:pt x="46" y="197"/>
                    </a:cubicBezTo>
                    <a:cubicBezTo>
                      <a:pt x="50" y="189"/>
                      <a:pt x="54" y="180"/>
                      <a:pt x="59" y="172"/>
                    </a:cubicBezTo>
                    <a:cubicBezTo>
                      <a:pt x="63" y="163"/>
                      <a:pt x="67" y="154"/>
                      <a:pt x="71" y="145"/>
                    </a:cubicBezTo>
                    <a:cubicBezTo>
                      <a:pt x="79" y="127"/>
                      <a:pt x="87" y="109"/>
                      <a:pt x="95" y="92"/>
                    </a:cubicBezTo>
                    <a:cubicBezTo>
                      <a:pt x="102" y="75"/>
                      <a:pt x="110" y="60"/>
                      <a:pt x="115" y="46"/>
                    </a:cubicBezTo>
                    <a:cubicBezTo>
                      <a:pt x="126" y="18"/>
                      <a:pt x="133" y="0"/>
                      <a:pt x="13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Line 12"/>
              <p:cNvSpPr>
                <a:spLocks noChangeShapeType="1"/>
              </p:cNvSpPr>
              <p:nvPr/>
            </p:nvSpPr>
            <p:spPr bwMode="auto">
              <a:xfrm flipH="1">
                <a:off x="8007350" y="3590925"/>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3"/>
              <p:cNvSpPr/>
              <p:nvPr/>
            </p:nvSpPr>
            <p:spPr bwMode="auto">
              <a:xfrm>
                <a:off x="8142288" y="3308350"/>
                <a:ext cx="20638" cy="52388"/>
              </a:xfrm>
              <a:custGeom>
                <a:avLst/>
                <a:gdLst>
                  <a:gd name="T0" fmla="*/ 25 w 25"/>
                  <a:gd name="T1" fmla="*/ 0 h 65"/>
                  <a:gd name="T2" fmla="*/ 21 w 25"/>
                  <a:gd name="T3" fmla="*/ 11 h 65"/>
                  <a:gd name="T4" fmla="*/ 13 w 25"/>
                  <a:gd name="T5" fmla="*/ 33 h 65"/>
                  <a:gd name="T6" fmla="*/ 0 w 25"/>
                  <a:gd name="T7" fmla="*/ 65 h 65"/>
                </a:gdLst>
                <a:ahLst/>
                <a:cxnLst>
                  <a:cxn ang="0">
                    <a:pos x="T0" y="T1"/>
                  </a:cxn>
                  <a:cxn ang="0">
                    <a:pos x="T2" y="T3"/>
                  </a:cxn>
                  <a:cxn ang="0">
                    <a:pos x="T4" y="T5"/>
                  </a:cxn>
                  <a:cxn ang="0">
                    <a:pos x="T6" y="T7"/>
                  </a:cxn>
                </a:cxnLst>
                <a:rect l="0" t="0" r="r" b="b"/>
                <a:pathLst>
                  <a:path w="25" h="65">
                    <a:moveTo>
                      <a:pt x="25" y="0"/>
                    </a:moveTo>
                    <a:cubicBezTo>
                      <a:pt x="25" y="0"/>
                      <a:pt x="24" y="5"/>
                      <a:pt x="21" y="11"/>
                    </a:cubicBezTo>
                    <a:cubicBezTo>
                      <a:pt x="19" y="17"/>
                      <a:pt x="16" y="25"/>
                      <a:pt x="13" y="33"/>
                    </a:cubicBezTo>
                    <a:cubicBezTo>
                      <a:pt x="6" y="49"/>
                      <a:pt x="0" y="65"/>
                      <a:pt x="0"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14"/>
              <p:cNvSpPr/>
              <p:nvPr/>
            </p:nvSpPr>
            <p:spPr bwMode="auto">
              <a:xfrm>
                <a:off x="7832725" y="3687763"/>
                <a:ext cx="304800" cy="325438"/>
              </a:xfrm>
              <a:custGeom>
                <a:avLst/>
                <a:gdLst>
                  <a:gd name="T0" fmla="*/ 234 w 377"/>
                  <a:gd name="T1" fmla="*/ 136 h 403"/>
                  <a:gd name="T2" fmla="*/ 228 w 377"/>
                  <a:gd name="T3" fmla="*/ 144 h 403"/>
                  <a:gd name="T4" fmla="*/ 213 w 377"/>
                  <a:gd name="T5" fmla="*/ 167 h 403"/>
                  <a:gd name="T6" fmla="*/ 164 w 377"/>
                  <a:gd name="T7" fmla="*/ 236 h 403"/>
                  <a:gd name="T8" fmla="*/ 137 w 377"/>
                  <a:gd name="T9" fmla="*/ 272 h 403"/>
                  <a:gd name="T10" fmla="*/ 113 w 377"/>
                  <a:gd name="T11" fmla="*/ 303 h 403"/>
                  <a:gd name="T12" fmla="*/ 90 w 377"/>
                  <a:gd name="T13" fmla="*/ 333 h 403"/>
                  <a:gd name="T14" fmla="*/ 178 w 377"/>
                  <a:gd name="T15" fmla="*/ 403 h 403"/>
                  <a:gd name="T16" fmla="*/ 211 w 377"/>
                  <a:gd name="T17" fmla="*/ 361 h 403"/>
                  <a:gd name="T18" fmla="*/ 281 w 377"/>
                  <a:gd name="T19" fmla="*/ 265 h 403"/>
                  <a:gd name="T20" fmla="*/ 300 w 377"/>
                  <a:gd name="T21" fmla="*/ 238 h 403"/>
                  <a:gd name="T22" fmla="*/ 318 w 377"/>
                  <a:gd name="T23" fmla="*/ 212 h 403"/>
                  <a:gd name="T24" fmla="*/ 348 w 377"/>
                  <a:gd name="T25" fmla="*/ 166 h 403"/>
                  <a:gd name="T26" fmla="*/ 377 w 377"/>
                  <a:gd name="T27" fmla="*/ 120 h 403"/>
                  <a:gd name="T28" fmla="*/ 181 w 377"/>
                  <a:gd name="T29" fmla="*/ 0 h 403"/>
                  <a:gd name="T30" fmla="*/ 155 w 377"/>
                  <a:gd name="T31" fmla="*/ 41 h 403"/>
                  <a:gd name="T32" fmla="*/ 128 w 377"/>
                  <a:gd name="T33" fmla="*/ 84 h 403"/>
                  <a:gd name="T34" fmla="*/ 112 w 377"/>
                  <a:gd name="T35" fmla="*/ 108 h 403"/>
                  <a:gd name="T36" fmla="*/ 94 w 377"/>
                  <a:gd name="T37" fmla="*/ 132 h 403"/>
                  <a:gd name="T38" fmla="*/ 30 w 377"/>
                  <a:gd name="T39" fmla="*/ 219 h 403"/>
                  <a:gd name="T40" fmla="*/ 0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234" y="136"/>
                    </a:moveTo>
                    <a:cubicBezTo>
                      <a:pt x="234" y="136"/>
                      <a:pt x="231" y="139"/>
                      <a:pt x="228" y="144"/>
                    </a:cubicBezTo>
                    <a:cubicBezTo>
                      <a:pt x="224" y="150"/>
                      <a:pt x="219" y="158"/>
                      <a:pt x="213" y="167"/>
                    </a:cubicBezTo>
                    <a:cubicBezTo>
                      <a:pt x="199" y="186"/>
                      <a:pt x="181" y="211"/>
                      <a:pt x="164" y="236"/>
                    </a:cubicBezTo>
                    <a:cubicBezTo>
                      <a:pt x="155" y="248"/>
                      <a:pt x="146" y="261"/>
                      <a:pt x="137" y="272"/>
                    </a:cubicBezTo>
                    <a:cubicBezTo>
                      <a:pt x="129" y="284"/>
                      <a:pt x="120" y="294"/>
                      <a:pt x="113" y="303"/>
                    </a:cubicBezTo>
                    <a:cubicBezTo>
                      <a:pt x="99" y="321"/>
                      <a:pt x="90" y="333"/>
                      <a:pt x="90" y="333"/>
                    </a:cubicBezTo>
                    <a:cubicBezTo>
                      <a:pt x="178" y="403"/>
                      <a:pt x="178" y="403"/>
                      <a:pt x="178" y="403"/>
                    </a:cubicBezTo>
                    <a:cubicBezTo>
                      <a:pt x="178" y="403"/>
                      <a:pt x="191" y="386"/>
                      <a:pt x="211" y="361"/>
                    </a:cubicBezTo>
                    <a:cubicBezTo>
                      <a:pt x="232" y="336"/>
                      <a:pt x="256" y="300"/>
                      <a:pt x="281" y="265"/>
                    </a:cubicBezTo>
                    <a:cubicBezTo>
                      <a:pt x="288" y="256"/>
                      <a:pt x="294" y="247"/>
                      <a:pt x="300" y="238"/>
                    </a:cubicBezTo>
                    <a:cubicBezTo>
                      <a:pt x="306" y="230"/>
                      <a:pt x="312" y="221"/>
                      <a:pt x="318" y="212"/>
                    </a:cubicBezTo>
                    <a:cubicBezTo>
                      <a:pt x="329" y="195"/>
                      <a:pt x="339" y="179"/>
                      <a:pt x="348" y="166"/>
                    </a:cubicBezTo>
                    <a:cubicBezTo>
                      <a:pt x="365" y="138"/>
                      <a:pt x="377" y="120"/>
                      <a:pt x="377" y="120"/>
                    </a:cubicBezTo>
                    <a:cubicBezTo>
                      <a:pt x="181" y="0"/>
                      <a:pt x="181" y="0"/>
                      <a:pt x="181" y="0"/>
                    </a:cubicBezTo>
                    <a:cubicBezTo>
                      <a:pt x="181" y="0"/>
                      <a:pt x="171" y="17"/>
                      <a:pt x="155" y="41"/>
                    </a:cubicBezTo>
                    <a:cubicBezTo>
                      <a:pt x="147" y="54"/>
                      <a:pt x="138" y="68"/>
                      <a:pt x="128" y="84"/>
                    </a:cubicBezTo>
                    <a:cubicBezTo>
                      <a:pt x="123" y="92"/>
                      <a:pt x="117" y="100"/>
                      <a:pt x="112" y="108"/>
                    </a:cubicBezTo>
                    <a:cubicBezTo>
                      <a:pt x="106" y="115"/>
                      <a:pt x="100" y="123"/>
                      <a:pt x="94" y="132"/>
                    </a:cubicBezTo>
                    <a:cubicBezTo>
                      <a:pt x="71" y="163"/>
                      <a:pt x="49" y="196"/>
                      <a:pt x="30" y="219"/>
                    </a:cubicBezTo>
                    <a:cubicBezTo>
                      <a:pt x="12" y="242"/>
                      <a:pt x="0" y="258"/>
                      <a:pt x="0"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15"/>
              <p:cNvSpPr/>
              <p:nvPr/>
            </p:nvSpPr>
            <p:spPr bwMode="auto">
              <a:xfrm>
                <a:off x="7978775" y="3640138"/>
                <a:ext cx="28575" cy="47625"/>
              </a:xfrm>
              <a:custGeom>
                <a:avLst/>
                <a:gdLst>
                  <a:gd name="T0" fmla="*/ 0 w 36"/>
                  <a:gd name="T1" fmla="*/ 60 h 60"/>
                  <a:gd name="T2" fmla="*/ 6 w 36"/>
                  <a:gd name="T3" fmla="*/ 51 h 60"/>
                  <a:gd name="T4" fmla="*/ 18 w 36"/>
                  <a:gd name="T5" fmla="*/ 30 h 60"/>
                  <a:gd name="T6" fmla="*/ 36 w 36"/>
                  <a:gd name="T7" fmla="*/ 0 h 60"/>
                </a:gdLst>
                <a:ahLst/>
                <a:cxnLst>
                  <a:cxn ang="0">
                    <a:pos x="T0" y="T1"/>
                  </a:cxn>
                  <a:cxn ang="0">
                    <a:pos x="T2" y="T3"/>
                  </a:cxn>
                  <a:cxn ang="0">
                    <a:pos x="T4" y="T5"/>
                  </a:cxn>
                  <a:cxn ang="0">
                    <a:pos x="T6" y="T7"/>
                  </a:cxn>
                </a:cxnLst>
                <a:rect l="0" t="0" r="r" b="b"/>
                <a:pathLst>
                  <a:path w="36" h="60">
                    <a:moveTo>
                      <a:pt x="0" y="60"/>
                    </a:moveTo>
                    <a:cubicBezTo>
                      <a:pt x="0" y="60"/>
                      <a:pt x="3" y="56"/>
                      <a:pt x="6" y="51"/>
                    </a:cubicBezTo>
                    <a:cubicBezTo>
                      <a:pt x="10" y="45"/>
                      <a:pt x="14" y="38"/>
                      <a:pt x="18" y="30"/>
                    </a:cubicBezTo>
                    <a:cubicBezTo>
                      <a:pt x="27" y="15"/>
                      <a:pt x="36" y="0"/>
                      <a:pt x="3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Freeform 16"/>
              <p:cNvSpPr/>
              <p:nvPr/>
            </p:nvSpPr>
            <p:spPr bwMode="auto">
              <a:xfrm>
                <a:off x="7796213" y="3897313"/>
                <a:ext cx="36513" cy="42863"/>
              </a:xfrm>
              <a:custGeom>
                <a:avLst/>
                <a:gdLst>
                  <a:gd name="T0" fmla="*/ 0 w 44"/>
                  <a:gd name="T1" fmla="*/ 54 h 54"/>
                  <a:gd name="T2" fmla="*/ 7 w 44"/>
                  <a:gd name="T3" fmla="*/ 46 h 54"/>
                  <a:gd name="T4" fmla="*/ 15 w 44"/>
                  <a:gd name="T5" fmla="*/ 37 h 54"/>
                  <a:gd name="T6" fmla="*/ 23 w 44"/>
                  <a:gd name="T7" fmla="*/ 27 h 54"/>
                  <a:gd name="T8" fmla="*/ 44 w 44"/>
                  <a:gd name="T9" fmla="*/ 0 h 54"/>
                </a:gdLst>
                <a:ahLst/>
                <a:cxnLst>
                  <a:cxn ang="0">
                    <a:pos x="T0" y="T1"/>
                  </a:cxn>
                  <a:cxn ang="0">
                    <a:pos x="T2" y="T3"/>
                  </a:cxn>
                  <a:cxn ang="0">
                    <a:pos x="T4" y="T5"/>
                  </a:cxn>
                  <a:cxn ang="0">
                    <a:pos x="T6" y="T7"/>
                  </a:cxn>
                  <a:cxn ang="0">
                    <a:pos x="T8" y="T9"/>
                  </a:cxn>
                </a:cxnLst>
                <a:rect l="0" t="0" r="r" b="b"/>
                <a:pathLst>
                  <a:path w="44" h="54">
                    <a:moveTo>
                      <a:pt x="0" y="54"/>
                    </a:moveTo>
                    <a:cubicBezTo>
                      <a:pt x="0" y="54"/>
                      <a:pt x="3" y="50"/>
                      <a:pt x="7" y="46"/>
                    </a:cubicBezTo>
                    <a:cubicBezTo>
                      <a:pt x="10" y="43"/>
                      <a:pt x="12" y="40"/>
                      <a:pt x="15" y="37"/>
                    </a:cubicBezTo>
                    <a:cubicBezTo>
                      <a:pt x="17" y="34"/>
                      <a:pt x="20" y="31"/>
                      <a:pt x="23" y="27"/>
                    </a:cubicBezTo>
                    <a:cubicBezTo>
                      <a:pt x="33" y="14"/>
                      <a:pt x="44" y="0"/>
                      <a:pt x="4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17"/>
              <p:cNvSpPr/>
              <p:nvPr/>
            </p:nvSpPr>
            <p:spPr bwMode="auto">
              <a:xfrm>
                <a:off x="7580313" y="3981450"/>
                <a:ext cx="320675" cy="320675"/>
              </a:xfrm>
              <a:custGeom>
                <a:avLst/>
                <a:gdLst>
                  <a:gd name="T0" fmla="*/ 142 w 397"/>
                  <a:gd name="T1" fmla="*/ 251 h 395"/>
                  <a:gd name="T2" fmla="*/ 170 w 397"/>
                  <a:gd name="T3" fmla="*/ 225 h 395"/>
                  <a:gd name="T4" fmla="*/ 198 w 397"/>
                  <a:gd name="T5" fmla="*/ 198 h 395"/>
                  <a:gd name="T6" fmla="*/ 229 w 397"/>
                  <a:gd name="T7" fmla="*/ 165 h 395"/>
                  <a:gd name="T8" fmla="*/ 287 w 397"/>
                  <a:gd name="T9" fmla="*/ 104 h 395"/>
                  <a:gd name="T10" fmla="*/ 313 w 397"/>
                  <a:gd name="T11" fmla="*/ 75 h 395"/>
                  <a:gd name="T12" fmla="*/ 397 w 397"/>
                  <a:gd name="T13" fmla="*/ 150 h 395"/>
                  <a:gd name="T14" fmla="*/ 387 w 397"/>
                  <a:gd name="T15" fmla="*/ 161 h 395"/>
                  <a:gd name="T16" fmla="*/ 361 w 397"/>
                  <a:gd name="T17" fmla="*/ 190 h 395"/>
                  <a:gd name="T18" fmla="*/ 279 w 397"/>
                  <a:gd name="T19" fmla="*/ 277 h 395"/>
                  <a:gd name="T20" fmla="*/ 192 w 397"/>
                  <a:gd name="T21" fmla="*/ 359 h 395"/>
                  <a:gd name="T22" fmla="*/ 163 w 397"/>
                  <a:gd name="T23" fmla="*/ 385 h 395"/>
                  <a:gd name="T24" fmla="*/ 152 w 397"/>
                  <a:gd name="T25" fmla="*/ 395 h 395"/>
                  <a:gd name="T26" fmla="*/ 0 w 397"/>
                  <a:gd name="T27" fmla="*/ 223 h 395"/>
                  <a:gd name="T28" fmla="*/ 10 w 397"/>
                  <a:gd name="T29" fmla="*/ 214 h 395"/>
                  <a:gd name="T30" fmla="*/ 37 w 397"/>
                  <a:gd name="T31" fmla="*/ 190 h 395"/>
                  <a:gd name="T32" fmla="*/ 115 w 397"/>
                  <a:gd name="T33" fmla="*/ 115 h 395"/>
                  <a:gd name="T34" fmla="*/ 190 w 397"/>
                  <a:gd name="T35" fmla="*/ 37 h 395"/>
                  <a:gd name="T36" fmla="*/ 214 w 397"/>
                  <a:gd name="T37" fmla="*/ 10 h 395"/>
                  <a:gd name="T38" fmla="*/ 223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251"/>
                    </a:moveTo>
                    <a:cubicBezTo>
                      <a:pt x="142" y="251"/>
                      <a:pt x="154" y="241"/>
                      <a:pt x="170" y="225"/>
                    </a:cubicBezTo>
                    <a:cubicBezTo>
                      <a:pt x="178" y="217"/>
                      <a:pt x="188" y="208"/>
                      <a:pt x="198" y="198"/>
                    </a:cubicBezTo>
                    <a:cubicBezTo>
                      <a:pt x="208" y="187"/>
                      <a:pt x="219" y="176"/>
                      <a:pt x="229" y="165"/>
                    </a:cubicBezTo>
                    <a:cubicBezTo>
                      <a:pt x="251" y="143"/>
                      <a:pt x="272" y="121"/>
                      <a:pt x="287" y="104"/>
                    </a:cubicBezTo>
                    <a:cubicBezTo>
                      <a:pt x="303" y="87"/>
                      <a:pt x="313" y="75"/>
                      <a:pt x="313" y="75"/>
                    </a:cubicBezTo>
                    <a:cubicBezTo>
                      <a:pt x="397" y="150"/>
                      <a:pt x="397" y="150"/>
                      <a:pt x="397" y="150"/>
                    </a:cubicBezTo>
                    <a:cubicBezTo>
                      <a:pt x="397" y="150"/>
                      <a:pt x="393" y="154"/>
                      <a:pt x="387" y="161"/>
                    </a:cubicBezTo>
                    <a:cubicBezTo>
                      <a:pt x="381" y="168"/>
                      <a:pt x="372" y="179"/>
                      <a:pt x="361" y="190"/>
                    </a:cubicBezTo>
                    <a:cubicBezTo>
                      <a:pt x="338" y="214"/>
                      <a:pt x="308" y="245"/>
                      <a:pt x="279" y="277"/>
                    </a:cubicBezTo>
                    <a:cubicBezTo>
                      <a:pt x="247" y="307"/>
                      <a:pt x="216" y="336"/>
                      <a:pt x="192" y="359"/>
                    </a:cubicBezTo>
                    <a:cubicBezTo>
                      <a:pt x="181" y="370"/>
                      <a:pt x="170" y="379"/>
                      <a:pt x="163" y="385"/>
                    </a:cubicBezTo>
                    <a:cubicBezTo>
                      <a:pt x="156" y="391"/>
                      <a:pt x="152" y="395"/>
                      <a:pt x="152" y="395"/>
                    </a:cubicBezTo>
                    <a:cubicBezTo>
                      <a:pt x="0" y="223"/>
                      <a:pt x="0" y="223"/>
                      <a:pt x="0" y="223"/>
                    </a:cubicBezTo>
                    <a:cubicBezTo>
                      <a:pt x="0" y="223"/>
                      <a:pt x="4" y="220"/>
                      <a:pt x="10" y="214"/>
                    </a:cubicBezTo>
                    <a:cubicBezTo>
                      <a:pt x="17" y="209"/>
                      <a:pt x="26" y="201"/>
                      <a:pt x="37" y="190"/>
                    </a:cubicBezTo>
                    <a:cubicBezTo>
                      <a:pt x="58" y="170"/>
                      <a:pt x="87" y="143"/>
                      <a:pt x="115" y="115"/>
                    </a:cubicBezTo>
                    <a:cubicBezTo>
                      <a:pt x="142" y="87"/>
                      <a:pt x="170" y="58"/>
                      <a:pt x="190" y="37"/>
                    </a:cubicBezTo>
                    <a:cubicBezTo>
                      <a:pt x="200" y="26"/>
                      <a:pt x="208" y="17"/>
                      <a:pt x="214" y="10"/>
                    </a:cubicBezTo>
                    <a:cubicBezTo>
                      <a:pt x="220" y="4"/>
                      <a:pt x="223" y="0"/>
                      <a:pt x="22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Line 18"/>
              <p:cNvSpPr>
                <a:spLocks noChangeShapeType="1"/>
              </p:cNvSpPr>
              <p:nvPr/>
            </p:nvSpPr>
            <p:spPr bwMode="auto">
              <a:xfrm flipH="1">
                <a:off x="7537450"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Line 19"/>
              <p:cNvSpPr>
                <a:spLocks noChangeShapeType="1"/>
              </p:cNvSpPr>
              <p:nvPr/>
            </p:nvSpPr>
            <p:spPr bwMode="auto">
              <a:xfrm flipH="1">
                <a:off x="7761288" y="3940175"/>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Freeform 20"/>
              <p:cNvSpPr/>
              <p:nvPr/>
            </p:nvSpPr>
            <p:spPr bwMode="auto">
              <a:xfrm>
                <a:off x="7286625" y="4233863"/>
                <a:ext cx="322263" cy="306388"/>
              </a:xfrm>
              <a:custGeom>
                <a:avLst/>
                <a:gdLst>
                  <a:gd name="T0" fmla="*/ 261 w 400"/>
                  <a:gd name="T1" fmla="*/ 146 h 379"/>
                  <a:gd name="T2" fmla="*/ 161 w 400"/>
                  <a:gd name="T3" fmla="*/ 217 h 379"/>
                  <a:gd name="T4" fmla="*/ 58 w 400"/>
                  <a:gd name="T5" fmla="*/ 283 h 379"/>
                  <a:gd name="T6" fmla="*/ 117 w 400"/>
                  <a:gd name="T7" fmla="*/ 379 h 379"/>
                  <a:gd name="T8" fmla="*/ 163 w 400"/>
                  <a:gd name="T9" fmla="*/ 350 h 379"/>
                  <a:gd name="T10" fmla="*/ 209 w 400"/>
                  <a:gd name="T11" fmla="*/ 320 h 379"/>
                  <a:gd name="T12" fmla="*/ 222 w 400"/>
                  <a:gd name="T13" fmla="*/ 312 h 379"/>
                  <a:gd name="T14" fmla="*/ 235 w 400"/>
                  <a:gd name="T15" fmla="*/ 302 h 379"/>
                  <a:gd name="T16" fmla="*/ 262 w 400"/>
                  <a:gd name="T17" fmla="*/ 284 h 379"/>
                  <a:gd name="T18" fmla="*/ 313 w 400"/>
                  <a:gd name="T19" fmla="*/ 247 h 379"/>
                  <a:gd name="T20" fmla="*/ 337 w 400"/>
                  <a:gd name="T21" fmla="*/ 230 h 379"/>
                  <a:gd name="T22" fmla="*/ 358 w 400"/>
                  <a:gd name="T23" fmla="*/ 213 h 379"/>
                  <a:gd name="T24" fmla="*/ 400 w 400"/>
                  <a:gd name="T25" fmla="*/ 180 h 379"/>
                  <a:gd name="T26" fmla="*/ 257 w 400"/>
                  <a:gd name="T27" fmla="*/ 0 h 379"/>
                  <a:gd name="T28" fmla="*/ 219 w 400"/>
                  <a:gd name="T29" fmla="*/ 31 h 379"/>
                  <a:gd name="T30" fmla="*/ 131 w 400"/>
                  <a:gd name="T31" fmla="*/ 95 h 379"/>
                  <a:gd name="T32" fmla="*/ 107 w 400"/>
                  <a:gd name="T33" fmla="*/ 112 h 379"/>
                  <a:gd name="T34" fmla="*/ 84 w 400"/>
                  <a:gd name="T35" fmla="*/ 128 h 379"/>
                  <a:gd name="T36" fmla="*/ 41 w 400"/>
                  <a:gd name="T37" fmla="*/ 155 h 379"/>
                  <a:gd name="T38" fmla="*/ 0 w 400"/>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9">
                    <a:moveTo>
                      <a:pt x="261" y="146"/>
                    </a:moveTo>
                    <a:cubicBezTo>
                      <a:pt x="261" y="146"/>
                      <a:pt x="211" y="182"/>
                      <a:pt x="161" y="217"/>
                    </a:cubicBezTo>
                    <a:cubicBezTo>
                      <a:pt x="110" y="250"/>
                      <a:pt x="58" y="283"/>
                      <a:pt x="58" y="283"/>
                    </a:cubicBezTo>
                    <a:cubicBezTo>
                      <a:pt x="117" y="379"/>
                      <a:pt x="117" y="379"/>
                      <a:pt x="117" y="379"/>
                    </a:cubicBezTo>
                    <a:cubicBezTo>
                      <a:pt x="117" y="379"/>
                      <a:pt x="135" y="367"/>
                      <a:pt x="163" y="350"/>
                    </a:cubicBezTo>
                    <a:cubicBezTo>
                      <a:pt x="176" y="341"/>
                      <a:pt x="192" y="331"/>
                      <a:pt x="209" y="320"/>
                    </a:cubicBezTo>
                    <a:cubicBezTo>
                      <a:pt x="214" y="317"/>
                      <a:pt x="218" y="314"/>
                      <a:pt x="222" y="312"/>
                    </a:cubicBezTo>
                    <a:cubicBezTo>
                      <a:pt x="227" y="309"/>
                      <a:pt x="231" y="306"/>
                      <a:pt x="235" y="302"/>
                    </a:cubicBezTo>
                    <a:cubicBezTo>
                      <a:pt x="244" y="296"/>
                      <a:pt x="253" y="290"/>
                      <a:pt x="262" y="284"/>
                    </a:cubicBezTo>
                    <a:cubicBezTo>
                      <a:pt x="279" y="271"/>
                      <a:pt x="297" y="259"/>
                      <a:pt x="313" y="247"/>
                    </a:cubicBezTo>
                    <a:cubicBezTo>
                      <a:pt x="322" y="241"/>
                      <a:pt x="330" y="235"/>
                      <a:pt x="337" y="230"/>
                    </a:cubicBezTo>
                    <a:cubicBezTo>
                      <a:pt x="344" y="224"/>
                      <a:pt x="351" y="218"/>
                      <a:pt x="358" y="213"/>
                    </a:cubicBezTo>
                    <a:cubicBezTo>
                      <a:pt x="383" y="193"/>
                      <a:pt x="400" y="180"/>
                      <a:pt x="400" y="180"/>
                    </a:cubicBezTo>
                    <a:cubicBezTo>
                      <a:pt x="257" y="0"/>
                      <a:pt x="257" y="0"/>
                      <a:pt x="257" y="0"/>
                    </a:cubicBezTo>
                    <a:cubicBezTo>
                      <a:pt x="257" y="0"/>
                      <a:pt x="242" y="13"/>
                      <a:pt x="219" y="31"/>
                    </a:cubicBezTo>
                    <a:cubicBezTo>
                      <a:pt x="196" y="50"/>
                      <a:pt x="163" y="72"/>
                      <a:pt x="131" y="95"/>
                    </a:cubicBezTo>
                    <a:cubicBezTo>
                      <a:pt x="123" y="101"/>
                      <a:pt x="115" y="106"/>
                      <a:pt x="107" y="112"/>
                    </a:cubicBezTo>
                    <a:cubicBezTo>
                      <a:pt x="99" y="118"/>
                      <a:pt x="91" y="123"/>
                      <a:pt x="84" y="128"/>
                    </a:cubicBezTo>
                    <a:cubicBezTo>
                      <a:pt x="68" y="138"/>
                      <a:pt x="53" y="147"/>
                      <a:pt x="41" y="155"/>
                    </a:cubicBezTo>
                    <a:cubicBezTo>
                      <a:pt x="16" y="171"/>
                      <a:pt x="0" y="182"/>
                      <a:pt x="0"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Freeform 21"/>
              <p:cNvSpPr/>
              <p:nvPr/>
            </p:nvSpPr>
            <p:spPr bwMode="auto">
              <a:xfrm>
                <a:off x="7494588" y="4198938"/>
                <a:ext cx="42863" cy="34925"/>
              </a:xfrm>
              <a:custGeom>
                <a:avLst/>
                <a:gdLst>
                  <a:gd name="T0" fmla="*/ 0 w 54"/>
                  <a:gd name="T1" fmla="*/ 43 h 43"/>
                  <a:gd name="T2" fmla="*/ 28 w 54"/>
                  <a:gd name="T3" fmla="*/ 22 h 43"/>
                  <a:gd name="T4" fmla="*/ 38 w 54"/>
                  <a:gd name="T5" fmla="*/ 14 h 43"/>
                  <a:gd name="T6" fmla="*/ 46 w 54"/>
                  <a:gd name="T7" fmla="*/ 7 h 43"/>
                  <a:gd name="T8" fmla="*/ 54 w 54"/>
                  <a:gd name="T9" fmla="*/ 0 h 43"/>
                </a:gdLst>
                <a:ahLst/>
                <a:cxnLst>
                  <a:cxn ang="0">
                    <a:pos x="T0" y="T1"/>
                  </a:cxn>
                  <a:cxn ang="0">
                    <a:pos x="T2" y="T3"/>
                  </a:cxn>
                  <a:cxn ang="0">
                    <a:pos x="T4" y="T5"/>
                  </a:cxn>
                  <a:cxn ang="0">
                    <a:pos x="T6" y="T7"/>
                  </a:cxn>
                  <a:cxn ang="0">
                    <a:pos x="T8" y="T9"/>
                  </a:cxn>
                </a:cxnLst>
                <a:rect l="0" t="0" r="r" b="b"/>
                <a:pathLst>
                  <a:path w="54" h="43">
                    <a:moveTo>
                      <a:pt x="0" y="43"/>
                    </a:moveTo>
                    <a:cubicBezTo>
                      <a:pt x="0" y="43"/>
                      <a:pt x="14" y="33"/>
                      <a:pt x="28" y="22"/>
                    </a:cubicBezTo>
                    <a:cubicBezTo>
                      <a:pt x="31" y="19"/>
                      <a:pt x="35" y="17"/>
                      <a:pt x="38" y="14"/>
                    </a:cubicBezTo>
                    <a:cubicBezTo>
                      <a:pt x="41" y="11"/>
                      <a:pt x="44" y="9"/>
                      <a:pt x="46" y="7"/>
                    </a:cubicBezTo>
                    <a:cubicBezTo>
                      <a:pt x="51" y="2"/>
                      <a:pt x="54" y="0"/>
                      <a:pt x="5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Freeform 22"/>
              <p:cNvSpPr/>
              <p:nvPr/>
            </p:nvSpPr>
            <p:spPr bwMode="auto">
              <a:xfrm>
                <a:off x="7237413" y="4381500"/>
                <a:ext cx="49213" cy="28575"/>
              </a:xfrm>
              <a:custGeom>
                <a:avLst/>
                <a:gdLst>
                  <a:gd name="T0" fmla="*/ 0 w 60"/>
                  <a:gd name="T1" fmla="*/ 35 h 35"/>
                  <a:gd name="T2" fmla="*/ 30 w 60"/>
                  <a:gd name="T3" fmla="*/ 18 h 35"/>
                  <a:gd name="T4" fmla="*/ 50 w 60"/>
                  <a:gd name="T5" fmla="*/ 6 h 35"/>
                  <a:gd name="T6" fmla="*/ 60 w 60"/>
                  <a:gd name="T7" fmla="*/ 0 h 35"/>
                </a:gdLst>
                <a:ahLst/>
                <a:cxnLst>
                  <a:cxn ang="0">
                    <a:pos x="T0" y="T1"/>
                  </a:cxn>
                  <a:cxn ang="0">
                    <a:pos x="T2" y="T3"/>
                  </a:cxn>
                  <a:cxn ang="0">
                    <a:pos x="T4" y="T5"/>
                  </a:cxn>
                  <a:cxn ang="0">
                    <a:pos x="T6" y="T7"/>
                  </a:cxn>
                </a:cxnLst>
                <a:rect l="0" t="0" r="r" b="b"/>
                <a:pathLst>
                  <a:path w="60" h="35">
                    <a:moveTo>
                      <a:pt x="0" y="35"/>
                    </a:moveTo>
                    <a:cubicBezTo>
                      <a:pt x="0" y="35"/>
                      <a:pt x="15" y="26"/>
                      <a:pt x="30" y="18"/>
                    </a:cubicBezTo>
                    <a:cubicBezTo>
                      <a:pt x="37" y="13"/>
                      <a:pt x="45" y="9"/>
                      <a:pt x="50" y="6"/>
                    </a:cubicBezTo>
                    <a:cubicBezTo>
                      <a:pt x="56" y="2"/>
                      <a:pt x="60" y="0"/>
                      <a:pt x="6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Freeform 23"/>
              <p:cNvSpPr/>
              <p:nvPr/>
            </p:nvSpPr>
            <p:spPr bwMode="auto">
              <a:xfrm>
                <a:off x="6958013" y="4438650"/>
                <a:ext cx="322263" cy="279400"/>
              </a:xfrm>
              <a:custGeom>
                <a:avLst/>
                <a:gdLst>
                  <a:gd name="T0" fmla="*/ 124 w 398"/>
                  <a:gd name="T1" fmla="*/ 208 h 346"/>
                  <a:gd name="T2" fmla="*/ 159 w 398"/>
                  <a:gd name="T3" fmla="*/ 192 h 346"/>
                  <a:gd name="T4" fmla="*/ 195 w 398"/>
                  <a:gd name="T5" fmla="*/ 176 h 346"/>
                  <a:gd name="T6" fmla="*/ 235 w 398"/>
                  <a:gd name="T7" fmla="*/ 157 h 346"/>
                  <a:gd name="T8" fmla="*/ 310 w 398"/>
                  <a:gd name="T9" fmla="*/ 118 h 346"/>
                  <a:gd name="T10" fmla="*/ 335 w 398"/>
                  <a:gd name="T11" fmla="*/ 106 h 346"/>
                  <a:gd name="T12" fmla="*/ 344 w 398"/>
                  <a:gd name="T13" fmla="*/ 101 h 346"/>
                  <a:gd name="T14" fmla="*/ 398 w 398"/>
                  <a:gd name="T15" fmla="*/ 200 h 346"/>
                  <a:gd name="T16" fmla="*/ 395 w 398"/>
                  <a:gd name="T17" fmla="*/ 201 h 346"/>
                  <a:gd name="T18" fmla="*/ 385 w 398"/>
                  <a:gd name="T19" fmla="*/ 207 h 346"/>
                  <a:gd name="T20" fmla="*/ 350 w 398"/>
                  <a:gd name="T21" fmla="*/ 224 h 346"/>
                  <a:gd name="T22" fmla="*/ 301 w 398"/>
                  <a:gd name="T23" fmla="*/ 250 h 346"/>
                  <a:gd name="T24" fmla="*/ 273 w 398"/>
                  <a:gd name="T25" fmla="*/ 264 h 346"/>
                  <a:gd name="T26" fmla="*/ 243 w 398"/>
                  <a:gd name="T27" fmla="*/ 277 h 346"/>
                  <a:gd name="T28" fmla="*/ 185 w 398"/>
                  <a:gd name="T29" fmla="*/ 304 h 346"/>
                  <a:gd name="T30" fmla="*/ 134 w 398"/>
                  <a:gd name="T31" fmla="*/ 326 h 346"/>
                  <a:gd name="T32" fmla="*/ 84 w 398"/>
                  <a:gd name="T33" fmla="*/ 346 h 346"/>
                  <a:gd name="T34" fmla="*/ 0 w 398"/>
                  <a:gd name="T35" fmla="*/ 132 h 346"/>
                  <a:gd name="T36" fmla="*/ 45 w 398"/>
                  <a:gd name="T37" fmla="*/ 114 h 346"/>
                  <a:gd name="T38" fmla="*/ 92 w 398"/>
                  <a:gd name="T39" fmla="*/ 94 h 346"/>
                  <a:gd name="T40" fmla="*/ 145 w 398"/>
                  <a:gd name="T41" fmla="*/ 70 h 346"/>
                  <a:gd name="T42" fmla="*/ 171 w 398"/>
                  <a:gd name="T43" fmla="*/ 58 h 346"/>
                  <a:gd name="T44" fmla="*/ 197 w 398"/>
                  <a:gd name="T45" fmla="*/ 45 h 346"/>
                  <a:gd name="T46" fmla="*/ 242 w 398"/>
                  <a:gd name="T47" fmla="*/ 22 h 346"/>
                  <a:gd name="T48" fmla="*/ 286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208"/>
                    </a:moveTo>
                    <a:cubicBezTo>
                      <a:pt x="124" y="208"/>
                      <a:pt x="138" y="201"/>
                      <a:pt x="159" y="192"/>
                    </a:cubicBezTo>
                    <a:cubicBezTo>
                      <a:pt x="170" y="187"/>
                      <a:pt x="182" y="182"/>
                      <a:pt x="195" y="176"/>
                    </a:cubicBezTo>
                    <a:cubicBezTo>
                      <a:pt x="208" y="170"/>
                      <a:pt x="222" y="164"/>
                      <a:pt x="235" y="157"/>
                    </a:cubicBezTo>
                    <a:cubicBezTo>
                      <a:pt x="263" y="143"/>
                      <a:pt x="290" y="129"/>
                      <a:pt x="310" y="118"/>
                    </a:cubicBezTo>
                    <a:cubicBezTo>
                      <a:pt x="321" y="113"/>
                      <a:pt x="329" y="109"/>
                      <a:pt x="335" y="106"/>
                    </a:cubicBezTo>
                    <a:cubicBezTo>
                      <a:pt x="341" y="103"/>
                      <a:pt x="344" y="101"/>
                      <a:pt x="344" y="101"/>
                    </a:cubicBezTo>
                    <a:cubicBezTo>
                      <a:pt x="398" y="200"/>
                      <a:pt x="398" y="200"/>
                      <a:pt x="398" y="200"/>
                    </a:cubicBezTo>
                    <a:cubicBezTo>
                      <a:pt x="398" y="200"/>
                      <a:pt x="397" y="200"/>
                      <a:pt x="395" y="201"/>
                    </a:cubicBezTo>
                    <a:cubicBezTo>
                      <a:pt x="392" y="203"/>
                      <a:pt x="389" y="204"/>
                      <a:pt x="385" y="207"/>
                    </a:cubicBezTo>
                    <a:cubicBezTo>
                      <a:pt x="376" y="211"/>
                      <a:pt x="364" y="217"/>
                      <a:pt x="350" y="224"/>
                    </a:cubicBezTo>
                    <a:cubicBezTo>
                      <a:pt x="336" y="232"/>
                      <a:pt x="319" y="241"/>
                      <a:pt x="301" y="250"/>
                    </a:cubicBezTo>
                    <a:cubicBezTo>
                      <a:pt x="291" y="254"/>
                      <a:pt x="282" y="259"/>
                      <a:pt x="273" y="264"/>
                    </a:cubicBezTo>
                    <a:cubicBezTo>
                      <a:pt x="263" y="268"/>
                      <a:pt x="253" y="273"/>
                      <a:pt x="243" y="277"/>
                    </a:cubicBezTo>
                    <a:cubicBezTo>
                      <a:pt x="223" y="286"/>
                      <a:pt x="204" y="295"/>
                      <a:pt x="185" y="304"/>
                    </a:cubicBezTo>
                    <a:cubicBezTo>
                      <a:pt x="167" y="312"/>
                      <a:pt x="150" y="320"/>
                      <a:pt x="134" y="326"/>
                    </a:cubicBezTo>
                    <a:cubicBezTo>
                      <a:pt x="104" y="338"/>
                      <a:pt x="84" y="346"/>
                      <a:pt x="84" y="346"/>
                    </a:cubicBezTo>
                    <a:cubicBezTo>
                      <a:pt x="0" y="132"/>
                      <a:pt x="0" y="132"/>
                      <a:pt x="0" y="132"/>
                    </a:cubicBezTo>
                    <a:cubicBezTo>
                      <a:pt x="0" y="132"/>
                      <a:pt x="18" y="125"/>
                      <a:pt x="45" y="114"/>
                    </a:cubicBezTo>
                    <a:cubicBezTo>
                      <a:pt x="59" y="109"/>
                      <a:pt x="75" y="101"/>
                      <a:pt x="92" y="94"/>
                    </a:cubicBezTo>
                    <a:cubicBezTo>
                      <a:pt x="109" y="86"/>
                      <a:pt x="127" y="78"/>
                      <a:pt x="145" y="70"/>
                    </a:cubicBezTo>
                    <a:cubicBezTo>
                      <a:pt x="154" y="66"/>
                      <a:pt x="162" y="62"/>
                      <a:pt x="171" y="58"/>
                    </a:cubicBezTo>
                    <a:cubicBezTo>
                      <a:pt x="180" y="54"/>
                      <a:pt x="188" y="49"/>
                      <a:pt x="197" y="45"/>
                    </a:cubicBezTo>
                    <a:cubicBezTo>
                      <a:pt x="213" y="37"/>
                      <a:pt x="229" y="29"/>
                      <a:pt x="242" y="22"/>
                    </a:cubicBezTo>
                    <a:cubicBezTo>
                      <a:pt x="268" y="9"/>
                      <a:pt x="286" y="0"/>
                      <a:pt x="28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Freeform 24"/>
              <p:cNvSpPr/>
              <p:nvPr/>
            </p:nvSpPr>
            <p:spPr bwMode="auto">
              <a:xfrm>
                <a:off x="6905625" y="4545013"/>
                <a:ext cx="52388" cy="20638"/>
              </a:xfrm>
              <a:custGeom>
                <a:avLst/>
                <a:gdLst>
                  <a:gd name="T0" fmla="*/ 65 w 65"/>
                  <a:gd name="T1" fmla="*/ 0 h 26"/>
                  <a:gd name="T2" fmla="*/ 32 w 65"/>
                  <a:gd name="T3" fmla="*/ 13 h 26"/>
                  <a:gd name="T4" fmla="*/ 10 w 65"/>
                  <a:gd name="T5" fmla="*/ 22 h 26"/>
                  <a:gd name="T6" fmla="*/ 0 w 65"/>
                  <a:gd name="T7" fmla="*/ 26 h 26"/>
                </a:gdLst>
                <a:ahLst/>
                <a:cxnLst>
                  <a:cxn ang="0">
                    <a:pos x="T0" y="T1"/>
                  </a:cxn>
                  <a:cxn ang="0">
                    <a:pos x="T2" y="T3"/>
                  </a:cxn>
                  <a:cxn ang="0">
                    <a:pos x="T4" y="T5"/>
                  </a:cxn>
                  <a:cxn ang="0">
                    <a:pos x="T6" y="T7"/>
                  </a:cxn>
                </a:cxnLst>
                <a:rect l="0" t="0" r="r" b="b"/>
                <a:pathLst>
                  <a:path w="65" h="26">
                    <a:moveTo>
                      <a:pt x="65" y="0"/>
                    </a:moveTo>
                    <a:cubicBezTo>
                      <a:pt x="65" y="0"/>
                      <a:pt x="48" y="7"/>
                      <a:pt x="32" y="13"/>
                    </a:cubicBezTo>
                    <a:cubicBezTo>
                      <a:pt x="24" y="16"/>
                      <a:pt x="16" y="19"/>
                      <a:pt x="10" y="22"/>
                    </a:cubicBezTo>
                    <a:cubicBezTo>
                      <a:pt x="4" y="24"/>
                      <a:pt x="0" y="26"/>
                      <a:pt x="0"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Line 25"/>
              <p:cNvSpPr>
                <a:spLocks noChangeShapeType="1"/>
              </p:cNvSpPr>
              <p:nvPr/>
            </p:nvSpPr>
            <p:spPr bwMode="auto">
              <a:xfrm flipH="1">
                <a:off x="7189788"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Freeform 26"/>
              <p:cNvSpPr/>
              <p:nvPr/>
            </p:nvSpPr>
            <p:spPr bwMode="auto">
              <a:xfrm>
                <a:off x="6607175" y="4583113"/>
                <a:ext cx="304800" cy="247650"/>
              </a:xfrm>
              <a:custGeom>
                <a:avLst/>
                <a:gdLst>
                  <a:gd name="T0" fmla="*/ 257 w 377"/>
                  <a:gd name="T1" fmla="*/ 137 h 307"/>
                  <a:gd name="T2" fmla="*/ 220 w 377"/>
                  <a:gd name="T3" fmla="*/ 148 h 307"/>
                  <a:gd name="T4" fmla="*/ 183 w 377"/>
                  <a:gd name="T5" fmla="*/ 159 h 307"/>
                  <a:gd name="T6" fmla="*/ 162 w 377"/>
                  <a:gd name="T7" fmla="*/ 165 h 307"/>
                  <a:gd name="T8" fmla="*/ 139 w 377"/>
                  <a:gd name="T9" fmla="*/ 170 h 307"/>
                  <a:gd name="T10" fmla="*/ 57 w 377"/>
                  <a:gd name="T11" fmla="*/ 189 h 307"/>
                  <a:gd name="T12" fmla="*/ 30 w 377"/>
                  <a:gd name="T13" fmla="*/ 195 h 307"/>
                  <a:gd name="T14" fmla="*/ 20 w 377"/>
                  <a:gd name="T15" fmla="*/ 197 h 307"/>
                  <a:gd name="T16" fmla="*/ 42 w 377"/>
                  <a:gd name="T17" fmla="*/ 307 h 307"/>
                  <a:gd name="T18" fmla="*/ 46 w 377"/>
                  <a:gd name="T19" fmla="*/ 307 h 307"/>
                  <a:gd name="T20" fmla="*/ 57 w 377"/>
                  <a:gd name="T21" fmla="*/ 304 h 307"/>
                  <a:gd name="T22" fmla="*/ 95 w 377"/>
                  <a:gd name="T23" fmla="*/ 296 h 307"/>
                  <a:gd name="T24" fmla="*/ 149 w 377"/>
                  <a:gd name="T25" fmla="*/ 283 h 307"/>
                  <a:gd name="T26" fmla="*/ 211 w 377"/>
                  <a:gd name="T27" fmla="*/ 268 h 307"/>
                  <a:gd name="T28" fmla="*/ 326 w 377"/>
                  <a:gd name="T29" fmla="*/ 235 h 307"/>
                  <a:gd name="T30" fmla="*/ 377 w 377"/>
                  <a:gd name="T31" fmla="*/ 217 h 307"/>
                  <a:gd name="T32" fmla="*/ 304 w 377"/>
                  <a:gd name="T33" fmla="*/ 0 h 307"/>
                  <a:gd name="T34" fmla="*/ 258 w 377"/>
                  <a:gd name="T35" fmla="*/ 16 h 307"/>
                  <a:gd name="T36" fmla="*/ 153 w 377"/>
                  <a:gd name="T37" fmla="*/ 45 h 307"/>
                  <a:gd name="T38" fmla="*/ 125 w 377"/>
                  <a:gd name="T39" fmla="*/ 53 h 307"/>
                  <a:gd name="T40" fmla="*/ 97 w 377"/>
                  <a:gd name="T41" fmla="*/ 60 h 307"/>
                  <a:gd name="T42" fmla="*/ 48 w 377"/>
                  <a:gd name="T43" fmla="*/ 71 h 307"/>
                  <a:gd name="T44" fmla="*/ 13 w 377"/>
                  <a:gd name="T45" fmla="*/ 79 h 307"/>
                  <a:gd name="T46" fmla="*/ 0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257" y="137"/>
                    </a:moveTo>
                    <a:cubicBezTo>
                      <a:pt x="257" y="137"/>
                      <a:pt x="243" y="142"/>
                      <a:pt x="220" y="148"/>
                    </a:cubicBezTo>
                    <a:cubicBezTo>
                      <a:pt x="209" y="151"/>
                      <a:pt x="197" y="155"/>
                      <a:pt x="183" y="159"/>
                    </a:cubicBezTo>
                    <a:cubicBezTo>
                      <a:pt x="176" y="161"/>
                      <a:pt x="169" y="163"/>
                      <a:pt x="162" y="165"/>
                    </a:cubicBezTo>
                    <a:cubicBezTo>
                      <a:pt x="154" y="167"/>
                      <a:pt x="147" y="168"/>
                      <a:pt x="139" y="170"/>
                    </a:cubicBezTo>
                    <a:cubicBezTo>
                      <a:pt x="110" y="177"/>
                      <a:pt x="80" y="184"/>
                      <a:pt x="57" y="189"/>
                    </a:cubicBezTo>
                    <a:cubicBezTo>
                      <a:pt x="46" y="191"/>
                      <a:pt x="37" y="194"/>
                      <a:pt x="30" y="195"/>
                    </a:cubicBezTo>
                    <a:cubicBezTo>
                      <a:pt x="24" y="197"/>
                      <a:pt x="20" y="197"/>
                      <a:pt x="20" y="197"/>
                    </a:cubicBezTo>
                    <a:cubicBezTo>
                      <a:pt x="42" y="307"/>
                      <a:pt x="42" y="307"/>
                      <a:pt x="42" y="307"/>
                    </a:cubicBezTo>
                    <a:cubicBezTo>
                      <a:pt x="42" y="307"/>
                      <a:pt x="44" y="307"/>
                      <a:pt x="46" y="307"/>
                    </a:cubicBezTo>
                    <a:cubicBezTo>
                      <a:pt x="49" y="306"/>
                      <a:pt x="52" y="305"/>
                      <a:pt x="57" y="304"/>
                    </a:cubicBezTo>
                    <a:cubicBezTo>
                      <a:pt x="66" y="302"/>
                      <a:pt x="79" y="299"/>
                      <a:pt x="95" y="296"/>
                    </a:cubicBezTo>
                    <a:cubicBezTo>
                      <a:pt x="111" y="292"/>
                      <a:pt x="129" y="288"/>
                      <a:pt x="149" y="283"/>
                    </a:cubicBezTo>
                    <a:cubicBezTo>
                      <a:pt x="169" y="278"/>
                      <a:pt x="190" y="274"/>
                      <a:pt x="211" y="268"/>
                    </a:cubicBezTo>
                    <a:cubicBezTo>
                      <a:pt x="253" y="256"/>
                      <a:pt x="294" y="244"/>
                      <a:pt x="326" y="235"/>
                    </a:cubicBezTo>
                    <a:cubicBezTo>
                      <a:pt x="356" y="224"/>
                      <a:pt x="377" y="217"/>
                      <a:pt x="377" y="217"/>
                    </a:cubicBezTo>
                    <a:cubicBezTo>
                      <a:pt x="304" y="0"/>
                      <a:pt x="304" y="0"/>
                      <a:pt x="304" y="0"/>
                    </a:cubicBezTo>
                    <a:cubicBezTo>
                      <a:pt x="304" y="0"/>
                      <a:pt x="286" y="6"/>
                      <a:pt x="258" y="16"/>
                    </a:cubicBezTo>
                    <a:cubicBezTo>
                      <a:pt x="229" y="24"/>
                      <a:pt x="191" y="34"/>
                      <a:pt x="153" y="45"/>
                    </a:cubicBezTo>
                    <a:cubicBezTo>
                      <a:pt x="144" y="48"/>
                      <a:pt x="134" y="51"/>
                      <a:pt x="125" y="53"/>
                    </a:cubicBezTo>
                    <a:cubicBezTo>
                      <a:pt x="116" y="55"/>
                      <a:pt x="106" y="57"/>
                      <a:pt x="97" y="60"/>
                    </a:cubicBezTo>
                    <a:cubicBezTo>
                      <a:pt x="79" y="64"/>
                      <a:pt x="62" y="68"/>
                      <a:pt x="48" y="71"/>
                    </a:cubicBezTo>
                    <a:cubicBezTo>
                      <a:pt x="34" y="74"/>
                      <a:pt x="22" y="77"/>
                      <a:pt x="13" y="79"/>
                    </a:cubicBezTo>
                    <a:cubicBezTo>
                      <a:pt x="5" y="81"/>
                      <a:pt x="0" y="82"/>
                      <a:pt x="0"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Line 27"/>
              <p:cNvSpPr>
                <a:spLocks noChangeShapeType="1"/>
              </p:cNvSpPr>
              <p:nvPr/>
            </p:nvSpPr>
            <p:spPr bwMode="auto">
              <a:xfrm flipV="1">
                <a:off x="6853238"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Line 28"/>
              <p:cNvSpPr>
                <a:spLocks noChangeShapeType="1"/>
              </p:cNvSpPr>
              <p:nvPr/>
            </p:nvSpPr>
            <p:spPr bwMode="auto">
              <a:xfrm flipV="1">
                <a:off x="6551613"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Freeform 29"/>
              <p:cNvSpPr/>
              <p:nvPr/>
            </p:nvSpPr>
            <p:spPr bwMode="auto">
              <a:xfrm>
                <a:off x="6242050" y="4668838"/>
                <a:ext cx="284164" cy="206375"/>
              </a:xfrm>
              <a:custGeom>
                <a:avLst/>
                <a:gdLst>
                  <a:gd name="T0" fmla="*/ 91 w 351"/>
                  <a:gd name="T1" fmla="*/ 140 h 256"/>
                  <a:gd name="T2" fmla="*/ 213 w 351"/>
                  <a:gd name="T3" fmla="*/ 130 h 256"/>
                  <a:gd name="T4" fmla="*/ 335 w 351"/>
                  <a:gd name="T5" fmla="*/ 115 h 256"/>
                  <a:gd name="T6" fmla="*/ 351 w 351"/>
                  <a:gd name="T7" fmla="*/ 226 h 256"/>
                  <a:gd name="T8" fmla="*/ 297 w 351"/>
                  <a:gd name="T9" fmla="*/ 233 h 256"/>
                  <a:gd name="T10" fmla="*/ 179 w 351"/>
                  <a:gd name="T11" fmla="*/ 246 h 256"/>
                  <a:gd name="T12" fmla="*/ 115 w 351"/>
                  <a:gd name="T13" fmla="*/ 251 h 256"/>
                  <a:gd name="T14" fmla="*/ 60 w 351"/>
                  <a:gd name="T15" fmla="*/ 254 h 256"/>
                  <a:gd name="T16" fmla="*/ 6 w 351"/>
                  <a:gd name="T17" fmla="*/ 256 h 256"/>
                  <a:gd name="T18" fmla="*/ 0 w 351"/>
                  <a:gd name="T19" fmla="*/ 26 h 256"/>
                  <a:gd name="T20" fmla="*/ 49 w 351"/>
                  <a:gd name="T21" fmla="*/ 25 h 256"/>
                  <a:gd name="T22" fmla="*/ 100 w 351"/>
                  <a:gd name="T23" fmla="*/ 22 h 256"/>
                  <a:gd name="T24" fmla="*/ 157 w 351"/>
                  <a:gd name="T25" fmla="*/ 17 h 256"/>
                  <a:gd name="T26" fmla="*/ 265 w 351"/>
                  <a:gd name="T27" fmla="*/ 6 h 256"/>
                  <a:gd name="T28" fmla="*/ 314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40"/>
                    </a:moveTo>
                    <a:cubicBezTo>
                      <a:pt x="91" y="140"/>
                      <a:pt x="152" y="135"/>
                      <a:pt x="213" y="130"/>
                    </a:cubicBezTo>
                    <a:cubicBezTo>
                      <a:pt x="274" y="123"/>
                      <a:pt x="335" y="115"/>
                      <a:pt x="335" y="115"/>
                    </a:cubicBezTo>
                    <a:cubicBezTo>
                      <a:pt x="351" y="226"/>
                      <a:pt x="351" y="226"/>
                      <a:pt x="351" y="226"/>
                    </a:cubicBezTo>
                    <a:cubicBezTo>
                      <a:pt x="351" y="226"/>
                      <a:pt x="330" y="229"/>
                      <a:pt x="297" y="233"/>
                    </a:cubicBezTo>
                    <a:cubicBezTo>
                      <a:pt x="265" y="237"/>
                      <a:pt x="222" y="244"/>
                      <a:pt x="179" y="246"/>
                    </a:cubicBezTo>
                    <a:cubicBezTo>
                      <a:pt x="157" y="248"/>
                      <a:pt x="136" y="249"/>
                      <a:pt x="115" y="251"/>
                    </a:cubicBezTo>
                    <a:cubicBezTo>
                      <a:pt x="95" y="252"/>
                      <a:pt x="76" y="254"/>
                      <a:pt x="60" y="254"/>
                    </a:cubicBezTo>
                    <a:cubicBezTo>
                      <a:pt x="28" y="255"/>
                      <a:pt x="6" y="256"/>
                      <a:pt x="6" y="256"/>
                    </a:cubicBezTo>
                    <a:cubicBezTo>
                      <a:pt x="0" y="26"/>
                      <a:pt x="0" y="26"/>
                      <a:pt x="0" y="26"/>
                    </a:cubicBezTo>
                    <a:cubicBezTo>
                      <a:pt x="0" y="26"/>
                      <a:pt x="20" y="26"/>
                      <a:pt x="49" y="25"/>
                    </a:cubicBezTo>
                    <a:cubicBezTo>
                      <a:pt x="64" y="25"/>
                      <a:pt x="81" y="23"/>
                      <a:pt x="100" y="22"/>
                    </a:cubicBezTo>
                    <a:cubicBezTo>
                      <a:pt x="118" y="20"/>
                      <a:pt x="138" y="19"/>
                      <a:pt x="157" y="17"/>
                    </a:cubicBezTo>
                    <a:cubicBezTo>
                      <a:pt x="197" y="15"/>
                      <a:pt x="236" y="9"/>
                      <a:pt x="265" y="6"/>
                    </a:cubicBezTo>
                    <a:cubicBezTo>
                      <a:pt x="295" y="2"/>
                      <a:pt x="314" y="0"/>
                      <a:pt x="31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Line 30"/>
              <p:cNvSpPr>
                <a:spLocks noChangeShapeType="1"/>
              </p:cNvSpPr>
              <p:nvPr/>
            </p:nvSpPr>
            <p:spPr bwMode="auto">
              <a:xfrm flipH="1">
                <a:off x="6186488"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Freeform 31"/>
              <p:cNvSpPr/>
              <p:nvPr/>
            </p:nvSpPr>
            <p:spPr bwMode="auto">
              <a:xfrm>
                <a:off x="6496050" y="4659313"/>
                <a:ext cx="55563" cy="9525"/>
              </a:xfrm>
              <a:custGeom>
                <a:avLst/>
                <a:gdLst>
                  <a:gd name="T0" fmla="*/ 69 w 69"/>
                  <a:gd name="T1" fmla="*/ 0 h 12"/>
                  <a:gd name="T2" fmla="*/ 34 w 69"/>
                  <a:gd name="T3" fmla="*/ 6 h 12"/>
                  <a:gd name="T4" fmla="*/ 11 w 69"/>
                  <a:gd name="T5" fmla="*/ 10 h 12"/>
                  <a:gd name="T6" fmla="*/ 0 w 69"/>
                  <a:gd name="T7" fmla="*/ 12 h 12"/>
                </a:gdLst>
                <a:ahLst/>
                <a:cxnLst>
                  <a:cxn ang="0">
                    <a:pos x="T0" y="T1"/>
                  </a:cxn>
                  <a:cxn ang="0">
                    <a:pos x="T2" y="T3"/>
                  </a:cxn>
                  <a:cxn ang="0">
                    <a:pos x="T4" y="T5"/>
                  </a:cxn>
                  <a:cxn ang="0">
                    <a:pos x="T6" y="T7"/>
                  </a:cxn>
                </a:cxnLst>
                <a:rect l="0" t="0" r="r" b="b"/>
                <a:pathLst>
                  <a:path w="69" h="12">
                    <a:moveTo>
                      <a:pt x="69" y="0"/>
                    </a:moveTo>
                    <a:cubicBezTo>
                      <a:pt x="69" y="0"/>
                      <a:pt x="52" y="3"/>
                      <a:pt x="34" y="6"/>
                    </a:cubicBezTo>
                    <a:cubicBezTo>
                      <a:pt x="26" y="8"/>
                      <a:pt x="17" y="9"/>
                      <a:pt x="11" y="10"/>
                    </a:cubicBezTo>
                    <a:cubicBezTo>
                      <a:pt x="5" y="11"/>
                      <a:pt x="0" y="12"/>
                      <a:pt x="0"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Freeform 32"/>
              <p:cNvSpPr/>
              <p:nvPr/>
            </p:nvSpPr>
            <p:spPr bwMode="auto">
              <a:xfrm>
                <a:off x="5846763" y="4668838"/>
                <a:ext cx="284163" cy="206375"/>
              </a:xfrm>
              <a:custGeom>
                <a:avLst/>
                <a:gdLst>
                  <a:gd name="T0" fmla="*/ 260 w 351"/>
                  <a:gd name="T1" fmla="*/ 140 h 256"/>
                  <a:gd name="T2" fmla="*/ 138 w 351"/>
                  <a:gd name="T3" fmla="*/ 130 h 256"/>
                  <a:gd name="T4" fmla="*/ 16 w 351"/>
                  <a:gd name="T5" fmla="*/ 115 h 256"/>
                  <a:gd name="T6" fmla="*/ 0 w 351"/>
                  <a:gd name="T7" fmla="*/ 226 h 256"/>
                  <a:gd name="T8" fmla="*/ 54 w 351"/>
                  <a:gd name="T9" fmla="*/ 233 h 256"/>
                  <a:gd name="T10" fmla="*/ 172 w 351"/>
                  <a:gd name="T11" fmla="*/ 246 h 256"/>
                  <a:gd name="T12" fmla="*/ 236 w 351"/>
                  <a:gd name="T13" fmla="*/ 251 h 256"/>
                  <a:gd name="T14" fmla="*/ 291 w 351"/>
                  <a:gd name="T15" fmla="*/ 254 h 256"/>
                  <a:gd name="T16" fmla="*/ 345 w 351"/>
                  <a:gd name="T17" fmla="*/ 256 h 256"/>
                  <a:gd name="T18" fmla="*/ 351 w 351"/>
                  <a:gd name="T19" fmla="*/ 26 h 256"/>
                  <a:gd name="T20" fmla="*/ 302 w 351"/>
                  <a:gd name="T21" fmla="*/ 25 h 256"/>
                  <a:gd name="T22" fmla="*/ 251 w 351"/>
                  <a:gd name="T23" fmla="*/ 22 h 256"/>
                  <a:gd name="T24" fmla="*/ 194 w 351"/>
                  <a:gd name="T25" fmla="*/ 17 h 256"/>
                  <a:gd name="T26" fmla="*/ 86 w 351"/>
                  <a:gd name="T27" fmla="*/ 6 h 256"/>
                  <a:gd name="T28" fmla="*/ 37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40"/>
                    </a:moveTo>
                    <a:cubicBezTo>
                      <a:pt x="260" y="140"/>
                      <a:pt x="199" y="135"/>
                      <a:pt x="138" y="130"/>
                    </a:cubicBezTo>
                    <a:cubicBezTo>
                      <a:pt x="77" y="123"/>
                      <a:pt x="16" y="115"/>
                      <a:pt x="16" y="115"/>
                    </a:cubicBezTo>
                    <a:cubicBezTo>
                      <a:pt x="0" y="226"/>
                      <a:pt x="0" y="226"/>
                      <a:pt x="0" y="226"/>
                    </a:cubicBezTo>
                    <a:cubicBezTo>
                      <a:pt x="0" y="226"/>
                      <a:pt x="21" y="229"/>
                      <a:pt x="54" y="233"/>
                    </a:cubicBezTo>
                    <a:cubicBezTo>
                      <a:pt x="86" y="237"/>
                      <a:pt x="129" y="244"/>
                      <a:pt x="172" y="246"/>
                    </a:cubicBezTo>
                    <a:cubicBezTo>
                      <a:pt x="194" y="248"/>
                      <a:pt x="215" y="249"/>
                      <a:pt x="236" y="251"/>
                    </a:cubicBezTo>
                    <a:cubicBezTo>
                      <a:pt x="256" y="252"/>
                      <a:pt x="275" y="254"/>
                      <a:pt x="291" y="254"/>
                    </a:cubicBezTo>
                    <a:cubicBezTo>
                      <a:pt x="323" y="255"/>
                      <a:pt x="345" y="256"/>
                      <a:pt x="345" y="256"/>
                    </a:cubicBezTo>
                    <a:cubicBezTo>
                      <a:pt x="351" y="26"/>
                      <a:pt x="351" y="26"/>
                      <a:pt x="351" y="26"/>
                    </a:cubicBezTo>
                    <a:cubicBezTo>
                      <a:pt x="351" y="26"/>
                      <a:pt x="331" y="26"/>
                      <a:pt x="302" y="25"/>
                    </a:cubicBezTo>
                    <a:cubicBezTo>
                      <a:pt x="287" y="25"/>
                      <a:pt x="270" y="23"/>
                      <a:pt x="251" y="22"/>
                    </a:cubicBezTo>
                    <a:cubicBezTo>
                      <a:pt x="233" y="20"/>
                      <a:pt x="213" y="19"/>
                      <a:pt x="194" y="17"/>
                    </a:cubicBezTo>
                    <a:cubicBezTo>
                      <a:pt x="154" y="15"/>
                      <a:pt x="115" y="9"/>
                      <a:pt x="86" y="6"/>
                    </a:cubicBezTo>
                    <a:cubicBezTo>
                      <a:pt x="56" y="2"/>
                      <a:pt x="37" y="0"/>
                      <a:pt x="3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Line 33"/>
              <p:cNvSpPr>
                <a:spLocks noChangeShapeType="1"/>
              </p:cNvSpPr>
              <p:nvPr/>
            </p:nvSpPr>
            <p:spPr bwMode="auto">
              <a:xfrm>
                <a:off x="6130925"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Freeform 34"/>
              <p:cNvSpPr/>
              <p:nvPr/>
            </p:nvSpPr>
            <p:spPr bwMode="auto">
              <a:xfrm>
                <a:off x="5821363" y="4659313"/>
                <a:ext cx="55563" cy="9525"/>
              </a:xfrm>
              <a:custGeom>
                <a:avLst/>
                <a:gdLst>
                  <a:gd name="T0" fmla="*/ 0 w 69"/>
                  <a:gd name="T1" fmla="*/ 0 h 12"/>
                  <a:gd name="T2" fmla="*/ 35 w 69"/>
                  <a:gd name="T3" fmla="*/ 6 h 12"/>
                  <a:gd name="T4" fmla="*/ 58 w 69"/>
                  <a:gd name="T5" fmla="*/ 10 h 12"/>
                  <a:gd name="T6" fmla="*/ 69 w 69"/>
                  <a:gd name="T7" fmla="*/ 12 h 12"/>
                </a:gdLst>
                <a:ahLst/>
                <a:cxnLst>
                  <a:cxn ang="0">
                    <a:pos x="T0" y="T1"/>
                  </a:cxn>
                  <a:cxn ang="0">
                    <a:pos x="T2" y="T3"/>
                  </a:cxn>
                  <a:cxn ang="0">
                    <a:pos x="T4" y="T5"/>
                  </a:cxn>
                  <a:cxn ang="0">
                    <a:pos x="T6" y="T7"/>
                  </a:cxn>
                </a:cxnLst>
                <a:rect l="0" t="0" r="r" b="b"/>
                <a:pathLst>
                  <a:path w="69" h="12">
                    <a:moveTo>
                      <a:pt x="0" y="0"/>
                    </a:moveTo>
                    <a:cubicBezTo>
                      <a:pt x="0" y="0"/>
                      <a:pt x="17" y="3"/>
                      <a:pt x="35" y="6"/>
                    </a:cubicBezTo>
                    <a:cubicBezTo>
                      <a:pt x="43" y="8"/>
                      <a:pt x="52" y="9"/>
                      <a:pt x="58" y="10"/>
                    </a:cubicBezTo>
                    <a:cubicBezTo>
                      <a:pt x="64" y="11"/>
                      <a:pt x="69" y="12"/>
                      <a:pt x="69"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Freeform 35"/>
              <p:cNvSpPr/>
              <p:nvPr/>
            </p:nvSpPr>
            <p:spPr bwMode="auto">
              <a:xfrm>
                <a:off x="5461000" y="4583113"/>
                <a:ext cx="304800" cy="247650"/>
              </a:xfrm>
              <a:custGeom>
                <a:avLst/>
                <a:gdLst>
                  <a:gd name="T0" fmla="*/ 120 w 377"/>
                  <a:gd name="T1" fmla="*/ 137 h 307"/>
                  <a:gd name="T2" fmla="*/ 157 w 377"/>
                  <a:gd name="T3" fmla="*/ 148 h 307"/>
                  <a:gd name="T4" fmla="*/ 194 w 377"/>
                  <a:gd name="T5" fmla="*/ 159 h 307"/>
                  <a:gd name="T6" fmla="*/ 216 w 377"/>
                  <a:gd name="T7" fmla="*/ 165 h 307"/>
                  <a:gd name="T8" fmla="*/ 238 w 377"/>
                  <a:gd name="T9" fmla="*/ 170 h 307"/>
                  <a:gd name="T10" fmla="*/ 320 w 377"/>
                  <a:gd name="T11" fmla="*/ 189 h 307"/>
                  <a:gd name="T12" fmla="*/ 347 w 377"/>
                  <a:gd name="T13" fmla="*/ 195 h 307"/>
                  <a:gd name="T14" fmla="*/ 357 w 377"/>
                  <a:gd name="T15" fmla="*/ 197 h 307"/>
                  <a:gd name="T16" fmla="*/ 335 w 377"/>
                  <a:gd name="T17" fmla="*/ 307 h 307"/>
                  <a:gd name="T18" fmla="*/ 331 w 377"/>
                  <a:gd name="T19" fmla="*/ 307 h 307"/>
                  <a:gd name="T20" fmla="*/ 320 w 377"/>
                  <a:gd name="T21" fmla="*/ 304 h 307"/>
                  <a:gd name="T22" fmla="*/ 282 w 377"/>
                  <a:gd name="T23" fmla="*/ 296 h 307"/>
                  <a:gd name="T24" fmla="*/ 228 w 377"/>
                  <a:gd name="T25" fmla="*/ 283 h 307"/>
                  <a:gd name="T26" fmla="*/ 166 w 377"/>
                  <a:gd name="T27" fmla="*/ 268 h 307"/>
                  <a:gd name="T28" fmla="*/ 51 w 377"/>
                  <a:gd name="T29" fmla="*/ 235 h 307"/>
                  <a:gd name="T30" fmla="*/ 0 w 377"/>
                  <a:gd name="T31" fmla="*/ 217 h 307"/>
                  <a:gd name="T32" fmla="*/ 73 w 377"/>
                  <a:gd name="T33" fmla="*/ 0 h 307"/>
                  <a:gd name="T34" fmla="*/ 119 w 377"/>
                  <a:gd name="T35" fmla="*/ 16 h 307"/>
                  <a:gd name="T36" fmla="*/ 224 w 377"/>
                  <a:gd name="T37" fmla="*/ 45 h 307"/>
                  <a:gd name="T38" fmla="*/ 252 w 377"/>
                  <a:gd name="T39" fmla="*/ 53 h 307"/>
                  <a:gd name="T40" fmla="*/ 280 w 377"/>
                  <a:gd name="T41" fmla="*/ 60 h 307"/>
                  <a:gd name="T42" fmla="*/ 329 w 377"/>
                  <a:gd name="T43" fmla="*/ 71 h 307"/>
                  <a:gd name="T44" fmla="*/ 364 w 377"/>
                  <a:gd name="T45" fmla="*/ 79 h 307"/>
                  <a:gd name="T46" fmla="*/ 377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120" y="137"/>
                    </a:moveTo>
                    <a:cubicBezTo>
                      <a:pt x="120" y="137"/>
                      <a:pt x="134" y="142"/>
                      <a:pt x="157" y="148"/>
                    </a:cubicBezTo>
                    <a:cubicBezTo>
                      <a:pt x="168" y="151"/>
                      <a:pt x="180" y="155"/>
                      <a:pt x="194" y="159"/>
                    </a:cubicBezTo>
                    <a:cubicBezTo>
                      <a:pt x="201" y="161"/>
                      <a:pt x="208" y="163"/>
                      <a:pt x="216" y="165"/>
                    </a:cubicBezTo>
                    <a:cubicBezTo>
                      <a:pt x="223" y="167"/>
                      <a:pt x="230" y="168"/>
                      <a:pt x="238" y="170"/>
                    </a:cubicBezTo>
                    <a:cubicBezTo>
                      <a:pt x="268" y="177"/>
                      <a:pt x="297" y="184"/>
                      <a:pt x="320" y="189"/>
                    </a:cubicBezTo>
                    <a:cubicBezTo>
                      <a:pt x="331" y="191"/>
                      <a:pt x="340" y="194"/>
                      <a:pt x="347" y="195"/>
                    </a:cubicBezTo>
                    <a:cubicBezTo>
                      <a:pt x="353" y="197"/>
                      <a:pt x="357" y="197"/>
                      <a:pt x="357" y="197"/>
                    </a:cubicBezTo>
                    <a:cubicBezTo>
                      <a:pt x="335" y="307"/>
                      <a:pt x="335" y="307"/>
                      <a:pt x="335" y="307"/>
                    </a:cubicBezTo>
                    <a:cubicBezTo>
                      <a:pt x="335" y="307"/>
                      <a:pt x="333" y="307"/>
                      <a:pt x="331" y="307"/>
                    </a:cubicBezTo>
                    <a:cubicBezTo>
                      <a:pt x="328" y="306"/>
                      <a:pt x="325" y="305"/>
                      <a:pt x="320" y="304"/>
                    </a:cubicBezTo>
                    <a:cubicBezTo>
                      <a:pt x="311" y="302"/>
                      <a:pt x="298" y="299"/>
                      <a:pt x="282" y="296"/>
                    </a:cubicBezTo>
                    <a:cubicBezTo>
                      <a:pt x="266" y="292"/>
                      <a:pt x="248" y="288"/>
                      <a:pt x="228" y="283"/>
                    </a:cubicBezTo>
                    <a:cubicBezTo>
                      <a:pt x="208" y="278"/>
                      <a:pt x="187" y="274"/>
                      <a:pt x="166" y="268"/>
                    </a:cubicBezTo>
                    <a:cubicBezTo>
                      <a:pt x="124" y="256"/>
                      <a:pt x="83" y="244"/>
                      <a:pt x="51" y="235"/>
                    </a:cubicBezTo>
                    <a:cubicBezTo>
                      <a:pt x="21" y="224"/>
                      <a:pt x="0" y="217"/>
                      <a:pt x="0" y="217"/>
                    </a:cubicBezTo>
                    <a:cubicBezTo>
                      <a:pt x="73" y="0"/>
                      <a:pt x="73" y="0"/>
                      <a:pt x="73" y="0"/>
                    </a:cubicBezTo>
                    <a:cubicBezTo>
                      <a:pt x="73" y="0"/>
                      <a:pt x="91" y="6"/>
                      <a:pt x="119" y="16"/>
                    </a:cubicBezTo>
                    <a:cubicBezTo>
                      <a:pt x="148" y="24"/>
                      <a:pt x="186" y="34"/>
                      <a:pt x="224" y="45"/>
                    </a:cubicBezTo>
                    <a:cubicBezTo>
                      <a:pt x="233" y="48"/>
                      <a:pt x="243" y="51"/>
                      <a:pt x="252" y="53"/>
                    </a:cubicBezTo>
                    <a:cubicBezTo>
                      <a:pt x="262" y="55"/>
                      <a:pt x="271" y="57"/>
                      <a:pt x="280" y="60"/>
                    </a:cubicBezTo>
                    <a:cubicBezTo>
                      <a:pt x="298" y="64"/>
                      <a:pt x="315" y="68"/>
                      <a:pt x="329" y="71"/>
                    </a:cubicBezTo>
                    <a:cubicBezTo>
                      <a:pt x="343" y="74"/>
                      <a:pt x="355" y="77"/>
                      <a:pt x="364" y="79"/>
                    </a:cubicBezTo>
                    <a:cubicBezTo>
                      <a:pt x="372" y="81"/>
                      <a:pt x="377" y="82"/>
                      <a:pt x="377"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Line 36"/>
              <p:cNvSpPr>
                <a:spLocks noChangeShapeType="1"/>
              </p:cNvSpPr>
              <p:nvPr/>
            </p:nvSpPr>
            <p:spPr bwMode="auto">
              <a:xfrm flipH="1" flipV="1">
                <a:off x="5467350"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Line 37"/>
              <p:cNvSpPr>
                <a:spLocks noChangeShapeType="1"/>
              </p:cNvSpPr>
              <p:nvPr/>
            </p:nvSpPr>
            <p:spPr bwMode="auto">
              <a:xfrm flipH="1" flipV="1">
                <a:off x="5765800"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Freeform 38"/>
              <p:cNvSpPr/>
              <p:nvPr/>
            </p:nvSpPr>
            <p:spPr bwMode="auto">
              <a:xfrm>
                <a:off x="5092700" y="4438650"/>
                <a:ext cx="322263" cy="279400"/>
              </a:xfrm>
              <a:custGeom>
                <a:avLst/>
                <a:gdLst>
                  <a:gd name="T0" fmla="*/ 274 w 398"/>
                  <a:gd name="T1" fmla="*/ 208 h 346"/>
                  <a:gd name="T2" fmla="*/ 239 w 398"/>
                  <a:gd name="T3" fmla="*/ 192 h 346"/>
                  <a:gd name="T4" fmla="*/ 203 w 398"/>
                  <a:gd name="T5" fmla="*/ 176 h 346"/>
                  <a:gd name="T6" fmla="*/ 163 w 398"/>
                  <a:gd name="T7" fmla="*/ 157 h 346"/>
                  <a:gd name="T8" fmla="*/ 88 w 398"/>
                  <a:gd name="T9" fmla="*/ 118 h 346"/>
                  <a:gd name="T10" fmla="*/ 63 w 398"/>
                  <a:gd name="T11" fmla="*/ 106 h 346"/>
                  <a:gd name="T12" fmla="*/ 54 w 398"/>
                  <a:gd name="T13" fmla="*/ 101 h 346"/>
                  <a:gd name="T14" fmla="*/ 0 w 398"/>
                  <a:gd name="T15" fmla="*/ 200 h 346"/>
                  <a:gd name="T16" fmla="*/ 3 w 398"/>
                  <a:gd name="T17" fmla="*/ 201 h 346"/>
                  <a:gd name="T18" fmla="*/ 13 w 398"/>
                  <a:gd name="T19" fmla="*/ 207 h 346"/>
                  <a:gd name="T20" fmla="*/ 48 w 398"/>
                  <a:gd name="T21" fmla="*/ 224 h 346"/>
                  <a:gd name="T22" fmla="*/ 98 w 398"/>
                  <a:gd name="T23" fmla="*/ 250 h 346"/>
                  <a:gd name="T24" fmla="*/ 125 w 398"/>
                  <a:gd name="T25" fmla="*/ 264 h 346"/>
                  <a:gd name="T26" fmla="*/ 155 w 398"/>
                  <a:gd name="T27" fmla="*/ 277 h 346"/>
                  <a:gd name="T28" fmla="*/ 213 w 398"/>
                  <a:gd name="T29" fmla="*/ 304 h 346"/>
                  <a:gd name="T30" fmla="*/ 264 w 398"/>
                  <a:gd name="T31" fmla="*/ 326 h 346"/>
                  <a:gd name="T32" fmla="*/ 314 w 398"/>
                  <a:gd name="T33" fmla="*/ 346 h 346"/>
                  <a:gd name="T34" fmla="*/ 398 w 398"/>
                  <a:gd name="T35" fmla="*/ 132 h 346"/>
                  <a:gd name="T36" fmla="*/ 353 w 398"/>
                  <a:gd name="T37" fmla="*/ 114 h 346"/>
                  <a:gd name="T38" fmla="*/ 306 w 398"/>
                  <a:gd name="T39" fmla="*/ 94 h 346"/>
                  <a:gd name="T40" fmla="*/ 254 w 398"/>
                  <a:gd name="T41" fmla="*/ 70 h 346"/>
                  <a:gd name="T42" fmla="*/ 227 w 398"/>
                  <a:gd name="T43" fmla="*/ 58 h 346"/>
                  <a:gd name="T44" fmla="*/ 201 w 398"/>
                  <a:gd name="T45" fmla="*/ 45 h 346"/>
                  <a:gd name="T46" fmla="*/ 156 w 398"/>
                  <a:gd name="T47" fmla="*/ 22 h 346"/>
                  <a:gd name="T48" fmla="*/ 112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208"/>
                    </a:moveTo>
                    <a:cubicBezTo>
                      <a:pt x="274" y="208"/>
                      <a:pt x="260" y="201"/>
                      <a:pt x="239" y="192"/>
                    </a:cubicBezTo>
                    <a:cubicBezTo>
                      <a:pt x="228" y="187"/>
                      <a:pt x="216" y="182"/>
                      <a:pt x="203" y="176"/>
                    </a:cubicBezTo>
                    <a:cubicBezTo>
                      <a:pt x="190" y="170"/>
                      <a:pt x="176" y="164"/>
                      <a:pt x="163" y="157"/>
                    </a:cubicBezTo>
                    <a:cubicBezTo>
                      <a:pt x="135" y="143"/>
                      <a:pt x="108" y="129"/>
                      <a:pt x="88" y="118"/>
                    </a:cubicBezTo>
                    <a:cubicBezTo>
                      <a:pt x="77" y="113"/>
                      <a:pt x="69" y="109"/>
                      <a:pt x="63" y="106"/>
                    </a:cubicBezTo>
                    <a:cubicBezTo>
                      <a:pt x="57" y="103"/>
                      <a:pt x="54" y="101"/>
                      <a:pt x="54" y="101"/>
                    </a:cubicBezTo>
                    <a:cubicBezTo>
                      <a:pt x="0" y="200"/>
                      <a:pt x="0" y="200"/>
                      <a:pt x="0" y="200"/>
                    </a:cubicBezTo>
                    <a:cubicBezTo>
                      <a:pt x="0" y="200"/>
                      <a:pt x="1" y="200"/>
                      <a:pt x="3" y="201"/>
                    </a:cubicBezTo>
                    <a:cubicBezTo>
                      <a:pt x="6" y="203"/>
                      <a:pt x="9" y="204"/>
                      <a:pt x="13" y="207"/>
                    </a:cubicBezTo>
                    <a:cubicBezTo>
                      <a:pt x="22" y="211"/>
                      <a:pt x="34" y="217"/>
                      <a:pt x="48" y="224"/>
                    </a:cubicBezTo>
                    <a:cubicBezTo>
                      <a:pt x="63" y="232"/>
                      <a:pt x="79" y="241"/>
                      <a:pt x="98" y="250"/>
                    </a:cubicBezTo>
                    <a:cubicBezTo>
                      <a:pt x="107" y="254"/>
                      <a:pt x="116" y="259"/>
                      <a:pt x="125" y="264"/>
                    </a:cubicBezTo>
                    <a:cubicBezTo>
                      <a:pt x="135" y="268"/>
                      <a:pt x="145" y="273"/>
                      <a:pt x="155" y="277"/>
                    </a:cubicBezTo>
                    <a:cubicBezTo>
                      <a:pt x="175" y="286"/>
                      <a:pt x="194" y="295"/>
                      <a:pt x="213" y="304"/>
                    </a:cubicBezTo>
                    <a:cubicBezTo>
                      <a:pt x="231" y="312"/>
                      <a:pt x="248" y="320"/>
                      <a:pt x="264" y="326"/>
                    </a:cubicBezTo>
                    <a:cubicBezTo>
                      <a:pt x="294" y="338"/>
                      <a:pt x="314" y="346"/>
                      <a:pt x="314" y="346"/>
                    </a:cubicBezTo>
                    <a:cubicBezTo>
                      <a:pt x="398" y="132"/>
                      <a:pt x="398" y="132"/>
                      <a:pt x="398" y="132"/>
                    </a:cubicBezTo>
                    <a:cubicBezTo>
                      <a:pt x="398" y="132"/>
                      <a:pt x="380" y="125"/>
                      <a:pt x="353" y="114"/>
                    </a:cubicBezTo>
                    <a:cubicBezTo>
                      <a:pt x="339" y="109"/>
                      <a:pt x="323" y="101"/>
                      <a:pt x="306" y="94"/>
                    </a:cubicBezTo>
                    <a:cubicBezTo>
                      <a:pt x="289" y="86"/>
                      <a:pt x="271" y="78"/>
                      <a:pt x="254" y="70"/>
                    </a:cubicBezTo>
                    <a:cubicBezTo>
                      <a:pt x="245" y="66"/>
                      <a:pt x="236" y="62"/>
                      <a:pt x="227" y="58"/>
                    </a:cubicBezTo>
                    <a:cubicBezTo>
                      <a:pt x="218" y="54"/>
                      <a:pt x="210" y="49"/>
                      <a:pt x="201" y="45"/>
                    </a:cubicBezTo>
                    <a:cubicBezTo>
                      <a:pt x="185" y="37"/>
                      <a:pt x="169" y="29"/>
                      <a:pt x="156" y="22"/>
                    </a:cubicBezTo>
                    <a:cubicBezTo>
                      <a:pt x="130" y="9"/>
                      <a:pt x="112" y="0"/>
                      <a:pt x="112"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Freeform 39"/>
              <p:cNvSpPr/>
              <p:nvPr/>
            </p:nvSpPr>
            <p:spPr bwMode="auto">
              <a:xfrm>
                <a:off x="5414963" y="4545013"/>
                <a:ext cx="52388" cy="20638"/>
              </a:xfrm>
              <a:custGeom>
                <a:avLst/>
                <a:gdLst>
                  <a:gd name="T0" fmla="*/ 0 w 65"/>
                  <a:gd name="T1" fmla="*/ 0 h 26"/>
                  <a:gd name="T2" fmla="*/ 33 w 65"/>
                  <a:gd name="T3" fmla="*/ 13 h 26"/>
                  <a:gd name="T4" fmla="*/ 55 w 65"/>
                  <a:gd name="T5" fmla="*/ 22 h 26"/>
                  <a:gd name="T6" fmla="*/ 65 w 65"/>
                  <a:gd name="T7" fmla="*/ 26 h 26"/>
                </a:gdLst>
                <a:ahLst/>
                <a:cxnLst>
                  <a:cxn ang="0">
                    <a:pos x="T0" y="T1"/>
                  </a:cxn>
                  <a:cxn ang="0">
                    <a:pos x="T2" y="T3"/>
                  </a:cxn>
                  <a:cxn ang="0">
                    <a:pos x="T4" y="T5"/>
                  </a:cxn>
                  <a:cxn ang="0">
                    <a:pos x="T6" y="T7"/>
                  </a:cxn>
                </a:cxnLst>
                <a:rect l="0" t="0" r="r" b="b"/>
                <a:pathLst>
                  <a:path w="65" h="26">
                    <a:moveTo>
                      <a:pt x="0" y="0"/>
                    </a:moveTo>
                    <a:cubicBezTo>
                      <a:pt x="0" y="0"/>
                      <a:pt x="17" y="7"/>
                      <a:pt x="33" y="13"/>
                    </a:cubicBezTo>
                    <a:cubicBezTo>
                      <a:pt x="41" y="16"/>
                      <a:pt x="49" y="19"/>
                      <a:pt x="55" y="22"/>
                    </a:cubicBezTo>
                    <a:cubicBezTo>
                      <a:pt x="61" y="24"/>
                      <a:pt x="65" y="26"/>
                      <a:pt x="65"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Line 40"/>
              <p:cNvSpPr>
                <a:spLocks noChangeShapeType="1"/>
              </p:cNvSpPr>
              <p:nvPr/>
            </p:nvSpPr>
            <p:spPr bwMode="auto">
              <a:xfrm>
                <a:off x="5135563"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Freeform 41"/>
              <p:cNvSpPr/>
              <p:nvPr/>
            </p:nvSpPr>
            <p:spPr bwMode="auto">
              <a:xfrm>
                <a:off x="4764088" y="4233863"/>
                <a:ext cx="323850" cy="306388"/>
              </a:xfrm>
              <a:custGeom>
                <a:avLst/>
                <a:gdLst>
                  <a:gd name="T0" fmla="*/ 139 w 401"/>
                  <a:gd name="T1" fmla="*/ 146 h 379"/>
                  <a:gd name="T2" fmla="*/ 239 w 401"/>
                  <a:gd name="T3" fmla="*/ 217 h 379"/>
                  <a:gd name="T4" fmla="*/ 342 w 401"/>
                  <a:gd name="T5" fmla="*/ 283 h 379"/>
                  <a:gd name="T6" fmla="*/ 283 w 401"/>
                  <a:gd name="T7" fmla="*/ 379 h 379"/>
                  <a:gd name="T8" fmla="*/ 237 w 401"/>
                  <a:gd name="T9" fmla="*/ 350 h 379"/>
                  <a:gd name="T10" fmla="*/ 191 w 401"/>
                  <a:gd name="T11" fmla="*/ 320 h 379"/>
                  <a:gd name="T12" fmla="*/ 178 w 401"/>
                  <a:gd name="T13" fmla="*/ 312 h 379"/>
                  <a:gd name="T14" fmla="*/ 165 w 401"/>
                  <a:gd name="T15" fmla="*/ 302 h 379"/>
                  <a:gd name="T16" fmla="*/ 138 w 401"/>
                  <a:gd name="T17" fmla="*/ 284 h 379"/>
                  <a:gd name="T18" fmla="*/ 87 w 401"/>
                  <a:gd name="T19" fmla="*/ 247 h 379"/>
                  <a:gd name="T20" fmla="*/ 63 w 401"/>
                  <a:gd name="T21" fmla="*/ 230 h 379"/>
                  <a:gd name="T22" fmla="*/ 42 w 401"/>
                  <a:gd name="T23" fmla="*/ 213 h 379"/>
                  <a:gd name="T24" fmla="*/ 0 w 401"/>
                  <a:gd name="T25" fmla="*/ 180 h 379"/>
                  <a:gd name="T26" fmla="*/ 143 w 401"/>
                  <a:gd name="T27" fmla="*/ 0 h 379"/>
                  <a:gd name="T28" fmla="*/ 181 w 401"/>
                  <a:gd name="T29" fmla="*/ 31 h 379"/>
                  <a:gd name="T30" fmla="*/ 269 w 401"/>
                  <a:gd name="T31" fmla="*/ 95 h 379"/>
                  <a:gd name="T32" fmla="*/ 293 w 401"/>
                  <a:gd name="T33" fmla="*/ 112 h 379"/>
                  <a:gd name="T34" fmla="*/ 316 w 401"/>
                  <a:gd name="T35" fmla="*/ 128 h 379"/>
                  <a:gd name="T36" fmla="*/ 359 w 401"/>
                  <a:gd name="T37" fmla="*/ 155 h 379"/>
                  <a:gd name="T38" fmla="*/ 401 w 401"/>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9">
                    <a:moveTo>
                      <a:pt x="139" y="146"/>
                    </a:moveTo>
                    <a:cubicBezTo>
                      <a:pt x="139" y="146"/>
                      <a:pt x="189" y="182"/>
                      <a:pt x="239" y="217"/>
                    </a:cubicBezTo>
                    <a:cubicBezTo>
                      <a:pt x="290" y="250"/>
                      <a:pt x="342" y="283"/>
                      <a:pt x="342" y="283"/>
                    </a:cubicBezTo>
                    <a:cubicBezTo>
                      <a:pt x="283" y="379"/>
                      <a:pt x="283" y="379"/>
                      <a:pt x="283" y="379"/>
                    </a:cubicBezTo>
                    <a:cubicBezTo>
                      <a:pt x="283" y="379"/>
                      <a:pt x="265" y="367"/>
                      <a:pt x="237" y="350"/>
                    </a:cubicBezTo>
                    <a:cubicBezTo>
                      <a:pt x="224" y="341"/>
                      <a:pt x="208" y="331"/>
                      <a:pt x="191" y="320"/>
                    </a:cubicBezTo>
                    <a:cubicBezTo>
                      <a:pt x="186" y="317"/>
                      <a:pt x="182" y="314"/>
                      <a:pt x="178" y="312"/>
                    </a:cubicBezTo>
                    <a:cubicBezTo>
                      <a:pt x="173" y="309"/>
                      <a:pt x="169" y="306"/>
                      <a:pt x="165" y="302"/>
                    </a:cubicBezTo>
                    <a:cubicBezTo>
                      <a:pt x="156" y="296"/>
                      <a:pt x="147" y="290"/>
                      <a:pt x="138" y="284"/>
                    </a:cubicBezTo>
                    <a:cubicBezTo>
                      <a:pt x="121" y="271"/>
                      <a:pt x="103" y="259"/>
                      <a:pt x="87" y="247"/>
                    </a:cubicBezTo>
                    <a:cubicBezTo>
                      <a:pt x="78" y="241"/>
                      <a:pt x="70" y="235"/>
                      <a:pt x="63" y="230"/>
                    </a:cubicBezTo>
                    <a:cubicBezTo>
                      <a:pt x="56" y="224"/>
                      <a:pt x="49" y="218"/>
                      <a:pt x="42" y="213"/>
                    </a:cubicBezTo>
                    <a:cubicBezTo>
                      <a:pt x="17" y="193"/>
                      <a:pt x="0" y="180"/>
                      <a:pt x="0" y="180"/>
                    </a:cubicBezTo>
                    <a:cubicBezTo>
                      <a:pt x="143" y="0"/>
                      <a:pt x="143" y="0"/>
                      <a:pt x="143" y="0"/>
                    </a:cubicBezTo>
                    <a:cubicBezTo>
                      <a:pt x="143" y="0"/>
                      <a:pt x="158" y="13"/>
                      <a:pt x="181" y="31"/>
                    </a:cubicBezTo>
                    <a:cubicBezTo>
                      <a:pt x="204" y="50"/>
                      <a:pt x="237" y="72"/>
                      <a:pt x="269" y="95"/>
                    </a:cubicBezTo>
                    <a:cubicBezTo>
                      <a:pt x="277" y="101"/>
                      <a:pt x="285" y="106"/>
                      <a:pt x="293" y="112"/>
                    </a:cubicBezTo>
                    <a:cubicBezTo>
                      <a:pt x="301" y="118"/>
                      <a:pt x="309" y="123"/>
                      <a:pt x="316" y="128"/>
                    </a:cubicBezTo>
                    <a:cubicBezTo>
                      <a:pt x="332" y="138"/>
                      <a:pt x="347" y="147"/>
                      <a:pt x="359" y="155"/>
                    </a:cubicBezTo>
                    <a:cubicBezTo>
                      <a:pt x="384" y="171"/>
                      <a:pt x="401" y="182"/>
                      <a:pt x="401"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42"/>
              <p:cNvSpPr/>
              <p:nvPr/>
            </p:nvSpPr>
            <p:spPr bwMode="auto">
              <a:xfrm>
                <a:off x="4835525" y="4198938"/>
                <a:ext cx="42863" cy="34925"/>
              </a:xfrm>
              <a:custGeom>
                <a:avLst/>
                <a:gdLst>
                  <a:gd name="T0" fmla="*/ 54 w 54"/>
                  <a:gd name="T1" fmla="*/ 43 h 43"/>
                  <a:gd name="T2" fmla="*/ 26 w 54"/>
                  <a:gd name="T3" fmla="*/ 22 h 43"/>
                  <a:gd name="T4" fmla="*/ 16 w 54"/>
                  <a:gd name="T5" fmla="*/ 14 h 43"/>
                  <a:gd name="T6" fmla="*/ 8 w 54"/>
                  <a:gd name="T7" fmla="*/ 7 h 43"/>
                  <a:gd name="T8" fmla="*/ 0 w 54"/>
                  <a:gd name="T9" fmla="*/ 0 h 43"/>
                </a:gdLst>
                <a:ahLst/>
                <a:cxnLst>
                  <a:cxn ang="0">
                    <a:pos x="T0" y="T1"/>
                  </a:cxn>
                  <a:cxn ang="0">
                    <a:pos x="T2" y="T3"/>
                  </a:cxn>
                  <a:cxn ang="0">
                    <a:pos x="T4" y="T5"/>
                  </a:cxn>
                  <a:cxn ang="0">
                    <a:pos x="T6" y="T7"/>
                  </a:cxn>
                  <a:cxn ang="0">
                    <a:pos x="T8" y="T9"/>
                  </a:cxn>
                </a:cxnLst>
                <a:rect l="0" t="0" r="r" b="b"/>
                <a:pathLst>
                  <a:path w="54" h="43">
                    <a:moveTo>
                      <a:pt x="54" y="43"/>
                    </a:moveTo>
                    <a:cubicBezTo>
                      <a:pt x="54" y="43"/>
                      <a:pt x="40" y="33"/>
                      <a:pt x="26" y="22"/>
                    </a:cubicBezTo>
                    <a:cubicBezTo>
                      <a:pt x="23" y="19"/>
                      <a:pt x="19" y="17"/>
                      <a:pt x="16" y="14"/>
                    </a:cubicBezTo>
                    <a:cubicBezTo>
                      <a:pt x="13" y="11"/>
                      <a:pt x="10" y="9"/>
                      <a:pt x="8" y="7"/>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Freeform 43"/>
              <p:cNvSpPr/>
              <p:nvPr/>
            </p:nvSpPr>
            <p:spPr bwMode="auto">
              <a:xfrm>
                <a:off x="5087938" y="4381500"/>
                <a:ext cx="47625" cy="28575"/>
              </a:xfrm>
              <a:custGeom>
                <a:avLst/>
                <a:gdLst>
                  <a:gd name="T0" fmla="*/ 59 w 59"/>
                  <a:gd name="T1" fmla="*/ 35 h 35"/>
                  <a:gd name="T2" fmla="*/ 29 w 59"/>
                  <a:gd name="T3" fmla="*/ 18 h 35"/>
                  <a:gd name="T4" fmla="*/ 9 w 59"/>
                  <a:gd name="T5" fmla="*/ 6 h 35"/>
                  <a:gd name="T6" fmla="*/ 0 w 59"/>
                  <a:gd name="T7" fmla="*/ 0 h 35"/>
                </a:gdLst>
                <a:ahLst/>
                <a:cxnLst>
                  <a:cxn ang="0">
                    <a:pos x="T0" y="T1"/>
                  </a:cxn>
                  <a:cxn ang="0">
                    <a:pos x="T2" y="T3"/>
                  </a:cxn>
                  <a:cxn ang="0">
                    <a:pos x="T4" y="T5"/>
                  </a:cxn>
                  <a:cxn ang="0">
                    <a:pos x="T6" y="T7"/>
                  </a:cxn>
                </a:cxnLst>
                <a:rect l="0" t="0" r="r" b="b"/>
                <a:pathLst>
                  <a:path w="59" h="35">
                    <a:moveTo>
                      <a:pt x="59" y="35"/>
                    </a:moveTo>
                    <a:cubicBezTo>
                      <a:pt x="59" y="35"/>
                      <a:pt x="44" y="26"/>
                      <a:pt x="29" y="18"/>
                    </a:cubicBezTo>
                    <a:cubicBezTo>
                      <a:pt x="22" y="13"/>
                      <a:pt x="14" y="9"/>
                      <a:pt x="9" y="6"/>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44"/>
              <p:cNvSpPr/>
              <p:nvPr/>
            </p:nvSpPr>
            <p:spPr bwMode="auto">
              <a:xfrm>
                <a:off x="4471988" y="3981450"/>
                <a:ext cx="320675" cy="320675"/>
              </a:xfrm>
              <a:custGeom>
                <a:avLst/>
                <a:gdLst>
                  <a:gd name="T0" fmla="*/ 255 w 397"/>
                  <a:gd name="T1" fmla="*/ 251 h 395"/>
                  <a:gd name="T2" fmla="*/ 227 w 397"/>
                  <a:gd name="T3" fmla="*/ 225 h 395"/>
                  <a:gd name="T4" fmla="*/ 199 w 397"/>
                  <a:gd name="T5" fmla="*/ 198 h 395"/>
                  <a:gd name="T6" fmla="*/ 168 w 397"/>
                  <a:gd name="T7" fmla="*/ 165 h 395"/>
                  <a:gd name="T8" fmla="*/ 110 w 397"/>
                  <a:gd name="T9" fmla="*/ 104 h 395"/>
                  <a:gd name="T10" fmla="*/ 84 w 397"/>
                  <a:gd name="T11" fmla="*/ 75 h 395"/>
                  <a:gd name="T12" fmla="*/ 0 w 397"/>
                  <a:gd name="T13" fmla="*/ 150 h 395"/>
                  <a:gd name="T14" fmla="*/ 10 w 397"/>
                  <a:gd name="T15" fmla="*/ 161 h 395"/>
                  <a:gd name="T16" fmla="*/ 36 w 397"/>
                  <a:gd name="T17" fmla="*/ 190 h 395"/>
                  <a:gd name="T18" fmla="*/ 118 w 397"/>
                  <a:gd name="T19" fmla="*/ 277 h 395"/>
                  <a:gd name="T20" fmla="*/ 205 w 397"/>
                  <a:gd name="T21" fmla="*/ 359 h 395"/>
                  <a:gd name="T22" fmla="*/ 234 w 397"/>
                  <a:gd name="T23" fmla="*/ 385 h 395"/>
                  <a:gd name="T24" fmla="*/ 245 w 397"/>
                  <a:gd name="T25" fmla="*/ 395 h 395"/>
                  <a:gd name="T26" fmla="*/ 397 w 397"/>
                  <a:gd name="T27" fmla="*/ 223 h 395"/>
                  <a:gd name="T28" fmla="*/ 387 w 397"/>
                  <a:gd name="T29" fmla="*/ 214 h 395"/>
                  <a:gd name="T30" fmla="*/ 360 w 397"/>
                  <a:gd name="T31" fmla="*/ 190 h 395"/>
                  <a:gd name="T32" fmla="*/ 282 w 397"/>
                  <a:gd name="T33" fmla="*/ 115 h 395"/>
                  <a:gd name="T34" fmla="*/ 207 w 397"/>
                  <a:gd name="T35" fmla="*/ 37 h 395"/>
                  <a:gd name="T36" fmla="*/ 183 w 397"/>
                  <a:gd name="T37" fmla="*/ 10 h 395"/>
                  <a:gd name="T38" fmla="*/ 174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251"/>
                    </a:moveTo>
                    <a:cubicBezTo>
                      <a:pt x="255" y="251"/>
                      <a:pt x="244" y="241"/>
                      <a:pt x="227" y="225"/>
                    </a:cubicBezTo>
                    <a:cubicBezTo>
                      <a:pt x="219" y="217"/>
                      <a:pt x="209" y="208"/>
                      <a:pt x="199" y="198"/>
                    </a:cubicBezTo>
                    <a:cubicBezTo>
                      <a:pt x="189" y="187"/>
                      <a:pt x="178" y="176"/>
                      <a:pt x="168" y="165"/>
                    </a:cubicBezTo>
                    <a:cubicBezTo>
                      <a:pt x="146" y="143"/>
                      <a:pt x="125" y="121"/>
                      <a:pt x="110" y="104"/>
                    </a:cubicBezTo>
                    <a:cubicBezTo>
                      <a:pt x="95" y="87"/>
                      <a:pt x="84" y="75"/>
                      <a:pt x="84" y="75"/>
                    </a:cubicBezTo>
                    <a:cubicBezTo>
                      <a:pt x="0" y="150"/>
                      <a:pt x="0" y="150"/>
                      <a:pt x="0" y="150"/>
                    </a:cubicBezTo>
                    <a:cubicBezTo>
                      <a:pt x="0" y="150"/>
                      <a:pt x="4" y="154"/>
                      <a:pt x="10" y="161"/>
                    </a:cubicBezTo>
                    <a:cubicBezTo>
                      <a:pt x="16" y="168"/>
                      <a:pt x="25" y="179"/>
                      <a:pt x="36" y="190"/>
                    </a:cubicBezTo>
                    <a:cubicBezTo>
                      <a:pt x="59" y="214"/>
                      <a:pt x="89" y="245"/>
                      <a:pt x="118" y="277"/>
                    </a:cubicBezTo>
                    <a:cubicBezTo>
                      <a:pt x="150" y="307"/>
                      <a:pt x="181" y="336"/>
                      <a:pt x="205" y="359"/>
                    </a:cubicBezTo>
                    <a:cubicBezTo>
                      <a:pt x="216" y="370"/>
                      <a:pt x="227" y="379"/>
                      <a:pt x="234" y="385"/>
                    </a:cubicBezTo>
                    <a:cubicBezTo>
                      <a:pt x="241" y="391"/>
                      <a:pt x="245" y="395"/>
                      <a:pt x="245" y="395"/>
                    </a:cubicBezTo>
                    <a:cubicBezTo>
                      <a:pt x="397" y="223"/>
                      <a:pt x="397" y="223"/>
                      <a:pt x="397" y="223"/>
                    </a:cubicBezTo>
                    <a:cubicBezTo>
                      <a:pt x="397" y="223"/>
                      <a:pt x="393" y="220"/>
                      <a:pt x="387" y="214"/>
                    </a:cubicBezTo>
                    <a:cubicBezTo>
                      <a:pt x="380" y="209"/>
                      <a:pt x="371" y="201"/>
                      <a:pt x="360" y="190"/>
                    </a:cubicBezTo>
                    <a:cubicBezTo>
                      <a:pt x="339" y="170"/>
                      <a:pt x="310" y="143"/>
                      <a:pt x="282" y="115"/>
                    </a:cubicBezTo>
                    <a:cubicBezTo>
                      <a:pt x="255" y="87"/>
                      <a:pt x="227" y="58"/>
                      <a:pt x="207" y="37"/>
                    </a:cubicBezTo>
                    <a:cubicBezTo>
                      <a:pt x="197" y="26"/>
                      <a:pt x="189" y="17"/>
                      <a:pt x="183" y="10"/>
                    </a:cubicBezTo>
                    <a:cubicBezTo>
                      <a:pt x="177" y="4"/>
                      <a:pt x="174" y="0"/>
                      <a:pt x="17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Line 45"/>
              <p:cNvSpPr>
                <a:spLocks noChangeShapeType="1"/>
              </p:cNvSpPr>
              <p:nvPr/>
            </p:nvSpPr>
            <p:spPr bwMode="auto">
              <a:xfrm>
                <a:off x="4792663"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Line 46"/>
              <p:cNvSpPr>
                <a:spLocks noChangeShapeType="1"/>
              </p:cNvSpPr>
              <p:nvPr/>
            </p:nvSpPr>
            <p:spPr bwMode="auto">
              <a:xfrm>
                <a:off x="4576763" y="3940175"/>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Freeform 47"/>
              <p:cNvSpPr/>
              <p:nvPr/>
            </p:nvSpPr>
            <p:spPr bwMode="auto">
              <a:xfrm>
                <a:off x="4235450" y="3687763"/>
                <a:ext cx="304800" cy="325438"/>
              </a:xfrm>
              <a:custGeom>
                <a:avLst/>
                <a:gdLst>
                  <a:gd name="T0" fmla="*/ 144 w 377"/>
                  <a:gd name="T1" fmla="*/ 136 h 403"/>
                  <a:gd name="T2" fmla="*/ 149 w 377"/>
                  <a:gd name="T3" fmla="*/ 144 h 403"/>
                  <a:gd name="T4" fmla="*/ 165 w 377"/>
                  <a:gd name="T5" fmla="*/ 167 h 403"/>
                  <a:gd name="T6" fmla="*/ 213 w 377"/>
                  <a:gd name="T7" fmla="*/ 236 h 403"/>
                  <a:gd name="T8" fmla="*/ 240 w 377"/>
                  <a:gd name="T9" fmla="*/ 272 h 403"/>
                  <a:gd name="T10" fmla="*/ 264 w 377"/>
                  <a:gd name="T11" fmla="*/ 303 h 403"/>
                  <a:gd name="T12" fmla="*/ 287 w 377"/>
                  <a:gd name="T13" fmla="*/ 333 h 403"/>
                  <a:gd name="T14" fmla="*/ 200 w 377"/>
                  <a:gd name="T15" fmla="*/ 403 h 403"/>
                  <a:gd name="T16" fmla="*/ 166 w 377"/>
                  <a:gd name="T17" fmla="*/ 361 h 403"/>
                  <a:gd name="T18" fmla="*/ 96 w 377"/>
                  <a:gd name="T19" fmla="*/ 265 h 403"/>
                  <a:gd name="T20" fmla="*/ 77 w 377"/>
                  <a:gd name="T21" fmla="*/ 238 h 403"/>
                  <a:gd name="T22" fmla="*/ 59 w 377"/>
                  <a:gd name="T23" fmla="*/ 212 h 403"/>
                  <a:gd name="T24" fmla="*/ 29 w 377"/>
                  <a:gd name="T25" fmla="*/ 166 h 403"/>
                  <a:gd name="T26" fmla="*/ 0 w 377"/>
                  <a:gd name="T27" fmla="*/ 120 h 403"/>
                  <a:gd name="T28" fmla="*/ 196 w 377"/>
                  <a:gd name="T29" fmla="*/ 0 h 403"/>
                  <a:gd name="T30" fmla="*/ 222 w 377"/>
                  <a:gd name="T31" fmla="*/ 41 h 403"/>
                  <a:gd name="T32" fmla="*/ 249 w 377"/>
                  <a:gd name="T33" fmla="*/ 84 h 403"/>
                  <a:gd name="T34" fmla="*/ 266 w 377"/>
                  <a:gd name="T35" fmla="*/ 108 h 403"/>
                  <a:gd name="T36" fmla="*/ 283 w 377"/>
                  <a:gd name="T37" fmla="*/ 132 h 403"/>
                  <a:gd name="T38" fmla="*/ 347 w 377"/>
                  <a:gd name="T39" fmla="*/ 219 h 403"/>
                  <a:gd name="T40" fmla="*/ 377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144" y="136"/>
                    </a:moveTo>
                    <a:cubicBezTo>
                      <a:pt x="144" y="136"/>
                      <a:pt x="146" y="139"/>
                      <a:pt x="149" y="144"/>
                    </a:cubicBezTo>
                    <a:cubicBezTo>
                      <a:pt x="153" y="150"/>
                      <a:pt x="158" y="158"/>
                      <a:pt x="165" y="167"/>
                    </a:cubicBezTo>
                    <a:cubicBezTo>
                      <a:pt x="178" y="186"/>
                      <a:pt x="196" y="211"/>
                      <a:pt x="213" y="236"/>
                    </a:cubicBezTo>
                    <a:cubicBezTo>
                      <a:pt x="222" y="248"/>
                      <a:pt x="231" y="261"/>
                      <a:pt x="240" y="272"/>
                    </a:cubicBezTo>
                    <a:cubicBezTo>
                      <a:pt x="248" y="284"/>
                      <a:pt x="257" y="294"/>
                      <a:pt x="264" y="303"/>
                    </a:cubicBezTo>
                    <a:cubicBezTo>
                      <a:pt x="278" y="321"/>
                      <a:pt x="287" y="333"/>
                      <a:pt x="287" y="333"/>
                    </a:cubicBezTo>
                    <a:cubicBezTo>
                      <a:pt x="200" y="403"/>
                      <a:pt x="200" y="403"/>
                      <a:pt x="200" y="403"/>
                    </a:cubicBezTo>
                    <a:cubicBezTo>
                      <a:pt x="200" y="403"/>
                      <a:pt x="186" y="386"/>
                      <a:pt x="166" y="361"/>
                    </a:cubicBezTo>
                    <a:cubicBezTo>
                      <a:pt x="145" y="336"/>
                      <a:pt x="121" y="300"/>
                      <a:pt x="96" y="265"/>
                    </a:cubicBezTo>
                    <a:cubicBezTo>
                      <a:pt x="89" y="256"/>
                      <a:pt x="83" y="247"/>
                      <a:pt x="77" y="238"/>
                    </a:cubicBezTo>
                    <a:cubicBezTo>
                      <a:pt x="71" y="230"/>
                      <a:pt x="65" y="221"/>
                      <a:pt x="59" y="212"/>
                    </a:cubicBezTo>
                    <a:cubicBezTo>
                      <a:pt x="48" y="195"/>
                      <a:pt x="38" y="179"/>
                      <a:pt x="29" y="166"/>
                    </a:cubicBezTo>
                    <a:cubicBezTo>
                      <a:pt x="12" y="138"/>
                      <a:pt x="0" y="120"/>
                      <a:pt x="0" y="120"/>
                    </a:cubicBezTo>
                    <a:cubicBezTo>
                      <a:pt x="196" y="0"/>
                      <a:pt x="196" y="0"/>
                      <a:pt x="196" y="0"/>
                    </a:cubicBezTo>
                    <a:cubicBezTo>
                      <a:pt x="196" y="0"/>
                      <a:pt x="206" y="17"/>
                      <a:pt x="222" y="41"/>
                    </a:cubicBezTo>
                    <a:cubicBezTo>
                      <a:pt x="230" y="54"/>
                      <a:pt x="240" y="68"/>
                      <a:pt x="249" y="84"/>
                    </a:cubicBezTo>
                    <a:cubicBezTo>
                      <a:pt x="254" y="92"/>
                      <a:pt x="260" y="100"/>
                      <a:pt x="266" y="108"/>
                    </a:cubicBezTo>
                    <a:cubicBezTo>
                      <a:pt x="271" y="115"/>
                      <a:pt x="277" y="123"/>
                      <a:pt x="283" y="132"/>
                    </a:cubicBezTo>
                    <a:cubicBezTo>
                      <a:pt x="306" y="163"/>
                      <a:pt x="328" y="196"/>
                      <a:pt x="347" y="219"/>
                    </a:cubicBezTo>
                    <a:cubicBezTo>
                      <a:pt x="365" y="242"/>
                      <a:pt x="377" y="258"/>
                      <a:pt x="377"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Freeform 48"/>
              <p:cNvSpPr/>
              <p:nvPr/>
            </p:nvSpPr>
            <p:spPr bwMode="auto">
              <a:xfrm>
                <a:off x="4365625" y="3640138"/>
                <a:ext cx="28575" cy="47625"/>
              </a:xfrm>
              <a:custGeom>
                <a:avLst/>
                <a:gdLst>
                  <a:gd name="T0" fmla="*/ 36 w 36"/>
                  <a:gd name="T1" fmla="*/ 60 h 60"/>
                  <a:gd name="T2" fmla="*/ 30 w 36"/>
                  <a:gd name="T3" fmla="*/ 51 h 60"/>
                  <a:gd name="T4" fmla="*/ 18 w 36"/>
                  <a:gd name="T5" fmla="*/ 30 h 60"/>
                  <a:gd name="T6" fmla="*/ 0 w 36"/>
                  <a:gd name="T7" fmla="*/ 0 h 60"/>
                </a:gdLst>
                <a:ahLst/>
                <a:cxnLst>
                  <a:cxn ang="0">
                    <a:pos x="T0" y="T1"/>
                  </a:cxn>
                  <a:cxn ang="0">
                    <a:pos x="T2" y="T3"/>
                  </a:cxn>
                  <a:cxn ang="0">
                    <a:pos x="T4" y="T5"/>
                  </a:cxn>
                  <a:cxn ang="0">
                    <a:pos x="T6" y="T7"/>
                  </a:cxn>
                </a:cxnLst>
                <a:rect l="0" t="0" r="r" b="b"/>
                <a:pathLst>
                  <a:path w="36" h="60">
                    <a:moveTo>
                      <a:pt x="36" y="60"/>
                    </a:moveTo>
                    <a:cubicBezTo>
                      <a:pt x="36" y="60"/>
                      <a:pt x="33" y="56"/>
                      <a:pt x="30" y="51"/>
                    </a:cubicBezTo>
                    <a:cubicBezTo>
                      <a:pt x="26" y="45"/>
                      <a:pt x="22" y="38"/>
                      <a:pt x="18" y="30"/>
                    </a:cubicBezTo>
                    <a:cubicBezTo>
                      <a:pt x="9" y="15"/>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Freeform 49"/>
              <p:cNvSpPr/>
              <p:nvPr/>
            </p:nvSpPr>
            <p:spPr bwMode="auto">
              <a:xfrm>
                <a:off x="4540250" y="3897313"/>
                <a:ext cx="36513" cy="42863"/>
              </a:xfrm>
              <a:custGeom>
                <a:avLst/>
                <a:gdLst>
                  <a:gd name="T0" fmla="*/ 44 w 44"/>
                  <a:gd name="T1" fmla="*/ 54 h 54"/>
                  <a:gd name="T2" fmla="*/ 37 w 44"/>
                  <a:gd name="T3" fmla="*/ 46 h 54"/>
                  <a:gd name="T4" fmla="*/ 29 w 44"/>
                  <a:gd name="T5" fmla="*/ 37 h 54"/>
                  <a:gd name="T6" fmla="*/ 21 w 44"/>
                  <a:gd name="T7" fmla="*/ 27 h 54"/>
                  <a:gd name="T8" fmla="*/ 0 w 44"/>
                  <a:gd name="T9" fmla="*/ 0 h 54"/>
                </a:gdLst>
                <a:ahLst/>
                <a:cxnLst>
                  <a:cxn ang="0">
                    <a:pos x="T0" y="T1"/>
                  </a:cxn>
                  <a:cxn ang="0">
                    <a:pos x="T2" y="T3"/>
                  </a:cxn>
                  <a:cxn ang="0">
                    <a:pos x="T4" y="T5"/>
                  </a:cxn>
                  <a:cxn ang="0">
                    <a:pos x="T6" y="T7"/>
                  </a:cxn>
                  <a:cxn ang="0">
                    <a:pos x="T8" y="T9"/>
                  </a:cxn>
                </a:cxnLst>
                <a:rect l="0" t="0" r="r" b="b"/>
                <a:pathLst>
                  <a:path w="44" h="54">
                    <a:moveTo>
                      <a:pt x="44" y="54"/>
                    </a:moveTo>
                    <a:cubicBezTo>
                      <a:pt x="44" y="54"/>
                      <a:pt x="41" y="50"/>
                      <a:pt x="37" y="46"/>
                    </a:cubicBezTo>
                    <a:cubicBezTo>
                      <a:pt x="35" y="43"/>
                      <a:pt x="32" y="40"/>
                      <a:pt x="29" y="37"/>
                    </a:cubicBezTo>
                    <a:cubicBezTo>
                      <a:pt x="27" y="34"/>
                      <a:pt x="24" y="31"/>
                      <a:pt x="21" y="27"/>
                    </a:cubicBezTo>
                    <a:cubicBezTo>
                      <a:pt x="11" y="14"/>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Freeform 50"/>
              <p:cNvSpPr/>
              <p:nvPr/>
            </p:nvSpPr>
            <p:spPr bwMode="auto">
              <a:xfrm>
                <a:off x="4056063" y="3360738"/>
                <a:ext cx="282575" cy="319088"/>
              </a:xfrm>
              <a:custGeom>
                <a:avLst/>
                <a:gdLst>
                  <a:gd name="T0" fmla="*/ 205 w 348"/>
                  <a:gd name="T1" fmla="*/ 263 h 396"/>
                  <a:gd name="T2" fmla="*/ 187 w 348"/>
                  <a:gd name="T3" fmla="*/ 229 h 396"/>
                  <a:gd name="T4" fmla="*/ 152 w 348"/>
                  <a:gd name="T5" fmla="*/ 153 h 396"/>
                  <a:gd name="T6" fmla="*/ 134 w 348"/>
                  <a:gd name="T7" fmla="*/ 112 h 396"/>
                  <a:gd name="T8" fmla="*/ 119 w 348"/>
                  <a:gd name="T9" fmla="*/ 76 h 396"/>
                  <a:gd name="T10" fmla="*/ 105 w 348"/>
                  <a:gd name="T11" fmla="*/ 40 h 396"/>
                  <a:gd name="T12" fmla="*/ 0 w 348"/>
                  <a:gd name="T13" fmla="*/ 81 h 396"/>
                  <a:gd name="T14" fmla="*/ 20 w 348"/>
                  <a:gd name="T15" fmla="*/ 132 h 396"/>
                  <a:gd name="T16" fmla="*/ 42 w 348"/>
                  <a:gd name="T17" fmla="*/ 182 h 396"/>
                  <a:gd name="T18" fmla="*/ 69 w 348"/>
                  <a:gd name="T19" fmla="*/ 241 h 396"/>
                  <a:gd name="T20" fmla="*/ 82 w 348"/>
                  <a:gd name="T21" fmla="*/ 270 h 396"/>
                  <a:gd name="T22" fmla="*/ 96 w 348"/>
                  <a:gd name="T23" fmla="*/ 298 h 396"/>
                  <a:gd name="T24" fmla="*/ 121 w 348"/>
                  <a:gd name="T25" fmla="*/ 347 h 396"/>
                  <a:gd name="T26" fmla="*/ 146 w 348"/>
                  <a:gd name="T27" fmla="*/ 396 h 396"/>
                  <a:gd name="T28" fmla="*/ 348 w 348"/>
                  <a:gd name="T29" fmla="*/ 286 h 396"/>
                  <a:gd name="T30" fmla="*/ 325 w 348"/>
                  <a:gd name="T31" fmla="*/ 242 h 396"/>
                  <a:gd name="T32" fmla="*/ 302 w 348"/>
                  <a:gd name="T33" fmla="*/ 197 h 396"/>
                  <a:gd name="T34" fmla="*/ 289 w 348"/>
                  <a:gd name="T35" fmla="*/ 172 h 396"/>
                  <a:gd name="T36" fmla="*/ 277 w 348"/>
                  <a:gd name="T37" fmla="*/ 145 h 396"/>
                  <a:gd name="T38" fmla="*/ 253 w 348"/>
                  <a:gd name="T39" fmla="*/ 92 h 396"/>
                  <a:gd name="T40" fmla="*/ 233 w 348"/>
                  <a:gd name="T41" fmla="*/ 46 h 396"/>
                  <a:gd name="T42" fmla="*/ 215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263"/>
                    </a:moveTo>
                    <a:cubicBezTo>
                      <a:pt x="205" y="263"/>
                      <a:pt x="198" y="250"/>
                      <a:pt x="187" y="229"/>
                    </a:cubicBezTo>
                    <a:cubicBezTo>
                      <a:pt x="177" y="209"/>
                      <a:pt x="165" y="181"/>
                      <a:pt x="152" y="153"/>
                    </a:cubicBezTo>
                    <a:cubicBezTo>
                      <a:pt x="146" y="139"/>
                      <a:pt x="140" y="125"/>
                      <a:pt x="134" y="112"/>
                    </a:cubicBezTo>
                    <a:cubicBezTo>
                      <a:pt x="128" y="99"/>
                      <a:pt x="124" y="86"/>
                      <a:pt x="119" y="76"/>
                    </a:cubicBezTo>
                    <a:cubicBezTo>
                      <a:pt x="111" y="54"/>
                      <a:pt x="105" y="40"/>
                      <a:pt x="105" y="40"/>
                    </a:cubicBezTo>
                    <a:cubicBezTo>
                      <a:pt x="0" y="81"/>
                      <a:pt x="0" y="81"/>
                      <a:pt x="0" y="81"/>
                    </a:cubicBezTo>
                    <a:cubicBezTo>
                      <a:pt x="0" y="81"/>
                      <a:pt x="8" y="101"/>
                      <a:pt x="20" y="132"/>
                    </a:cubicBezTo>
                    <a:cubicBezTo>
                      <a:pt x="26" y="147"/>
                      <a:pt x="34" y="164"/>
                      <a:pt x="42" y="182"/>
                    </a:cubicBezTo>
                    <a:cubicBezTo>
                      <a:pt x="51" y="201"/>
                      <a:pt x="60" y="221"/>
                      <a:pt x="69" y="241"/>
                    </a:cubicBezTo>
                    <a:cubicBezTo>
                      <a:pt x="73" y="250"/>
                      <a:pt x="78" y="260"/>
                      <a:pt x="82" y="270"/>
                    </a:cubicBezTo>
                    <a:cubicBezTo>
                      <a:pt x="87" y="280"/>
                      <a:pt x="92" y="289"/>
                      <a:pt x="96" y="298"/>
                    </a:cubicBezTo>
                    <a:cubicBezTo>
                      <a:pt x="105" y="316"/>
                      <a:pt x="114" y="333"/>
                      <a:pt x="121" y="347"/>
                    </a:cubicBezTo>
                    <a:cubicBezTo>
                      <a:pt x="136" y="376"/>
                      <a:pt x="146" y="396"/>
                      <a:pt x="146" y="396"/>
                    </a:cubicBezTo>
                    <a:cubicBezTo>
                      <a:pt x="348" y="286"/>
                      <a:pt x="348" y="286"/>
                      <a:pt x="348" y="286"/>
                    </a:cubicBezTo>
                    <a:cubicBezTo>
                      <a:pt x="348" y="286"/>
                      <a:pt x="339" y="268"/>
                      <a:pt x="325" y="242"/>
                    </a:cubicBezTo>
                    <a:cubicBezTo>
                      <a:pt x="319" y="229"/>
                      <a:pt x="311" y="214"/>
                      <a:pt x="302" y="197"/>
                    </a:cubicBezTo>
                    <a:cubicBezTo>
                      <a:pt x="298" y="189"/>
                      <a:pt x="294" y="180"/>
                      <a:pt x="289" y="172"/>
                    </a:cubicBezTo>
                    <a:cubicBezTo>
                      <a:pt x="285" y="163"/>
                      <a:pt x="281" y="154"/>
                      <a:pt x="277" y="145"/>
                    </a:cubicBezTo>
                    <a:cubicBezTo>
                      <a:pt x="269" y="127"/>
                      <a:pt x="261" y="109"/>
                      <a:pt x="253" y="92"/>
                    </a:cubicBezTo>
                    <a:cubicBezTo>
                      <a:pt x="246" y="75"/>
                      <a:pt x="238" y="60"/>
                      <a:pt x="233" y="46"/>
                    </a:cubicBezTo>
                    <a:cubicBezTo>
                      <a:pt x="222" y="18"/>
                      <a:pt x="215" y="0"/>
                      <a:pt x="21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Line 51"/>
              <p:cNvSpPr>
                <a:spLocks noChangeShapeType="1"/>
              </p:cNvSpPr>
              <p:nvPr/>
            </p:nvSpPr>
            <p:spPr bwMode="auto">
              <a:xfrm>
                <a:off x="4338638" y="3590925"/>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Freeform 52"/>
              <p:cNvSpPr/>
              <p:nvPr/>
            </p:nvSpPr>
            <p:spPr bwMode="auto">
              <a:xfrm>
                <a:off x="4210050" y="3308350"/>
                <a:ext cx="20638" cy="52388"/>
              </a:xfrm>
              <a:custGeom>
                <a:avLst/>
                <a:gdLst>
                  <a:gd name="T0" fmla="*/ 0 w 25"/>
                  <a:gd name="T1" fmla="*/ 0 h 65"/>
                  <a:gd name="T2" fmla="*/ 4 w 25"/>
                  <a:gd name="T3" fmla="*/ 11 h 65"/>
                  <a:gd name="T4" fmla="*/ 12 w 25"/>
                  <a:gd name="T5" fmla="*/ 33 h 65"/>
                  <a:gd name="T6" fmla="*/ 25 w 25"/>
                  <a:gd name="T7" fmla="*/ 65 h 65"/>
                </a:gdLst>
                <a:ahLst/>
                <a:cxnLst>
                  <a:cxn ang="0">
                    <a:pos x="T0" y="T1"/>
                  </a:cxn>
                  <a:cxn ang="0">
                    <a:pos x="T2" y="T3"/>
                  </a:cxn>
                  <a:cxn ang="0">
                    <a:pos x="T4" y="T5"/>
                  </a:cxn>
                  <a:cxn ang="0">
                    <a:pos x="T6" y="T7"/>
                  </a:cxn>
                </a:cxnLst>
                <a:rect l="0" t="0" r="r" b="b"/>
                <a:pathLst>
                  <a:path w="25" h="65">
                    <a:moveTo>
                      <a:pt x="0" y="0"/>
                    </a:moveTo>
                    <a:cubicBezTo>
                      <a:pt x="0" y="0"/>
                      <a:pt x="1" y="5"/>
                      <a:pt x="4" y="11"/>
                    </a:cubicBezTo>
                    <a:cubicBezTo>
                      <a:pt x="6" y="17"/>
                      <a:pt x="9" y="25"/>
                      <a:pt x="12" y="33"/>
                    </a:cubicBezTo>
                    <a:cubicBezTo>
                      <a:pt x="19" y="49"/>
                      <a:pt x="25" y="65"/>
                      <a:pt x="25"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Freeform 53"/>
              <p:cNvSpPr/>
              <p:nvPr/>
            </p:nvSpPr>
            <p:spPr bwMode="auto">
              <a:xfrm>
                <a:off x="3944938" y="3008313"/>
                <a:ext cx="247650" cy="307975"/>
              </a:xfrm>
              <a:custGeom>
                <a:avLst/>
                <a:gdLst>
                  <a:gd name="T0" fmla="*/ 130 w 307"/>
                  <a:gd name="T1" fmla="*/ 110 h 381"/>
                  <a:gd name="T2" fmla="*/ 138 w 307"/>
                  <a:gd name="T3" fmla="*/ 147 h 381"/>
                  <a:gd name="T4" fmla="*/ 148 w 307"/>
                  <a:gd name="T5" fmla="*/ 185 h 381"/>
                  <a:gd name="T6" fmla="*/ 160 w 307"/>
                  <a:gd name="T7" fmla="*/ 228 h 381"/>
                  <a:gd name="T8" fmla="*/ 173 w 307"/>
                  <a:gd name="T9" fmla="*/ 271 h 381"/>
                  <a:gd name="T10" fmla="*/ 179 w 307"/>
                  <a:gd name="T11" fmla="*/ 291 h 381"/>
                  <a:gd name="T12" fmla="*/ 184 w 307"/>
                  <a:gd name="T13" fmla="*/ 309 h 381"/>
                  <a:gd name="T14" fmla="*/ 197 w 307"/>
                  <a:gd name="T15" fmla="*/ 345 h 381"/>
                  <a:gd name="T16" fmla="*/ 90 w 307"/>
                  <a:gd name="T17" fmla="*/ 381 h 381"/>
                  <a:gd name="T18" fmla="*/ 73 w 307"/>
                  <a:gd name="T19" fmla="*/ 329 h 381"/>
                  <a:gd name="T20" fmla="*/ 40 w 307"/>
                  <a:gd name="T21" fmla="*/ 215 h 381"/>
                  <a:gd name="T22" fmla="*/ 31 w 307"/>
                  <a:gd name="T23" fmla="*/ 183 h 381"/>
                  <a:gd name="T24" fmla="*/ 24 w 307"/>
                  <a:gd name="T25" fmla="*/ 153 h 381"/>
                  <a:gd name="T26" fmla="*/ 12 w 307"/>
                  <a:gd name="T27" fmla="*/ 99 h 381"/>
                  <a:gd name="T28" fmla="*/ 3 w 307"/>
                  <a:gd name="T29" fmla="*/ 60 h 381"/>
                  <a:gd name="T30" fmla="*/ 0 w 307"/>
                  <a:gd name="T31" fmla="*/ 46 h 381"/>
                  <a:gd name="T32" fmla="*/ 225 w 307"/>
                  <a:gd name="T33" fmla="*/ 0 h 381"/>
                  <a:gd name="T34" fmla="*/ 227 w 307"/>
                  <a:gd name="T35" fmla="*/ 14 h 381"/>
                  <a:gd name="T36" fmla="*/ 236 w 307"/>
                  <a:gd name="T37" fmla="*/ 48 h 381"/>
                  <a:gd name="T38" fmla="*/ 247 w 307"/>
                  <a:gd name="T39" fmla="*/ 98 h 381"/>
                  <a:gd name="T40" fmla="*/ 253 w 307"/>
                  <a:gd name="T41" fmla="*/ 125 h 381"/>
                  <a:gd name="T42" fmla="*/ 261 w 307"/>
                  <a:gd name="T43" fmla="*/ 154 h 381"/>
                  <a:gd name="T44" fmla="*/ 291 w 307"/>
                  <a:gd name="T45" fmla="*/ 258 h 381"/>
                  <a:gd name="T46" fmla="*/ 307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110"/>
                    </a:moveTo>
                    <a:cubicBezTo>
                      <a:pt x="130" y="110"/>
                      <a:pt x="133" y="125"/>
                      <a:pt x="138" y="147"/>
                    </a:cubicBezTo>
                    <a:cubicBezTo>
                      <a:pt x="140" y="158"/>
                      <a:pt x="144" y="171"/>
                      <a:pt x="148" y="185"/>
                    </a:cubicBezTo>
                    <a:cubicBezTo>
                      <a:pt x="152" y="199"/>
                      <a:pt x="156" y="213"/>
                      <a:pt x="160" y="228"/>
                    </a:cubicBezTo>
                    <a:cubicBezTo>
                      <a:pt x="165" y="243"/>
                      <a:pt x="169" y="257"/>
                      <a:pt x="173" y="271"/>
                    </a:cubicBezTo>
                    <a:cubicBezTo>
                      <a:pt x="175" y="278"/>
                      <a:pt x="176" y="285"/>
                      <a:pt x="179" y="291"/>
                    </a:cubicBezTo>
                    <a:cubicBezTo>
                      <a:pt x="181" y="297"/>
                      <a:pt x="183" y="303"/>
                      <a:pt x="184" y="309"/>
                    </a:cubicBezTo>
                    <a:cubicBezTo>
                      <a:pt x="192" y="330"/>
                      <a:pt x="197" y="345"/>
                      <a:pt x="197" y="345"/>
                    </a:cubicBezTo>
                    <a:cubicBezTo>
                      <a:pt x="90" y="381"/>
                      <a:pt x="90" y="381"/>
                      <a:pt x="90" y="381"/>
                    </a:cubicBezTo>
                    <a:cubicBezTo>
                      <a:pt x="90" y="381"/>
                      <a:pt x="83" y="360"/>
                      <a:pt x="73" y="329"/>
                    </a:cubicBezTo>
                    <a:cubicBezTo>
                      <a:pt x="63" y="298"/>
                      <a:pt x="52" y="256"/>
                      <a:pt x="40" y="215"/>
                    </a:cubicBezTo>
                    <a:cubicBezTo>
                      <a:pt x="37" y="204"/>
                      <a:pt x="34" y="194"/>
                      <a:pt x="31" y="183"/>
                    </a:cubicBezTo>
                    <a:cubicBezTo>
                      <a:pt x="29" y="173"/>
                      <a:pt x="26" y="163"/>
                      <a:pt x="24" y="153"/>
                    </a:cubicBezTo>
                    <a:cubicBezTo>
                      <a:pt x="20" y="133"/>
                      <a:pt x="15" y="115"/>
                      <a:pt x="12" y="99"/>
                    </a:cubicBezTo>
                    <a:cubicBezTo>
                      <a:pt x="8" y="83"/>
                      <a:pt x="5" y="70"/>
                      <a:pt x="3" y="60"/>
                    </a:cubicBezTo>
                    <a:cubicBezTo>
                      <a:pt x="1" y="51"/>
                      <a:pt x="0" y="46"/>
                      <a:pt x="0" y="46"/>
                    </a:cubicBezTo>
                    <a:cubicBezTo>
                      <a:pt x="225" y="0"/>
                      <a:pt x="225" y="0"/>
                      <a:pt x="225" y="0"/>
                    </a:cubicBezTo>
                    <a:cubicBezTo>
                      <a:pt x="225" y="0"/>
                      <a:pt x="225" y="5"/>
                      <a:pt x="227" y="14"/>
                    </a:cubicBezTo>
                    <a:cubicBezTo>
                      <a:pt x="229" y="22"/>
                      <a:pt x="232" y="34"/>
                      <a:pt x="236" y="48"/>
                    </a:cubicBezTo>
                    <a:cubicBezTo>
                      <a:pt x="239" y="63"/>
                      <a:pt x="243" y="80"/>
                      <a:pt x="247" y="98"/>
                    </a:cubicBezTo>
                    <a:cubicBezTo>
                      <a:pt x="249" y="107"/>
                      <a:pt x="251" y="116"/>
                      <a:pt x="253" y="125"/>
                    </a:cubicBezTo>
                    <a:cubicBezTo>
                      <a:pt x="255" y="135"/>
                      <a:pt x="259" y="144"/>
                      <a:pt x="261" y="154"/>
                    </a:cubicBezTo>
                    <a:cubicBezTo>
                      <a:pt x="272" y="192"/>
                      <a:pt x="282" y="230"/>
                      <a:pt x="291" y="258"/>
                    </a:cubicBezTo>
                    <a:cubicBezTo>
                      <a:pt x="300" y="286"/>
                      <a:pt x="307" y="305"/>
                      <a:pt x="307"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Line 54"/>
              <p:cNvSpPr>
                <a:spLocks noChangeShapeType="1"/>
              </p:cNvSpPr>
              <p:nvPr/>
            </p:nvSpPr>
            <p:spPr bwMode="auto">
              <a:xfrm flipH="1" flipV="1">
                <a:off x="4116388"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Line 55"/>
              <p:cNvSpPr>
                <a:spLocks noChangeShapeType="1"/>
              </p:cNvSpPr>
              <p:nvPr/>
            </p:nvSpPr>
            <p:spPr bwMode="auto">
              <a:xfrm flipH="1" flipV="1">
                <a:off x="4192588"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Freeform 56"/>
              <p:cNvSpPr/>
              <p:nvPr/>
            </p:nvSpPr>
            <p:spPr bwMode="auto">
              <a:xfrm>
                <a:off x="3900488" y="2644775"/>
                <a:ext cx="206375" cy="280988"/>
              </a:xfrm>
              <a:custGeom>
                <a:avLst/>
                <a:gdLst>
                  <a:gd name="T0" fmla="*/ 129 w 256"/>
                  <a:gd name="T1" fmla="*/ 244 h 348"/>
                  <a:gd name="T2" fmla="*/ 124 w 256"/>
                  <a:gd name="T3" fmla="*/ 206 h 348"/>
                  <a:gd name="T4" fmla="*/ 118 w 256"/>
                  <a:gd name="T5" fmla="*/ 122 h 348"/>
                  <a:gd name="T6" fmla="*/ 115 w 256"/>
                  <a:gd name="T7" fmla="*/ 78 h 348"/>
                  <a:gd name="T8" fmla="*/ 113 w 256"/>
                  <a:gd name="T9" fmla="*/ 38 h 348"/>
                  <a:gd name="T10" fmla="*/ 112 w 256"/>
                  <a:gd name="T11" fmla="*/ 0 h 348"/>
                  <a:gd name="T12" fmla="*/ 0 w 256"/>
                  <a:gd name="T13" fmla="*/ 3 h 348"/>
                  <a:gd name="T14" fmla="*/ 1 w 256"/>
                  <a:gd name="T15" fmla="*/ 57 h 348"/>
                  <a:gd name="T16" fmla="*/ 4 w 256"/>
                  <a:gd name="T17" fmla="*/ 113 h 348"/>
                  <a:gd name="T18" fmla="*/ 9 w 256"/>
                  <a:gd name="T19" fmla="*/ 176 h 348"/>
                  <a:gd name="T20" fmla="*/ 22 w 256"/>
                  <a:gd name="T21" fmla="*/ 294 h 348"/>
                  <a:gd name="T22" fmla="*/ 29 w 256"/>
                  <a:gd name="T23" fmla="*/ 348 h 348"/>
                  <a:gd name="T24" fmla="*/ 256 w 256"/>
                  <a:gd name="T25" fmla="*/ 315 h 348"/>
                  <a:gd name="T26" fmla="*/ 250 w 256"/>
                  <a:gd name="T27" fmla="*/ 266 h 348"/>
                  <a:gd name="T28" fmla="*/ 238 w 256"/>
                  <a:gd name="T29" fmla="*/ 158 h 348"/>
                  <a:gd name="T30" fmla="*/ 234 w 256"/>
                  <a:gd name="T31" fmla="*/ 100 h 348"/>
                  <a:gd name="T32" fmla="*/ 231 w 256"/>
                  <a:gd name="T33" fmla="*/ 50 h 348"/>
                  <a:gd name="T34" fmla="*/ 229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244"/>
                    </a:moveTo>
                    <a:cubicBezTo>
                      <a:pt x="129" y="244"/>
                      <a:pt x="127" y="229"/>
                      <a:pt x="124" y="206"/>
                    </a:cubicBezTo>
                    <a:cubicBezTo>
                      <a:pt x="123" y="183"/>
                      <a:pt x="120" y="153"/>
                      <a:pt x="118" y="122"/>
                    </a:cubicBezTo>
                    <a:cubicBezTo>
                      <a:pt x="117" y="107"/>
                      <a:pt x="116" y="92"/>
                      <a:pt x="115" y="78"/>
                    </a:cubicBezTo>
                    <a:cubicBezTo>
                      <a:pt x="113" y="63"/>
                      <a:pt x="114" y="50"/>
                      <a:pt x="113" y="38"/>
                    </a:cubicBezTo>
                    <a:cubicBezTo>
                      <a:pt x="113" y="15"/>
                      <a:pt x="112" y="0"/>
                      <a:pt x="112" y="0"/>
                    </a:cubicBezTo>
                    <a:cubicBezTo>
                      <a:pt x="0" y="3"/>
                      <a:pt x="0" y="3"/>
                      <a:pt x="0" y="3"/>
                    </a:cubicBezTo>
                    <a:cubicBezTo>
                      <a:pt x="0" y="3"/>
                      <a:pt x="0" y="25"/>
                      <a:pt x="1" y="57"/>
                    </a:cubicBezTo>
                    <a:cubicBezTo>
                      <a:pt x="1" y="73"/>
                      <a:pt x="3" y="92"/>
                      <a:pt x="4" y="113"/>
                    </a:cubicBezTo>
                    <a:cubicBezTo>
                      <a:pt x="6" y="133"/>
                      <a:pt x="8" y="154"/>
                      <a:pt x="9" y="176"/>
                    </a:cubicBezTo>
                    <a:cubicBezTo>
                      <a:pt x="12" y="219"/>
                      <a:pt x="18" y="262"/>
                      <a:pt x="22" y="294"/>
                    </a:cubicBezTo>
                    <a:cubicBezTo>
                      <a:pt x="26" y="327"/>
                      <a:pt x="29" y="348"/>
                      <a:pt x="29" y="348"/>
                    </a:cubicBezTo>
                    <a:cubicBezTo>
                      <a:pt x="256" y="315"/>
                      <a:pt x="256" y="315"/>
                      <a:pt x="256" y="315"/>
                    </a:cubicBezTo>
                    <a:cubicBezTo>
                      <a:pt x="256" y="315"/>
                      <a:pt x="253" y="295"/>
                      <a:pt x="250" y="266"/>
                    </a:cubicBezTo>
                    <a:cubicBezTo>
                      <a:pt x="246" y="236"/>
                      <a:pt x="240" y="197"/>
                      <a:pt x="238" y="158"/>
                    </a:cubicBezTo>
                    <a:cubicBezTo>
                      <a:pt x="237" y="138"/>
                      <a:pt x="235" y="119"/>
                      <a:pt x="234" y="100"/>
                    </a:cubicBezTo>
                    <a:cubicBezTo>
                      <a:pt x="232" y="82"/>
                      <a:pt x="231" y="64"/>
                      <a:pt x="231" y="50"/>
                    </a:cubicBezTo>
                    <a:cubicBezTo>
                      <a:pt x="230" y="20"/>
                      <a:pt x="229" y="0"/>
                      <a:pt x="22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Freeform 57"/>
              <p:cNvSpPr/>
              <p:nvPr/>
            </p:nvSpPr>
            <p:spPr bwMode="auto">
              <a:xfrm>
                <a:off x="4106863" y="2898775"/>
                <a:ext cx="9525" cy="55563"/>
              </a:xfrm>
              <a:custGeom>
                <a:avLst/>
                <a:gdLst>
                  <a:gd name="T0" fmla="*/ 0 w 11"/>
                  <a:gd name="T1" fmla="*/ 0 h 68"/>
                  <a:gd name="T2" fmla="*/ 1 w 11"/>
                  <a:gd name="T3" fmla="*/ 10 h 68"/>
                  <a:gd name="T4" fmla="*/ 5 w 11"/>
                  <a:gd name="T5" fmla="*/ 34 h 68"/>
                  <a:gd name="T6" fmla="*/ 11 w 11"/>
                  <a:gd name="T7" fmla="*/ 68 h 68"/>
                </a:gdLst>
                <a:ahLst/>
                <a:cxnLst>
                  <a:cxn ang="0">
                    <a:pos x="T0" y="T1"/>
                  </a:cxn>
                  <a:cxn ang="0">
                    <a:pos x="T2" y="T3"/>
                  </a:cxn>
                  <a:cxn ang="0">
                    <a:pos x="T4" y="T5"/>
                  </a:cxn>
                  <a:cxn ang="0">
                    <a:pos x="T6" y="T7"/>
                  </a:cxn>
                </a:cxnLst>
                <a:rect l="0" t="0" r="r" b="b"/>
                <a:pathLst>
                  <a:path w="11" h="68">
                    <a:moveTo>
                      <a:pt x="0" y="0"/>
                    </a:moveTo>
                    <a:cubicBezTo>
                      <a:pt x="0" y="0"/>
                      <a:pt x="0" y="4"/>
                      <a:pt x="1" y="10"/>
                    </a:cubicBezTo>
                    <a:cubicBezTo>
                      <a:pt x="2" y="17"/>
                      <a:pt x="4" y="25"/>
                      <a:pt x="5" y="34"/>
                    </a:cubicBezTo>
                    <a:cubicBezTo>
                      <a:pt x="8" y="51"/>
                      <a:pt x="11" y="68"/>
                      <a:pt x="11"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Line 58"/>
              <p:cNvSpPr>
                <a:spLocks noChangeShapeType="1"/>
              </p:cNvSpPr>
              <p:nvPr/>
            </p:nvSpPr>
            <p:spPr bwMode="auto">
              <a:xfrm>
                <a:off x="4084638" y="2589213"/>
                <a:ext cx="0"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Freeform 59"/>
              <p:cNvSpPr/>
              <p:nvPr/>
            </p:nvSpPr>
            <p:spPr bwMode="auto">
              <a:xfrm>
                <a:off x="3900488" y="2251075"/>
                <a:ext cx="206375" cy="280988"/>
              </a:xfrm>
              <a:custGeom>
                <a:avLst/>
                <a:gdLst>
                  <a:gd name="T0" fmla="*/ 129 w 256"/>
                  <a:gd name="T1" fmla="*/ 104 h 348"/>
                  <a:gd name="T2" fmla="*/ 124 w 256"/>
                  <a:gd name="T3" fmla="*/ 142 h 348"/>
                  <a:gd name="T4" fmla="*/ 118 w 256"/>
                  <a:gd name="T5" fmla="*/ 225 h 348"/>
                  <a:gd name="T6" fmla="*/ 115 w 256"/>
                  <a:gd name="T7" fmla="*/ 270 h 348"/>
                  <a:gd name="T8" fmla="*/ 113 w 256"/>
                  <a:gd name="T9" fmla="*/ 309 h 348"/>
                  <a:gd name="T10" fmla="*/ 112 w 256"/>
                  <a:gd name="T11" fmla="*/ 348 h 348"/>
                  <a:gd name="T12" fmla="*/ 0 w 256"/>
                  <a:gd name="T13" fmla="*/ 345 h 348"/>
                  <a:gd name="T14" fmla="*/ 1 w 256"/>
                  <a:gd name="T15" fmla="*/ 291 h 348"/>
                  <a:gd name="T16" fmla="*/ 4 w 256"/>
                  <a:gd name="T17" fmla="*/ 235 h 348"/>
                  <a:gd name="T18" fmla="*/ 9 w 256"/>
                  <a:gd name="T19" fmla="*/ 172 h 348"/>
                  <a:gd name="T20" fmla="*/ 22 w 256"/>
                  <a:gd name="T21" fmla="*/ 53 h 348"/>
                  <a:gd name="T22" fmla="*/ 29 w 256"/>
                  <a:gd name="T23" fmla="*/ 0 h 348"/>
                  <a:gd name="T24" fmla="*/ 256 w 256"/>
                  <a:gd name="T25" fmla="*/ 33 h 348"/>
                  <a:gd name="T26" fmla="*/ 250 w 256"/>
                  <a:gd name="T27" fmla="*/ 82 h 348"/>
                  <a:gd name="T28" fmla="*/ 238 w 256"/>
                  <a:gd name="T29" fmla="*/ 190 h 348"/>
                  <a:gd name="T30" fmla="*/ 234 w 256"/>
                  <a:gd name="T31" fmla="*/ 248 h 348"/>
                  <a:gd name="T32" fmla="*/ 231 w 256"/>
                  <a:gd name="T33" fmla="*/ 298 h 348"/>
                  <a:gd name="T34" fmla="*/ 229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104"/>
                    </a:moveTo>
                    <a:cubicBezTo>
                      <a:pt x="129" y="104"/>
                      <a:pt x="127" y="119"/>
                      <a:pt x="124" y="142"/>
                    </a:cubicBezTo>
                    <a:cubicBezTo>
                      <a:pt x="123" y="164"/>
                      <a:pt x="120" y="195"/>
                      <a:pt x="118" y="225"/>
                    </a:cubicBezTo>
                    <a:cubicBezTo>
                      <a:pt x="117" y="241"/>
                      <a:pt x="116" y="256"/>
                      <a:pt x="115" y="270"/>
                    </a:cubicBezTo>
                    <a:cubicBezTo>
                      <a:pt x="113" y="285"/>
                      <a:pt x="114" y="298"/>
                      <a:pt x="113" y="309"/>
                    </a:cubicBezTo>
                    <a:cubicBezTo>
                      <a:pt x="113" y="332"/>
                      <a:pt x="112" y="348"/>
                      <a:pt x="112" y="348"/>
                    </a:cubicBezTo>
                    <a:cubicBezTo>
                      <a:pt x="0" y="345"/>
                      <a:pt x="0" y="345"/>
                      <a:pt x="0" y="345"/>
                    </a:cubicBezTo>
                    <a:cubicBezTo>
                      <a:pt x="0" y="345"/>
                      <a:pt x="0" y="323"/>
                      <a:pt x="1" y="291"/>
                    </a:cubicBezTo>
                    <a:cubicBezTo>
                      <a:pt x="1" y="274"/>
                      <a:pt x="3" y="256"/>
                      <a:pt x="4" y="235"/>
                    </a:cubicBezTo>
                    <a:cubicBezTo>
                      <a:pt x="6" y="215"/>
                      <a:pt x="8" y="193"/>
                      <a:pt x="9" y="172"/>
                    </a:cubicBezTo>
                    <a:cubicBezTo>
                      <a:pt x="12" y="129"/>
                      <a:pt x="18" y="86"/>
                      <a:pt x="22" y="53"/>
                    </a:cubicBezTo>
                    <a:cubicBezTo>
                      <a:pt x="26" y="21"/>
                      <a:pt x="29" y="0"/>
                      <a:pt x="29" y="0"/>
                    </a:cubicBezTo>
                    <a:cubicBezTo>
                      <a:pt x="256" y="33"/>
                      <a:pt x="256" y="33"/>
                      <a:pt x="256" y="33"/>
                    </a:cubicBezTo>
                    <a:cubicBezTo>
                      <a:pt x="256" y="33"/>
                      <a:pt x="253" y="53"/>
                      <a:pt x="250" y="82"/>
                    </a:cubicBezTo>
                    <a:cubicBezTo>
                      <a:pt x="246" y="111"/>
                      <a:pt x="240" y="150"/>
                      <a:pt x="238" y="190"/>
                    </a:cubicBezTo>
                    <a:cubicBezTo>
                      <a:pt x="237" y="210"/>
                      <a:pt x="235" y="229"/>
                      <a:pt x="234" y="248"/>
                    </a:cubicBezTo>
                    <a:cubicBezTo>
                      <a:pt x="232" y="266"/>
                      <a:pt x="231" y="283"/>
                      <a:pt x="231" y="298"/>
                    </a:cubicBezTo>
                    <a:cubicBezTo>
                      <a:pt x="230" y="328"/>
                      <a:pt x="229" y="347"/>
                      <a:pt x="229"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60"/>
              <p:cNvSpPr/>
              <p:nvPr/>
            </p:nvSpPr>
            <p:spPr bwMode="auto">
              <a:xfrm>
                <a:off x="4106863" y="2224088"/>
                <a:ext cx="9525" cy="53975"/>
              </a:xfrm>
              <a:custGeom>
                <a:avLst/>
                <a:gdLst>
                  <a:gd name="T0" fmla="*/ 0 w 11"/>
                  <a:gd name="T1" fmla="*/ 68 h 68"/>
                  <a:gd name="T2" fmla="*/ 1 w 11"/>
                  <a:gd name="T3" fmla="*/ 57 h 68"/>
                  <a:gd name="T4" fmla="*/ 5 w 11"/>
                  <a:gd name="T5" fmla="*/ 34 h 68"/>
                  <a:gd name="T6" fmla="*/ 11 w 11"/>
                  <a:gd name="T7" fmla="*/ 0 h 68"/>
                </a:gdLst>
                <a:ahLst/>
                <a:cxnLst>
                  <a:cxn ang="0">
                    <a:pos x="T0" y="T1"/>
                  </a:cxn>
                  <a:cxn ang="0">
                    <a:pos x="T2" y="T3"/>
                  </a:cxn>
                  <a:cxn ang="0">
                    <a:pos x="T4" y="T5"/>
                  </a:cxn>
                  <a:cxn ang="0">
                    <a:pos x="T6" y="T7"/>
                  </a:cxn>
                </a:cxnLst>
                <a:rect l="0" t="0" r="r" b="b"/>
                <a:pathLst>
                  <a:path w="11" h="68">
                    <a:moveTo>
                      <a:pt x="0" y="68"/>
                    </a:moveTo>
                    <a:cubicBezTo>
                      <a:pt x="0" y="68"/>
                      <a:pt x="0" y="64"/>
                      <a:pt x="1" y="57"/>
                    </a:cubicBezTo>
                    <a:cubicBezTo>
                      <a:pt x="2" y="51"/>
                      <a:pt x="4" y="42"/>
                      <a:pt x="5" y="34"/>
                    </a:cubicBezTo>
                    <a:cubicBezTo>
                      <a:pt x="8" y="17"/>
                      <a:pt x="11" y="0"/>
                      <a:pt x="11"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Line 61"/>
              <p:cNvSpPr>
                <a:spLocks noChangeShapeType="1"/>
              </p:cNvSpPr>
              <p:nvPr/>
            </p:nvSpPr>
            <p:spPr bwMode="auto">
              <a:xfrm flipV="1">
                <a:off x="4084638" y="2532063"/>
                <a:ext cx="0"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Freeform 62"/>
              <p:cNvSpPr/>
              <p:nvPr/>
            </p:nvSpPr>
            <p:spPr bwMode="auto">
              <a:xfrm>
                <a:off x="3944938" y="1860550"/>
                <a:ext cx="247650" cy="307975"/>
              </a:xfrm>
              <a:custGeom>
                <a:avLst/>
                <a:gdLst>
                  <a:gd name="T0" fmla="*/ 130 w 307"/>
                  <a:gd name="T1" fmla="*/ 271 h 381"/>
                  <a:gd name="T2" fmla="*/ 138 w 307"/>
                  <a:gd name="T3" fmla="*/ 234 h 381"/>
                  <a:gd name="T4" fmla="*/ 148 w 307"/>
                  <a:gd name="T5" fmla="*/ 196 h 381"/>
                  <a:gd name="T6" fmla="*/ 160 w 307"/>
                  <a:gd name="T7" fmla="*/ 153 h 381"/>
                  <a:gd name="T8" fmla="*/ 173 w 307"/>
                  <a:gd name="T9" fmla="*/ 110 h 381"/>
                  <a:gd name="T10" fmla="*/ 179 w 307"/>
                  <a:gd name="T11" fmla="*/ 90 h 381"/>
                  <a:gd name="T12" fmla="*/ 184 w 307"/>
                  <a:gd name="T13" fmla="*/ 72 h 381"/>
                  <a:gd name="T14" fmla="*/ 197 w 307"/>
                  <a:gd name="T15" fmla="*/ 36 h 381"/>
                  <a:gd name="T16" fmla="*/ 90 w 307"/>
                  <a:gd name="T17" fmla="*/ 0 h 381"/>
                  <a:gd name="T18" fmla="*/ 73 w 307"/>
                  <a:gd name="T19" fmla="*/ 52 h 381"/>
                  <a:gd name="T20" fmla="*/ 40 w 307"/>
                  <a:gd name="T21" fmla="*/ 166 h 381"/>
                  <a:gd name="T22" fmla="*/ 31 w 307"/>
                  <a:gd name="T23" fmla="*/ 197 h 381"/>
                  <a:gd name="T24" fmla="*/ 24 w 307"/>
                  <a:gd name="T25" fmla="*/ 228 h 381"/>
                  <a:gd name="T26" fmla="*/ 12 w 307"/>
                  <a:gd name="T27" fmla="*/ 282 h 381"/>
                  <a:gd name="T28" fmla="*/ 3 w 307"/>
                  <a:gd name="T29" fmla="*/ 320 h 381"/>
                  <a:gd name="T30" fmla="*/ 0 w 307"/>
                  <a:gd name="T31" fmla="*/ 335 h 381"/>
                  <a:gd name="T32" fmla="*/ 225 w 307"/>
                  <a:gd name="T33" fmla="*/ 381 h 381"/>
                  <a:gd name="T34" fmla="*/ 227 w 307"/>
                  <a:gd name="T35" fmla="*/ 367 h 381"/>
                  <a:gd name="T36" fmla="*/ 236 w 307"/>
                  <a:gd name="T37" fmla="*/ 332 h 381"/>
                  <a:gd name="T38" fmla="*/ 247 w 307"/>
                  <a:gd name="T39" fmla="*/ 283 h 381"/>
                  <a:gd name="T40" fmla="*/ 253 w 307"/>
                  <a:gd name="T41" fmla="*/ 255 h 381"/>
                  <a:gd name="T42" fmla="*/ 261 w 307"/>
                  <a:gd name="T43" fmla="*/ 227 h 381"/>
                  <a:gd name="T44" fmla="*/ 291 w 307"/>
                  <a:gd name="T45" fmla="*/ 123 h 381"/>
                  <a:gd name="T46" fmla="*/ 307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271"/>
                    </a:moveTo>
                    <a:cubicBezTo>
                      <a:pt x="130" y="271"/>
                      <a:pt x="133" y="256"/>
                      <a:pt x="138" y="234"/>
                    </a:cubicBezTo>
                    <a:cubicBezTo>
                      <a:pt x="140" y="223"/>
                      <a:pt x="144" y="210"/>
                      <a:pt x="148" y="196"/>
                    </a:cubicBezTo>
                    <a:cubicBezTo>
                      <a:pt x="152" y="182"/>
                      <a:pt x="156" y="168"/>
                      <a:pt x="160" y="153"/>
                    </a:cubicBezTo>
                    <a:cubicBezTo>
                      <a:pt x="165" y="138"/>
                      <a:pt x="169" y="123"/>
                      <a:pt x="173" y="110"/>
                    </a:cubicBezTo>
                    <a:cubicBezTo>
                      <a:pt x="175" y="103"/>
                      <a:pt x="176" y="96"/>
                      <a:pt x="179" y="90"/>
                    </a:cubicBezTo>
                    <a:cubicBezTo>
                      <a:pt x="181" y="84"/>
                      <a:pt x="183" y="78"/>
                      <a:pt x="184" y="72"/>
                    </a:cubicBezTo>
                    <a:cubicBezTo>
                      <a:pt x="192" y="50"/>
                      <a:pt x="197" y="36"/>
                      <a:pt x="197" y="36"/>
                    </a:cubicBezTo>
                    <a:cubicBezTo>
                      <a:pt x="90" y="0"/>
                      <a:pt x="90" y="0"/>
                      <a:pt x="90" y="0"/>
                    </a:cubicBezTo>
                    <a:cubicBezTo>
                      <a:pt x="90" y="0"/>
                      <a:pt x="83" y="21"/>
                      <a:pt x="73" y="52"/>
                    </a:cubicBezTo>
                    <a:cubicBezTo>
                      <a:pt x="63" y="83"/>
                      <a:pt x="52" y="125"/>
                      <a:pt x="40" y="166"/>
                    </a:cubicBezTo>
                    <a:cubicBezTo>
                      <a:pt x="37" y="177"/>
                      <a:pt x="34" y="187"/>
                      <a:pt x="31" y="197"/>
                    </a:cubicBezTo>
                    <a:cubicBezTo>
                      <a:pt x="29" y="208"/>
                      <a:pt x="26" y="218"/>
                      <a:pt x="24" y="228"/>
                    </a:cubicBezTo>
                    <a:cubicBezTo>
                      <a:pt x="20" y="248"/>
                      <a:pt x="15" y="266"/>
                      <a:pt x="12" y="282"/>
                    </a:cubicBezTo>
                    <a:cubicBezTo>
                      <a:pt x="8" y="298"/>
                      <a:pt x="5" y="311"/>
                      <a:pt x="3" y="320"/>
                    </a:cubicBezTo>
                    <a:cubicBezTo>
                      <a:pt x="1" y="330"/>
                      <a:pt x="0" y="335"/>
                      <a:pt x="0" y="335"/>
                    </a:cubicBezTo>
                    <a:cubicBezTo>
                      <a:pt x="225" y="381"/>
                      <a:pt x="225" y="381"/>
                      <a:pt x="225" y="381"/>
                    </a:cubicBezTo>
                    <a:cubicBezTo>
                      <a:pt x="225" y="381"/>
                      <a:pt x="225" y="376"/>
                      <a:pt x="227" y="367"/>
                    </a:cubicBezTo>
                    <a:cubicBezTo>
                      <a:pt x="229" y="359"/>
                      <a:pt x="232" y="347"/>
                      <a:pt x="236" y="332"/>
                    </a:cubicBezTo>
                    <a:cubicBezTo>
                      <a:pt x="239" y="318"/>
                      <a:pt x="243" y="301"/>
                      <a:pt x="247" y="283"/>
                    </a:cubicBezTo>
                    <a:cubicBezTo>
                      <a:pt x="249" y="274"/>
                      <a:pt x="251" y="265"/>
                      <a:pt x="253" y="255"/>
                    </a:cubicBezTo>
                    <a:cubicBezTo>
                      <a:pt x="255" y="246"/>
                      <a:pt x="259" y="237"/>
                      <a:pt x="261" y="227"/>
                    </a:cubicBezTo>
                    <a:cubicBezTo>
                      <a:pt x="272" y="189"/>
                      <a:pt x="282" y="151"/>
                      <a:pt x="291" y="123"/>
                    </a:cubicBezTo>
                    <a:cubicBezTo>
                      <a:pt x="300" y="95"/>
                      <a:pt x="307" y="76"/>
                      <a:pt x="307"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Line 63"/>
              <p:cNvSpPr>
                <a:spLocks noChangeShapeType="1"/>
              </p:cNvSpPr>
              <p:nvPr/>
            </p:nvSpPr>
            <p:spPr bwMode="auto">
              <a:xfrm flipH="1">
                <a:off x="4116388"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 name="Line 64"/>
              <p:cNvSpPr>
                <a:spLocks noChangeShapeType="1"/>
              </p:cNvSpPr>
              <p:nvPr/>
            </p:nvSpPr>
            <p:spPr bwMode="auto">
              <a:xfrm flipH="1">
                <a:off x="4192588"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Freeform 65"/>
              <p:cNvSpPr/>
              <p:nvPr/>
            </p:nvSpPr>
            <p:spPr bwMode="auto">
              <a:xfrm>
                <a:off x="4056063" y="1497013"/>
                <a:ext cx="282575" cy="320675"/>
              </a:xfrm>
              <a:custGeom>
                <a:avLst/>
                <a:gdLst>
                  <a:gd name="T0" fmla="*/ 205 w 348"/>
                  <a:gd name="T1" fmla="*/ 132 h 396"/>
                  <a:gd name="T2" fmla="*/ 187 w 348"/>
                  <a:gd name="T3" fmla="*/ 167 h 396"/>
                  <a:gd name="T4" fmla="*/ 152 w 348"/>
                  <a:gd name="T5" fmla="*/ 243 h 396"/>
                  <a:gd name="T6" fmla="*/ 134 w 348"/>
                  <a:gd name="T7" fmla="*/ 284 h 396"/>
                  <a:gd name="T8" fmla="*/ 119 w 348"/>
                  <a:gd name="T9" fmla="*/ 320 h 396"/>
                  <a:gd name="T10" fmla="*/ 105 w 348"/>
                  <a:gd name="T11" fmla="*/ 356 h 396"/>
                  <a:gd name="T12" fmla="*/ 0 w 348"/>
                  <a:gd name="T13" fmla="*/ 315 h 396"/>
                  <a:gd name="T14" fmla="*/ 20 w 348"/>
                  <a:gd name="T15" fmla="*/ 264 h 396"/>
                  <a:gd name="T16" fmla="*/ 42 w 348"/>
                  <a:gd name="T17" fmla="*/ 213 h 396"/>
                  <a:gd name="T18" fmla="*/ 69 w 348"/>
                  <a:gd name="T19" fmla="*/ 155 h 396"/>
                  <a:gd name="T20" fmla="*/ 82 w 348"/>
                  <a:gd name="T21" fmla="*/ 126 h 396"/>
                  <a:gd name="T22" fmla="*/ 96 w 348"/>
                  <a:gd name="T23" fmla="*/ 98 h 396"/>
                  <a:gd name="T24" fmla="*/ 121 w 348"/>
                  <a:gd name="T25" fmla="*/ 48 h 396"/>
                  <a:gd name="T26" fmla="*/ 146 w 348"/>
                  <a:gd name="T27" fmla="*/ 0 h 396"/>
                  <a:gd name="T28" fmla="*/ 348 w 348"/>
                  <a:gd name="T29" fmla="*/ 110 h 396"/>
                  <a:gd name="T30" fmla="*/ 325 w 348"/>
                  <a:gd name="T31" fmla="*/ 154 h 396"/>
                  <a:gd name="T32" fmla="*/ 302 w 348"/>
                  <a:gd name="T33" fmla="*/ 199 h 396"/>
                  <a:gd name="T34" fmla="*/ 289 w 348"/>
                  <a:gd name="T35" fmla="*/ 224 h 396"/>
                  <a:gd name="T36" fmla="*/ 277 w 348"/>
                  <a:gd name="T37" fmla="*/ 251 h 396"/>
                  <a:gd name="T38" fmla="*/ 253 w 348"/>
                  <a:gd name="T39" fmla="*/ 304 h 396"/>
                  <a:gd name="T40" fmla="*/ 233 w 348"/>
                  <a:gd name="T41" fmla="*/ 350 h 396"/>
                  <a:gd name="T42" fmla="*/ 215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132"/>
                    </a:moveTo>
                    <a:cubicBezTo>
                      <a:pt x="205" y="132"/>
                      <a:pt x="198" y="146"/>
                      <a:pt x="187" y="167"/>
                    </a:cubicBezTo>
                    <a:cubicBezTo>
                      <a:pt x="177" y="187"/>
                      <a:pt x="165" y="215"/>
                      <a:pt x="152" y="243"/>
                    </a:cubicBezTo>
                    <a:cubicBezTo>
                      <a:pt x="146" y="257"/>
                      <a:pt x="140" y="271"/>
                      <a:pt x="134" y="284"/>
                    </a:cubicBezTo>
                    <a:cubicBezTo>
                      <a:pt x="128" y="297"/>
                      <a:pt x="124" y="310"/>
                      <a:pt x="119" y="320"/>
                    </a:cubicBezTo>
                    <a:cubicBezTo>
                      <a:pt x="111" y="342"/>
                      <a:pt x="105" y="356"/>
                      <a:pt x="105" y="356"/>
                    </a:cubicBezTo>
                    <a:cubicBezTo>
                      <a:pt x="0" y="315"/>
                      <a:pt x="0" y="315"/>
                      <a:pt x="0" y="315"/>
                    </a:cubicBezTo>
                    <a:cubicBezTo>
                      <a:pt x="0" y="315"/>
                      <a:pt x="8" y="294"/>
                      <a:pt x="20" y="264"/>
                    </a:cubicBezTo>
                    <a:cubicBezTo>
                      <a:pt x="26" y="249"/>
                      <a:pt x="34" y="232"/>
                      <a:pt x="42" y="213"/>
                    </a:cubicBezTo>
                    <a:cubicBezTo>
                      <a:pt x="51" y="195"/>
                      <a:pt x="60" y="175"/>
                      <a:pt x="69" y="155"/>
                    </a:cubicBezTo>
                    <a:cubicBezTo>
                      <a:pt x="73" y="145"/>
                      <a:pt x="78" y="136"/>
                      <a:pt x="82" y="126"/>
                    </a:cubicBezTo>
                    <a:cubicBezTo>
                      <a:pt x="87" y="116"/>
                      <a:pt x="92" y="107"/>
                      <a:pt x="96" y="98"/>
                    </a:cubicBezTo>
                    <a:cubicBezTo>
                      <a:pt x="105" y="80"/>
                      <a:pt x="114" y="63"/>
                      <a:pt x="121" y="48"/>
                    </a:cubicBezTo>
                    <a:cubicBezTo>
                      <a:pt x="136" y="20"/>
                      <a:pt x="146" y="0"/>
                      <a:pt x="146" y="0"/>
                    </a:cubicBezTo>
                    <a:cubicBezTo>
                      <a:pt x="348" y="110"/>
                      <a:pt x="348" y="110"/>
                      <a:pt x="348" y="110"/>
                    </a:cubicBezTo>
                    <a:cubicBezTo>
                      <a:pt x="348" y="110"/>
                      <a:pt x="339" y="127"/>
                      <a:pt x="325" y="154"/>
                    </a:cubicBezTo>
                    <a:cubicBezTo>
                      <a:pt x="319" y="167"/>
                      <a:pt x="311" y="182"/>
                      <a:pt x="302" y="199"/>
                    </a:cubicBezTo>
                    <a:cubicBezTo>
                      <a:pt x="298" y="207"/>
                      <a:pt x="294" y="215"/>
                      <a:pt x="289" y="224"/>
                    </a:cubicBezTo>
                    <a:cubicBezTo>
                      <a:pt x="285" y="233"/>
                      <a:pt x="281" y="242"/>
                      <a:pt x="277" y="251"/>
                    </a:cubicBezTo>
                    <a:cubicBezTo>
                      <a:pt x="269" y="269"/>
                      <a:pt x="261" y="287"/>
                      <a:pt x="253" y="304"/>
                    </a:cubicBezTo>
                    <a:cubicBezTo>
                      <a:pt x="246" y="321"/>
                      <a:pt x="238" y="336"/>
                      <a:pt x="233" y="350"/>
                    </a:cubicBezTo>
                    <a:cubicBezTo>
                      <a:pt x="222" y="377"/>
                      <a:pt x="215" y="396"/>
                      <a:pt x="215"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Line 66"/>
              <p:cNvSpPr>
                <a:spLocks noChangeShapeType="1"/>
              </p:cNvSpPr>
              <p:nvPr/>
            </p:nvSpPr>
            <p:spPr bwMode="auto">
              <a:xfrm flipV="1">
                <a:off x="4338638" y="1536700"/>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Freeform 67"/>
              <p:cNvSpPr/>
              <p:nvPr/>
            </p:nvSpPr>
            <p:spPr bwMode="auto">
              <a:xfrm>
                <a:off x="4210050" y="1817688"/>
                <a:ext cx="20638" cy="50800"/>
              </a:xfrm>
              <a:custGeom>
                <a:avLst/>
                <a:gdLst>
                  <a:gd name="T0" fmla="*/ 0 w 25"/>
                  <a:gd name="T1" fmla="*/ 64 h 64"/>
                  <a:gd name="T2" fmla="*/ 4 w 25"/>
                  <a:gd name="T3" fmla="*/ 54 h 64"/>
                  <a:gd name="T4" fmla="*/ 12 w 25"/>
                  <a:gd name="T5" fmla="*/ 32 h 64"/>
                  <a:gd name="T6" fmla="*/ 25 w 25"/>
                  <a:gd name="T7" fmla="*/ 0 h 64"/>
                </a:gdLst>
                <a:ahLst/>
                <a:cxnLst>
                  <a:cxn ang="0">
                    <a:pos x="T0" y="T1"/>
                  </a:cxn>
                  <a:cxn ang="0">
                    <a:pos x="T2" y="T3"/>
                  </a:cxn>
                  <a:cxn ang="0">
                    <a:pos x="T4" y="T5"/>
                  </a:cxn>
                  <a:cxn ang="0">
                    <a:pos x="T6" y="T7"/>
                  </a:cxn>
                </a:cxnLst>
                <a:rect l="0" t="0" r="r" b="b"/>
                <a:pathLst>
                  <a:path w="25" h="64">
                    <a:moveTo>
                      <a:pt x="0" y="64"/>
                    </a:moveTo>
                    <a:cubicBezTo>
                      <a:pt x="0" y="64"/>
                      <a:pt x="1" y="60"/>
                      <a:pt x="4" y="54"/>
                    </a:cubicBezTo>
                    <a:cubicBezTo>
                      <a:pt x="6" y="48"/>
                      <a:pt x="9" y="40"/>
                      <a:pt x="12" y="32"/>
                    </a:cubicBezTo>
                    <a:cubicBezTo>
                      <a:pt x="19" y="16"/>
                      <a:pt x="25" y="0"/>
                      <a:pt x="2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Freeform 68"/>
              <p:cNvSpPr/>
              <p:nvPr/>
            </p:nvSpPr>
            <p:spPr bwMode="auto">
              <a:xfrm>
                <a:off x="4235450" y="1162050"/>
                <a:ext cx="304800" cy="327025"/>
              </a:xfrm>
              <a:custGeom>
                <a:avLst/>
                <a:gdLst>
                  <a:gd name="T0" fmla="*/ 144 w 377"/>
                  <a:gd name="T1" fmla="*/ 268 h 404"/>
                  <a:gd name="T2" fmla="*/ 149 w 377"/>
                  <a:gd name="T3" fmla="*/ 259 h 404"/>
                  <a:gd name="T4" fmla="*/ 165 w 377"/>
                  <a:gd name="T5" fmla="*/ 236 h 404"/>
                  <a:gd name="T6" fmla="*/ 213 w 377"/>
                  <a:gd name="T7" fmla="*/ 168 h 404"/>
                  <a:gd name="T8" fmla="*/ 240 w 377"/>
                  <a:gd name="T9" fmla="*/ 131 h 404"/>
                  <a:gd name="T10" fmla="*/ 264 w 377"/>
                  <a:gd name="T11" fmla="*/ 101 h 404"/>
                  <a:gd name="T12" fmla="*/ 287 w 377"/>
                  <a:gd name="T13" fmla="*/ 71 h 404"/>
                  <a:gd name="T14" fmla="*/ 200 w 377"/>
                  <a:gd name="T15" fmla="*/ 0 h 404"/>
                  <a:gd name="T16" fmla="*/ 166 w 377"/>
                  <a:gd name="T17" fmla="*/ 43 h 404"/>
                  <a:gd name="T18" fmla="*/ 96 w 377"/>
                  <a:gd name="T19" fmla="*/ 139 h 404"/>
                  <a:gd name="T20" fmla="*/ 77 w 377"/>
                  <a:gd name="T21" fmla="*/ 165 h 404"/>
                  <a:gd name="T22" fmla="*/ 59 w 377"/>
                  <a:gd name="T23" fmla="*/ 191 h 404"/>
                  <a:gd name="T24" fmla="*/ 29 w 377"/>
                  <a:gd name="T25" fmla="*/ 238 h 404"/>
                  <a:gd name="T26" fmla="*/ 0 w 377"/>
                  <a:gd name="T27" fmla="*/ 284 h 404"/>
                  <a:gd name="T28" fmla="*/ 196 w 377"/>
                  <a:gd name="T29" fmla="*/ 404 h 404"/>
                  <a:gd name="T30" fmla="*/ 222 w 377"/>
                  <a:gd name="T31" fmla="*/ 362 h 404"/>
                  <a:gd name="T32" fmla="*/ 249 w 377"/>
                  <a:gd name="T33" fmla="*/ 320 h 404"/>
                  <a:gd name="T34" fmla="*/ 266 w 377"/>
                  <a:gd name="T35" fmla="*/ 296 h 404"/>
                  <a:gd name="T36" fmla="*/ 283 w 377"/>
                  <a:gd name="T37" fmla="*/ 272 h 404"/>
                  <a:gd name="T38" fmla="*/ 347 w 377"/>
                  <a:gd name="T39" fmla="*/ 185 h 404"/>
                  <a:gd name="T40" fmla="*/ 377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144" y="268"/>
                    </a:moveTo>
                    <a:cubicBezTo>
                      <a:pt x="144" y="268"/>
                      <a:pt x="146" y="265"/>
                      <a:pt x="149" y="259"/>
                    </a:cubicBezTo>
                    <a:cubicBezTo>
                      <a:pt x="153" y="254"/>
                      <a:pt x="158" y="246"/>
                      <a:pt x="165" y="236"/>
                    </a:cubicBezTo>
                    <a:cubicBezTo>
                      <a:pt x="178" y="218"/>
                      <a:pt x="196" y="193"/>
                      <a:pt x="213" y="168"/>
                    </a:cubicBezTo>
                    <a:cubicBezTo>
                      <a:pt x="222" y="155"/>
                      <a:pt x="231" y="143"/>
                      <a:pt x="240" y="131"/>
                    </a:cubicBezTo>
                    <a:cubicBezTo>
                      <a:pt x="248" y="120"/>
                      <a:pt x="257" y="110"/>
                      <a:pt x="264" y="101"/>
                    </a:cubicBezTo>
                    <a:cubicBezTo>
                      <a:pt x="278" y="83"/>
                      <a:pt x="287" y="71"/>
                      <a:pt x="287" y="71"/>
                    </a:cubicBezTo>
                    <a:cubicBezTo>
                      <a:pt x="200" y="0"/>
                      <a:pt x="200" y="0"/>
                      <a:pt x="200" y="0"/>
                    </a:cubicBezTo>
                    <a:cubicBezTo>
                      <a:pt x="200" y="0"/>
                      <a:pt x="186" y="17"/>
                      <a:pt x="166" y="43"/>
                    </a:cubicBezTo>
                    <a:cubicBezTo>
                      <a:pt x="145" y="68"/>
                      <a:pt x="121" y="104"/>
                      <a:pt x="96" y="139"/>
                    </a:cubicBezTo>
                    <a:cubicBezTo>
                      <a:pt x="89" y="148"/>
                      <a:pt x="83" y="157"/>
                      <a:pt x="77" y="165"/>
                    </a:cubicBezTo>
                    <a:cubicBezTo>
                      <a:pt x="71" y="174"/>
                      <a:pt x="65" y="183"/>
                      <a:pt x="59" y="191"/>
                    </a:cubicBezTo>
                    <a:cubicBezTo>
                      <a:pt x="48" y="208"/>
                      <a:pt x="38" y="224"/>
                      <a:pt x="29" y="238"/>
                    </a:cubicBezTo>
                    <a:cubicBezTo>
                      <a:pt x="12" y="265"/>
                      <a:pt x="0" y="284"/>
                      <a:pt x="0" y="284"/>
                    </a:cubicBezTo>
                    <a:cubicBezTo>
                      <a:pt x="196" y="404"/>
                      <a:pt x="196" y="404"/>
                      <a:pt x="196" y="404"/>
                    </a:cubicBezTo>
                    <a:cubicBezTo>
                      <a:pt x="196" y="404"/>
                      <a:pt x="206" y="387"/>
                      <a:pt x="222" y="362"/>
                    </a:cubicBezTo>
                    <a:cubicBezTo>
                      <a:pt x="230" y="350"/>
                      <a:pt x="240" y="335"/>
                      <a:pt x="249" y="320"/>
                    </a:cubicBezTo>
                    <a:cubicBezTo>
                      <a:pt x="254" y="312"/>
                      <a:pt x="260" y="304"/>
                      <a:pt x="266" y="296"/>
                    </a:cubicBezTo>
                    <a:cubicBezTo>
                      <a:pt x="271" y="288"/>
                      <a:pt x="277" y="280"/>
                      <a:pt x="283" y="272"/>
                    </a:cubicBezTo>
                    <a:cubicBezTo>
                      <a:pt x="306" y="240"/>
                      <a:pt x="328" y="207"/>
                      <a:pt x="347" y="185"/>
                    </a:cubicBezTo>
                    <a:cubicBezTo>
                      <a:pt x="365" y="161"/>
                      <a:pt x="377" y="146"/>
                      <a:pt x="377"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Freeform 69"/>
              <p:cNvSpPr/>
              <p:nvPr/>
            </p:nvSpPr>
            <p:spPr bwMode="auto">
              <a:xfrm>
                <a:off x="4365625" y="1489075"/>
                <a:ext cx="28575" cy="47625"/>
              </a:xfrm>
              <a:custGeom>
                <a:avLst/>
                <a:gdLst>
                  <a:gd name="T0" fmla="*/ 36 w 36"/>
                  <a:gd name="T1" fmla="*/ 0 h 60"/>
                  <a:gd name="T2" fmla="*/ 30 w 36"/>
                  <a:gd name="T3" fmla="*/ 9 h 60"/>
                  <a:gd name="T4" fmla="*/ 18 w 36"/>
                  <a:gd name="T5" fmla="*/ 30 h 60"/>
                  <a:gd name="T6" fmla="*/ 0 w 36"/>
                  <a:gd name="T7" fmla="*/ 60 h 60"/>
                </a:gdLst>
                <a:ahLst/>
                <a:cxnLst>
                  <a:cxn ang="0">
                    <a:pos x="T0" y="T1"/>
                  </a:cxn>
                  <a:cxn ang="0">
                    <a:pos x="T2" y="T3"/>
                  </a:cxn>
                  <a:cxn ang="0">
                    <a:pos x="T4" y="T5"/>
                  </a:cxn>
                  <a:cxn ang="0">
                    <a:pos x="T6" y="T7"/>
                  </a:cxn>
                </a:cxnLst>
                <a:rect l="0" t="0" r="r" b="b"/>
                <a:pathLst>
                  <a:path w="36" h="60">
                    <a:moveTo>
                      <a:pt x="36" y="0"/>
                    </a:moveTo>
                    <a:cubicBezTo>
                      <a:pt x="36" y="0"/>
                      <a:pt x="33" y="4"/>
                      <a:pt x="30" y="9"/>
                    </a:cubicBezTo>
                    <a:cubicBezTo>
                      <a:pt x="26" y="15"/>
                      <a:pt x="22" y="22"/>
                      <a:pt x="18" y="30"/>
                    </a:cubicBezTo>
                    <a:cubicBezTo>
                      <a:pt x="9" y="45"/>
                      <a:pt x="0" y="60"/>
                      <a:pt x="0"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 name="Freeform 70"/>
              <p:cNvSpPr/>
              <p:nvPr/>
            </p:nvSpPr>
            <p:spPr bwMode="auto">
              <a:xfrm>
                <a:off x="4540250" y="1236663"/>
                <a:ext cx="36513" cy="44450"/>
              </a:xfrm>
              <a:custGeom>
                <a:avLst/>
                <a:gdLst>
                  <a:gd name="T0" fmla="*/ 44 w 44"/>
                  <a:gd name="T1" fmla="*/ 0 h 54"/>
                  <a:gd name="T2" fmla="*/ 37 w 44"/>
                  <a:gd name="T3" fmla="*/ 8 h 54"/>
                  <a:gd name="T4" fmla="*/ 29 w 44"/>
                  <a:gd name="T5" fmla="*/ 17 h 54"/>
                  <a:gd name="T6" fmla="*/ 21 w 44"/>
                  <a:gd name="T7" fmla="*/ 27 h 54"/>
                  <a:gd name="T8" fmla="*/ 0 w 44"/>
                  <a:gd name="T9" fmla="*/ 54 h 54"/>
                </a:gdLst>
                <a:ahLst/>
                <a:cxnLst>
                  <a:cxn ang="0">
                    <a:pos x="T0" y="T1"/>
                  </a:cxn>
                  <a:cxn ang="0">
                    <a:pos x="T2" y="T3"/>
                  </a:cxn>
                  <a:cxn ang="0">
                    <a:pos x="T4" y="T5"/>
                  </a:cxn>
                  <a:cxn ang="0">
                    <a:pos x="T6" y="T7"/>
                  </a:cxn>
                  <a:cxn ang="0">
                    <a:pos x="T8" y="T9"/>
                  </a:cxn>
                </a:cxnLst>
                <a:rect l="0" t="0" r="r" b="b"/>
                <a:pathLst>
                  <a:path w="44" h="54">
                    <a:moveTo>
                      <a:pt x="44" y="0"/>
                    </a:moveTo>
                    <a:cubicBezTo>
                      <a:pt x="44" y="0"/>
                      <a:pt x="41" y="3"/>
                      <a:pt x="37" y="8"/>
                    </a:cubicBezTo>
                    <a:cubicBezTo>
                      <a:pt x="35" y="11"/>
                      <a:pt x="32" y="14"/>
                      <a:pt x="29" y="17"/>
                    </a:cubicBezTo>
                    <a:cubicBezTo>
                      <a:pt x="27" y="20"/>
                      <a:pt x="24" y="23"/>
                      <a:pt x="21" y="27"/>
                    </a:cubicBezTo>
                    <a:cubicBezTo>
                      <a:pt x="11" y="40"/>
                      <a:pt x="0" y="54"/>
                      <a:pt x="0"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 name="Freeform 71"/>
              <p:cNvSpPr/>
              <p:nvPr/>
            </p:nvSpPr>
            <p:spPr bwMode="auto">
              <a:xfrm>
                <a:off x="4471988" y="876300"/>
                <a:ext cx="320675" cy="319088"/>
              </a:xfrm>
              <a:custGeom>
                <a:avLst/>
                <a:gdLst>
                  <a:gd name="T0" fmla="*/ 255 w 397"/>
                  <a:gd name="T1" fmla="*/ 144 h 395"/>
                  <a:gd name="T2" fmla="*/ 227 w 397"/>
                  <a:gd name="T3" fmla="*/ 170 h 395"/>
                  <a:gd name="T4" fmla="*/ 199 w 397"/>
                  <a:gd name="T5" fmla="*/ 197 h 395"/>
                  <a:gd name="T6" fmla="*/ 168 w 397"/>
                  <a:gd name="T7" fmla="*/ 230 h 395"/>
                  <a:gd name="T8" fmla="*/ 110 w 397"/>
                  <a:gd name="T9" fmla="*/ 291 h 395"/>
                  <a:gd name="T10" fmla="*/ 84 w 397"/>
                  <a:gd name="T11" fmla="*/ 319 h 395"/>
                  <a:gd name="T12" fmla="*/ 0 w 397"/>
                  <a:gd name="T13" fmla="*/ 245 h 395"/>
                  <a:gd name="T14" fmla="*/ 10 w 397"/>
                  <a:gd name="T15" fmla="*/ 234 h 395"/>
                  <a:gd name="T16" fmla="*/ 36 w 397"/>
                  <a:gd name="T17" fmla="*/ 204 h 395"/>
                  <a:gd name="T18" fmla="*/ 118 w 397"/>
                  <a:gd name="T19" fmla="*/ 118 h 395"/>
                  <a:gd name="T20" fmla="*/ 205 w 397"/>
                  <a:gd name="T21" fmla="*/ 36 h 395"/>
                  <a:gd name="T22" fmla="*/ 234 w 397"/>
                  <a:gd name="T23" fmla="*/ 10 h 395"/>
                  <a:gd name="T24" fmla="*/ 245 w 397"/>
                  <a:gd name="T25" fmla="*/ 0 h 395"/>
                  <a:gd name="T26" fmla="*/ 397 w 397"/>
                  <a:gd name="T27" fmla="*/ 172 h 395"/>
                  <a:gd name="T28" fmla="*/ 387 w 397"/>
                  <a:gd name="T29" fmla="*/ 180 h 395"/>
                  <a:gd name="T30" fmla="*/ 360 w 397"/>
                  <a:gd name="T31" fmla="*/ 204 h 395"/>
                  <a:gd name="T32" fmla="*/ 282 w 397"/>
                  <a:gd name="T33" fmla="*/ 279 h 395"/>
                  <a:gd name="T34" fmla="*/ 207 w 397"/>
                  <a:gd name="T35" fmla="*/ 358 h 395"/>
                  <a:gd name="T36" fmla="*/ 183 w 397"/>
                  <a:gd name="T37" fmla="*/ 384 h 395"/>
                  <a:gd name="T38" fmla="*/ 174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144"/>
                    </a:moveTo>
                    <a:cubicBezTo>
                      <a:pt x="255" y="144"/>
                      <a:pt x="244" y="154"/>
                      <a:pt x="227" y="170"/>
                    </a:cubicBezTo>
                    <a:cubicBezTo>
                      <a:pt x="219" y="178"/>
                      <a:pt x="209" y="187"/>
                      <a:pt x="199" y="197"/>
                    </a:cubicBezTo>
                    <a:cubicBezTo>
                      <a:pt x="189" y="208"/>
                      <a:pt x="178" y="219"/>
                      <a:pt x="168" y="230"/>
                    </a:cubicBezTo>
                    <a:cubicBezTo>
                      <a:pt x="146" y="252"/>
                      <a:pt x="125" y="274"/>
                      <a:pt x="110" y="291"/>
                    </a:cubicBezTo>
                    <a:cubicBezTo>
                      <a:pt x="95" y="308"/>
                      <a:pt x="84" y="319"/>
                      <a:pt x="84" y="319"/>
                    </a:cubicBezTo>
                    <a:cubicBezTo>
                      <a:pt x="0" y="245"/>
                      <a:pt x="0" y="245"/>
                      <a:pt x="0" y="245"/>
                    </a:cubicBezTo>
                    <a:cubicBezTo>
                      <a:pt x="0" y="245"/>
                      <a:pt x="4" y="241"/>
                      <a:pt x="10" y="234"/>
                    </a:cubicBezTo>
                    <a:cubicBezTo>
                      <a:pt x="16" y="227"/>
                      <a:pt x="25" y="216"/>
                      <a:pt x="36" y="204"/>
                    </a:cubicBezTo>
                    <a:cubicBezTo>
                      <a:pt x="59" y="181"/>
                      <a:pt x="89" y="150"/>
                      <a:pt x="118" y="118"/>
                    </a:cubicBezTo>
                    <a:cubicBezTo>
                      <a:pt x="150" y="88"/>
                      <a:pt x="181" y="58"/>
                      <a:pt x="205" y="36"/>
                    </a:cubicBezTo>
                    <a:cubicBezTo>
                      <a:pt x="216" y="25"/>
                      <a:pt x="227" y="16"/>
                      <a:pt x="234" y="10"/>
                    </a:cubicBezTo>
                    <a:cubicBezTo>
                      <a:pt x="241" y="3"/>
                      <a:pt x="245" y="0"/>
                      <a:pt x="245" y="0"/>
                    </a:cubicBezTo>
                    <a:cubicBezTo>
                      <a:pt x="397" y="172"/>
                      <a:pt x="397" y="172"/>
                      <a:pt x="397" y="172"/>
                    </a:cubicBezTo>
                    <a:cubicBezTo>
                      <a:pt x="397" y="172"/>
                      <a:pt x="393" y="175"/>
                      <a:pt x="387" y="180"/>
                    </a:cubicBezTo>
                    <a:cubicBezTo>
                      <a:pt x="380" y="186"/>
                      <a:pt x="371" y="194"/>
                      <a:pt x="360" y="204"/>
                    </a:cubicBezTo>
                    <a:cubicBezTo>
                      <a:pt x="339" y="225"/>
                      <a:pt x="310" y="252"/>
                      <a:pt x="282" y="279"/>
                    </a:cubicBezTo>
                    <a:cubicBezTo>
                      <a:pt x="255" y="308"/>
                      <a:pt x="227" y="336"/>
                      <a:pt x="207" y="358"/>
                    </a:cubicBezTo>
                    <a:cubicBezTo>
                      <a:pt x="197" y="368"/>
                      <a:pt x="189" y="378"/>
                      <a:pt x="183" y="384"/>
                    </a:cubicBezTo>
                    <a:cubicBezTo>
                      <a:pt x="177" y="391"/>
                      <a:pt x="174" y="395"/>
                      <a:pt x="174"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 name="Line 72"/>
              <p:cNvSpPr>
                <a:spLocks noChangeShapeType="1"/>
              </p:cNvSpPr>
              <p:nvPr/>
            </p:nvSpPr>
            <p:spPr bwMode="auto">
              <a:xfrm flipV="1">
                <a:off x="4792663"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 name="Line 73"/>
              <p:cNvSpPr>
                <a:spLocks noChangeShapeType="1"/>
              </p:cNvSpPr>
              <p:nvPr/>
            </p:nvSpPr>
            <p:spPr bwMode="auto">
              <a:xfrm flipV="1">
                <a:off x="4576763" y="1195388"/>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 name="Freeform 74"/>
              <p:cNvSpPr/>
              <p:nvPr/>
            </p:nvSpPr>
            <p:spPr bwMode="auto">
              <a:xfrm>
                <a:off x="4764088" y="636588"/>
                <a:ext cx="323850" cy="304800"/>
              </a:xfrm>
              <a:custGeom>
                <a:avLst/>
                <a:gdLst>
                  <a:gd name="T0" fmla="*/ 139 w 401"/>
                  <a:gd name="T1" fmla="*/ 233 h 378"/>
                  <a:gd name="T2" fmla="*/ 239 w 401"/>
                  <a:gd name="T3" fmla="*/ 162 h 378"/>
                  <a:gd name="T4" fmla="*/ 342 w 401"/>
                  <a:gd name="T5" fmla="*/ 96 h 378"/>
                  <a:gd name="T6" fmla="*/ 283 w 401"/>
                  <a:gd name="T7" fmla="*/ 0 h 378"/>
                  <a:gd name="T8" fmla="*/ 237 w 401"/>
                  <a:gd name="T9" fmla="*/ 29 h 378"/>
                  <a:gd name="T10" fmla="*/ 191 w 401"/>
                  <a:gd name="T11" fmla="*/ 59 h 378"/>
                  <a:gd name="T12" fmla="*/ 178 w 401"/>
                  <a:gd name="T13" fmla="*/ 67 h 378"/>
                  <a:gd name="T14" fmla="*/ 165 w 401"/>
                  <a:gd name="T15" fmla="*/ 76 h 378"/>
                  <a:gd name="T16" fmla="*/ 138 w 401"/>
                  <a:gd name="T17" fmla="*/ 95 h 378"/>
                  <a:gd name="T18" fmla="*/ 87 w 401"/>
                  <a:gd name="T19" fmla="*/ 132 h 378"/>
                  <a:gd name="T20" fmla="*/ 63 w 401"/>
                  <a:gd name="T21" fmla="*/ 149 h 378"/>
                  <a:gd name="T22" fmla="*/ 42 w 401"/>
                  <a:gd name="T23" fmla="*/ 165 h 378"/>
                  <a:gd name="T24" fmla="*/ 0 w 401"/>
                  <a:gd name="T25" fmla="*/ 199 h 378"/>
                  <a:gd name="T26" fmla="*/ 143 w 401"/>
                  <a:gd name="T27" fmla="*/ 378 h 378"/>
                  <a:gd name="T28" fmla="*/ 181 w 401"/>
                  <a:gd name="T29" fmla="*/ 348 h 378"/>
                  <a:gd name="T30" fmla="*/ 269 w 401"/>
                  <a:gd name="T31" fmla="*/ 284 h 378"/>
                  <a:gd name="T32" fmla="*/ 293 w 401"/>
                  <a:gd name="T33" fmla="*/ 267 h 378"/>
                  <a:gd name="T34" fmla="*/ 316 w 401"/>
                  <a:gd name="T35" fmla="*/ 251 h 378"/>
                  <a:gd name="T36" fmla="*/ 359 w 401"/>
                  <a:gd name="T37" fmla="*/ 224 h 378"/>
                  <a:gd name="T38" fmla="*/ 401 w 401"/>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8">
                    <a:moveTo>
                      <a:pt x="139" y="233"/>
                    </a:moveTo>
                    <a:cubicBezTo>
                      <a:pt x="139" y="233"/>
                      <a:pt x="189" y="197"/>
                      <a:pt x="239" y="162"/>
                    </a:cubicBezTo>
                    <a:cubicBezTo>
                      <a:pt x="290" y="129"/>
                      <a:pt x="342" y="96"/>
                      <a:pt x="342" y="96"/>
                    </a:cubicBezTo>
                    <a:cubicBezTo>
                      <a:pt x="283" y="0"/>
                      <a:pt x="283" y="0"/>
                      <a:pt x="283" y="0"/>
                    </a:cubicBezTo>
                    <a:cubicBezTo>
                      <a:pt x="283" y="0"/>
                      <a:pt x="265" y="11"/>
                      <a:pt x="237" y="29"/>
                    </a:cubicBezTo>
                    <a:cubicBezTo>
                      <a:pt x="224" y="38"/>
                      <a:pt x="208" y="48"/>
                      <a:pt x="191" y="59"/>
                    </a:cubicBezTo>
                    <a:cubicBezTo>
                      <a:pt x="186" y="62"/>
                      <a:pt x="182" y="64"/>
                      <a:pt x="178" y="67"/>
                    </a:cubicBezTo>
                    <a:cubicBezTo>
                      <a:pt x="173" y="70"/>
                      <a:pt x="169" y="73"/>
                      <a:pt x="165" y="76"/>
                    </a:cubicBezTo>
                    <a:cubicBezTo>
                      <a:pt x="156" y="83"/>
                      <a:pt x="147" y="89"/>
                      <a:pt x="138" y="95"/>
                    </a:cubicBezTo>
                    <a:cubicBezTo>
                      <a:pt x="121" y="108"/>
                      <a:pt x="103" y="120"/>
                      <a:pt x="87" y="132"/>
                    </a:cubicBezTo>
                    <a:cubicBezTo>
                      <a:pt x="78" y="138"/>
                      <a:pt x="70" y="143"/>
                      <a:pt x="63" y="149"/>
                    </a:cubicBezTo>
                    <a:cubicBezTo>
                      <a:pt x="56" y="155"/>
                      <a:pt x="49" y="160"/>
                      <a:pt x="42" y="165"/>
                    </a:cubicBezTo>
                    <a:cubicBezTo>
                      <a:pt x="17" y="185"/>
                      <a:pt x="0" y="199"/>
                      <a:pt x="0" y="199"/>
                    </a:cubicBezTo>
                    <a:cubicBezTo>
                      <a:pt x="143" y="378"/>
                      <a:pt x="143" y="378"/>
                      <a:pt x="143" y="378"/>
                    </a:cubicBezTo>
                    <a:cubicBezTo>
                      <a:pt x="143" y="378"/>
                      <a:pt x="158" y="366"/>
                      <a:pt x="181" y="348"/>
                    </a:cubicBezTo>
                    <a:cubicBezTo>
                      <a:pt x="204" y="329"/>
                      <a:pt x="237" y="307"/>
                      <a:pt x="269" y="284"/>
                    </a:cubicBezTo>
                    <a:cubicBezTo>
                      <a:pt x="277" y="278"/>
                      <a:pt x="285" y="273"/>
                      <a:pt x="293" y="267"/>
                    </a:cubicBezTo>
                    <a:cubicBezTo>
                      <a:pt x="301" y="261"/>
                      <a:pt x="309" y="256"/>
                      <a:pt x="316" y="251"/>
                    </a:cubicBezTo>
                    <a:cubicBezTo>
                      <a:pt x="332" y="241"/>
                      <a:pt x="347" y="232"/>
                      <a:pt x="359" y="224"/>
                    </a:cubicBezTo>
                    <a:cubicBezTo>
                      <a:pt x="384" y="208"/>
                      <a:pt x="401" y="197"/>
                      <a:pt x="401"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 name="Freeform 75"/>
              <p:cNvSpPr/>
              <p:nvPr/>
            </p:nvSpPr>
            <p:spPr bwMode="auto">
              <a:xfrm>
                <a:off x="4835525" y="941388"/>
                <a:ext cx="42863" cy="36513"/>
              </a:xfrm>
              <a:custGeom>
                <a:avLst/>
                <a:gdLst>
                  <a:gd name="T0" fmla="*/ 54 w 54"/>
                  <a:gd name="T1" fmla="*/ 0 h 44"/>
                  <a:gd name="T2" fmla="*/ 26 w 54"/>
                  <a:gd name="T3" fmla="*/ 22 h 44"/>
                  <a:gd name="T4" fmla="*/ 16 w 54"/>
                  <a:gd name="T5" fmla="*/ 30 h 44"/>
                  <a:gd name="T6" fmla="*/ 8 w 54"/>
                  <a:gd name="T7" fmla="*/ 37 h 44"/>
                  <a:gd name="T8" fmla="*/ 0 w 54"/>
                  <a:gd name="T9" fmla="*/ 44 h 44"/>
                </a:gdLst>
                <a:ahLst/>
                <a:cxnLst>
                  <a:cxn ang="0">
                    <a:pos x="T0" y="T1"/>
                  </a:cxn>
                  <a:cxn ang="0">
                    <a:pos x="T2" y="T3"/>
                  </a:cxn>
                  <a:cxn ang="0">
                    <a:pos x="T4" y="T5"/>
                  </a:cxn>
                  <a:cxn ang="0">
                    <a:pos x="T6" y="T7"/>
                  </a:cxn>
                  <a:cxn ang="0">
                    <a:pos x="T8" y="T9"/>
                  </a:cxn>
                </a:cxnLst>
                <a:rect l="0" t="0" r="r" b="b"/>
                <a:pathLst>
                  <a:path w="54" h="44">
                    <a:moveTo>
                      <a:pt x="54" y="0"/>
                    </a:moveTo>
                    <a:cubicBezTo>
                      <a:pt x="54" y="0"/>
                      <a:pt x="40" y="11"/>
                      <a:pt x="26" y="22"/>
                    </a:cubicBezTo>
                    <a:cubicBezTo>
                      <a:pt x="23" y="25"/>
                      <a:pt x="19" y="27"/>
                      <a:pt x="16" y="30"/>
                    </a:cubicBezTo>
                    <a:cubicBezTo>
                      <a:pt x="13" y="32"/>
                      <a:pt x="10" y="35"/>
                      <a:pt x="8" y="37"/>
                    </a:cubicBezTo>
                    <a:cubicBezTo>
                      <a:pt x="3" y="41"/>
                      <a:pt x="0" y="44"/>
                      <a:pt x="0"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 name="Freeform 76"/>
              <p:cNvSpPr/>
              <p:nvPr/>
            </p:nvSpPr>
            <p:spPr bwMode="auto">
              <a:xfrm>
                <a:off x="5087938" y="766763"/>
                <a:ext cx="47625" cy="28575"/>
              </a:xfrm>
              <a:custGeom>
                <a:avLst/>
                <a:gdLst>
                  <a:gd name="T0" fmla="*/ 59 w 59"/>
                  <a:gd name="T1" fmla="*/ 0 h 35"/>
                  <a:gd name="T2" fmla="*/ 29 w 59"/>
                  <a:gd name="T3" fmla="*/ 17 h 35"/>
                  <a:gd name="T4" fmla="*/ 9 w 59"/>
                  <a:gd name="T5" fmla="*/ 29 h 35"/>
                  <a:gd name="T6" fmla="*/ 0 w 59"/>
                  <a:gd name="T7" fmla="*/ 35 h 35"/>
                </a:gdLst>
                <a:ahLst/>
                <a:cxnLst>
                  <a:cxn ang="0">
                    <a:pos x="T0" y="T1"/>
                  </a:cxn>
                  <a:cxn ang="0">
                    <a:pos x="T2" y="T3"/>
                  </a:cxn>
                  <a:cxn ang="0">
                    <a:pos x="T4" y="T5"/>
                  </a:cxn>
                  <a:cxn ang="0">
                    <a:pos x="T6" y="T7"/>
                  </a:cxn>
                </a:cxnLst>
                <a:rect l="0" t="0" r="r" b="b"/>
                <a:pathLst>
                  <a:path w="59" h="35">
                    <a:moveTo>
                      <a:pt x="59" y="0"/>
                    </a:moveTo>
                    <a:cubicBezTo>
                      <a:pt x="59" y="0"/>
                      <a:pt x="44" y="8"/>
                      <a:pt x="29" y="17"/>
                    </a:cubicBezTo>
                    <a:cubicBezTo>
                      <a:pt x="22" y="21"/>
                      <a:pt x="14" y="26"/>
                      <a:pt x="9" y="29"/>
                    </a:cubicBezTo>
                    <a:cubicBezTo>
                      <a:pt x="3" y="33"/>
                      <a:pt x="0" y="35"/>
                      <a:pt x="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 name="Freeform 77"/>
              <p:cNvSpPr/>
              <p:nvPr/>
            </p:nvSpPr>
            <p:spPr bwMode="auto">
              <a:xfrm>
                <a:off x="5092700" y="458788"/>
                <a:ext cx="322263" cy="280988"/>
              </a:xfrm>
              <a:custGeom>
                <a:avLst/>
                <a:gdLst>
                  <a:gd name="T0" fmla="*/ 274 w 398"/>
                  <a:gd name="T1" fmla="*/ 138 h 346"/>
                  <a:gd name="T2" fmla="*/ 239 w 398"/>
                  <a:gd name="T3" fmla="*/ 154 h 346"/>
                  <a:gd name="T4" fmla="*/ 203 w 398"/>
                  <a:gd name="T5" fmla="*/ 170 h 346"/>
                  <a:gd name="T6" fmla="*/ 163 w 398"/>
                  <a:gd name="T7" fmla="*/ 189 h 346"/>
                  <a:gd name="T8" fmla="*/ 88 w 398"/>
                  <a:gd name="T9" fmla="*/ 227 h 346"/>
                  <a:gd name="T10" fmla="*/ 63 w 398"/>
                  <a:gd name="T11" fmla="*/ 240 h 346"/>
                  <a:gd name="T12" fmla="*/ 54 w 398"/>
                  <a:gd name="T13" fmla="*/ 245 h 346"/>
                  <a:gd name="T14" fmla="*/ 0 w 398"/>
                  <a:gd name="T15" fmla="*/ 146 h 346"/>
                  <a:gd name="T16" fmla="*/ 3 w 398"/>
                  <a:gd name="T17" fmla="*/ 144 h 346"/>
                  <a:gd name="T18" fmla="*/ 13 w 398"/>
                  <a:gd name="T19" fmla="*/ 139 h 346"/>
                  <a:gd name="T20" fmla="*/ 48 w 398"/>
                  <a:gd name="T21" fmla="*/ 121 h 346"/>
                  <a:gd name="T22" fmla="*/ 98 w 398"/>
                  <a:gd name="T23" fmla="*/ 96 h 346"/>
                  <a:gd name="T24" fmla="*/ 125 w 398"/>
                  <a:gd name="T25" fmla="*/ 82 h 346"/>
                  <a:gd name="T26" fmla="*/ 155 w 398"/>
                  <a:gd name="T27" fmla="*/ 68 h 346"/>
                  <a:gd name="T28" fmla="*/ 213 w 398"/>
                  <a:gd name="T29" fmla="*/ 42 h 346"/>
                  <a:gd name="T30" fmla="*/ 264 w 398"/>
                  <a:gd name="T31" fmla="*/ 20 h 346"/>
                  <a:gd name="T32" fmla="*/ 314 w 398"/>
                  <a:gd name="T33" fmla="*/ 0 h 346"/>
                  <a:gd name="T34" fmla="*/ 398 w 398"/>
                  <a:gd name="T35" fmla="*/ 214 h 346"/>
                  <a:gd name="T36" fmla="*/ 353 w 398"/>
                  <a:gd name="T37" fmla="*/ 232 h 346"/>
                  <a:gd name="T38" fmla="*/ 306 w 398"/>
                  <a:gd name="T39" fmla="*/ 252 h 346"/>
                  <a:gd name="T40" fmla="*/ 254 w 398"/>
                  <a:gd name="T41" fmla="*/ 276 h 346"/>
                  <a:gd name="T42" fmla="*/ 227 w 398"/>
                  <a:gd name="T43" fmla="*/ 288 h 346"/>
                  <a:gd name="T44" fmla="*/ 201 w 398"/>
                  <a:gd name="T45" fmla="*/ 301 h 346"/>
                  <a:gd name="T46" fmla="*/ 156 w 398"/>
                  <a:gd name="T47" fmla="*/ 324 h 346"/>
                  <a:gd name="T48" fmla="*/ 112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138"/>
                    </a:moveTo>
                    <a:cubicBezTo>
                      <a:pt x="274" y="138"/>
                      <a:pt x="260" y="144"/>
                      <a:pt x="239" y="154"/>
                    </a:cubicBezTo>
                    <a:cubicBezTo>
                      <a:pt x="228" y="159"/>
                      <a:pt x="216" y="164"/>
                      <a:pt x="203" y="170"/>
                    </a:cubicBezTo>
                    <a:cubicBezTo>
                      <a:pt x="190" y="176"/>
                      <a:pt x="176" y="182"/>
                      <a:pt x="163" y="189"/>
                    </a:cubicBezTo>
                    <a:cubicBezTo>
                      <a:pt x="135" y="203"/>
                      <a:pt x="108" y="217"/>
                      <a:pt x="88" y="227"/>
                    </a:cubicBezTo>
                    <a:cubicBezTo>
                      <a:pt x="77" y="233"/>
                      <a:pt x="69" y="237"/>
                      <a:pt x="63" y="240"/>
                    </a:cubicBezTo>
                    <a:cubicBezTo>
                      <a:pt x="57" y="243"/>
                      <a:pt x="54" y="245"/>
                      <a:pt x="54" y="245"/>
                    </a:cubicBezTo>
                    <a:cubicBezTo>
                      <a:pt x="0" y="146"/>
                      <a:pt x="0" y="146"/>
                      <a:pt x="0" y="146"/>
                    </a:cubicBezTo>
                    <a:cubicBezTo>
                      <a:pt x="0" y="146"/>
                      <a:pt x="1" y="146"/>
                      <a:pt x="3" y="144"/>
                    </a:cubicBezTo>
                    <a:cubicBezTo>
                      <a:pt x="6" y="143"/>
                      <a:pt x="9" y="141"/>
                      <a:pt x="13" y="139"/>
                    </a:cubicBezTo>
                    <a:cubicBezTo>
                      <a:pt x="22" y="135"/>
                      <a:pt x="34" y="129"/>
                      <a:pt x="48" y="121"/>
                    </a:cubicBezTo>
                    <a:cubicBezTo>
                      <a:pt x="63" y="114"/>
                      <a:pt x="79" y="105"/>
                      <a:pt x="98" y="96"/>
                    </a:cubicBezTo>
                    <a:cubicBezTo>
                      <a:pt x="107" y="91"/>
                      <a:pt x="116" y="87"/>
                      <a:pt x="125" y="82"/>
                    </a:cubicBezTo>
                    <a:cubicBezTo>
                      <a:pt x="135" y="77"/>
                      <a:pt x="145" y="73"/>
                      <a:pt x="155" y="68"/>
                    </a:cubicBezTo>
                    <a:cubicBezTo>
                      <a:pt x="175" y="59"/>
                      <a:pt x="194" y="51"/>
                      <a:pt x="213" y="42"/>
                    </a:cubicBezTo>
                    <a:cubicBezTo>
                      <a:pt x="231" y="34"/>
                      <a:pt x="248" y="26"/>
                      <a:pt x="264" y="20"/>
                    </a:cubicBezTo>
                    <a:cubicBezTo>
                      <a:pt x="294" y="8"/>
                      <a:pt x="314" y="0"/>
                      <a:pt x="314" y="0"/>
                    </a:cubicBezTo>
                    <a:cubicBezTo>
                      <a:pt x="398" y="214"/>
                      <a:pt x="398" y="214"/>
                      <a:pt x="398" y="214"/>
                    </a:cubicBezTo>
                    <a:cubicBezTo>
                      <a:pt x="398" y="214"/>
                      <a:pt x="380" y="221"/>
                      <a:pt x="353" y="232"/>
                    </a:cubicBezTo>
                    <a:cubicBezTo>
                      <a:pt x="339" y="237"/>
                      <a:pt x="323" y="244"/>
                      <a:pt x="306" y="252"/>
                    </a:cubicBezTo>
                    <a:cubicBezTo>
                      <a:pt x="289" y="259"/>
                      <a:pt x="271" y="268"/>
                      <a:pt x="254" y="276"/>
                    </a:cubicBezTo>
                    <a:cubicBezTo>
                      <a:pt x="245" y="280"/>
                      <a:pt x="236" y="284"/>
                      <a:pt x="227" y="288"/>
                    </a:cubicBezTo>
                    <a:cubicBezTo>
                      <a:pt x="218" y="292"/>
                      <a:pt x="210" y="297"/>
                      <a:pt x="201" y="301"/>
                    </a:cubicBezTo>
                    <a:cubicBezTo>
                      <a:pt x="185" y="309"/>
                      <a:pt x="169" y="317"/>
                      <a:pt x="156" y="324"/>
                    </a:cubicBezTo>
                    <a:cubicBezTo>
                      <a:pt x="130" y="337"/>
                      <a:pt x="112" y="346"/>
                      <a:pt x="112"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 name="Freeform 78"/>
              <p:cNvSpPr/>
              <p:nvPr/>
            </p:nvSpPr>
            <p:spPr bwMode="auto">
              <a:xfrm>
                <a:off x="5414963" y="611188"/>
                <a:ext cx="52388" cy="20638"/>
              </a:xfrm>
              <a:custGeom>
                <a:avLst/>
                <a:gdLst>
                  <a:gd name="T0" fmla="*/ 0 w 65"/>
                  <a:gd name="T1" fmla="*/ 26 h 26"/>
                  <a:gd name="T2" fmla="*/ 33 w 65"/>
                  <a:gd name="T3" fmla="*/ 13 h 26"/>
                  <a:gd name="T4" fmla="*/ 55 w 65"/>
                  <a:gd name="T5" fmla="*/ 4 h 26"/>
                  <a:gd name="T6" fmla="*/ 65 w 65"/>
                  <a:gd name="T7" fmla="*/ 0 h 26"/>
                </a:gdLst>
                <a:ahLst/>
                <a:cxnLst>
                  <a:cxn ang="0">
                    <a:pos x="T0" y="T1"/>
                  </a:cxn>
                  <a:cxn ang="0">
                    <a:pos x="T2" y="T3"/>
                  </a:cxn>
                  <a:cxn ang="0">
                    <a:pos x="T4" y="T5"/>
                  </a:cxn>
                  <a:cxn ang="0">
                    <a:pos x="T6" y="T7"/>
                  </a:cxn>
                </a:cxnLst>
                <a:rect l="0" t="0" r="r" b="b"/>
                <a:pathLst>
                  <a:path w="65" h="26">
                    <a:moveTo>
                      <a:pt x="0" y="26"/>
                    </a:moveTo>
                    <a:cubicBezTo>
                      <a:pt x="0" y="26"/>
                      <a:pt x="17" y="19"/>
                      <a:pt x="33" y="13"/>
                    </a:cubicBezTo>
                    <a:cubicBezTo>
                      <a:pt x="41" y="10"/>
                      <a:pt x="49" y="6"/>
                      <a:pt x="55" y="4"/>
                    </a:cubicBezTo>
                    <a:cubicBezTo>
                      <a:pt x="61" y="2"/>
                      <a:pt x="65" y="0"/>
                      <a:pt x="6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 name="Line 79"/>
              <p:cNvSpPr>
                <a:spLocks noChangeShapeType="1"/>
              </p:cNvSpPr>
              <p:nvPr/>
            </p:nvSpPr>
            <p:spPr bwMode="auto">
              <a:xfrm flipV="1">
                <a:off x="5135563"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 name="Freeform 80"/>
              <p:cNvSpPr/>
              <p:nvPr/>
            </p:nvSpPr>
            <p:spPr bwMode="auto">
              <a:xfrm>
                <a:off x="5461000" y="344488"/>
                <a:ext cx="304800" cy="249238"/>
              </a:xfrm>
              <a:custGeom>
                <a:avLst/>
                <a:gdLst>
                  <a:gd name="T0" fmla="*/ 120 w 377"/>
                  <a:gd name="T1" fmla="*/ 170 h 308"/>
                  <a:gd name="T2" fmla="*/ 157 w 377"/>
                  <a:gd name="T3" fmla="*/ 160 h 308"/>
                  <a:gd name="T4" fmla="*/ 194 w 377"/>
                  <a:gd name="T5" fmla="*/ 149 h 308"/>
                  <a:gd name="T6" fmla="*/ 216 w 377"/>
                  <a:gd name="T7" fmla="*/ 143 h 308"/>
                  <a:gd name="T8" fmla="*/ 238 w 377"/>
                  <a:gd name="T9" fmla="*/ 138 h 308"/>
                  <a:gd name="T10" fmla="*/ 320 w 377"/>
                  <a:gd name="T11" fmla="*/ 119 h 308"/>
                  <a:gd name="T12" fmla="*/ 347 w 377"/>
                  <a:gd name="T13" fmla="*/ 113 h 308"/>
                  <a:gd name="T14" fmla="*/ 357 w 377"/>
                  <a:gd name="T15" fmla="*/ 111 h 308"/>
                  <a:gd name="T16" fmla="*/ 335 w 377"/>
                  <a:gd name="T17" fmla="*/ 0 h 308"/>
                  <a:gd name="T18" fmla="*/ 331 w 377"/>
                  <a:gd name="T19" fmla="*/ 1 h 308"/>
                  <a:gd name="T20" fmla="*/ 320 w 377"/>
                  <a:gd name="T21" fmla="*/ 3 h 308"/>
                  <a:gd name="T22" fmla="*/ 282 w 377"/>
                  <a:gd name="T23" fmla="*/ 12 h 308"/>
                  <a:gd name="T24" fmla="*/ 228 w 377"/>
                  <a:gd name="T25" fmla="*/ 25 h 308"/>
                  <a:gd name="T26" fmla="*/ 166 w 377"/>
                  <a:gd name="T27" fmla="*/ 40 h 308"/>
                  <a:gd name="T28" fmla="*/ 51 w 377"/>
                  <a:gd name="T29" fmla="*/ 73 h 308"/>
                  <a:gd name="T30" fmla="*/ 0 w 377"/>
                  <a:gd name="T31" fmla="*/ 90 h 308"/>
                  <a:gd name="T32" fmla="*/ 73 w 377"/>
                  <a:gd name="T33" fmla="*/ 308 h 308"/>
                  <a:gd name="T34" fmla="*/ 119 w 377"/>
                  <a:gd name="T35" fmla="*/ 292 h 308"/>
                  <a:gd name="T36" fmla="*/ 224 w 377"/>
                  <a:gd name="T37" fmla="*/ 262 h 308"/>
                  <a:gd name="T38" fmla="*/ 252 w 377"/>
                  <a:gd name="T39" fmla="*/ 255 h 308"/>
                  <a:gd name="T40" fmla="*/ 280 w 377"/>
                  <a:gd name="T41" fmla="*/ 248 h 308"/>
                  <a:gd name="T42" fmla="*/ 329 w 377"/>
                  <a:gd name="T43" fmla="*/ 237 h 308"/>
                  <a:gd name="T44" fmla="*/ 364 w 377"/>
                  <a:gd name="T45" fmla="*/ 229 h 308"/>
                  <a:gd name="T46" fmla="*/ 377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120" y="170"/>
                    </a:moveTo>
                    <a:cubicBezTo>
                      <a:pt x="120" y="170"/>
                      <a:pt x="134" y="166"/>
                      <a:pt x="157" y="160"/>
                    </a:cubicBezTo>
                    <a:cubicBezTo>
                      <a:pt x="168" y="157"/>
                      <a:pt x="180" y="153"/>
                      <a:pt x="194" y="149"/>
                    </a:cubicBezTo>
                    <a:cubicBezTo>
                      <a:pt x="201" y="147"/>
                      <a:pt x="208" y="145"/>
                      <a:pt x="216" y="143"/>
                    </a:cubicBezTo>
                    <a:cubicBezTo>
                      <a:pt x="223" y="141"/>
                      <a:pt x="230" y="140"/>
                      <a:pt x="238" y="138"/>
                    </a:cubicBezTo>
                    <a:cubicBezTo>
                      <a:pt x="268" y="131"/>
                      <a:pt x="297" y="124"/>
                      <a:pt x="320" y="119"/>
                    </a:cubicBezTo>
                    <a:cubicBezTo>
                      <a:pt x="331" y="116"/>
                      <a:pt x="340" y="114"/>
                      <a:pt x="347" y="113"/>
                    </a:cubicBezTo>
                    <a:cubicBezTo>
                      <a:pt x="353" y="111"/>
                      <a:pt x="357" y="111"/>
                      <a:pt x="357" y="111"/>
                    </a:cubicBezTo>
                    <a:cubicBezTo>
                      <a:pt x="335" y="0"/>
                      <a:pt x="335" y="0"/>
                      <a:pt x="335" y="0"/>
                    </a:cubicBezTo>
                    <a:cubicBezTo>
                      <a:pt x="335" y="0"/>
                      <a:pt x="333" y="1"/>
                      <a:pt x="331" y="1"/>
                    </a:cubicBezTo>
                    <a:cubicBezTo>
                      <a:pt x="328" y="2"/>
                      <a:pt x="325" y="2"/>
                      <a:pt x="320" y="3"/>
                    </a:cubicBezTo>
                    <a:cubicBezTo>
                      <a:pt x="311" y="6"/>
                      <a:pt x="298" y="9"/>
                      <a:pt x="282" y="12"/>
                    </a:cubicBezTo>
                    <a:cubicBezTo>
                      <a:pt x="266" y="16"/>
                      <a:pt x="248" y="20"/>
                      <a:pt x="228" y="25"/>
                    </a:cubicBezTo>
                    <a:cubicBezTo>
                      <a:pt x="208" y="29"/>
                      <a:pt x="187" y="34"/>
                      <a:pt x="166" y="40"/>
                    </a:cubicBezTo>
                    <a:cubicBezTo>
                      <a:pt x="124" y="52"/>
                      <a:pt x="83" y="64"/>
                      <a:pt x="51" y="73"/>
                    </a:cubicBezTo>
                    <a:cubicBezTo>
                      <a:pt x="21" y="83"/>
                      <a:pt x="0" y="90"/>
                      <a:pt x="0" y="90"/>
                    </a:cubicBezTo>
                    <a:cubicBezTo>
                      <a:pt x="73" y="308"/>
                      <a:pt x="73" y="308"/>
                      <a:pt x="73" y="308"/>
                    </a:cubicBezTo>
                    <a:cubicBezTo>
                      <a:pt x="73" y="308"/>
                      <a:pt x="91" y="302"/>
                      <a:pt x="119" y="292"/>
                    </a:cubicBezTo>
                    <a:cubicBezTo>
                      <a:pt x="148" y="284"/>
                      <a:pt x="186" y="273"/>
                      <a:pt x="224" y="262"/>
                    </a:cubicBezTo>
                    <a:cubicBezTo>
                      <a:pt x="233" y="260"/>
                      <a:pt x="243" y="257"/>
                      <a:pt x="252" y="255"/>
                    </a:cubicBezTo>
                    <a:cubicBezTo>
                      <a:pt x="262" y="252"/>
                      <a:pt x="271" y="250"/>
                      <a:pt x="280" y="248"/>
                    </a:cubicBezTo>
                    <a:cubicBezTo>
                      <a:pt x="298" y="244"/>
                      <a:pt x="315" y="240"/>
                      <a:pt x="329" y="237"/>
                    </a:cubicBezTo>
                    <a:cubicBezTo>
                      <a:pt x="343" y="234"/>
                      <a:pt x="355" y="231"/>
                      <a:pt x="364" y="229"/>
                    </a:cubicBezTo>
                    <a:cubicBezTo>
                      <a:pt x="372" y="227"/>
                      <a:pt x="377" y="226"/>
                      <a:pt x="377"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 name="Line 81"/>
              <p:cNvSpPr>
                <a:spLocks noChangeShapeType="1"/>
              </p:cNvSpPr>
              <p:nvPr/>
            </p:nvSpPr>
            <p:spPr bwMode="auto">
              <a:xfrm flipH="1">
                <a:off x="5467350"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 name="Line 82"/>
              <p:cNvSpPr>
                <a:spLocks noChangeShapeType="1"/>
              </p:cNvSpPr>
              <p:nvPr/>
            </p:nvSpPr>
            <p:spPr bwMode="auto">
              <a:xfrm flipH="1">
                <a:off x="5765800"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 name="Freeform 83"/>
              <p:cNvSpPr/>
              <p:nvPr/>
            </p:nvSpPr>
            <p:spPr bwMode="auto">
              <a:xfrm>
                <a:off x="5846763" y="301625"/>
                <a:ext cx="284163" cy="206375"/>
              </a:xfrm>
              <a:custGeom>
                <a:avLst/>
                <a:gdLst>
                  <a:gd name="T0" fmla="*/ 260 w 351"/>
                  <a:gd name="T1" fmla="*/ 116 h 256"/>
                  <a:gd name="T2" fmla="*/ 138 w 351"/>
                  <a:gd name="T3" fmla="*/ 125 h 256"/>
                  <a:gd name="T4" fmla="*/ 16 w 351"/>
                  <a:gd name="T5" fmla="*/ 141 h 256"/>
                  <a:gd name="T6" fmla="*/ 0 w 351"/>
                  <a:gd name="T7" fmla="*/ 30 h 256"/>
                  <a:gd name="T8" fmla="*/ 54 w 351"/>
                  <a:gd name="T9" fmla="*/ 23 h 256"/>
                  <a:gd name="T10" fmla="*/ 172 w 351"/>
                  <a:gd name="T11" fmla="*/ 10 h 256"/>
                  <a:gd name="T12" fmla="*/ 236 w 351"/>
                  <a:gd name="T13" fmla="*/ 5 h 256"/>
                  <a:gd name="T14" fmla="*/ 291 w 351"/>
                  <a:gd name="T15" fmla="*/ 2 h 256"/>
                  <a:gd name="T16" fmla="*/ 345 w 351"/>
                  <a:gd name="T17" fmla="*/ 0 h 256"/>
                  <a:gd name="T18" fmla="*/ 351 w 351"/>
                  <a:gd name="T19" fmla="*/ 230 h 256"/>
                  <a:gd name="T20" fmla="*/ 302 w 351"/>
                  <a:gd name="T21" fmla="*/ 231 h 256"/>
                  <a:gd name="T22" fmla="*/ 251 w 351"/>
                  <a:gd name="T23" fmla="*/ 234 h 256"/>
                  <a:gd name="T24" fmla="*/ 194 w 351"/>
                  <a:gd name="T25" fmla="*/ 238 h 256"/>
                  <a:gd name="T26" fmla="*/ 86 w 351"/>
                  <a:gd name="T27" fmla="*/ 250 h 256"/>
                  <a:gd name="T28" fmla="*/ 37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16"/>
                    </a:moveTo>
                    <a:cubicBezTo>
                      <a:pt x="260" y="116"/>
                      <a:pt x="199" y="121"/>
                      <a:pt x="138" y="125"/>
                    </a:cubicBezTo>
                    <a:cubicBezTo>
                      <a:pt x="77" y="133"/>
                      <a:pt x="16" y="141"/>
                      <a:pt x="16" y="141"/>
                    </a:cubicBezTo>
                    <a:cubicBezTo>
                      <a:pt x="0" y="30"/>
                      <a:pt x="0" y="30"/>
                      <a:pt x="0" y="30"/>
                    </a:cubicBezTo>
                    <a:cubicBezTo>
                      <a:pt x="0" y="30"/>
                      <a:pt x="21" y="27"/>
                      <a:pt x="54" y="23"/>
                    </a:cubicBezTo>
                    <a:cubicBezTo>
                      <a:pt x="86" y="19"/>
                      <a:pt x="129" y="12"/>
                      <a:pt x="172" y="10"/>
                    </a:cubicBezTo>
                    <a:cubicBezTo>
                      <a:pt x="194" y="8"/>
                      <a:pt x="215" y="7"/>
                      <a:pt x="236" y="5"/>
                    </a:cubicBezTo>
                    <a:cubicBezTo>
                      <a:pt x="256" y="4"/>
                      <a:pt x="275" y="2"/>
                      <a:pt x="291" y="2"/>
                    </a:cubicBezTo>
                    <a:cubicBezTo>
                      <a:pt x="323" y="1"/>
                      <a:pt x="345" y="0"/>
                      <a:pt x="345" y="0"/>
                    </a:cubicBezTo>
                    <a:cubicBezTo>
                      <a:pt x="351" y="230"/>
                      <a:pt x="351" y="230"/>
                      <a:pt x="351" y="230"/>
                    </a:cubicBezTo>
                    <a:cubicBezTo>
                      <a:pt x="351" y="230"/>
                      <a:pt x="331" y="230"/>
                      <a:pt x="302" y="231"/>
                    </a:cubicBezTo>
                    <a:cubicBezTo>
                      <a:pt x="287" y="231"/>
                      <a:pt x="270" y="233"/>
                      <a:pt x="251" y="234"/>
                    </a:cubicBezTo>
                    <a:cubicBezTo>
                      <a:pt x="233" y="235"/>
                      <a:pt x="213" y="237"/>
                      <a:pt x="194" y="238"/>
                    </a:cubicBezTo>
                    <a:cubicBezTo>
                      <a:pt x="154" y="240"/>
                      <a:pt x="115" y="247"/>
                      <a:pt x="86" y="250"/>
                    </a:cubicBezTo>
                    <a:cubicBezTo>
                      <a:pt x="56" y="254"/>
                      <a:pt x="37" y="256"/>
                      <a:pt x="37"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 name="Line 84"/>
              <p:cNvSpPr>
                <a:spLocks noChangeShapeType="1"/>
              </p:cNvSpPr>
              <p:nvPr/>
            </p:nvSpPr>
            <p:spPr bwMode="auto">
              <a:xfrm flipV="1">
                <a:off x="6130925"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Freeform 85"/>
              <p:cNvSpPr/>
              <p:nvPr/>
            </p:nvSpPr>
            <p:spPr bwMode="auto">
              <a:xfrm>
                <a:off x="5821363" y="508000"/>
                <a:ext cx="55563" cy="9525"/>
              </a:xfrm>
              <a:custGeom>
                <a:avLst/>
                <a:gdLst>
                  <a:gd name="T0" fmla="*/ 0 w 69"/>
                  <a:gd name="T1" fmla="*/ 12 h 12"/>
                  <a:gd name="T2" fmla="*/ 35 w 69"/>
                  <a:gd name="T3" fmla="*/ 6 h 12"/>
                  <a:gd name="T4" fmla="*/ 58 w 69"/>
                  <a:gd name="T5" fmla="*/ 2 h 12"/>
                  <a:gd name="T6" fmla="*/ 69 w 69"/>
                  <a:gd name="T7" fmla="*/ 0 h 12"/>
                </a:gdLst>
                <a:ahLst/>
                <a:cxnLst>
                  <a:cxn ang="0">
                    <a:pos x="T0" y="T1"/>
                  </a:cxn>
                  <a:cxn ang="0">
                    <a:pos x="T2" y="T3"/>
                  </a:cxn>
                  <a:cxn ang="0">
                    <a:pos x="T4" y="T5"/>
                  </a:cxn>
                  <a:cxn ang="0">
                    <a:pos x="T6" y="T7"/>
                  </a:cxn>
                </a:cxnLst>
                <a:rect l="0" t="0" r="r" b="b"/>
                <a:pathLst>
                  <a:path w="69" h="12">
                    <a:moveTo>
                      <a:pt x="0" y="12"/>
                    </a:moveTo>
                    <a:cubicBezTo>
                      <a:pt x="0" y="12"/>
                      <a:pt x="17" y="9"/>
                      <a:pt x="35" y="6"/>
                    </a:cubicBezTo>
                    <a:cubicBezTo>
                      <a:pt x="43" y="4"/>
                      <a:pt x="52" y="3"/>
                      <a:pt x="58" y="2"/>
                    </a:cubicBezTo>
                    <a:cubicBezTo>
                      <a:pt x="64" y="1"/>
                      <a:pt x="69" y="0"/>
                      <a:pt x="6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 name="Freeform 86"/>
              <p:cNvSpPr/>
              <p:nvPr/>
            </p:nvSpPr>
            <p:spPr bwMode="auto">
              <a:xfrm>
                <a:off x="6242050" y="301625"/>
                <a:ext cx="284163" cy="206375"/>
              </a:xfrm>
              <a:custGeom>
                <a:avLst/>
                <a:gdLst>
                  <a:gd name="T0" fmla="*/ 91 w 351"/>
                  <a:gd name="T1" fmla="*/ 116 h 256"/>
                  <a:gd name="T2" fmla="*/ 213 w 351"/>
                  <a:gd name="T3" fmla="*/ 125 h 256"/>
                  <a:gd name="T4" fmla="*/ 335 w 351"/>
                  <a:gd name="T5" fmla="*/ 141 h 256"/>
                  <a:gd name="T6" fmla="*/ 351 w 351"/>
                  <a:gd name="T7" fmla="*/ 30 h 256"/>
                  <a:gd name="T8" fmla="*/ 297 w 351"/>
                  <a:gd name="T9" fmla="*/ 23 h 256"/>
                  <a:gd name="T10" fmla="*/ 179 w 351"/>
                  <a:gd name="T11" fmla="*/ 10 h 256"/>
                  <a:gd name="T12" fmla="*/ 115 w 351"/>
                  <a:gd name="T13" fmla="*/ 5 h 256"/>
                  <a:gd name="T14" fmla="*/ 60 w 351"/>
                  <a:gd name="T15" fmla="*/ 2 h 256"/>
                  <a:gd name="T16" fmla="*/ 6 w 351"/>
                  <a:gd name="T17" fmla="*/ 0 h 256"/>
                  <a:gd name="T18" fmla="*/ 0 w 351"/>
                  <a:gd name="T19" fmla="*/ 230 h 256"/>
                  <a:gd name="T20" fmla="*/ 49 w 351"/>
                  <a:gd name="T21" fmla="*/ 231 h 256"/>
                  <a:gd name="T22" fmla="*/ 100 w 351"/>
                  <a:gd name="T23" fmla="*/ 234 h 256"/>
                  <a:gd name="T24" fmla="*/ 157 w 351"/>
                  <a:gd name="T25" fmla="*/ 238 h 256"/>
                  <a:gd name="T26" fmla="*/ 265 w 351"/>
                  <a:gd name="T27" fmla="*/ 250 h 256"/>
                  <a:gd name="T28" fmla="*/ 314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16"/>
                    </a:moveTo>
                    <a:cubicBezTo>
                      <a:pt x="91" y="116"/>
                      <a:pt x="152" y="121"/>
                      <a:pt x="213" y="125"/>
                    </a:cubicBezTo>
                    <a:cubicBezTo>
                      <a:pt x="274" y="133"/>
                      <a:pt x="335" y="141"/>
                      <a:pt x="335" y="141"/>
                    </a:cubicBezTo>
                    <a:cubicBezTo>
                      <a:pt x="351" y="30"/>
                      <a:pt x="351" y="30"/>
                      <a:pt x="351" y="30"/>
                    </a:cubicBezTo>
                    <a:cubicBezTo>
                      <a:pt x="351" y="30"/>
                      <a:pt x="330" y="27"/>
                      <a:pt x="297" y="23"/>
                    </a:cubicBezTo>
                    <a:cubicBezTo>
                      <a:pt x="265" y="19"/>
                      <a:pt x="222" y="12"/>
                      <a:pt x="179" y="10"/>
                    </a:cubicBezTo>
                    <a:cubicBezTo>
                      <a:pt x="157" y="8"/>
                      <a:pt x="136" y="7"/>
                      <a:pt x="115" y="5"/>
                    </a:cubicBezTo>
                    <a:cubicBezTo>
                      <a:pt x="95" y="4"/>
                      <a:pt x="76" y="2"/>
                      <a:pt x="60" y="2"/>
                    </a:cubicBezTo>
                    <a:cubicBezTo>
                      <a:pt x="28" y="1"/>
                      <a:pt x="6" y="0"/>
                      <a:pt x="6" y="0"/>
                    </a:cubicBezTo>
                    <a:cubicBezTo>
                      <a:pt x="0" y="230"/>
                      <a:pt x="0" y="230"/>
                      <a:pt x="0" y="230"/>
                    </a:cubicBezTo>
                    <a:cubicBezTo>
                      <a:pt x="0" y="230"/>
                      <a:pt x="20" y="230"/>
                      <a:pt x="49" y="231"/>
                    </a:cubicBezTo>
                    <a:cubicBezTo>
                      <a:pt x="64" y="231"/>
                      <a:pt x="81" y="233"/>
                      <a:pt x="100" y="234"/>
                    </a:cubicBezTo>
                    <a:cubicBezTo>
                      <a:pt x="118" y="235"/>
                      <a:pt x="138" y="237"/>
                      <a:pt x="157" y="238"/>
                    </a:cubicBezTo>
                    <a:cubicBezTo>
                      <a:pt x="197" y="240"/>
                      <a:pt x="236" y="247"/>
                      <a:pt x="265" y="250"/>
                    </a:cubicBezTo>
                    <a:cubicBezTo>
                      <a:pt x="295" y="254"/>
                      <a:pt x="314" y="256"/>
                      <a:pt x="314"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 name="Line 87"/>
              <p:cNvSpPr>
                <a:spLocks noChangeShapeType="1"/>
              </p:cNvSpPr>
              <p:nvPr/>
            </p:nvSpPr>
            <p:spPr bwMode="auto">
              <a:xfrm flipH="1" flipV="1">
                <a:off x="6186488"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 name="Freeform 88"/>
              <p:cNvSpPr/>
              <p:nvPr/>
            </p:nvSpPr>
            <p:spPr bwMode="auto">
              <a:xfrm>
                <a:off x="6496050" y="508000"/>
                <a:ext cx="55563" cy="9525"/>
              </a:xfrm>
              <a:custGeom>
                <a:avLst/>
                <a:gdLst>
                  <a:gd name="T0" fmla="*/ 69 w 69"/>
                  <a:gd name="T1" fmla="*/ 12 h 12"/>
                  <a:gd name="T2" fmla="*/ 34 w 69"/>
                  <a:gd name="T3" fmla="*/ 6 h 12"/>
                  <a:gd name="T4" fmla="*/ 11 w 69"/>
                  <a:gd name="T5" fmla="*/ 2 h 12"/>
                  <a:gd name="T6" fmla="*/ 0 w 69"/>
                  <a:gd name="T7" fmla="*/ 0 h 12"/>
                </a:gdLst>
                <a:ahLst/>
                <a:cxnLst>
                  <a:cxn ang="0">
                    <a:pos x="T0" y="T1"/>
                  </a:cxn>
                  <a:cxn ang="0">
                    <a:pos x="T2" y="T3"/>
                  </a:cxn>
                  <a:cxn ang="0">
                    <a:pos x="T4" y="T5"/>
                  </a:cxn>
                  <a:cxn ang="0">
                    <a:pos x="T6" y="T7"/>
                  </a:cxn>
                </a:cxnLst>
                <a:rect l="0" t="0" r="r" b="b"/>
                <a:pathLst>
                  <a:path w="69" h="12">
                    <a:moveTo>
                      <a:pt x="69" y="12"/>
                    </a:moveTo>
                    <a:cubicBezTo>
                      <a:pt x="69" y="12"/>
                      <a:pt x="52" y="9"/>
                      <a:pt x="34" y="6"/>
                    </a:cubicBezTo>
                    <a:cubicBezTo>
                      <a:pt x="26" y="4"/>
                      <a:pt x="17" y="3"/>
                      <a:pt x="11" y="2"/>
                    </a:cubicBezTo>
                    <a:cubicBezTo>
                      <a:pt x="5" y="1"/>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Freeform 89"/>
              <p:cNvSpPr/>
              <p:nvPr/>
            </p:nvSpPr>
            <p:spPr bwMode="auto">
              <a:xfrm>
                <a:off x="6607175" y="344488"/>
                <a:ext cx="304800" cy="249238"/>
              </a:xfrm>
              <a:custGeom>
                <a:avLst/>
                <a:gdLst>
                  <a:gd name="T0" fmla="*/ 257 w 377"/>
                  <a:gd name="T1" fmla="*/ 170 h 308"/>
                  <a:gd name="T2" fmla="*/ 220 w 377"/>
                  <a:gd name="T3" fmla="*/ 160 h 308"/>
                  <a:gd name="T4" fmla="*/ 183 w 377"/>
                  <a:gd name="T5" fmla="*/ 149 h 308"/>
                  <a:gd name="T6" fmla="*/ 162 w 377"/>
                  <a:gd name="T7" fmla="*/ 143 h 308"/>
                  <a:gd name="T8" fmla="*/ 139 w 377"/>
                  <a:gd name="T9" fmla="*/ 138 h 308"/>
                  <a:gd name="T10" fmla="*/ 57 w 377"/>
                  <a:gd name="T11" fmla="*/ 119 h 308"/>
                  <a:gd name="T12" fmla="*/ 30 w 377"/>
                  <a:gd name="T13" fmla="*/ 113 h 308"/>
                  <a:gd name="T14" fmla="*/ 20 w 377"/>
                  <a:gd name="T15" fmla="*/ 111 h 308"/>
                  <a:gd name="T16" fmla="*/ 42 w 377"/>
                  <a:gd name="T17" fmla="*/ 0 h 308"/>
                  <a:gd name="T18" fmla="*/ 46 w 377"/>
                  <a:gd name="T19" fmla="*/ 1 h 308"/>
                  <a:gd name="T20" fmla="*/ 57 w 377"/>
                  <a:gd name="T21" fmla="*/ 3 h 308"/>
                  <a:gd name="T22" fmla="*/ 95 w 377"/>
                  <a:gd name="T23" fmla="*/ 12 h 308"/>
                  <a:gd name="T24" fmla="*/ 149 w 377"/>
                  <a:gd name="T25" fmla="*/ 25 h 308"/>
                  <a:gd name="T26" fmla="*/ 211 w 377"/>
                  <a:gd name="T27" fmla="*/ 40 h 308"/>
                  <a:gd name="T28" fmla="*/ 326 w 377"/>
                  <a:gd name="T29" fmla="*/ 73 h 308"/>
                  <a:gd name="T30" fmla="*/ 377 w 377"/>
                  <a:gd name="T31" fmla="*/ 90 h 308"/>
                  <a:gd name="T32" fmla="*/ 304 w 377"/>
                  <a:gd name="T33" fmla="*/ 308 h 308"/>
                  <a:gd name="T34" fmla="*/ 258 w 377"/>
                  <a:gd name="T35" fmla="*/ 292 h 308"/>
                  <a:gd name="T36" fmla="*/ 153 w 377"/>
                  <a:gd name="T37" fmla="*/ 262 h 308"/>
                  <a:gd name="T38" fmla="*/ 125 w 377"/>
                  <a:gd name="T39" fmla="*/ 255 h 308"/>
                  <a:gd name="T40" fmla="*/ 97 w 377"/>
                  <a:gd name="T41" fmla="*/ 248 h 308"/>
                  <a:gd name="T42" fmla="*/ 48 w 377"/>
                  <a:gd name="T43" fmla="*/ 237 h 308"/>
                  <a:gd name="T44" fmla="*/ 13 w 377"/>
                  <a:gd name="T45" fmla="*/ 229 h 308"/>
                  <a:gd name="T46" fmla="*/ 0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257" y="170"/>
                    </a:moveTo>
                    <a:cubicBezTo>
                      <a:pt x="257" y="170"/>
                      <a:pt x="243" y="166"/>
                      <a:pt x="220" y="160"/>
                    </a:cubicBezTo>
                    <a:cubicBezTo>
                      <a:pt x="209" y="157"/>
                      <a:pt x="197" y="153"/>
                      <a:pt x="183" y="149"/>
                    </a:cubicBezTo>
                    <a:cubicBezTo>
                      <a:pt x="176" y="147"/>
                      <a:pt x="169" y="145"/>
                      <a:pt x="162" y="143"/>
                    </a:cubicBezTo>
                    <a:cubicBezTo>
                      <a:pt x="154" y="141"/>
                      <a:pt x="147" y="140"/>
                      <a:pt x="139" y="138"/>
                    </a:cubicBezTo>
                    <a:cubicBezTo>
                      <a:pt x="110" y="131"/>
                      <a:pt x="80" y="124"/>
                      <a:pt x="57" y="119"/>
                    </a:cubicBezTo>
                    <a:cubicBezTo>
                      <a:pt x="46" y="116"/>
                      <a:pt x="37" y="114"/>
                      <a:pt x="30" y="113"/>
                    </a:cubicBezTo>
                    <a:cubicBezTo>
                      <a:pt x="24" y="111"/>
                      <a:pt x="20" y="111"/>
                      <a:pt x="20" y="111"/>
                    </a:cubicBezTo>
                    <a:cubicBezTo>
                      <a:pt x="42" y="0"/>
                      <a:pt x="42" y="0"/>
                      <a:pt x="42" y="0"/>
                    </a:cubicBezTo>
                    <a:cubicBezTo>
                      <a:pt x="42" y="0"/>
                      <a:pt x="44" y="1"/>
                      <a:pt x="46" y="1"/>
                    </a:cubicBezTo>
                    <a:cubicBezTo>
                      <a:pt x="49" y="2"/>
                      <a:pt x="52" y="2"/>
                      <a:pt x="57" y="3"/>
                    </a:cubicBezTo>
                    <a:cubicBezTo>
                      <a:pt x="66" y="6"/>
                      <a:pt x="79" y="9"/>
                      <a:pt x="95" y="12"/>
                    </a:cubicBezTo>
                    <a:cubicBezTo>
                      <a:pt x="111" y="16"/>
                      <a:pt x="129" y="20"/>
                      <a:pt x="149" y="25"/>
                    </a:cubicBezTo>
                    <a:cubicBezTo>
                      <a:pt x="169" y="29"/>
                      <a:pt x="190" y="34"/>
                      <a:pt x="211" y="40"/>
                    </a:cubicBezTo>
                    <a:cubicBezTo>
                      <a:pt x="253" y="52"/>
                      <a:pt x="294" y="64"/>
                      <a:pt x="326" y="73"/>
                    </a:cubicBezTo>
                    <a:cubicBezTo>
                      <a:pt x="356" y="83"/>
                      <a:pt x="377" y="90"/>
                      <a:pt x="377" y="90"/>
                    </a:cubicBezTo>
                    <a:cubicBezTo>
                      <a:pt x="304" y="308"/>
                      <a:pt x="304" y="308"/>
                      <a:pt x="304" y="308"/>
                    </a:cubicBezTo>
                    <a:cubicBezTo>
                      <a:pt x="304" y="308"/>
                      <a:pt x="286" y="302"/>
                      <a:pt x="258" y="292"/>
                    </a:cubicBezTo>
                    <a:cubicBezTo>
                      <a:pt x="229" y="284"/>
                      <a:pt x="191" y="273"/>
                      <a:pt x="153" y="262"/>
                    </a:cubicBezTo>
                    <a:cubicBezTo>
                      <a:pt x="144" y="260"/>
                      <a:pt x="134" y="257"/>
                      <a:pt x="125" y="255"/>
                    </a:cubicBezTo>
                    <a:cubicBezTo>
                      <a:pt x="116" y="252"/>
                      <a:pt x="106" y="250"/>
                      <a:pt x="97" y="248"/>
                    </a:cubicBezTo>
                    <a:cubicBezTo>
                      <a:pt x="79" y="244"/>
                      <a:pt x="62" y="240"/>
                      <a:pt x="48" y="237"/>
                    </a:cubicBezTo>
                    <a:cubicBezTo>
                      <a:pt x="34" y="234"/>
                      <a:pt x="22" y="231"/>
                      <a:pt x="13" y="229"/>
                    </a:cubicBezTo>
                    <a:cubicBezTo>
                      <a:pt x="5" y="227"/>
                      <a:pt x="0" y="226"/>
                      <a:pt x="0"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Line 90"/>
              <p:cNvSpPr>
                <a:spLocks noChangeShapeType="1"/>
              </p:cNvSpPr>
              <p:nvPr/>
            </p:nvSpPr>
            <p:spPr bwMode="auto">
              <a:xfrm>
                <a:off x="6853238"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Line 91"/>
              <p:cNvSpPr>
                <a:spLocks noChangeShapeType="1"/>
              </p:cNvSpPr>
              <p:nvPr/>
            </p:nvSpPr>
            <p:spPr bwMode="auto">
              <a:xfrm>
                <a:off x="6551613"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 name="Freeform 92"/>
              <p:cNvSpPr/>
              <p:nvPr/>
            </p:nvSpPr>
            <p:spPr bwMode="auto">
              <a:xfrm>
                <a:off x="6958013" y="458788"/>
                <a:ext cx="322263" cy="280988"/>
              </a:xfrm>
              <a:custGeom>
                <a:avLst/>
                <a:gdLst>
                  <a:gd name="T0" fmla="*/ 124 w 398"/>
                  <a:gd name="T1" fmla="*/ 138 h 346"/>
                  <a:gd name="T2" fmla="*/ 159 w 398"/>
                  <a:gd name="T3" fmla="*/ 154 h 346"/>
                  <a:gd name="T4" fmla="*/ 195 w 398"/>
                  <a:gd name="T5" fmla="*/ 170 h 346"/>
                  <a:gd name="T6" fmla="*/ 235 w 398"/>
                  <a:gd name="T7" fmla="*/ 189 h 346"/>
                  <a:gd name="T8" fmla="*/ 310 w 398"/>
                  <a:gd name="T9" fmla="*/ 227 h 346"/>
                  <a:gd name="T10" fmla="*/ 335 w 398"/>
                  <a:gd name="T11" fmla="*/ 240 h 346"/>
                  <a:gd name="T12" fmla="*/ 344 w 398"/>
                  <a:gd name="T13" fmla="*/ 245 h 346"/>
                  <a:gd name="T14" fmla="*/ 398 w 398"/>
                  <a:gd name="T15" fmla="*/ 146 h 346"/>
                  <a:gd name="T16" fmla="*/ 395 w 398"/>
                  <a:gd name="T17" fmla="*/ 144 h 346"/>
                  <a:gd name="T18" fmla="*/ 385 w 398"/>
                  <a:gd name="T19" fmla="*/ 139 h 346"/>
                  <a:gd name="T20" fmla="*/ 350 w 398"/>
                  <a:gd name="T21" fmla="*/ 121 h 346"/>
                  <a:gd name="T22" fmla="*/ 301 w 398"/>
                  <a:gd name="T23" fmla="*/ 96 h 346"/>
                  <a:gd name="T24" fmla="*/ 273 w 398"/>
                  <a:gd name="T25" fmla="*/ 82 h 346"/>
                  <a:gd name="T26" fmla="*/ 243 w 398"/>
                  <a:gd name="T27" fmla="*/ 68 h 346"/>
                  <a:gd name="T28" fmla="*/ 185 w 398"/>
                  <a:gd name="T29" fmla="*/ 42 h 346"/>
                  <a:gd name="T30" fmla="*/ 134 w 398"/>
                  <a:gd name="T31" fmla="*/ 20 h 346"/>
                  <a:gd name="T32" fmla="*/ 84 w 398"/>
                  <a:gd name="T33" fmla="*/ 0 h 346"/>
                  <a:gd name="T34" fmla="*/ 0 w 398"/>
                  <a:gd name="T35" fmla="*/ 214 h 346"/>
                  <a:gd name="T36" fmla="*/ 45 w 398"/>
                  <a:gd name="T37" fmla="*/ 232 h 346"/>
                  <a:gd name="T38" fmla="*/ 92 w 398"/>
                  <a:gd name="T39" fmla="*/ 252 h 346"/>
                  <a:gd name="T40" fmla="*/ 145 w 398"/>
                  <a:gd name="T41" fmla="*/ 276 h 346"/>
                  <a:gd name="T42" fmla="*/ 171 w 398"/>
                  <a:gd name="T43" fmla="*/ 288 h 346"/>
                  <a:gd name="T44" fmla="*/ 197 w 398"/>
                  <a:gd name="T45" fmla="*/ 301 h 346"/>
                  <a:gd name="T46" fmla="*/ 242 w 398"/>
                  <a:gd name="T47" fmla="*/ 324 h 346"/>
                  <a:gd name="T48" fmla="*/ 286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138"/>
                    </a:moveTo>
                    <a:cubicBezTo>
                      <a:pt x="124" y="138"/>
                      <a:pt x="138" y="144"/>
                      <a:pt x="159" y="154"/>
                    </a:cubicBezTo>
                    <a:cubicBezTo>
                      <a:pt x="170" y="159"/>
                      <a:pt x="182" y="164"/>
                      <a:pt x="195" y="170"/>
                    </a:cubicBezTo>
                    <a:cubicBezTo>
                      <a:pt x="208" y="176"/>
                      <a:pt x="222" y="182"/>
                      <a:pt x="235" y="189"/>
                    </a:cubicBezTo>
                    <a:cubicBezTo>
                      <a:pt x="263" y="203"/>
                      <a:pt x="290" y="217"/>
                      <a:pt x="310" y="227"/>
                    </a:cubicBezTo>
                    <a:cubicBezTo>
                      <a:pt x="321" y="233"/>
                      <a:pt x="329" y="237"/>
                      <a:pt x="335" y="240"/>
                    </a:cubicBezTo>
                    <a:cubicBezTo>
                      <a:pt x="341" y="243"/>
                      <a:pt x="344" y="245"/>
                      <a:pt x="344" y="245"/>
                    </a:cubicBezTo>
                    <a:cubicBezTo>
                      <a:pt x="398" y="146"/>
                      <a:pt x="398" y="146"/>
                      <a:pt x="398" y="146"/>
                    </a:cubicBezTo>
                    <a:cubicBezTo>
                      <a:pt x="398" y="146"/>
                      <a:pt x="397" y="146"/>
                      <a:pt x="395" y="144"/>
                    </a:cubicBezTo>
                    <a:cubicBezTo>
                      <a:pt x="392" y="143"/>
                      <a:pt x="389" y="141"/>
                      <a:pt x="385" y="139"/>
                    </a:cubicBezTo>
                    <a:cubicBezTo>
                      <a:pt x="376" y="135"/>
                      <a:pt x="364" y="129"/>
                      <a:pt x="350" y="121"/>
                    </a:cubicBezTo>
                    <a:cubicBezTo>
                      <a:pt x="336" y="114"/>
                      <a:pt x="319" y="105"/>
                      <a:pt x="301" y="96"/>
                    </a:cubicBezTo>
                    <a:cubicBezTo>
                      <a:pt x="291" y="91"/>
                      <a:pt x="282" y="87"/>
                      <a:pt x="273" y="82"/>
                    </a:cubicBezTo>
                    <a:cubicBezTo>
                      <a:pt x="263" y="77"/>
                      <a:pt x="253" y="73"/>
                      <a:pt x="243" y="68"/>
                    </a:cubicBezTo>
                    <a:cubicBezTo>
                      <a:pt x="223" y="59"/>
                      <a:pt x="204" y="51"/>
                      <a:pt x="185" y="42"/>
                    </a:cubicBezTo>
                    <a:cubicBezTo>
                      <a:pt x="167" y="34"/>
                      <a:pt x="150" y="26"/>
                      <a:pt x="134" y="20"/>
                    </a:cubicBezTo>
                    <a:cubicBezTo>
                      <a:pt x="104" y="8"/>
                      <a:pt x="84" y="0"/>
                      <a:pt x="84" y="0"/>
                    </a:cubicBezTo>
                    <a:cubicBezTo>
                      <a:pt x="0" y="214"/>
                      <a:pt x="0" y="214"/>
                      <a:pt x="0" y="214"/>
                    </a:cubicBezTo>
                    <a:cubicBezTo>
                      <a:pt x="0" y="214"/>
                      <a:pt x="18" y="221"/>
                      <a:pt x="45" y="232"/>
                    </a:cubicBezTo>
                    <a:cubicBezTo>
                      <a:pt x="59" y="237"/>
                      <a:pt x="75" y="244"/>
                      <a:pt x="92" y="252"/>
                    </a:cubicBezTo>
                    <a:cubicBezTo>
                      <a:pt x="109" y="259"/>
                      <a:pt x="127" y="268"/>
                      <a:pt x="145" y="276"/>
                    </a:cubicBezTo>
                    <a:cubicBezTo>
                      <a:pt x="154" y="280"/>
                      <a:pt x="162" y="284"/>
                      <a:pt x="171" y="288"/>
                    </a:cubicBezTo>
                    <a:cubicBezTo>
                      <a:pt x="180" y="292"/>
                      <a:pt x="188" y="297"/>
                      <a:pt x="197" y="301"/>
                    </a:cubicBezTo>
                    <a:cubicBezTo>
                      <a:pt x="213" y="309"/>
                      <a:pt x="229" y="317"/>
                      <a:pt x="242" y="324"/>
                    </a:cubicBezTo>
                    <a:cubicBezTo>
                      <a:pt x="268" y="337"/>
                      <a:pt x="286" y="346"/>
                      <a:pt x="286"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 name="Freeform 93"/>
              <p:cNvSpPr/>
              <p:nvPr/>
            </p:nvSpPr>
            <p:spPr bwMode="auto">
              <a:xfrm>
                <a:off x="6905625" y="611188"/>
                <a:ext cx="52388" cy="20638"/>
              </a:xfrm>
              <a:custGeom>
                <a:avLst/>
                <a:gdLst>
                  <a:gd name="T0" fmla="*/ 65 w 65"/>
                  <a:gd name="T1" fmla="*/ 26 h 26"/>
                  <a:gd name="T2" fmla="*/ 32 w 65"/>
                  <a:gd name="T3" fmla="*/ 13 h 26"/>
                  <a:gd name="T4" fmla="*/ 10 w 65"/>
                  <a:gd name="T5" fmla="*/ 4 h 26"/>
                  <a:gd name="T6" fmla="*/ 0 w 65"/>
                  <a:gd name="T7" fmla="*/ 0 h 26"/>
                </a:gdLst>
                <a:ahLst/>
                <a:cxnLst>
                  <a:cxn ang="0">
                    <a:pos x="T0" y="T1"/>
                  </a:cxn>
                  <a:cxn ang="0">
                    <a:pos x="T2" y="T3"/>
                  </a:cxn>
                  <a:cxn ang="0">
                    <a:pos x="T4" y="T5"/>
                  </a:cxn>
                  <a:cxn ang="0">
                    <a:pos x="T6" y="T7"/>
                  </a:cxn>
                </a:cxnLst>
                <a:rect l="0" t="0" r="r" b="b"/>
                <a:pathLst>
                  <a:path w="65" h="26">
                    <a:moveTo>
                      <a:pt x="65" y="26"/>
                    </a:moveTo>
                    <a:cubicBezTo>
                      <a:pt x="65" y="26"/>
                      <a:pt x="48" y="19"/>
                      <a:pt x="32" y="13"/>
                    </a:cubicBezTo>
                    <a:cubicBezTo>
                      <a:pt x="24" y="10"/>
                      <a:pt x="16" y="6"/>
                      <a:pt x="10" y="4"/>
                    </a:cubicBezTo>
                    <a:cubicBezTo>
                      <a:pt x="4"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 name="Line 94"/>
              <p:cNvSpPr>
                <a:spLocks noChangeShapeType="1"/>
              </p:cNvSpPr>
              <p:nvPr/>
            </p:nvSpPr>
            <p:spPr bwMode="auto">
              <a:xfrm flipH="1" flipV="1">
                <a:off x="7189788"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 name="Freeform 95"/>
              <p:cNvSpPr/>
              <p:nvPr/>
            </p:nvSpPr>
            <p:spPr bwMode="auto">
              <a:xfrm>
                <a:off x="7286625" y="636588"/>
                <a:ext cx="322263" cy="304800"/>
              </a:xfrm>
              <a:custGeom>
                <a:avLst/>
                <a:gdLst>
                  <a:gd name="T0" fmla="*/ 261 w 400"/>
                  <a:gd name="T1" fmla="*/ 233 h 378"/>
                  <a:gd name="T2" fmla="*/ 161 w 400"/>
                  <a:gd name="T3" fmla="*/ 162 h 378"/>
                  <a:gd name="T4" fmla="*/ 58 w 400"/>
                  <a:gd name="T5" fmla="*/ 96 h 378"/>
                  <a:gd name="T6" fmla="*/ 117 w 400"/>
                  <a:gd name="T7" fmla="*/ 0 h 378"/>
                  <a:gd name="T8" fmla="*/ 163 w 400"/>
                  <a:gd name="T9" fmla="*/ 29 h 378"/>
                  <a:gd name="T10" fmla="*/ 209 w 400"/>
                  <a:gd name="T11" fmla="*/ 59 h 378"/>
                  <a:gd name="T12" fmla="*/ 222 w 400"/>
                  <a:gd name="T13" fmla="*/ 67 h 378"/>
                  <a:gd name="T14" fmla="*/ 235 w 400"/>
                  <a:gd name="T15" fmla="*/ 76 h 378"/>
                  <a:gd name="T16" fmla="*/ 262 w 400"/>
                  <a:gd name="T17" fmla="*/ 95 h 378"/>
                  <a:gd name="T18" fmla="*/ 313 w 400"/>
                  <a:gd name="T19" fmla="*/ 132 h 378"/>
                  <a:gd name="T20" fmla="*/ 337 w 400"/>
                  <a:gd name="T21" fmla="*/ 149 h 378"/>
                  <a:gd name="T22" fmla="*/ 358 w 400"/>
                  <a:gd name="T23" fmla="*/ 165 h 378"/>
                  <a:gd name="T24" fmla="*/ 400 w 400"/>
                  <a:gd name="T25" fmla="*/ 199 h 378"/>
                  <a:gd name="T26" fmla="*/ 257 w 400"/>
                  <a:gd name="T27" fmla="*/ 378 h 378"/>
                  <a:gd name="T28" fmla="*/ 219 w 400"/>
                  <a:gd name="T29" fmla="*/ 348 h 378"/>
                  <a:gd name="T30" fmla="*/ 131 w 400"/>
                  <a:gd name="T31" fmla="*/ 284 h 378"/>
                  <a:gd name="T32" fmla="*/ 107 w 400"/>
                  <a:gd name="T33" fmla="*/ 267 h 378"/>
                  <a:gd name="T34" fmla="*/ 84 w 400"/>
                  <a:gd name="T35" fmla="*/ 251 h 378"/>
                  <a:gd name="T36" fmla="*/ 41 w 400"/>
                  <a:gd name="T37" fmla="*/ 224 h 378"/>
                  <a:gd name="T38" fmla="*/ 0 w 400"/>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8">
                    <a:moveTo>
                      <a:pt x="261" y="233"/>
                    </a:moveTo>
                    <a:cubicBezTo>
                      <a:pt x="261" y="233"/>
                      <a:pt x="211" y="197"/>
                      <a:pt x="161" y="162"/>
                    </a:cubicBezTo>
                    <a:cubicBezTo>
                      <a:pt x="110" y="129"/>
                      <a:pt x="58" y="96"/>
                      <a:pt x="58" y="96"/>
                    </a:cubicBezTo>
                    <a:cubicBezTo>
                      <a:pt x="117" y="0"/>
                      <a:pt x="117" y="0"/>
                      <a:pt x="117" y="0"/>
                    </a:cubicBezTo>
                    <a:cubicBezTo>
                      <a:pt x="117" y="0"/>
                      <a:pt x="135" y="11"/>
                      <a:pt x="163" y="29"/>
                    </a:cubicBezTo>
                    <a:cubicBezTo>
                      <a:pt x="176" y="38"/>
                      <a:pt x="192" y="48"/>
                      <a:pt x="209" y="59"/>
                    </a:cubicBezTo>
                    <a:cubicBezTo>
                      <a:pt x="214" y="62"/>
                      <a:pt x="218" y="64"/>
                      <a:pt x="222" y="67"/>
                    </a:cubicBezTo>
                    <a:cubicBezTo>
                      <a:pt x="227" y="70"/>
                      <a:pt x="231" y="73"/>
                      <a:pt x="235" y="76"/>
                    </a:cubicBezTo>
                    <a:cubicBezTo>
                      <a:pt x="244" y="83"/>
                      <a:pt x="253" y="89"/>
                      <a:pt x="262" y="95"/>
                    </a:cubicBezTo>
                    <a:cubicBezTo>
                      <a:pt x="279" y="108"/>
                      <a:pt x="297" y="120"/>
                      <a:pt x="313" y="132"/>
                    </a:cubicBezTo>
                    <a:cubicBezTo>
                      <a:pt x="322" y="138"/>
                      <a:pt x="330" y="143"/>
                      <a:pt x="337" y="149"/>
                    </a:cubicBezTo>
                    <a:cubicBezTo>
                      <a:pt x="344" y="155"/>
                      <a:pt x="351" y="160"/>
                      <a:pt x="358" y="165"/>
                    </a:cubicBezTo>
                    <a:cubicBezTo>
                      <a:pt x="383" y="185"/>
                      <a:pt x="400" y="199"/>
                      <a:pt x="400" y="199"/>
                    </a:cubicBezTo>
                    <a:cubicBezTo>
                      <a:pt x="257" y="378"/>
                      <a:pt x="257" y="378"/>
                      <a:pt x="257" y="378"/>
                    </a:cubicBezTo>
                    <a:cubicBezTo>
                      <a:pt x="257" y="378"/>
                      <a:pt x="242" y="366"/>
                      <a:pt x="219" y="348"/>
                    </a:cubicBezTo>
                    <a:cubicBezTo>
                      <a:pt x="196" y="329"/>
                      <a:pt x="163" y="307"/>
                      <a:pt x="131" y="284"/>
                    </a:cubicBezTo>
                    <a:cubicBezTo>
                      <a:pt x="123" y="278"/>
                      <a:pt x="115" y="273"/>
                      <a:pt x="107" y="267"/>
                    </a:cubicBezTo>
                    <a:cubicBezTo>
                      <a:pt x="99" y="261"/>
                      <a:pt x="91" y="256"/>
                      <a:pt x="84" y="251"/>
                    </a:cubicBezTo>
                    <a:cubicBezTo>
                      <a:pt x="68" y="241"/>
                      <a:pt x="53" y="232"/>
                      <a:pt x="41" y="224"/>
                    </a:cubicBezTo>
                    <a:cubicBezTo>
                      <a:pt x="16" y="208"/>
                      <a:pt x="0" y="197"/>
                      <a:pt x="0"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 name="Freeform 96"/>
              <p:cNvSpPr/>
              <p:nvPr/>
            </p:nvSpPr>
            <p:spPr bwMode="auto">
              <a:xfrm>
                <a:off x="7494588" y="941388"/>
                <a:ext cx="42863" cy="36513"/>
              </a:xfrm>
              <a:custGeom>
                <a:avLst/>
                <a:gdLst>
                  <a:gd name="T0" fmla="*/ 0 w 54"/>
                  <a:gd name="T1" fmla="*/ 0 h 44"/>
                  <a:gd name="T2" fmla="*/ 28 w 54"/>
                  <a:gd name="T3" fmla="*/ 22 h 44"/>
                  <a:gd name="T4" fmla="*/ 38 w 54"/>
                  <a:gd name="T5" fmla="*/ 30 h 44"/>
                  <a:gd name="T6" fmla="*/ 46 w 54"/>
                  <a:gd name="T7" fmla="*/ 37 h 44"/>
                  <a:gd name="T8" fmla="*/ 54 w 54"/>
                  <a:gd name="T9" fmla="*/ 44 h 44"/>
                </a:gdLst>
                <a:ahLst/>
                <a:cxnLst>
                  <a:cxn ang="0">
                    <a:pos x="T0" y="T1"/>
                  </a:cxn>
                  <a:cxn ang="0">
                    <a:pos x="T2" y="T3"/>
                  </a:cxn>
                  <a:cxn ang="0">
                    <a:pos x="T4" y="T5"/>
                  </a:cxn>
                  <a:cxn ang="0">
                    <a:pos x="T6" y="T7"/>
                  </a:cxn>
                  <a:cxn ang="0">
                    <a:pos x="T8" y="T9"/>
                  </a:cxn>
                </a:cxnLst>
                <a:rect l="0" t="0" r="r" b="b"/>
                <a:pathLst>
                  <a:path w="54" h="44">
                    <a:moveTo>
                      <a:pt x="0" y="0"/>
                    </a:moveTo>
                    <a:cubicBezTo>
                      <a:pt x="0" y="0"/>
                      <a:pt x="14" y="11"/>
                      <a:pt x="28" y="22"/>
                    </a:cubicBezTo>
                    <a:cubicBezTo>
                      <a:pt x="31" y="25"/>
                      <a:pt x="35" y="27"/>
                      <a:pt x="38" y="30"/>
                    </a:cubicBezTo>
                    <a:cubicBezTo>
                      <a:pt x="41" y="32"/>
                      <a:pt x="44" y="35"/>
                      <a:pt x="46" y="37"/>
                    </a:cubicBezTo>
                    <a:cubicBezTo>
                      <a:pt x="51" y="41"/>
                      <a:pt x="54" y="44"/>
                      <a:pt x="54"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 name="Freeform 97"/>
              <p:cNvSpPr/>
              <p:nvPr/>
            </p:nvSpPr>
            <p:spPr bwMode="auto">
              <a:xfrm>
                <a:off x="7237413" y="766763"/>
                <a:ext cx="49213" cy="28575"/>
              </a:xfrm>
              <a:custGeom>
                <a:avLst/>
                <a:gdLst>
                  <a:gd name="T0" fmla="*/ 0 w 60"/>
                  <a:gd name="T1" fmla="*/ 0 h 35"/>
                  <a:gd name="T2" fmla="*/ 30 w 60"/>
                  <a:gd name="T3" fmla="*/ 17 h 35"/>
                  <a:gd name="T4" fmla="*/ 50 w 60"/>
                  <a:gd name="T5" fmla="*/ 29 h 35"/>
                  <a:gd name="T6" fmla="*/ 60 w 60"/>
                  <a:gd name="T7" fmla="*/ 35 h 35"/>
                </a:gdLst>
                <a:ahLst/>
                <a:cxnLst>
                  <a:cxn ang="0">
                    <a:pos x="T0" y="T1"/>
                  </a:cxn>
                  <a:cxn ang="0">
                    <a:pos x="T2" y="T3"/>
                  </a:cxn>
                  <a:cxn ang="0">
                    <a:pos x="T4" y="T5"/>
                  </a:cxn>
                  <a:cxn ang="0">
                    <a:pos x="T6" y="T7"/>
                  </a:cxn>
                </a:cxnLst>
                <a:rect l="0" t="0" r="r" b="b"/>
                <a:pathLst>
                  <a:path w="60" h="35">
                    <a:moveTo>
                      <a:pt x="0" y="0"/>
                    </a:moveTo>
                    <a:cubicBezTo>
                      <a:pt x="0" y="0"/>
                      <a:pt x="15" y="8"/>
                      <a:pt x="30" y="17"/>
                    </a:cubicBezTo>
                    <a:cubicBezTo>
                      <a:pt x="37" y="21"/>
                      <a:pt x="45" y="26"/>
                      <a:pt x="50" y="29"/>
                    </a:cubicBezTo>
                    <a:cubicBezTo>
                      <a:pt x="56" y="33"/>
                      <a:pt x="60" y="35"/>
                      <a:pt x="6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 name="Freeform 98"/>
              <p:cNvSpPr/>
              <p:nvPr/>
            </p:nvSpPr>
            <p:spPr bwMode="auto">
              <a:xfrm>
                <a:off x="7580313" y="876300"/>
                <a:ext cx="320675" cy="319088"/>
              </a:xfrm>
              <a:custGeom>
                <a:avLst/>
                <a:gdLst>
                  <a:gd name="T0" fmla="*/ 142 w 397"/>
                  <a:gd name="T1" fmla="*/ 144 h 395"/>
                  <a:gd name="T2" fmla="*/ 170 w 397"/>
                  <a:gd name="T3" fmla="*/ 170 h 395"/>
                  <a:gd name="T4" fmla="*/ 198 w 397"/>
                  <a:gd name="T5" fmla="*/ 197 h 395"/>
                  <a:gd name="T6" fmla="*/ 229 w 397"/>
                  <a:gd name="T7" fmla="*/ 230 h 395"/>
                  <a:gd name="T8" fmla="*/ 287 w 397"/>
                  <a:gd name="T9" fmla="*/ 291 h 395"/>
                  <a:gd name="T10" fmla="*/ 313 w 397"/>
                  <a:gd name="T11" fmla="*/ 319 h 395"/>
                  <a:gd name="T12" fmla="*/ 397 w 397"/>
                  <a:gd name="T13" fmla="*/ 245 h 395"/>
                  <a:gd name="T14" fmla="*/ 387 w 397"/>
                  <a:gd name="T15" fmla="*/ 234 h 395"/>
                  <a:gd name="T16" fmla="*/ 361 w 397"/>
                  <a:gd name="T17" fmla="*/ 204 h 395"/>
                  <a:gd name="T18" fmla="*/ 279 w 397"/>
                  <a:gd name="T19" fmla="*/ 118 h 395"/>
                  <a:gd name="T20" fmla="*/ 192 w 397"/>
                  <a:gd name="T21" fmla="*/ 36 h 395"/>
                  <a:gd name="T22" fmla="*/ 163 w 397"/>
                  <a:gd name="T23" fmla="*/ 10 h 395"/>
                  <a:gd name="T24" fmla="*/ 152 w 397"/>
                  <a:gd name="T25" fmla="*/ 0 h 395"/>
                  <a:gd name="T26" fmla="*/ 0 w 397"/>
                  <a:gd name="T27" fmla="*/ 172 h 395"/>
                  <a:gd name="T28" fmla="*/ 10 w 397"/>
                  <a:gd name="T29" fmla="*/ 180 h 395"/>
                  <a:gd name="T30" fmla="*/ 37 w 397"/>
                  <a:gd name="T31" fmla="*/ 204 h 395"/>
                  <a:gd name="T32" fmla="*/ 115 w 397"/>
                  <a:gd name="T33" fmla="*/ 279 h 395"/>
                  <a:gd name="T34" fmla="*/ 190 w 397"/>
                  <a:gd name="T35" fmla="*/ 358 h 395"/>
                  <a:gd name="T36" fmla="*/ 214 w 397"/>
                  <a:gd name="T37" fmla="*/ 384 h 395"/>
                  <a:gd name="T38" fmla="*/ 223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144"/>
                    </a:moveTo>
                    <a:cubicBezTo>
                      <a:pt x="142" y="144"/>
                      <a:pt x="154" y="154"/>
                      <a:pt x="170" y="170"/>
                    </a:cubicBezTo>
                    <a:cubicBezTo>
                      <a:pt x="178" y="178"/>
                      <a:pt x="188" y="187"/>
                      <a:pt x="198" y="197"/>
                    </a:cubicBezTo>
                    <a:cubicBezTo>
                      <a:pt x="208" y="208"/>
                      <a:pt x="219" y="219"/>
                      <a:pt x="229" y="230"/>
                    </a:cubicBezTo>
                    <a:cubicBezTo>
                      <a:pt x="251" y="252"/>
                      <a:pt x="272" y="274"/>
                      <a:pt x="287" y="291"/>
                    </a:cubicBezTo>
                    <a:cubicBezTo>
                      <a:pt x="303" y="308"/>
                      <a:pt x="313" y="319"/>
                      <a:pt x="313" y="319"/>
                    </a:cubicBezTo>
                    <a:cubicBezTo>
                      <a:pt x="397" y="245"/>
                      <a:pt x="397" y="245"/>
                      <a:pt x="397" y="245"/>
                    </a:cubicBezTo>
                    <a:cubicBezTo>
                      <a:pt x="397" y="245"/>
                      <a:pt x="393" y="241"/>
                      <a:pt x="387" y="234"/>
                    </a:cubicBezTo>
                    <a:cubicBezTo>
                      <a:pt x="381" y="227"/>
                      <a:pt x="372" y="216"/>
                      <a:pt x="361" y="204"/>
                    </a:cubicBezTo>
                    <a:cubicBezTo>
                      <a:pt x="338" y="181"/>
                      <a:pt x="308" y="150"/>
                      <a:pt x="279" y="118"/>
                    </a:cubicBezTo>
                    <a:cubicBezTo>
                      <a:pt x="247" y="88"/>
                      <a:pt x="216" y="58"/>
                      <a:pt x="192" y="36"/>
                    </a:cubicBezTo>
                    <a:cubicBezTo>
                      <a:pt x="181" y="25"/>
                      <a:pt x="170" y="16"/>
                      <a:pt x="163" y="10"/>
                    </a:cubicBezTo>
                    <a:cubicBezTo>
                      <a:pt x="156" y="3"/>
                      <a:pt x="152" y="0"/>
                      <a:pt x="152" y="0"/>
                    </a:cubicBezTo>
                    <a:cubicBezTo>
                      <a:pt x="0" y="172"/>
                      <a:pt x="0" y="172"/>
                      <a:pt x="0" y="172"/>
                    </a:cubicBezTo>
                    <a:cubicBezTo>
                      <a:pt x="0" y="172"/>
                      <a:pt x="4" y="175"/>
                      <a:pt x="10" y="180"/>
                    </a:cubicBezTo>
                    <a:cubicBezTo>
                      <a:pt x="17" y="186"/>
                      <a:pt x="26" y="194"/>
                      <a:pt x="37" y="204"/>
                    </a:cubicBezTo>
                    <a:cubicBezTo>
                      <a:pt x="58" y="225"/>
                      <a:pt x="87" y="252"/>
                      <a:pt x="115" y="279"/>
                    </a:cubicBezTo>
                    <a:cubicBezTo>
                      <a:pt x="142" y="308"/>
                      <a:pt x="170" y="336"/>
                      <a:pt x="190" y="358"/>
                    </a:cubicBezTo>
                    <a:cubicBezTo>
                      <a:pt x="200" y="368"/>
                      <a:pt x="208" y="378"/>
                      <a:pt x="214" y="384"/>
                    </a:cubicBezTo>
                    <a:cubicBezTo>
                      <a:pt x="220" y="391"/>
                      <a:pt x="223" y="395"/>
                      <a:pt x="223"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 name="Line 99"/>
              <p:cNvSpPr>
                <a:spLocks noChangeShapeType="1"/>
              </p:cNvSpPr>
              <p:nvPr/>
            </p:nvSpPr>
            <p:spPr bwMode="auto">
              <a:xfrm flipH="1" flipV="1">
                <a:off x="7537450"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 name="Line 100"/>
              <p:cNvSpPr>
                <a:spLocks noChangeShapeType="1"/>
              </p:cNvSpPr>
              <p:nvPr/>
            </p:nvSpPr>
            <p:spPr bwMode="auto">
              <a:xfrm flipH="1" flipV="1">
                <a:off x="7761288" y="1195388"/>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 name="Freeform 101"/>
              <p:cNvSpPr/>
              <p:nvPr/>
            </p:nvSpPr>
            <p:spPr bwMode="auto">
              <a:xfrm>
                <a:off x="7832725" y="1162050"/>
                <a:ext cx="304800" cy="327025"/>
              </a:xfrm>
              <a:custGeom>
                <a:avLst/>
                <a:gdLst>
                  <a:gd name="T0" fmla="*/ 234 w 377"/>
                  <a:gd name="T1" fmla="*/ 268 h 404"/>
                  <a:gd name="T2" fmla="*/ 228 w 377"/>
                  <a:gd name="T3" fmla="*/ 259 h 404"/>
                  <a:gd name="T4" fmla="*/ 213 w 377"/>
                  <a:gd name="T5" fmla="*/ 236 h 404"/>
                  <a:gd name="T6" fmla="*/ 164 w 377"/>
                  <a:gd name="T7" fmla="*/ 168 h 404"/>
                  <a:gd name="T8" fmla="*/ 137 w 377"/>
                  <a:gd name="T9" fmla="*/ 131 h 404"/>
                  <a:gd name="T10" fmla="*/ 113 w 377"/>
                  <a:gd name="T11" fmla="*/ 101 h 404"/>
                  <a:gd name="T12" fmla="*/ 90 w 377"/>
                  <a:gd name="T13" fmla="*/ 71 h 404"/>
                  <a:gd name="T14" fmla="*/ 178 w 377"/>
                  <a:gd name="T15" fmla="*/ 0 h 404"/>
                  <a:gd name="T16" fmla="*/ 211 w 377"/>
                  <a:gd name="T17" fmla="*/ 43 h 404"/>
                  <a:gd name="T18" fmla="*/ 281 w 377"/>
                  <a:gd name="T19" fmla="*/ 139 h 404"/>
                  <a:gd name="T20" fmla="*/ 300 w 377"/>
                  <a:gd name="T21" fmla="*/ 165 h 404"/>
                  <a:gd name="T22" fmla="*/ 318 w 377"/>
                  <a:gd name="T23" fmla="*/ 191 h 404"/>
                  <a:gd name="T24" fmla="*/ 348 w 377"/>
                  <a:gd name="T25" fmla="*/ 238 h 404"/>
                  <a:gd name="T26" fmla="*/ 377 w 377"/>
                  <a:gd name="T27" fmla="*/ 284 h 404"/>
                  <a:gd name="T28" fmla="*/ 181 w 377"/>
                  <a:gd name="T29" fmla="*/ 404 h 404"/>
                  <a:gd name="T30" fmla="*/ 155 w 377"/>
                  <a:gd name="T31" fmla="*/ 362 h 404"/>
                  <a:gd name="T32" fmla="*/ 128 w 377"/>
                  <a:gd name="T33" fmla="*/ 320 h 404"/>
                  <a:gd name="T34" fmla="*/ 112 w 377"/>
                  <a:gd name="T35" fmla="*/ 296 h 404"/>
                  <a:gd name="T36" fmla="*/ 94 w 377"/>
                  <a:gd name="T37" fmla="*/ 272 h 404"/>
                  <a:gd name="T38" fmla="*/ 30 w 377"/>
                  <a:gd name="T39" fmla="*/ 185 h 404"/>
                  <a:gd name="T40" fmla="*/ 0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234" y="268"/>
                    </a:moveTo>
                    <a:cubicBezTo>
                      <a:pt x="234" y="268"/>
                      <a:pt x="231" y="265"/>
                      <a:pt x="228" y="259"/>
                    </a:cubicBezTo>
                    <a:cubicBezTo>
                      <a:pt x="224" y="254"/>
                      <a:pt x="219" y="246"/>
                      <a:pt x="213" y="236"/>
                    </a:cubicBezTo>
                    <a:cubicBezTo>
                      <a:pt x="199" y="218"/>
                      <a:pt x="181" y="193"/>
                      <a:pt x="164" y="168"/>
                    </a:cubicBezTo>
                    <a:cubicBezTo>
                      <a:pt x="155" y="155"/>
                      <a:pt x="146" y="143"/>
                      <a:pt x="137" y="131"/>
                    </a:cubicBezTo>
                    <a:cubicBezTo>
                      <a:pt x="129" y="120"/>
                      <a:pt x="120" y="110"/>
                      <a:pt x="113" y="101"/>
                    </a:cubicBezTo>
                    <a:cubicBezTo>
                      <a:pt x="99" y="83"/>
                      <a:pt x="90" y="71"/>
                      <a:pt x="90" y="71"/>
                    </a:cubicBezTo>
                    <a:cubicBezTo>
                      <a:pt x="178" y="0"/>
                      <a:pt x="178" y="0"/>
                      <a:pt x="178" y="0"/>
                    </a:cubicBezTo>
                    <a:cubicBezTo>
                      <a:pt x="178" y="0"/>
                      <a:pt x="191" y="17"/>
                      <a:pt x="211" y="43"/>
                    </a:cubicBezTo>
                    <a:cubicBezTo>
                      <a:pt x="232" y="68"/>
                      <a:pt x="256" y="104"/>
                      <a:pt x="281" y="139"/>
                    </a:cubicBezTo>
                    <a:cubicBezTo>
                      <a:pt x="288" y="148"/>
                      <a:pt x="294" y="157"/>
                      <a:pt x="300" y="165"/>
                    </a:cubicBezTo>
                    <a:cubicBezTo>
                      <a:pt x="306" y="174"/>
                      <a:pt x="312" y="183"/>
                      <a:pt x="318" y="191"/>
                    </a:cubicBezTo>
                    <a:cubicBezTo>
                      <a:pt x="329" y="208"/>
                      <a:pt x="339" y="224"/>
                      <a:pt x="348" y="238"/>
                    </a:cubicBezTo>
                    <a:cubicBezTo>
                      <a:pt x="365" y="265"/>
                      <a:pt x="377" y="284"/>
                      <a:pt x="377" y="284"/>
                    </a:cubicBezTo>
                    <a:cubicBezTo>
                      <a:pt x="181" y="404"/>
                      <a:pt x="181" y="404"/>
                      <a:pt x="181" y="404"/>
                    </a:cubicBezTo>
                    <a:cubicBezTo>
                      <a:pt x="181" y="404"/>
                      <a:pt x="171" y="387"/>
                      <a:pt x="155" y="362"/>
                    </a:cubicBezTo>
                    <a:cubicBezTo>
                      <a:pt x="147" y="350"/>
                      <a:pt x="138" y="335"/>
                      <a:pt x="128" y="320"/>
                    </a:cubicBezTo>
                    <a:cubicBezTo>
                      <a:pt x="123" y="312"/>
                      <a:pt x="117" y="304"/>
                      <a:pt x="112" y="296"/>
                    </a:cubicBezTo>
                    <a:cubicBezTo>
                      <a:pt x="106" y="288"/>
                      <a:pt x="100" y="280"/>
                      <a:pt x="94" y="272"/>
                    </a:cubicBezTo>
                    <a:cubicBezTo>
                      <a:pt x="71" y="240"/>
                      <a:pt x="49" y="207"/>
                      <a:pt x="30" y="185"/>
                    </a:cubicBezTo>
                    <a:cubicBezTo>
                      <a:pt x="12" y="161"/>
                      <a:pt x="0" y="146"/>
                      <a:pt x="0"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 name="Freeform 102"/>
              <p:cNvSpPr/>
              <p:nvPr/>
            </p:nvSpPr>
            <p:spPr bwMode="auto">
              <a:xfrm>
                <a:off x="7978775" y="1489075"/>
                <a:ext cx="28575" cy="47625"/>
              </a:xfrm>
              <a:custGeom>
                <a:avLst/>
                <a:gdLst>
                  <a:gd name="T0" fmla="*/ 0 w 36"/>
                  <a:gd name="T1" fmla="*/ 0 h 60"/>
                  <a:gd name="T2" fmla="*/ 6 w 36"/>
                  <a:gd name="T3" fmla="*/ 9 h 60"/>
                  <a:gd name="T4" fmla="*/ 18 w 36"/>
                  <a:gd name="T5" fmla="*/ 30 h 60"/>
                  <a:gd name="T6" fmla="*/ 36 w 36"/>
                  <a:gd name="T7" fmla="*/ 60 h 60"/>
                </a:gdLst>
                <a:ahLst/>
                <a:cxnLst>
                  <a:cxn ang="0">
                    <a:pos x="T0" y="T1"/>
                  </a:cxn>
                  <a:cxn ang="0">
                    <a:pos x="T2" y="T3"/>
                  </a:cxn>
                  <a:cxn ang="0">
                    <a:pos x="T4" y="T5"/>
                  </a:cxn>
                  <a:cxn ang="0">
                    <a:pos x="T6" y="T7"/>
                  </a:cxn>
                </a:cxnLst>
                <a:rect l="0" t="0" r="r" b="b"/>
                <a:pathLst>
                  <a:path w="36" h="60">
                    <a:moveTo>
                      <a:pt x="0" y="0"/>
                    </a:moveTo>
                    <a:cubicBezTo>
                      <a:pt x="0" y="0"/>
                      <a:pt x="3" y="4"/>
                      <a:pt x="6" y="9"/>
                    </a:cubicBezTo>
                    <a:cubicBezTo>
                      <a:pt x="10" y="15"/>
                      <a:pt x="14" y="22"/>
                      <a:pt x="18" y="30"/>
                    </a:cubicBezTo>
                    <a:cubicBezTo>
                      <a:pt x="27" y="45"/>
                      <a:pt x="36" y="60"/>
                      <a:pt x="36"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 name="Freeform 103"/>
              <p:cNvSpPr/>
              <p:nvPr/>
            </p:nvSpPr>
            <p:spPr bwMode="auto">
              <a:xfrm>
                <a:off x="7796213" y="1236663"/>
                <a:ext cx="36513" cy="44450"/>
              </a:xfrm>
              <a:custGeom>
                <a:avLst/>
                <a:gdLst>
                  <a:gd name="T0" fmla="*/ 0 w 44"/>
                  <a:gd name="T1" fmla="*/ 0 h 54"/>
                  <a:gd name="T2" fmla="*/ 7 w 44"/>
                  <a:gd name="T3" fmla="*/ 8 h 54"/>
                  <a:gd name="T4" fmla="*/ 15 w 44"/>
                  <a:gd name="T5" fmla="*/ 17 h 54"/>
                  <a:gd name="T6" fmla="*/ 23 w 44"/>
                  <a:gd name="T7" fmla="*/ 27 h 54"/>
                  <a:gd name="T8" fmla="*/ 44 w 44"/>
                  <a:gd name="T9" fmla="*/ 54 h 54"/>
                </a:gdLst>
                <a:ahLst/>
                <a:cxnLst>
                  <a:cxn ang="0">
                    <a:pos x="T0" y="T1"/>
                  </a:cxn>
                  <a:cxn ang="0">
                    <a:pos x="T2" y="T3"/>
                  </a:cxn>
                  <a:cxn ang="0">
                    <a:pos x="T4" y="T5"/>
                  </a:cxn>
                  <a:cxn ang="0">
                    <a:pos x="T6" y="T7"/>
                  </a:cxn>
                  <a:cxn ang="0">
                    <a:pos x="T8" y="T9"/>
                  </a:cxn>
                </a:cxnLst>
                <a:rect l="0" t="0" r="r" b="b"/>
                <a:pathLst>
                  <a:path w="44" h="54">
                    <a:moveTo>
                      <a:pt x="0" y="0"/>
                    </a:moveTo>
                    <a:cubicBezTo>
                      <a:pt x="0" y="0"/>
                      <a:pt x="3" y="3"/>
                      <a:pt x="7" y="8"/>
                    </a:cubicBezTo>
                    <a:cubicBezTo>
                      <a:pt x="10" y="11"/>
                      <a:pt x="12" y="14"/>
                      <a:pt x="15" y="17"/>
                    </a:cubicBezTo>
                    <a:cubicBezTo>
                      <a:pt x="17" y="20"/>
                      <a:pt x="20" y="23"/>
                      <a:pt x="23" y="27"/>
                    </a:cubicBezTo>
                    <a:cubicBezTo>
                      <a:pt x="33" y="40"/>
                      <a:pt x="44" y="54"/>
                      <a:pt x="44"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 name="Freeform 104"/>
              <p:cNvSpPr/>
              <p:nvPr/>
            </p:nvSpPr>
            <p:spPr bwMode="auto">
              <a:xfrm>
                <a:off x="8035925" y="1497013"/>
                <a:ext cx="280988" cy="320675"/>
              </a:xfrm>
              <a:custGeom>
                <a:avLst/>
                <a:gdLst>
                  <a:gd name="T0" fmla="*/ 143 w 348"/>
                  <a:gd name="T1" fmla="*/ 132 h 396"/>
                  <a:gd name="T2" fmla="*/ 161 w 348"/>
                  <a:gd name="T3" fmla="*/ 167 h 396"/>
                  <a:gd name="T4" fmla="*/ 196 w 348"/>
                  <a:gd name="T5" fmla="*/ 243 h 396"/>
                  <a:gd name="T6" fmla="*/ 214 w 348"/>
                  <a:gd name="T7" fmla="*/ 284 h 396"/>
                  <a:gd name="T8" fmla="*/ 229 w 348"/>
                  <a:gd name="T9" fmla="*/ 320 h 396"/>
                  <a:gd name="T10" fmla="*/ 243 w 348"/>
                  <a:gd name="T11" fmla="*/ 356 h 396"/>
                  <a:gd name="T12" fmla="*/ 348 w 348"/>
                  <a:gd name="T13" fmla="*/ 315 h 396"/>
                  <a:gd name="T14" fmla="*/ 328 w 348"/>
                  <a:gd name="T15" fmla="*/ 264 h 396"/>
                  <a:gd name="T16" fmla="*/ 306 w 348"/>
                  <a:gd name="T17" fmla="*/ 213 h 396"/>
                  <a:gd name="T18" fmla="*/ 279 w 348"/>
                  <a:gd name="T19" fmla="*/ 155 h 396"/>
                  <a:gd name="T20" fmla="*/ 266 w 348"/>
                  <a:gd name="T21" fmla="*/ 126 h 396"/>
                  <a:gd name="T22" fmla="*/ 252 w 348"/>
                  <a:gd name="T23" fmla="*/ 98 h 396"/>
                  <a:gd name="T24" fmla="*/ 227 w 348"/>
                  <a:gd name="T25" fmla="*/ 48 h 396"/>
                  <a:gd name="T26" fmla="*/ 202 w 348"/>
                  <a:gd name="T27" fmla="*/ 0 h 396"/>
                  <a:gd name="T28" fmla="*/ 0 w 348"/>
                  <a:gd name="T29" fmla="*/ 110 h 396"/>
                  <a:gd name="T30" fmla="*/ 23 w 348"/>
                  <a:gd name="T31" fmla="*/ 154 h 396"/>
                  <a:gd name="T32" fmla="*/ 46 w 348"/>
                  <a:gd name="T33" fmla="*/ 199 h 396"/>
                  <a:gd name="T34" fmla="*/ 59 w 348"/>
                  <a:gd name="T35" fmla="*/ 224 h 396"/>
                  <a:gd name="T36" fmla="*/ 71 w 348"/>
                  <a:gd name="T37" fmla="*/ 251 h 396"/>
                  <a:gd name="T38" fmla="*/ 95 w 348"/>
                  <a:gd name="T39" fmla="*/ 304 h 396"/>
                  <a:gd name="T40" fmla="*/ 115 w 348"/>
                  <a:gd name="T41" fmla="*/ 350 h 396"/>
                  <a:gd name="T42" fmla="*/ 133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132"/>
                    </a:moveTo>
                    <a:cubicBezTo>
                      <a:pt x="143" y="132"/>
                      <a:pt x="150" y="146"/>
                      <a:pt x="161" y="167"/>
                    </a:cubicBezTo>
                    <a:cubicBezTo>
                      <a:pt x="171" y="187"/>
                      <a:pt x="183" y="215"/>
                      <a:pt x="196" y="243"/>
                    </a:cubicBezTo>
                    <a:cubicBezTo>
                      <a:pt x="202" y="257"/>
                      <a:pt x="208" y="271"/>
                      <a:pt x="214" y="284"/>
                    </a:cubicBezTo>
                    <a:cubicBezTo>
                      <a:pt x="220" y="297"/>
                      <a:pt x="225" y="310"/>
                      <a:pt x="229" y="320"/>
                    </a:cubicBezTo>
                    <a:cubicBezTo>
                      <a:pt x="237" y="342"/>
                      <a:pt x="243" y="356"/>
                      <a:pt x="243" y="356"/>
                    </a:cubicBezTo>
                    <a:cubicBezTo>
                      <a:pt x="348" y="315"/>
                      <a:pt x="348" y="315"/>
                      <a:pt x="348" y="315"/>
                    </a:cubicBezTo>
                    <a:cubicBezTo>
                      <a:pt x="348" y="315"/>
                      <a:pt x="340" y="294"/>
                      <a:pt x="328" y="264"/>
                    </a:cubicBezTo>
                    <a:cubicBezTo>
                      <a:pt x="322" y="249"/>
                      <a:pt x="314" y="232"/>
                      <a:pt x="306" y="213"/>
                    </a:cubicBezTo>
                    <a:cubicBezTo>
                      <a:pt x="297" y="195"/>
                      <a:pt x="288" y="175"/>
                      <a:pt x="279" y="155"/>
                    </a:cubicBezTo>
                    <a:cubicBezTo>
                      <a:pt x="275" y="145"/>
                      <a:pt x="270" y="136"/>
                      <a:pt x="266" y="126"/>
                    </a:cubicBezTo>
                    <a:cubicBezTo>
                      <a:pt x="261" y="116"/>
                      <a:pt x="256" y="107"/>
                      <a:pt x="252" y="98"/>
                    </a:cubicBezTo>
                    <a:cubicBezTo>
                      <a:pt x="243" y="80"/>
                      <a:pt x="234" y="63"/>
                      <a:pt x="227" y="48"/>
                    </a:cubicBezTo>
                    <a:cubicBezTo>
                      <a:pt x="212" y="20"/>
                      <a:pt x="202" y="0"/>
                      <a:pt x="202" y="0"/>
                    </a:cubicBezTo>
                    <a:cubicBezTo>
                      <a:pt x="0" y="110"/>
                      <a:pt x="0" y="110"/>
                      <a:pt x="0" y="110"/>
                    </a:cubicBezTo>
                    <a:cubicBezTo>
                      <a:pt x="0" y="110"/>
                      <a:pt x="9" y="127"/>
                      <a:pt x="23" y="154"/>
                    </a:cubicBezTo>
                    <a:cubicBezTo>
                      <a:pt x="29" y="167"/>
                      <a:pt x="37" y="182"/>
                      <a:pt x="46" y="199"/>
                    </a:cubicBezTo>
                    <a:cubicBezTo>
                      <a:pt x="50" y="207"/>
                      <a:pt x="54" y="215"/>
                      <a:pt x="59" y="224"/>
                    </a:cubicBezTo>
                    <a:cubicBezTo>
                      <a:pt x="63" y="233"/>
                      <a:pt x="67" y="242"/>
                      <a:pt x="71" y="251"/>
                    </a:cubicBezTo>
                    <a:cubicBezTo>
                      <a:pt x="79" y="269"/>
                      <a:pt x="87" y="287"/>
                      <a:pt x="95" y="304"/>
                    </a:cubicBezTo>
                    <a:cubicBezTo>
                      <a:pt x="102" y="321"/>
                      <a:pt x="110" y="336"/>
                      <a:pt x="115" y="350"/>
                    </a:cubicBezTo>
                    <a:cubicBezTo>
                      <a:pt x="126" y="377"/>
                      <a:pt x="133" y="396"/>
                      <a:pt x="133"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 name="Line 105"/>
              <p:cNvSpPr>
                <a:spLocks noChangeShapeType="1"/>
              </p:cNvSpPr>
              <p:nvPr/>
            </p:nvSpPr>
            <p:spPr bwMode="auto">
              <a:xfrm flipH="1" flipV="1">
                <a:off x="8007350" y="1536700"/>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 name="Freeform 106"/>
              <p:cNvSpPr/>
              <p:nvPr/>
            </p:nvSpPr>
            <p:spPr bwMode="auto">
              <a:xfrm>
                <a:off x="8142288" y="1817688"/>
                <a:ext cx="20638" cy="50800"/>
              </a:xfrm>
              <a:custGeom>
                <a:avLst/>
                <a:gdLst>
                  <a:gd name="T0" fmla="*/ 25 w 25"/>
                  <a:gd name="T1" fmla="*/ 64 h 64"/>
                  <a:gd name="T2" fmla="*/ 21 w 25"/>
                  <a:gd name="T3" fmla="*/ 54 h 64"/>
                  <a:gd name="T4" fmla="*/ 13 w 25"/>
                  <a:gd name="T5" fmla="*/ 32 h 64"/>
                  <a:gd name="T6" fmla="*/ 0 w 25"/>
                  <a:gd name="T7" fmla="*/ 0 h 64"/>
                </a:gdLst>
                <a:ahLst/>
                <a:cxnLst>
                  <a:cxn ang="0">
                    <a:pos x="T0" y="T1"/>
                  </a:cxn>
                  <a:cxn ang="0">
                    <a:pos x="T2" y="T3"/>
                  </a:cxn>
                  <a:cxn ang="0">
                    <a:pos x="T4" y="T5"/>
                  </a:cxn>
                  <a:cxn ang="0">
                    <a:pos x="T6" y="T7"/>
                  </a:cxn>
                </a:cxnLst>
                <a:rect l="0" t="0" r="r" b="b"/>
                <a:pathLst>
                  <a:path w="25" h="64">
                    <a:moveTo>
                      <a:pt x="25" y="64"/>
                    </a:moveTo>
                    <a:cubicBezTo>
                      <a:pt x="25" y="64"/>
                      <a:pt x="24" y="60"/>
                      <a:pt x="21" y="54"/>
                    </a:cubicBezTo>
                    <a:cubicBezTo>
                      <a:pt x="19" y="48"/>
                      <a:pt x="16" y="40"/>
                      <a:pt x="13" y="32"/>
                    </a:cubicBezTo>
                    <a:cubicBezTo>
                      <a:pt x="6" y="16"/>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 name="Freeform 107"/>
              <p:cNvSpPr/>
              <p:nvPr/>
            </p:nvSpPr>
            <p:spPr bwMode="auto">
              <a:xfrm>
                <a:off x="8180388" y="1860550"/>
                <a:ext cx="247650" cy="307975"/>
              </a:xfrm>
              <a:custGeom>
                <a:avLst/>
                <a:gdLst>
                  <a:gd name="T0" fmla="*/ 177 w 307"/>
                  <a:gd name="T1" fmla="*/ 271 h 381"/>
                  <a:gd name="T2" fmla="*/ 169 w 307"/>
                  <a:gd name="T3" fmla="*/ 234 h 381"/>
                  <a:gd name="T4" fmla="*/ 159 w 307"/>
                  <a:gd name="T5" fmla="*/ 196 h 381"/>
                  <a:gd name="T6" fmla="*/ 147 w 307"/>
                  <a:gd name="T7" fmla="*/ 153 h 381"/>
                  <a:gd name="T8" fmla="*/ 134 w 307"/>
                  <a:gd name="T9" fmla="*/ 110 h 381"/>
                  <a:gd name="T10" fmla="*/ 129 w 307"/>
                  <a:gd name="T11" fmla="*/ 90 h 381"/>
                  <a:gd name="T12" fmla="*/ 123 w 307"/>
                  <a:gd name="T13" fmla="*/ 72 h 381"/>
                  <a:gd name="T14" fmla="*/ 110 w 307"/>
                  <a:gd name="T15" fmla="*/ 36 h 381"/>
                  <a:gd name="T16" fmla="*/ 217 w 307"/>
                  <a:gd name="T17" fmla="*/ 0 h 381"/>
                  <a:gd name="T18" fmla="*/ 234 w 307"/>
                  <a:gd name="T19" fmla="*/ 52 h 381"/>
                  <a:gd name="T20" fmla="*/ 267 w 307"/>
                  <a:gd name="T21" fmla="*/ 166 h 381"/>
                  <a:gd name="T22" fmla="*/ 276 w 307"/>
                  <a:gd name="T23" fmla="*/ 197 h 381"/>
                  <a:gd name="T24" fmla="*/ 283 w 307"/>
                  <a:gd name="T25" fmla="*/ 228 h 381"/>
                  <a:gd name="T26" fmla="*/ 295 w 307"/>
                  <a:gd name="T27" fmla="*/ 282 h 381"/>
                  <a:gd name="T28" fmla="*/ 304 w 307"/>
                  <a:gd name="T29" fmla="*/ 320 h 381"/>
                  <a:gd name="T30" fmla="*/ 307 w 307"/>
                  <a:gd name="T31" fmla="*/ 335 h 381"/>
                  <a:gd name="T32" fmla="*/ 82 w 307"/>
                  <a:gd name="T33" fmla="*/ 381 h 381"/>
                  <a:gd name="T34" fmla="*/ 80 w 307"/>
                  <a:gd name="T35" fmla="*/ 367 h 381"/>
                  <a:gd name="T36" fmla="*/ 71 w 307"/>
                  <a:gd name="T37" fmla="*/ 332 h 381"/>
                  <a:gd name="T38" fmla="*/ 60 w 307"/>
                  <a:gd name="T39" fmla="*/ 283 h 381"/>
                  <a:gd name="T40" fmla="*/ 54 w 307"/>
                  <a:gd name="T41" fmla="*/ 255 h 381"/>
                  <a:gd name="T42" fmla="*/ 46 w 307"/>
                  <a:gd name="T43" fmla="*/ 227 h 381"/>
                  <a:gd name="T44" fmla="*/ 16 w 307"/>
                  <a:gd name="T45" fmla="*/ 123 h 381"/>
                  <a:gd name="T46" fmla="*/ 0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271"/>
                    </a:moveTo>
                    <a:cubicBezTo>
                      <a:pt x="177" y="271"/>
                      <a:pt x="174" y="256"/>
                      <a:pt x="169" y="234"/>
                    </a:cubicBezTo>
                    <a:cubicBezTo>
                      <a:pt x="167" y="223"/>
                      <a:pt x="163" y="210"/>
                      <a:pt x="159" y="196"/>
                    </a:cubicBezTo>
                    <a:cubicBezTo>
                      <a:pt x="155" y="182"/>
                      <a:pt x="151" y="168"/>
                      <a:pt x="147" y="153"/>
                    </a:cubicBezTo>
                    <a:cubicBezTo>
                      <a:pt x="142" y="138"/>
                      <a:pt x="138" y="123"/>
                      <a:pt x="134" y="110"/>
                    </a:cubicBezTo>
                    <a:cubicBezTo>
                      <a:pt x="132" y="103"/>
                      <a:pt x="131" y="96"/>
                      <a:pt x="129" y="90"/>
                    </a:cubicBezTo>
                    <a:cubicBezTo>
                      <a:pt x="126" y="84"/>
                      <a:pt x="124" y="78"/>
                      <a:pt x="123" y="72"/>
                    </a:cubicBezTo>
                    <a:cubicBezTo>
                      <a:pt x="115" y="50"/>
                      <a:pt x="110" y="36"/>
                      <a:pt x="110" y="36"/>
                    </a:cubicBezTo>
                    <a:cubicBezTo>
                      <a:pt x="217" y="0"/>
                      <a:pt x="217" y="0"/>
                      <a:pt x="217" y="0"/>
                    </a:cubicBezTo>
                    <a:cubicBezTo>
                      <a:pt x="217" y="0"/>
                      <a:pt x="224" y="21"/>
                      <a:pt x="234" y="52"/>
                    </a:cubicBezTo>
                    <a:cubicBezTo>
                      <a:pt x="244" y="83"/>
                      <a:pt x="255" y="125"/>
                      <a:pt x="267" y="166"/>
                    </a:cubicBezTo>
                    <a:cubicBezTo>
                      <a:pt x="270" y="177"/>
                      <a:pt x="273" y="187"/>
                      <a:pt x="276" y="197"/>
                    </a:cubicBezTo>
                    <a:cubicBezTo>
                      <a:pt x="278" y="208"/>
                      <a:pt x="281" y="218"/>
                      <a:pt x="283" y="228"/>
                    </a:cubicBezTo>
                    <a:cubicBezTo>
                      <a:pt x="287" y="248"/>
                      <a:pt x="292" y="266"/>
                      <a:pt x="295" y="282"/>
                    </a:cubicBezTo>
                    <a:cubicBezTo>
                      <a:pt x="299" y="298"/>
                      <a:pt x="302" y="311"/>
                      <a:pt x="304" y="320"/>
                    </a:cubicBezTo>
                    <a:cubicBezTo>
                      <a:pt x="306" y="330"/>
                      <a:pt x="307" y="335"/>
                      <a:pt x="307" y="335"/>
                    </a:cubicBezTo>
                    <a:cubicBezTo>
                      <a:pt x="82" y="381"/>
                      <a:pt x="82" y="381"/>
                      <a:pt x="82" y="381"/>
                    </a:cubicBezTo>
                    <a:cubicBezTo>
                      <a:pt x="82" y="381"/>
                      <a:pt x="82" y="376"/>
                      <a:pt x="80" y="367"/>
                    </a:cubicBezTo>
                    <a:cubicBezTo>
                      <a:pt x="78" y="359"/>
                      <a:pt x="75" y="347"/>
                      <a:pt x="71" y="332"/>
                    </a:cubicBezTo>
                    <a:cubicBezTo>
                      <a:pt x="68" y="318"/>
                      <a:pt x="64" y="301"/>
                      <a:pt x="60" y="283"/>
                    </a:cubicBezTo>
                    <a:cubicBezTo>
                      <a:pt x="58" y="274"/>
                      <a:pt x="56" y="265"/>
                      <a:pt x="54" y="255"/>
                    </a:cubicBezTo>
                    <a:cubicBezTo>
                      <a:pt x="52" y="246"/>
                      <a:pt x="49" y="237"/>
                      <a:pt x="46" y="227"/>
                    </a:cubicBezTo>
                    <a:cubicBezTo>
                      <a:pt x="35" y="189"/>
                      <a:pt x="25" y="151"/>
                      <a:pt x="16" y="123"/>
                    </a:cubicBezTo>
                    <a:cubicBezTo>
                      <a:pt x="7" y="95"/>
                      <a:pt x="0" y="76"/>
                      <a:pt x="0"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 name="Line 108"/>
              <p:cNvSpPr>
                <a:spLocks noChangeShapeType="1"/>
              </p:cNvSpPr>
              <p:nvPr/>
            </p:nvSpPr>
            <p:spPr bwMode="auto">
              <a:xfrm>
                <a:off x="8247063"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 name="Line 109"/>
              <p:cNvSpPr>
                <a:spLocks noChangeShapeType="1"/>
              </p:cNvSpPr>
              <p:nvPr/>
            </p:nvSpPr>
            <p:spPr bwMode="auto">
              <a:xfrm>
                <a:off x="8162925"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 name="Freeform 110"/>
              <p:cNvSpPr/>
              <p:nvPr/>
            </p:nvSpPr>
            <p:spPr bwMode="auto">
              <a:xfrm>
                <a:off x="8266113" y="2251075"/>
                <a:ext cx="206375" cy="280988"/>
              </a:xfrm>
              <a:custGeom>
                <a:avLst/>
                <a:gdLst>
                  <a:gd name="T0" fmla="*/ 127 w 256"/>
                  <a:gd name="T1" fmla="*/ 104 h 348"/>
                  <a:gd name="T2" fmla="*/ 132 w 256"/>
                  <a:gd name="T3" fmla="*/ 142 h 348"/>
                  <a:gd name="T4" fmla="*/ 138 w 256"/>
                  <a:gd name="T5" fmla="*/ 225 h 348"/>
                  <a:gd name="T6" fmla="*/ 142 w 256"/>
                  <a:gd name="T7" fmla="*/ 270 h 348"/>
                  <a:gd name="T8" fmla="*/ 143 w 256"/>
                  <a:gd name="T9" fmla="*/ 309 h 348"/>
                  <a:gd name="T10" fmla="*/ 144 w 256"/>
                  <a:gd name="T11" fmla="*/ 348 h 348"/>
                  <a:gd name="T12" fmla="*/ 256 w 256"/>
                  <a:gd name="T13" fmla="*/ 345 h 348"/>
                  <a:gd name="T14" fmla="*/ 255 w 256"/>
                  <a:gd name="T15" fmla="*/ 291 h 348"/>
                  <a:gd name="T16" fmla="*/ 252 w 256"/>
                  <a:gd name="T17" fmla="*/ 235 h 348"/>
                  <a:gd name="T18" fmla="*/ 247 w 256"/>
                  <a:gd name="T19" fmla="*/ 172 h 348"/>
                  <a:gd name="T20" fmla="*/ 234 w 256"/>
                  <a:gd name="T21" fmla="*/ 53 h 348"/>
                  <a:gd name="T22" fmla="*/ 227 w 256"/>
                  <a:gd name="T23" fmla="*/ 0 h 348"/>
                  <a:gd name="T24" fmla="*/ 0 w 256"/>
                  <a:gd name="T25" fmla="*/ 33 h 348"/>
                  <a:gd name="T26" fmla="*/ 6 w 256"/>
                  <a:gd name="T27" fmla="*/ 82 h 348"/>
                  <a:gd name="T28" fmla="*/ 18 w 256"/>
                  <a:gd name="T29" fmla="*/ 190 h 348"/>
                  <a:gd name="T30" fmla="*/ 22 w 256"/>
                  <a:gd name="T31" fmla="*/ 248 h 348"/>
                  <a:gd name="T32" fmla="*/ 25 w 256"/>
                  <a:gd name="T33" fmla="*/ 298 h 348"/>
                  <a:gd name="T34" fmla="*/ 27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104"/>
                    </a:moveTo>
                    <a:cubicBezTo>
                      <a:pt x="127" y="104"/>
                      <a:pt x="129" y="119"/>
                      <a:pt x="132" y="142"/>
                    </a:cubicBezTo>
                    <a:cubicBezTo>
                      <a:pt x="133" y="164"/>
                      <a:pt x="136" y="195"/>
                      <a:pt x="138" y="225"/>
                    </a:cubicBezTo>
                    <a:cubicBezTo>
                      <a:pt x="139" y="241"/>
                      <a:pt x="140" y="256"/>
                      <a:pt x="142" y="270"/>
                    </a:cubicBezTo>
                    <a:cubicBezTo>
                      <a:pt x="143" y="285"/>
                      <a:pt x="142" y="298"/>
                      <a:pt x="143" y="309"/>
                    </a:cubicBezTo>
                    <a:cubicBezTo>
                      <a:pt x="143" y="332"/>
                      <a:pt x="144" y="348"/>
                      <a:pt x="144" y="348"/>
                    </a:cubicBezTo>
                    <a:cubicBezTo>
                      <a:pt x="256" y="345"/>
                      <a:pt x="256" y="345"/>
                      <a:pt x="256" y="345"/>
                    </a:cubicBezTo>
                    <a:cubicBezTo>
                      <a:pt x="256" y="345"/>
                      <a:pt x="256" y="323"/>
                      <a:pt x="255" y="291"/>
                    </a:cubicBezTo>
                    <a:cubicBezTo>
                      <a:pt x="255" y="274"/>
                      <a:pt x="253" y="256"/>
                      <a:pt x="252" y="235"/>
                    </a:cubicBezTo>
                    <a:cubicBezTo>
                      <a:pt x="250" y="215"/>
                      <a:pt x="248" y="193"/>
                      <a:pt x="247" y="172"/>
                    </a:cubicBezTo>
                    <a:cubicBezTo>
                      <a:pt x="244" y="129"/>
                      <a:pt x="238" y="86"/>
                      <a:pt x="234" y="53"/>
                    </a:cubicBezTo>
                    <a:cubicBezTo>
                      <a:pt x="230" y="21"/>
                      <a:pt x="227" y="0"/>
                      <a:pt x="227" y="0"/>
                    </a:cubicBezTo>
                    <a:cubicBezTo>
                      <a:pt x="0" y="33"/>
                      <a:pt x="0" y="33"/>
                      <a:pt x="0" y="33"/>
                    </a:cubicBezTo>
                    <a:cubicBezTo>
                      <a:pt x="0" y="33"/>
                      <a:pt x="3" y="53"/>
                      <a:pt x="6" y="82"/>
                    </a:cubicBezTo>
                    <a:cubicBezTo>
                      <a:pt x="10" y="111"/>
                      <a:pt x="16" y="150"/>
                      <a:pt x="18" y="190"/>
                    </a:cubicBezTo>
                    <a:cubicBezTo>
                      <a:pt x="20" y="210"/>
                      <a:pt x="21" y="229"/>
                      <a:pt x="22" y="248"/>
                    </a:cubicBezTo>
                    <a:cubicBezTo>
                      <a:pt x="24" y="266"/>
                      <a:pt x="26" y="283"/>
                      <a:pt x="25" y="298"/>
                    </a:cubicBezTo>
                    <a:cubicBezTo>
                      <a:pt x="26" y="328"/>
                      <a:pt x="27" y="347"/>
                      <a:pt x="27"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 name="Freeform 111"/>
              <p:cNvSpPr/>
              <p:nvPr/>
            </p:nvSpPr>
            <p:spPr bwMode="auto">
              <a:xfrm>
                <a:off x="8256588" y="2224088"/>
                <a:ext cx="9525" cy="53975"/>
              </a:xfrm>
              <a:custGeom>
                <a:avLst/>
                <a:gdLst>
                  <a:gd name="T0" fmla="*/ 11 w 11"/>
                  <a:gd name="T1" fmla="*/ 68 h 68"/>
                  <a:gd name="T2" fmla="*/ 10 w 11"/>
                  <a:gd name="T3" fmla="*/ 57 h 68"/>
                  <a:gd name="T4" fmla="*/ 6 w 11"/>
                  <a:gd name="T5" fmla="*/ 34 h 68"/>
                  <a:gd name="T6" fmla="*/ 0 w 11"/>
                  <a:gd name="T7" fmla="*/ 0 h 68"/>
                </a:gdLst>
                <a:ahLst/>
                <a:cxnLst>
                  <a:cxn ang="0">
                    <a:pos x="T0" y="T1"/>
                  </a:cxn>
                  <a:cxn ang="0">
                    <a:pos x="T2" y="T3"/>
                  </a:cxn>
                  <a:cxn ang="0">
                    <a:pos x="T4" y="T5"/>
                  </a:cxn>
                  <a:cxn ang="0">
                    <a:pos x="T6" y="T7"/>
                  </a:cxn>
                </a:cxnLst>
                <a:rect l="0" t="0" r="r" b="b"/>
                <a:pathLst>
                  <a:path w="11" h="68">
                    <a:moveTo>
                      <a:pt x="11" y="68"/>
                    </a:moveTo>
                    <a:cubicBezTo>
                      <a:pt x="11" y="68"/>
                      <a:pt x="11" y="64"/>
                      <a:pt x="10" y="57"/>
                    </a:cubicBezTo>
                    <a:cubicBezTo>
                      <a:pt x="9" y="51"/>
                      <a:pt x="7" y="42"/>
                      <a:pt x="6" y="34"/>
                    </a:cubicBezTo>
                    <a:cubicBezTo>
                      <a:pt x="3" y="17"/>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 name="Line 112"/>
              <p:cNvSpPr>
                <a:spLocks noChangeShapeType="1"/>
              </p:cNvSpPr>
              <p:nvPr/>
            </p:nvSpPr>
            <p:spPr bwMode="auto">
              <a:xfrm flipH="1" flipV="1">
                <a:off x="8288338" y="2532063"/>
                <a:ext cx="1588"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 name="椭圆 3"/>
            <p:cNvSpPr/>
            <p:nvPr/>
          </p:nvSpPr>
          <p:spPr>
            <a:xfrm>
              <a:off x="4373286" y="935826"/>
              <a:ext cx="3448965" cy="3448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3" name="文本框 460"/>
          <p:cNvSpPr txBox="1"/>
          <p:nvPr/>
        </p:nvSpPr>
        <p:spPr>
          <a:xfrm>
            <a:off x="4538904" y="2960478"/>
            <a:ext cx="3244827" cy="1015663"/>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b="1" dirty="0">
                <a:solidFill>
                  <a:srgbClr val="000560"/>
                </a:solidFill>
              </a:rPr>
              <a:t>结果展示</a:t>
            </a:r>
            <a:endParaRPr lang="zh-CN" altLang="en-US" sz="6000" b="1" dirty="0">
              <a:solidFill>
                <a:srgbClr val="000560"/>
              </a:solidFill>
            </a:endParaRPr>
          </a:p>
        </p:txBody>
      </p:sp>
      <p:sp>
        <p:nvSpPr>
          <p:cNvPr id="114" name="文本框 231"/>
          <p:cNvSpPr txBox="1"/>
          <p:nvPr/>
        </p:nvSpPr>
        <p:spPr>
          <a:xfrm flipH="1">
            <a:off x="5138675" y="2392756"/>
            <a:ext cx="197063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2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PART</a:t>
            </a:r>
            <a:r>
              <a:rPr kumimoji="1" lang="zh-CN" altLang="en-US" sz="32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  </a:t>
            </a:r>
            <a:r>
              <a:rPr kumimoji="1" lang="en-US" altLang="zh-CN" sz="36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05</a:t>
            </a:r>
            <a:endParaRPr kumimoji="1" lang="en-US" altLang="zh-CN" sz="54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670218" cy="584775"/>
          </a:xfrm>
          <a:prstGeom prst="rect">
            <a:avLst/>
          </a:prstGeom>
          <a:noFill/>
        </p:spPr>
        <p:txBody>
          <a:bodyPr wrap="square" lIns="91440" tIns="45720" rIns="91440" bIns="45720">
            <a:spAutoFit/>
          </a:bodyPr>
          <a:lstStyle/>
          <a:p>
            <a:r>
              <a:rPr lang="zh-CN" altLang="en-US" sz="3200" b="1" cap="none" spc="0" dirty="0">
                <a:ln w="9525">
                  <a:solidFill>
                    <a:schemeClr val="bg1"/>
                  </a:solidFill>
                  <a:prstDash val="solid"/>
                </a:ln>
                <a:latin typeface="+mj-ea"/>
                <a:ea typeface="+mj-ea"/>
              </a:rPr>
              <a:t>问题回答</a:t>
            </a:r>
            <a:endParaRPr lang="zh-CN" altLang="en-US" sz="3200" b="1" cap="none" spc="0" dirty="0">
              <a:ln w="9525">
                <a:solidFill>
                  <a:schemeClr val="bg1"/>
                </a:solidFill>
                <a:prstDash val="solid"/>
              </a:ln>
              <a:latin typeface="+mj-ea"/>
              <a:ea typeface="+mj-ea"/>
            </a:endParaRPr>
          </a:p>
        </p:txBody>
      </p:sp>
      <p:sp>
        <p:nvSpPr>
          <p:cNvPr id="33" name="云形 32"/>
          <p:cNvSpPr/>
          <p:nvPr/>
        </p:nvSpPr>
        <p:spPr>
          <a:xfrm>
            <a:off x="244150" y="1577774"/>
            <a:ext cx="2500169" cy="892918"/>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5"/>
                </a:solidFill>
              </a:rPr>
              <a:t>2019-2021</a:t>
            </a:r>
            <a:r>
              <a:rPr lang="zh-CN" altLang="en-US" sz="1200" dirty="0">
                <a:solidFill>
                  <a:schemeClr val="accent5"/>
                </a:solidFill>
              </a:rPr>
              <a:t>年</a:t>
            </a:r>
            <a:r>
              <a:rPr lang="zh-CN" altLang="en-US" sz="1200" dirty="0">
                <a:solidFill>
                  <a:schemeClr val="tx1">
                    <a:lumMod val="95000"/>
                    <a:lumOff val="5000"/>
                  </a:schemeClr>
                </a:solidFill>
              </a:rPr>
              <a:t>哪家上市公司</a:t>
            </a:r>
            <a:r>
              <a:rPr lang="zh-CN" altLang="en-US" sz="1200" dirty="0">
                <a:solidFill>
                  <a:srgbClr val="FF0000"/>
                </a:solidFill>
              </a:rPr>
              <a:t>货币总额</a:t>
            </a:r>
            <a:r>
              <a:rPr lang="zh-CN" altLang="en-US" sz="1200" dirty="0">
                <a:solidFill>
                  <a:schemeClr val="tx1">
                    <a:lumMod val="95000"/>
                    <a:lumOff val="5000"/>
                  </a:schemeClr>
                </a:solidFill>
              </a:rPr>
              <a:t>均位列</a:t>
            </a:r>
            <a:r>
              <a:rPr lang="zh-CN" altLang="en-US" sz="1200" b="1" dirty="0">
                <a:solidFill>
                  <a:schemeClr val="tx1">
                    <a:lumMod val="95000"/>
                    <a:lumOff val="5000"/>
                  </a:schemeClr>
                </a:solidFill>
              </a:rPr>
              <a:t>前</a:t>
            </a:r>
            <a:r>
              <a:rPr lang="zh-CN" altLang="en-US" sz="1200" dirty="0">
                <a:solidFill>
                  <a:schemeClr val="tx1">
                    <a:lumMod val="95000"/>
                    <a:lumOff val="5000"/>
                  </a:schemeClr>
                </a:solidFill>
              </a:rPr>
              <a:t>十？</a:t>
            </a:r>
            <a:endParaRPr lang="zh-CN" altLang="en-US" sz="1200" dirty="0">
              <a:solidFill>
                <a:schemeClr val="tx1">
                  <a:lumMod val="95000"/>
                  <a:lumOff val="5000"/>
                </a:schemeClr>
              </a:solidFill>
            </a:endParaRPr>
          </a:p>
        </p:txBody>
      </p:sp>
      <p:sp>
        <p:nvSpPr>
          <p:cNvPr id="36" name="云形 35"/>
          <p:cNvSpPr/>
          <p:nvPr/>
        </p:nvSpPr>
        <p:spPr>
          <a:xfrm>
            <a:off x="5633786" y="4530908"/>
            <a:ext cx="3287059" cy="1318297"/>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根据</a:t>
            </a:r>
            <a:r>
              <a:rPr lang="en-US" altLang="zh-CN" sz="1200" dirty="0">
                <a:solidFill>
                  <a:schemeClr val="accent5"/>
                </a:solidFill>
              </a:rPr>
              <a:t>2017</a:t>
            </a:r>
            <a:r>
              <a:rPr lang="zh-CN" altLang="en-US" sz="1200" dirty="0">
                <a:solidFill>
                  <a:schemeClr val="accent5"/>
                </a:solidFill>
              </a:rPr>
              <a:t>年</a:t>
            </a:r>
            <a:r>
              <a:rPr lang="zh-CN" altLang="en-US" sz="1200" dirty="0">
                <a:solidFill>
                  <a:schemeClr val="tx1">
                    <a:lumMod val="95000"/>
                    <a:lumOff val="5000"/>
                  </a:schemeClr>
                </a:solidFill>
              </a:rPr>
              <a:t>的年报数据，请简要介绍</a:t>
            </a:r>
            <a:r>
              <a:rPr lang="zh-CN" altLang="en-US" sz="1200" dirty="0">
                <a:solidFill>
                  <a:schemeClr val="accent6"/>
                </a:solidFill>
              </a:rPr>
              <a:t>浙江核新同花顺网络信息股份有限公司</a:t>
            </a:r>
            <a:r>
              <a:rPr lang="zh-CN" altLang="en-US" sz="1200" dirty="0">
                <a:solidFill>
                  <a:schemeClr val="tx1">
                    <a:lumMod val="95000"/>
                    <a:lumOff val="5000"/>
                  </a:schemeClr>
                </a:solidFill>
              </a:rPr>
              <a:t>的</a:t>
            </a:r>
            <a:r>
              <a:rPr lang="zh-CN" altLang="en-US" sz="1200" dirty="0">
                <a:solidFill>
                  <a:srgbClr val="FF0000"/>
                </a:solidFill>
              </a:rPr>
              <a:t>现金流情况</a:t>
            </a:r>
            <a:r>
              <a:rPr lang="zh-CN" altLang="en-US" sz="1200" dirty="0">
                <a:solidFill>
                  <a:schemeClr val="tx1">
                    <a:lumMod val="95000"/>
                    <a:lumOff val="5000"/>
                  </a:schemeClr>
                </a:solidFill>
              </a:rPr>
              <a:t>。</a:t>
            </a:r>
            <a:endParaRPr lang="zh-CN" altLang="en-US" sz="1200" dirty="0">
              <a:solidFill>
                <a:schemeClr val="tx1">
                  <a:lumMod val="95000"/>
                  <a:lumOff val="5000"/>
                </a:schemeClr>
              </a:solidFill>
            </a:endParaRPr>
          </a:p>
        </p:txBody>
      </p:sp>
      <p:sp>
        <p:nvSpPr>
          <p:cNvPr id="37" name="云形 36"/>
          <p:cNvSpPr/>
          <p:nvPr/>
        </p:nvSpPr>
        <p:spPr>
          <a:xfrm>
            <a:off x="71875" y="4628181"/>
            <a:ext cx="3067791" cy="977091"/>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5"/>
                </a:solidFill>
              </a:rPr>
              <a:t>2019-2021</a:t>
            </a:r>
            <a:r>
              <a:rPr lang="zh-CN" altLang="en-US" sz="1200" dirty="0">
                <a:solidFill>
                  <a:schemeClr val="accent5"/>
                </a:solidFill>
              </a:rPr>
              <a:t>年</a:t>
            </a:r>
            <a:r>
              <a:rPr lang="zh-CN" altLang="en-US" sz="1200" dirty="0">
                <a:solidFill>
                  <a:schemeClr val="accent6"/>
                </a:solidFill>
              </a:rPr>
              <a:t>唐山三友化工股份有限公司</a:t>
            </a:r>
            <a:r>
              <a:rPr lang="zh-CN" altLang="en-US" sz="1200" dirty="0">
                <a:solidFill>
                  <a:srgbClr val="FF0000"/>
                </a:solidFill>
              </a:rPr>
              <a:t>法定代表人</a:t>
            </a:r>
            <a:r>
              <a:rPr lang="zh-CN" altLang="en-US" sz="1200" dirty="0">
                <a:solidFill>
                  <a:schemeClr val="tx1">
                    <a:lumMod val="95000"/>
                    <a:lumOff val="5000"/>
                  </a:schemeClr>
                </a:solidFill>
              </a:rPr>
              <a:t>是否都是相同的？</a:t>
            </a:r>
            <a:endParaRPr lang="zh-CN" altLang="en-US" sz="1200" dirty="0">
              <a:solidFill>
                <a:schemeClr val="tx1">
                  <a:lumMod val="95000"/>
                  <a:lumOff val="5000"/>
                </a:schemeClr>
              </a:solidFill>
            </a:endParaRPr>
          </a:p>
        </p:txBody>
      </p:sp>
      <p:sp>
        <p:nvSpPr>
          <p:cNvPr id="6" name="云形 5"/>
          <p:cNvSpPr/>
          <p:nvPr/>
        </p:nvSpPr>
        <p:spPr>
          <a:xfrm>
            <a:off x="2838352" y="1273809"/>
            <a:ext cx="3000210" cy="1486850"/>
          </a:xfrm>
          <a:prstGeom prst="cloud">
            <a:avLst/>
          </a:prstGeom>
          <a:solidFill>
            <a:schemeClr val="accent2">
              <a:lumMod val="40000"/>
              <a:lumOff val="60000"/>
              <a:alpha val="50000"/>
            </a:schemeClr>
          </a:solidFill>
          <a:ln>
            <a:solidFill>
              <a:schemeClr val="accent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solidFill>
                  <a:schemeClr val="tx1"/>
                </a:solidFill>
              </a:rPr>
              <a:t>2019-2021</a:t>
            </a:r>
            <a:r>
              <a:rPr lang="zh-CN" altLang="en-US" sz="1200" dirty="0">
                <a:solidFill>
                  <a:schemeClr val="tx1"/>
                </a:solidFill>
              </a:rPr>
              <a:t>年在所有的上市公司中货币总额均位列前十的公司如下：第</a:t>
            </a:r>
            <a:r>
              <a:rPr lang="en-US" altLang="zh-CN" sz="1200" dirty="0">
                <a:solidFill>
                  <a:schemeClr val="tx1"/>
                </a:solidFill>
              </a:rPr>
              <a:t>1</a:t>
            </a:r>
            <a:r>
              <a:rPr lang="zh-CN" altLang="en-US" sz="1200" dirty="0">
                <a:solidFill>
                  <a:schemeClr val="tx1"/>
                </a:solidFill>
              </a:rPr>
              <a:t>是新城控股集团股份有限公司，</a:t>
            </a:r>
            <a:endParaRPr lang="zh-CN" altLang="en-US" sz="1200" dirty="0">
              <a:solidFill>
                <a:schemeClr val="tx1"/>
              </a:solidFill>
            </a:endParaRPr>
          </a:p>
        </p:txBody>
      </p:sp>
      <p:sp>
        <p:nvSpPr>
          <p:cNvPr id="21" name="云形 20"/>
          <p:cNvSpPr/>
          <p:nvPr/>
        </p:nvSpPr>
        <p:spPr>
          <a:xfrm>
            <a:off x="8723683" y="4171121"/>
            <a:ext cx="3546613" cy="2238745"/>
          </a:xfrm>
          <a:prstGeom prst="cloud">
            <a:avLst/>
          </a:prstGeom>
          <a:solidFill>
            <a:schemeClr val="accent2">
              <a:lumMod val="40000"/>
              <a:lumOff val="60000"/>
              <a:alpha val="50000"/>
            </a:schemeClr>
          </a:solidFill>
          <a:ln>
            <a:solidFill>
              <a:schemeClr val="accent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rPr>
              <a:t>很抱歉，没有找到浙江核新同花顺网络信息股份有限公司在</a:t>
            </a:r>
            <a:r>
              <a:rPr lang="en-US" altLang="zh-CN" sz="1200" dirty="0">
                <a:solidFill>
                  <a:schemeClr val="tx1"/>
                </a:solidFill>
              </a:rPr>
              <a:t>2017</a:t>
            </a:r>
            <a:r>
              <a:rPr lang="zh-CN" altLang="en-US" sz="1200" dirty="0">
                <a:solidFill>
                  <a:schemeClr val="tx1"/>
                </a:solidFill>
              </a:rPr>
              <a:t>的年报，无法提供“根据</a:t>
            </a:r>
            <a:r>
              <a:rPr lang="en-US" altLang="zh-CN" sz="1200" dirty="0">
                <a:solidFill>
                  <a:schemeClr val="tx1"/>
                </a:solidFill>
              </a:rPr>
              <a:t>2017</a:t>
            </a:r>
            <a:r>
              <a:rPr lang="zh-CN" altLang="en-US" sz="1200" dirty="0">
                <a:solidFill>
                  <a:schemeClr val="tx1"/>
                </a:solidFill>
              </a:rPr>
              <a:t>年的年报数据，请简要介绍浙江核新同花顺网络信息股份有限公司的现金流情况。”问题的答案。</a:t>
            </a:r>
            <a:endParaRPr lang="zh-CN" altLang="en-US" sz="1200" dirty="0">
              <a:solidFill>
                <a:schemeClr val="tx1"/>
              </a:solidFill>
            </a:endParaRPr>
          </a:p>
        </p:txBody>
      </p:sp>
      <p:sp>
        <p:nvSpPr>
          <p:cNvPr id="22" name="云形 21"/>
          <p:cNvSpPr/>
          <p:nvPr/>
        </p:nvSpPr>
        <p:spPr>
          <a:xfrm>
            <a:off x="2661886" y="4645863"/>
            <a:ext cx="3241316" cy="1622591"/>
          </a:xfrm>
          <a:prstGeom prst="cloud">
            <a:avLst/>
          </a:prstGeom>
          <a:solidFill>
            <a:schemeClr val="accent2">
              <a:lumMod val="40000"/>
              <a:lumOff val="60000"/>
              <a:alpha val="50000"/>
            </a:schemeClr>
          </a:solidFill>
          <a:ln>
            <a:solidFill>
              <a:schemeClr val="accent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rPr>
              <a:t>根据查询，</a:t>
            </a:r>
            <a:r>
              <a:rPr lang="en-US" altLang="zh-CN" sz="1200" dirty="0">
                <a:solidFill>
                  <a:schemeClr val="tx1"/>
                </a:solidFill>
              </a:rPr>
              <a:t>2019</a:t>
            </a:r>
            <a:r>
              <a:rPr lang="zh-CN" altLang="en-US" sz="1200" dirty="0">
                <a:solidFill>
                  <a:schemeClr val="tx1"/>
                </a:solidFill>
              </a:rPr>
              <a:t>年法定代表人是王春生，</a:t>
            </a:r>
            <a:r>
              <a:rPr lang="en-US" altLang="zh-CN" sz="1200" dirty="0">
                <a:solidFill>
                  <a:schemeClr val="tx1"/>
                </a:solidFill>
              </a:rPr>
              <a:t>2020</a:t>
            </a:r>
            <a:r>
              <a:rPr lang="zh-CN" altLang="en-US" sz="1200" dirty="0">
                <a:solidFill>
                  <a:schemeClr val="tx1"/>
                </a:solidFill>
              </a:rPr>
              <a:t>年法定代表人是王春生，</a:t>
            </a:r>
            <a:r>
              <a:rPr lang="en-US" altLang="zh-CN" sz="1200" dirty="0">
                <a:solidFill>
                  <a:schemeClr val="tx1"/>
                </a:solidFill>
              </a:rPr>
              <a:t>2021</a:t>
            </a:r>
            <a:r>
              <a:rPr lang="zh-CN" altLang="en-US" sz="1200" dirty="0">
                <a:solidFill>
                  <a:schemeClr val="tx1"/>
                </a:solidFill>
              </a:rPr>
              <a:t>年法定代表人是王春生，这</a:t>
            </a:r>
            <a:r>
              <a:rPr lang="en-US" altLang="zh-CN" sz="1200" dirty="0">
                <a:solidFill>
                  <a:schemeClr val="tx1"/>
                </a:solidFill>
              </a:rPr>
              <a:t>3</a:t>
            </a:r>
            <a:r>
              <a:rPr lang="zh-CN" altLang="en-US" sz="1200" dirty="0">
                <a:solidFill>
                  <a:schemeClr val="tx1"/>
                </a:solidFill>
              </a:rPr>
              <a:t>年唐山三友化工股份有限公司的公司法定代表人相同。</a:t>
            </a:r>
            <a:endParaRPr lang="zh-CN" altLang="en-US" sz="1200" dirty="0">
              <a:solidFill>
                <a:schemeClr val="tx1"/>
              </a:solidFill>
            </a:endParaRPr>
          </a:p>
        </p:txBody>
      </p:sp>
      <p:sp>
        <p:nvSpPr>
          <p:cNvPr id="26" name="云形 25"/>
          <p:cNvSpPr/>
          <p:nvPr/>
        </p:nvSpPr>
        <p:spPr>
          <a:xfrm>
            <a:off x="99817" y="3057898"/>
            <a:ext cx="2788834" cy="1229732"/>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accent5"/>
                </a:solidFill>
                <a:effectLst/>
                <a:latin typeface="LarkHackSafariFont"/>
              </a:rPr>
              <a:t>2019</a:t>
            </a:r>
            <a:r>
              <a:rPr lang="zh-CN" altLang="en-US" sz="1200" dirty="0">
                <a:solidFill>
                  <a:schemeClr val="accent5"/>
                </a:solidFill>
                <a:effectLst/>
                <a:latin typeface="LarkHackSafariFont"/>
              </a:rPr>
              <a:t>年</a:t>
            </a:r>
            <a:r>
              <a:rPr lang="zh-CN" altLang="en-US" sz="1200" dirty="0">
                <a:solidFill>
                  <a:schemeClr val="accent6"/>
                </a:solidFill>
                <a:effectLst/>
                <a:latin typeface="LarkHackSafariFont"/>
              </a:rPr>
              <a:t>上海大屯能源股份有限公司</a:t>
            </a:r>
            <a:r>
              <a:rPr lang="zh-CN" altLang="en-US" sz="1200" dirty="0">
                <a:solidFill>
                  <a:srgbClr val="FF0000"/>
                </a:solidFill>
                <a:effectLst/>
                <a:latin typeface="LarkHackSafariFont"/>
              </a:rPr>
              <a:t>职工总人数</a:t>
            </a:r>
            <a:r>
              <a:rPr lang="zh-CN" altLang="en-US" sz="1200" dirty="0">
                <a:solidFill>
                  <a:srgbClr val="000000"/>
                </a:solidFill>
                <a:effectLst/>
                <a:latin typeface="LarkHackSafariFont"/>
              </a:rPr>
              <a:t>有多少？</a:t>
            </a:r>
            <a:endParaRPr lang="zh-CN" altLang="en-US" sz="1200" dirty="0">
              <a:effectLst/>
            </a:endParaRPr>
          </a:p>
        </p:txBody>
      </p:sp>
      <p:sp>
        <p:nvSpPr>
          <p:cNvPr id="29" name="云形 28"/>
          <p:cNvSpPr/>
          <p:nvPr/>
        </p:nvSpPr>
        <p:spPr>
          <a:xfrm>
            <a:off x="2909014" y="2842562"/>
            <a:ext cx="2454596" cy="1427386"/>
          </a:xfrm>
          <a:prstGeom prst="cloud">
            <a:avLst/>
          </a:prstGeom>
          <a:solidFill>
            <a:schemeClr val="accent2">
              <a:lumMod val="40000"/>
              <a:lumOff val="60000"/>
              <a:alpha val="50000"/>
            </a:schemeClr>
          </a:solidFill>
          <a:ln>
            <a:solidFill>
              <a:schemeClr val="accent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tx1"/>
                </a:solidFill>
              </a:rPr>
              <a:t>上海大屯能源股份有限公司在</a:t>
            </a:r>
            <a:r>
              <a:rPr lang="en-US" altLang="zh-CN" sz="1200" dirty="0">
                <a:solidFill>
                  <a:schemeClr val="tx1"/>
                </a:solidFill>
              </a:rPr>
              <a:t>2019</a:t>
            </a:r>
            <a:r>
              <a:rPr lang="zh-CN" altLang="en-US" sz="1200" dirty="0">
                <a:solidFill>
                  <a:schemeClr val="tx1"/>
                </a:solidFill>
              </a:rPr>
              <a:t>年的职工总人数是</a:t>
            </a:r>
            <a:r>
              <a:rPr lang="en-US" altLang="zh-CN" sz="1200" dirty="0">
                <a:solidFill>
                  <a:schemeClr val="tx1"/>
                </a:solidFill>
              </a:rPr>
              <a:t>13989</a:t>
            </a:r>
            <a:r>
              <a:rPr lang="zh-CN" altLang="en-US" sz="1200" dirty="0">
                <a:solidFill>
                  <a:schemeClr val="tx1"/>
                </a:solidFill>
              </a:rPr>
              <a:t>人。</a:t>
            </a:r>
            <a:endParaRPr lang="zh-CN" altLang="en-US" sz="1200" dirty="0">
              <a:solidFill>
                <a:schemeClr val="tx1"/>
              </a:solidFill>
            </a:endParaRPr>
          </a:p>
        </p:txBody>
      </p:sp>
      <p:sp>
        <p:nvSpPr>
          <p:cNvPr id="30" name="云形 29"/>
          <p:cNvSpPr/>
          <p:nvPr/>
        </p:nvSpPr>
        <p:spPr>
          <a:xfrm>
            <a:off x="5633786" y="2996791"/>
            <a:ext cx="2903294" cy="1229733"/>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200" dirty="0">
                <a:solidFill>
                  <a:srgbClr val="000000"/>
                </a:solidFill>
                <a:effectLst/>
                <a:latin typeface="LarkHackSafariFont"/>
              </a:rPr>
              <a:t>请提供</a:t>
            </a:r>
            <a:r>
              <a:rPr lang="zh-CN" altLang="en-US" sz="1200" dirty="0">
                <a:solidFill>
                  <a:schemeClr val="accent6"/>
                </a:solidFill>
                <a:effectLst/>
                <a:latin typeface="LarkHackSafariFont"/>
              </a:rPr>
              <a:t>同和药业</a:t>
            </a:r>
            <a:r>
              <a:rPr lang="en-US" altLang="zh-CN" sz="1200" dirty="0">
                <a:solidFill>
                  <a:schemeClr val="accent5"/>
                </a:solidFill>
                <a:effectLst/>
                <a:latin typeface="LarkHackSafariFont"/>
              </a:rPr>
              <a:t>2020</a:t>
            </a:r>
            <a:r>
              <a:rPr lang="zh-CN" altLang="en-US" sz="1200" dirty="0">
                <a:solidFill>
                  <a:schemeClr val="accent5"/>
                </a:solidFill>
                <a:effectLst/>
                <a:latin typeface="LarkHackSafariFont"/>
              </a:rPr>
              <a:t>年</a:t>
            </a:r>
            <a:r>
              <a:rPr lang="zh-CN" altLang="en-US" sz="1200" dirty="0">
                <a:solidFill>
                  <a:srgbClr val="000000"/>
                </a:solidFill>
                <a:effectLst/>
                <a:latin typeface="LarkHackSafariFont"/>
              </a:rPr>
              <a:t>的</a:t>
            </a:r>
            <a:r>
              <a:rPr lang="zh-CN" altLang="en-US" sz="1200" dirty="0">
                <a:solidFill>
                  <a:srgbClr val="FF0000"/>
                </a:solidFill>
                <a:effectLst/>
                <a:latin typeface="LarkHackSafariFont"/>
              </a:rPr>
              <a:t>研发费用增长率</a:t>
            </a:r>
            <a:r>
              <a:rPr lang="zh-CN" altLang="en-US" sz="1200" dirty="0">
                <a:solidFill>
                  <a:srgbClr val="000000"/>
                </a:solidFill>
                <a:effectLst/>
                <a:latin typeface="LarkHackSafariFont"/>
              </a:rPr>
              <a:t>并保留</a:t>
            </a:r>
            <a:r>
              <a:rPr lang="en-US" altLang="zh-CN" sz="1200" dirty="0">
                <a:solidFill>
                  <a:srgbClr val="000000"/>
                </a:solidFill>
                <a:effectLst/>
                <a:latin typeface="LarkHackSafariFont"/>
              </a:rPr>
              <a:t>2</a:t>
            </a:r>
            <a:r>
              <a:rPr lang="zh-CN" altLang="en-US" sz="1200" dirty="0">
                <a:solidFill>
                  <a:srgbClr val="000000"/>
                </a:solidFill>
                <a:effectLst/>
                <a:latin typeface="LarkHackSafariFont"/>
              </a:rPr>
              <a:t>位小数</a:t>
            </a:r>
            <a:endParaRPr lang="zh-CN" altLang="en-US" sz="1200" dirty="0">
              <a:effectLst/>
            </a:endParaRPr>
          </a:p>
        </p:txBody>
      </p:sp>
      <p:sp>
        <p:nvSpPr>
          <p:cNvPr id="31" name="云形 30"/>
          <p:cNvSpPr/>
          <p:nvPr/>
        </p:nvSpPr>
        <p:spPr>
          <a:xfrm>
            <a:off x="8636200" y="2507992"/>
            <a:ext cx="3546612" cy="2070346"/>
          </a:xfrm>
          <a:prstGeom prst="cloud">
            <a:avLst/>
          </a:prstGeom>
          <a:solidFill>
            <a:schemeClr val="accent2">
              <a:lumMod val="40000"/>
              <a:lumOff val="60000"/>
              <a:alpha val="50000"/>
            </a:schemeClr>
          </a:solidFill>
          <a:ln>
            <a:solidFill>
              <a:schemeClr val="accent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solidFill>
                  <a:schemeClr val="tx1"/>
                </a:solidFill>
              </a:rPr>
              <a:t>2020</a:t>
            </a:r>
            <a:r>
              <a:rPr lang="zh-CN" altLang="en-US" sz="1200" dirty="0">
                <a:solidFill>
                  <a:schemeClr val="tx1"/>
                </a:solidFill>
              </a:rPr>
              <a:t>年同和药业研发费用为</a:t>
            </a:r>
            <a:r>
              <a:rPr lang="en-US" altLang="zh-CN" sz="1200" dirty="0">
                <a:solidFill>
                  <a:schemeClr val="tx1"/>
                </a:solidFill>
              </a:rPr>
              <a:t>35300660.48</a:t>
            </a:r>
            <a:r>
              <a:rPr lang="zh-CN" altLang="en-US" sz="1200" dirty="0">
                <a:solidFill>
                  <a:schemeClr val="tx1"/>
                </a:solidFill>
              </a:rPr>
              <a:t>元，</a:t>
            </a:r>
            <a:r>
              <a:rPr lang="en-US" altLang="zh-CN" sz="1200" dirty="0">
                <a:solidFill>
                  <a:schemeClr val="tx1"/>
                </a:solidFill>
              </a:rPr>
              <a:t>2019</a:t>
            </a:r>
            <a:r>
              <a:rPr lang="zh-CN" altLang="en-US" sz="1200" dirty="0">
                <a:solidFill>
                  <a:schemeClr val="tx1"/>
                </a:solidFill>
              </a:rPr>
              <a:t>年同和药业研发费用为</a:t>
            </a:r>
            <a:r>
              <a:rPr lang="en-US" altLang="zh-CN" sz="1200" dirty="0">
                <a:solidFill>
                  <a:schemeClr val="tx1"/>
                </a:solidFill>
              </a:rPr>
              <a:t>36333434.12</a:t>
            </a:r>
            <a:r>
              <a:rPr lang="zh-CN" altLang="en-US" sz="1200" dirty="0">
                <a:solidFill>
                  <a:schemeClr val="tx1"/>
                </a:solidFill>
              </a:rPr>
              <a:t>元，根据公式研发费用增长率</a:t>
            </a:r>
            <a:r>
              <a:rPr lang="en-US" altLang="zh-CN" sz="1200" dirty="0">
                <a:solidFill>
                  <a:schemeClr val="tx1"/>
                </a:solidFill>
              </a:rPr>
              <a:t>=(</a:t>
            </a:r>
            <a:r>
              <a:rPr lang="zh-CN" altLang="en-US" sz="1200" dirty="0">
                <a:solidFill>
                  <a:schemeClr val="tx1"/>
                </a:solidFill>
              </a:rPr>
              <a:t>研发费用</a:t>
            </a:r>
            <a:r>
              <a:rPr lang="en-US" altLang="zh-CN" sz="1200" dirty="0">
                <a:solidFill>
                  <a:schemeClr val="tx1"/>
                </a:solidFill>
              </a:rPr>
              <a:t>-</a:t>
            </a:r>
            <a:r>
              <a:rPr lang="zh-CN" altLang="en-US" sz="1200" dirty="0">
                <a:solidFill>
                  <a:schemeClr val="tx1"/>
                </a:solidFill>
              </a:rPr>
              <a:t>上年研发费用</a:t>
            </a:r>
            <a:r>
              <a:rPr lang="en-US" altLang="zh-CN" sz="1200" dirty="0">
                <a:solidFill>
                  <a:schemeClr val="tx1"/>
                </a:solidFill>
              </a:rPr>
              <a:t>)/</a:t>
            </a:r>
            <a:r>
              <a:rPr lang="zh-CN" altLang="en-US" sz="1200" dirty="0">
                <a:solidFill>
                  <a:schemeClr val="tx1"/>
                </a:solidFill>
              </a:rPr>
              <a:t>上年研发费用，得出同和药业在</a:t>
            </a:r>
            <a:r>
              <a:rPr lang="en-US" altLang="zh-CN" sz="1200" dirty="0">
                <a:solidFill>
                  <a:schemeClr val="tx1"/>
                </a:solidFill>
              </a:rPr>
              <a:t>2020</a:t>
            </a:r>
            <a:r>
              <a:rPr lang="zh-CN" altLang="en-US" sz="1200" dirty="0">
                <a:solidFill>
                  <a:schemeClr val="tx1"/>
                </a:solidFill>
              </a:rPr>
              <a:t>年的研发费用增长率是</a:t>
            </a:r>
            <a:r>
              <a:rPr lang="en-US" altLang="zh-CN" sz="1200" dirty="0">
                <a:solidFill>
                  <a:schemeClr val="tx1"/>
                </a:solidFill>
              </a:rPr>
              <a:t>-2.84%</a:t>
            </a:r>
            <a:r>
              <a:rPr lang="zh-CN" altLang="en-US" sz="1200" dirty="0">
                <a:solidFill>
                  <a:schemeClr val="tx1"/>
                </a:solidFill>
              </a:rPr>
              <a:t>。</a:t>
            </a:r>
            <a:endParaRPr lang="zh-CN" altLang="en-US" sz="1200" dirty="0">
              <a:solidFill>
                <a:schemeClr val="tx1"/>
              </a:solidFill>
            </a:endParaRPr>
          </a:p>
        </p:txBody>
      </p:sp>
      <p:sp>
        <p:nvSpPr>
          <p:cNvPr id="32" name="云形 31"/>
          <p:cNvSpPr/>
          <p:nvPr/>
        </p:nvSpPr>
        <p:spPr>
          <a:xfrm>
            <a:off x="5932595" y="1354459"/>
            <a:ext cx="3000210" cy="886780"/>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哪家在</a:t>
            </a:r>
            <a:r>
              <a:rPr lang="zh-CN" altLang="en-US" sz="1200" dirty="0">
                <a:solidFill>
                  <a:schemeClr val="accent2"/>
                </a:solidFill>
              </a:rPr>
              <a:t>南京</a:t>
            </a:r>
            <a:r>
              <a:rPr lang="zh-CN" altLang="en-US" sz="1200" dirty="0">
                <a:solidFill>
                  <a:schemeClr val="tx1">
                    <a:lumMod val="95000"/>
                    <a:lumOff val="5000"/>
                  </a:schemeClr>
                </a:solidFill>
              </a:rPr>
              <a:t>注册的上市公司，</a:t>
            </a:r>
            <a:r>
              <a:rPr lang="en-US" altLang="zh-CN" sz="1200" dirty="0">
                <a:solidFill>
                  <a:schemeClr val="accent5"/>
                </a:solidFill>
              </a:rPr>
              <a:t>2021</a:t>
            </a:r>
            <a:r>
              <a:rPr lang="zh-CN" altLang="en-US" sz="1200" dirty="0">
                <a:solidFill>
                  <a:schemeClr val="accent5"/>
                </a:solidFill>
              </a:rPr>
              <a:t>年</a:t>
            </a:r>
            <a:r>
              <a:rPr lang="zh-CN" altLang="en-US" sz="1200" dirty="0">
                <a:solidFill>
                  <a:srgbClr val="FF0000"/>
                </a:solidFill>
              </a:rPr>
              <a:t>负债总金额</a:t>
            </a:r>
            <a:r>
              <a:rPr lang="zh-CN" altLang="en-US" sz="1200" b="1" dirty="0">
                <a:solidFill>
                  <a:schemeClr val="accent6">
                    <a:lumMod val="50000"/>
                  </a:schemeClr>
                </a:solidFill>
              </a:rPr>
              <a:t>最</a:t>
            </a:r>
            <a:r>
              <a:rPr lang="zh-CN" altLang="en-US" sz="1200" dirty="0">
                <a:solidFill>
                  <a:schemeClr val="tx1">
                    <a:lumMod val="95000"/>
                    <a:lumOff val="5000"/>
                  </a:schemeClr>
                </a:solidFill>
              </a:rPr>
              <a:t>高？金额是？</a:t>
            </a:r>
            <a:endParaRPr lang="zh-CN" altLang="en-US" sz="1200" dirty="0">
              <a:solidFill>
                <a:schemeClr val="tx1">
                  <a:lumMod val="95000"/>
                  <a:lumOff val="5000"/>
                </a:schemeClr>
              </a:solidFill>
            </a:endParaRPr>
          </a:p>
        </p:txBody>
      </p:sp>
      <p:sp>
        <p:nvSpPr>
          <p:cNvPr id="42" name="云形 41"/>
          <p:cNvSpPr/>
          <p:nvPr/>
        </p:nvSpPr>
        <p:spPr>
          <a:xfrm>
            <a:off x="9026838" y="852954"/>
            <a:ext cx="2510781" cy="1889790"/>
          </a:xfrm>
          <a:prstGeom prst="cloud">
            <a:avLst/>
          </a:prstGeom>
          <a:solidFill>
            <a:schemeClr val="accent2">
              <a:lumMod val="40000"/>
              <a:lumOff val="60000"/>
              <a:alpha val="50000"/>
            </a:schemeClr>
          </a:solidFill>
          <a:ln>
            <a:solidFill>
              <a:schemeClr val="accent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solidFill>
                  <a:schemeClr val="tx1"/>
                </a:solidFill>
              </a:rPr>
              <a:t>2021</a:t>
            </a:r>
            <a:r>
              <a:rPr lang="zh-CN" altLang="en-US" sz="1200" dirty="0">
                <a:solidFill>
                  <a:schemeClr val="tx1"/>
                </a:solidFill>
              </a:rPr>
              <a:t>年在南京注册的上市公司中负债总金额最高的公司是苏美达股份有限公司，值为</a:t>
            </a:r>
            <a:r>
              <a:rPr lang="en-US" altLang="zh-CN" sz="1200" dirty="0">
                <a:solidFill>
                  <a:schemeClr val="tx1"/>
                </a:solidFill>
              </a:rPr>
              <a:t>42459082529.09</a:t>
            </a:r>
            <a:r>
              <a:rPr lang="zh-CN" altLang="en-US" sz="1200" dirty="0">
                <a:solidFill>
                  <a:schemeClr val="tx1"/>
                </a:solidFill>
              </a:rPr>
              <a:t>元。</a:t>
            </a:r>
            <a:endParaRPr lang="zh-CN" altLang="en-US" sz="1200"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2670218" cy="584775"/>
          </a:xfrm>
          <a:prstGeom prst="rect">
            <a:avLst/>
          </a:prstGeom>
          <a:noFill/>
        </p:spPr>
        <p:txBody>
          <a:bodyPr wrap="square" lIns="91440" tIns="45720" rIns="91440" bIns="45720">
            <a:spAutoFit/>
          </a:bodyPr>
          <a:lstStyle/>
          <a:p>
            <a:r>
              <a:rPr lang="zh-CN" altLang="en-US" sz="3200" b="1" cap="none" spc="0" dirty="0">
                <a:ln w="9525">
                  <a:solidFill>
                    <a:schemeClr val="bg1"/>
                  </a:solidFill>
                  <a:prstDash val="solid"/>
                </a:ln>
                <a:latin typeface="+mj-ea"/>
                <a:ea typeface="+mj-ea"/>
              </a:rPr>
              <a:t>问题回答</a:t>
            </a:r>
            <a:endParaRPr lang="zh-CN" altLang="en-US" sz="3200" b="1" cap="none" spc="0" dirty="0">
              <a:ln w="9525">
                <a:solidFill>
                  <a:schemeClr val="bg1"/>
                </a:solidFill>
                <a:prstDash val="solid"/>
              </a:ln>
              <a:latin typeface="+mj-ea"/>
              <a:ea typeface="+mj-ea"/>
            </a:endParaRPr>
          </a:p>
        </p:txBody>
      </p:sp>
      <p:sp>
        <p:nvSpPr>
          <p:cNvPr id="39" name="云形 38"/>
          <p:cNvSpPr/>
          <p:nvPr/>
        </p:nvSpPr>
        <p:spPr>
          <a:xfrm>
            <a:off x="6200775" y="1347513"/>
            <a:ext cx="1924183" cy="707287"/>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lumMod val="95000"/>
                    <a:lumOff val="5000"/>
                  </a:schemeClr>
                </a:solidFill>
              </a:rPr>
              <a:t>请具体描述一下</a:t>
            </a:r>
            <a:r>
              <a:rPr lang="en-US" altLang="zh-CN" sz="1100" dirty="0">
                <a:solidFill>
                  <a:schemeClr val="accent5"/>
                </a:solidFill>
              </a:rPr>
              <a:t>2019</a:t>
            </a:r>
            <a:r>
              <a:rPr lang="zh-CN" altLang="en-US" sz="1100" dirty="0">
                <a:solidFill>
                  <a:schemeClr val="accent5"/>
                </a:solidFill>
              </a:rPr>
              <a:t>年</a:t>
            </a:r>
            <a:r>
              <a:rPr lang="zh-CN" altLang="en-US" sz="1100" dirty="0">
                <a:solidFill>
                  <a:schemeClr val="accent6"/>
                </a:solidFill>
              </a:rPr>
              <a:t>迈瑞医疗</a:t>
            </a:r>
            <a:r>
              <a:rPr lang="zh-CN" altLang="en-US" sz="1100" dirty="0">
                <a:solidFill>
                  <a:schemeClr val="tx1"/>
                </a:solidFill>
              </a:rPr>
              <a:t>社会责任</a:t>
            </a:r>
            <a:r>
              <a:rPr lang="zh-CN" altLang="en-US" sz="1100" dirty="0">
                <a:solidFill>
                  <a:schemeClr val="tx1">
                    <a:lumMod val="95000"/>
                    <a:lumOff val="5000"/>
                  </a:schemeClr>
                </a:solidFill>
              </a:rPr>
              <a:t>情况。</a:t>
            </a:r>
            <a:endParaRPr lang="zh-CN" altLang="en-US" sz="1100" dirty="0">
              <a:solidFill>
                <a:schemeClr val="tx1">
                  <a:lumMod val="95000"/>
                  <a:lumOff val="5000"/>
                </a:schemeClr>
              </a:solidFill>
            </a:endParaRPr>
          </a:p>
        </p:txBody>
      </p:sp>
      <p:sp>
        <p:nvSpPr>
          <p:cNvPr id="4" name="云形 3"/>
          <p:cNvSpPr/>
          <p:nvPr/>
        </p:nvSpPr>
        <p:spPr>
          <a:xfrm>
            <a:off x="2941573" y="1400218"/>
            <a:ext cx="2504523" cy="654696"/>
          </a:xfrm>
          <a:prstGeom prst="cloud">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lumMod val="95000"/>
                    <a:lumOff val="5000"/>
                  </a:schemeClr>
                </a:solidFill>
              </a:rPr>
              <a:t>固定资产的折旧政策如何影响公司的财务状况和税务成本？</a:t>
            </a:r>
            <a:endParaRPr lang="zh-CN" altLang="en-US" sz="1100" dirty="0">
              <a:solidFill>
                <a:schemeClr val="tx1">
                  <a:lumMod val="95000"/>
                  <a:lumOff val="5000"/>
                </a:schemeClr>
              </a:solidFill>
            </a:endParaRPr>
          </a:p>
        </p:txBody>
      </p:sp>
      <p:sp>
        <p:nvSpPr>
          <p:cNvPr id="7" name="云形 6"/>
          <p:cNvSpPr/>
          <p:nvPr/>
        </p:nvSpPr>
        <p:spPr>
          <a:xfrm>
            <a:off x="273513" y="2245695"/>
            <a:ext cx="5822487" cy="3973605"/>
          </a:xfrm>
          <a:prstGeom prst="cloud">
            <a:avLst/>
          </a:prstGeom>
          <a:solidFill>
            <a:schemeClr val="accent2">
              <a:lumMod val="40000"/>
              <a:lumOff val="60000"/>
              <a:alpha val="50000"/>
            </a:schemeClr>
          </a:solidFill>
          <a:ln>
            <a:solidFill>
              <a:schemeClr val="accent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just"/>
            <a:endParaRPr lang="en-US" altLang="zh-CN" sz="1100" dirty="0">
              <a:solidFill>
                <a:schemeClr val="tx1"/>
              </a:solidFill>
            </a:endParaRPr>
          </a:p>
          <a:p>
            <a:pPr algn="just"/>
            <a:r>
              <a:rPr lang="zh-CN" altLang="en-US" sz="1100" dirty="0">
                <a:solidFill>
                  <a:schemeClr val="tx1"/>
                </a:solidFill>
              </a:rPr>
              <a:t>固定资产的折旧政策是指企业对固定资产采用何种方法来分摊其成本，并在一定期限内分期扣除。固定资产的折旧政策主要有以下几种：</a:t>
            </a:r>
            <a:r>
              <a:rPr lang="en-US" altLang="zh-CN" sz="1100" dirty="0">
                <a:solidFill>
                  <a:schemeClr val="tx1"/>
                </a:solidFill>
              </a:rPr>
              <a:t>1. </a:t>
            </a:r>
            <a:r>
              <a:rPr lang="zh-CN" altLang="en-US" sz="1100" dirty="0">
                <a:solidFill>
                  <a:schemeClr val="tx1"/>
                </a:solidFill>
              </a:rPr>
              <a:t>直线法：将固定资产的成本在预计使用年限内分期扣除。这种方法计算简单，易于理解和掌握，但可能导致较大的固定资产成本前高后低，前期利润较低，不符合会计谨慎性原则。</a:t>
            </a:r>
            <a:r>
              <a:rPr lang="en-US" altLang="zh-CN" sz="1100" dirty="0">
                <a:solidFill>
                  <a:schemeClr val="tx1"/>
                </a:solidFill>
              </a:rPr>
              <a:t>2. </a:t>
            </a:r>
            <a:r>
              <a:rPr lang="zh-CN" altLang="en-US" sz="1100" dirty="0">
                <a:solidFill>
                  <a:schemeClr val="tx1"/>
                </a:solidFill>
              </a:rPr>
              <a:t>加速法：将固定资产的成本在预计使用年限内加速摊销。这种方法前期利润较高，但后期成本较低，符合会计谨慎性原则。但需要满足一定的条件，如预计使用年限、合理的残值等。</a:t>
            </a:r>
            <a:r>
              <a:rPr lang="en-US" altLang="zh-CN" sz="1100" dirty="0">
                <a:solidFill>
                  <a:schemeClr val="tx1"/>
                </a:solidFill>
              </a:rPr>
              <a:t>3. </a:t>
            </a:r>
            <a:r>
              <a:rPr lang="zh-CN" altLang="en-US" sz="1100" dirty="0">
                <a:solidFill>
                  <a:schemeClr val="tx1"/>
                </a:solidFill>
              </a:rPr>
              <a:t>年限平均法：将固定资产的成本在预计使用年限内平均摊销。这种方法较为严格，需要满足一定的条件，如预计使用年限、合理的残值等，但可以避免前期利润较高的情况。</a:t>
            </a:r>
            <a:r>
              <a:rPr lang="en-US" altLang="zh-CN" sz="1100" dirty="0">
                <a:solidFill>
                  <a:schemeClr val="tx1"/>
                </a:solidFill>
              </a:rPr>
              <a:t>4. </a:t>
            </a:r>
            <a:r>
              <a:rPr lang="zh-CN" altLang="en-US" sz="1100" dirty="0">
                <a:solidFill>
                  <a:schemeClr val="tx1"/>
                </a:solidFill>
              </a:rPr>
              <a:t>工作量法：根据固定资产的使用量来摊销成本。这种方法适用于使用量较大的固定资产，但难以预测使用量，成本难以控制。固定资产的折旧政策会影响公司的财务状况和税务成本。在确定折旧政策时，企业需要充分考虑自身的经济状况、经营策略和税务政策等因素，并遵循会计准则和税法规定。</a:t>
            </a:r>
            <a:endParaRPr lang="zh-CN" altLang="en-US" sz="1100" dirty="0">
              <a:solidFill>
                <a:schemeClr val="tx1"/>
              </a:solidFill>
            </a:endParaRPr>
          </a:p>
        </p:txBody>
      </p:sp>
      <p:sp>
        <p:nvSpPr>
          <p:cNvPr id="9" name="云形 8"/>
          <p:cNvSpPr/>
          <p:nvPr/>
        </p:nvSpPr>
        <p:spPr>
          <a:xfrm>
            <a:off x="6850679" y="1727566"/>
            <a:ext cx="5093107" cy="4592449"/>
          </a:xfrm>
          <a:prstGeom prst="cloud">
            <a:avLst/>
          </a:prstGeom>
          <a:solidFill>
            <a:schemeClr val="accent2">
              <a:lumMod val="40000"/>
              <a:lumOff val="60000"/>
              <a:alpha val="50000"/>
            </a:schemeClr>
          </a:solidFill>
          <a:ln>
            <a:solidFill>
              <a:schemeClr val="accent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just"/>
            <a:r>
              <a:rPr lang="en-US" altLang="zh-CN" sz="1100" dirty="0">
                <a:solidFill>
                  <a:schemeClr val="tx1"/>
                </a:solidFill>
              </a:rPr>
              <a:t>2019</a:t>
            </a:r>
            <a:r>
              <a:rPr lang="zh-CN" altLang="en-US" sz="1100" dirty="0">
                <a:solidFill>
                  <a:schemeClr val="tx1"/>
                </a:solidFill>
              </a:rPr>
              <a:t>年，迈瑞医疗在社会责任方面主要开展了以下工作：</a:t>
            </a:r>
            <a:r>
              <a:rPr lang="en-US" altLang="zh-CN" sz="1100" dirty="0">
                <a:solidFill>
                  <a:schemeClr val="tx1"/>
                </a:solidFill>
              </a:rPr>
              <a:t>1. </a:t>
            </a:r>
            <a:r>
              <a:rPr lang="zh-CN" altLang="en-US" sz="1100" dirty="0">
                <a:solidFill>
                  <a:schemeClr val="tx1"/>
                </a:solidFill>
              </a:rPr>
              <a:t>履行社会责任情况：公司发布了</a:t>
            </a:r>
            <a:r>
              <a:rPr lang="en-US" altLang="zh-CN" sz="1100" dirty="0">
                <a:solidFill>
                  <a:schemeClr val="tx1"/>
                </a:solidFill>
              </a:rPr>
              <a:t>《2019</a:t>
            </a:r>
            <a:r>
              <a:rPr lang="zh-CN" altLang="en-US" sz="1100" dirty="0">
                <a:solidFill>
                  <a:schemeClr val="tx1"/>
                </a:solidFill>
              </a:rPr>
              <a:t>年度社会责任报告</a:t>
            </a:r>
            <a:r>
              <a:rPr lang="en-US" altLang="zh-CN" sz="1100" dirty="0">
                <a:solidFill>
                  <a:schemeClr val="tx1"/>
                </a:solidFill>
              </a:rPr>
              <a:t>》</a:t>
            </a:r>
            <a:r>
              <a:rPr lang="zh-CN" altLang="en-US" sz="1100" dirty="0">
                <a:solidFill>
                  <a:schemeClr val="tx1"/>
                </a:solidFill>
              </a:rPr>
              <a:t>，详细介绍了公司在环境、安全、员工福利、精准扶贫等领域的履行情况。公司在环境方面，通过优化生产流程、节能减排、资源循环利用等措施，降低对环境的影响；在安全方面，公司加强了对生产过程中的安全管理，为员工提供安全的工作环境；在员工福利方面，公司为员工提供了完善的福利制度，包括五险一金、带薪年假、节日福利等；在精准扶贫方面，公司积极参与公益活动，通过捐赠资金、物资等方式支持贫困地区的发展。</a:t>
            </a:r>
            <a:r>
              <a:rPr lang="en-US" altLang="zh-CN" sz="1100" dirty="0">
                <a:solidFill>
                  <a:schemeClr val="tx1"/>
                </a:solidFill>
              </a:rPr>
              <a:t>2. </a:t>
            </a:r>
            <a:r>
              <a:rPr lang="zh-CN" altLang="en-US" sz="1100" dirty="0">
                <a:solidFill>
                  <a:schemeClr val="tx1"/>
                </a:solidFill>
              </a:rPr>
              <a:t>履行精准扶贫社会责任情况：公司报告年度暂未开展精准扶贫工作，也暂无后续精准扶贫计划。</a:t>
            </a:r>
            <a:r>
              <a:rPr lang="en-US" altLang="zh-CN" sz="1100" dirty="0">
                <a:solidFill>
                  <a:schemeClr val="tx1"/>
                </a:solidFill>
              </a:rPr>
              <a:t>3. </a:t>
            </a:r>
            <a:r>
              <a:rPr lang="zh-CN" altLang="en-US" sz="1100" dirty="0">
                <a:solidFill>
                  <a:schemeClr val="tx1"/>
                </a:solidFill>
              </a:rPr>
              <a:t>环境保护相关的情况：上市公司及其子公司是否属于环境保护部门公布的重点排污单位，具体内容详见公司同日刊载于中国证监会指定创业板信息披露网站巨潮资讯网（</a:t>
            </a:r>
            <a:r>
              <a:rPr lang="en-US" altLang="zh-CN" sz="1100" dirty="0">
                <a:solidFill>
                  <a:schemeClr val="tx1"/>
                </a:solidFill>
              </a:rPr>
              <a:t>www.cninfo.com.cn</a:t>
            </a:r>
            <a:r>
              <a:rPr lang="zh-CN" altLang="en-US" sz="1100" dirty="0">
                <a:solidFill>
                  <a:schemeClr val="tx1"/>
                </a:solidFill>
              </a:rPr>
              <a:t>）上的</a:t>
            </a:r>
            <a:r>
              <a:rPr lang="en-US" altLang="zh-CN" sz="1100" dirty="0">
                <a:solidFill>
                  <a:schemeClr val="tx1"/>
                </a:solidFill>
              </a:rPr>
              <a:t>《2019</a:t>
            </a:r>
            <a:r>
              <a:rPr lang="zh-CN" altLang="en-US" sz="1100" dirty="0">
                <a:solidFill>
                  <a:schemeClr val="tx1"/>
                </a:solidFill>
              </a:rPr>
              <a:t>年度社会责任报告</a:t>
            </a:r>
            <a:r>
              <a:rPr lang="en-US" altLang="zh-CN" sz="1100" dirty="0">
                <a:solidFill>
                  <a:schemeClr val="tx1"/>
                </a:solidFill>
              </a:rPr>
              <a:t>》</a:t>
            </a:r>
            <a:r>
              <a:rPr lang="zh-CN" altLang="en-US" sz="1100" dirty="0">
                <a:solidFill>
                  <a:schemeClr val="tx1"/>
                </a:solidFill>
              </a:rPr>
              <a:t>。</a:t>
            </a:r>
            <a:endParaRPr lang="zh-CN" altLang="en-US" sz="1100"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37968" y="1974793"/>
            <a:ext cx="10548399" cy="246638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2000" dirty="0" err="1">
                <a:solidFill>
                  <a:schemeClr val="accent3">
                    <a:lumMod val="50000"/>
                  </a:schemeClr>
                </a:solidFill>
                <a:effectLst/>
                <a:latin typeface="Linux Libertine"/>
                <a:ea typeface="微软雅黑" panose="020B0503020204020204" pitchFamily="34" charset="-122"/>
              </a:rPr>
              <a:t>ChatGLM</a:t>
            </a:r>
            <a:r>
              <a:rPr lang="zh-CN" altLang="en-US" sz="2000" dirty="0">
                <a:solidFill>
                  <a:schemeClr val="accent3">
                    <a:lumMod val="50000"/>
                  </a:schemeClr>
                </a:solidFill>
                <a:effectLst/>
                <a:latin typeface="Linux Libertine"/>
                <a:ea typeface="微软雅黑" panose="020B0503020204020204" pitchFamily="34" charset="-122"/>
              </a:rPr>
              <a:t>大模型数学能力弱，可以借助专业的数学模型辅助对数字进行计算</a:t>
            </a:r>
            <a:endParaRPr lang="en-US" altLang="zh-CN" sz="2000" dirty="0">
              <a:solidFill>
                <a:schemeClr val="accent3">
                  <a:lumMod val="50000"/>
                </a:schemeClr>
              </a:solidFill>
              <a:effectLst/>
              <a:latin typeface="Linux Libertine"/>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000" dirty="0">
                <a:solidFill>
                  <a:schemeClr val="accent3">
                    <a:lumMod val="50000"/>
                  </a:schemeClr>
                </a:solidFill>
                <a:latin typeface="Linux Libertine"/>
                <a:ea typeface="微软雅黑" panose="020B0503020204020204" pitchFamily="34" charset="-122"/>
              </a:rPr>
              <a:t>大模型出现幻觉，编造上下文根本没有的数据</a:t>
            </a:r>
            <a:endParaRPr lang="en-US" altLang="zh-CN" sz="2000" dirty="0">
              <a:solidFill>
                <a:schemeClr val="accent3">
                  <a:lumMod val="50000"/>
                </a:schemeClr>
              </a:solidFill>
              <a:effectLst/>
              <a:latin typeface="Linux Libertine"/>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000" dirty="0">
                <a:solidFill>
                  <a:schemeClr val="accent3">
                    <a:lumMod val="50000"/>
                  </a:schemeClr>
                </a:solidFill>
                <a:latin typeface="Linux Libertine"/>
                <a:ea typeface="微软雅黑" panose="020B0503020204020204" pitchFamily="34" charset="-122"/>
              </a:rPr>
              <a:t>提取</a:t>
            </a:r>
            <a:r>
              <a:rPr lang="en-US" altLang="zh-CN" sz="2000" dirty="0">
                <a:solidFill>
                  <a:schemeClr val="accent3">
                    <a:lumMod val="50000"/>
                  </a:schemeClr>
                </a:solidFill>
                <a:latin typeface="Linux Libertine"/>
                <a:ea typeface="微软雅黑" panose="020B0503020204020204" pitchFamily="34" charset="-122"/>
              </a:rPr>
              <a:t>PDF</a:t>
            </a:r>
            <a:r>
              <a:rPr lang="zh-CN" altLang="en-US" sz="2000" dirty="0">
                <a:solidFill>
                  <a:schemeClr val="accent3">
                    <a:lumMod val="50000"/>
                  </a:schemeClr>
                </a:solidFill>
                <a:latin typeface="Linux Libertine"/>
                <a:ea typeface="微软雅黑" panose="020B0503020204020204" pitchFamily="34" charset="-122"/>
              </a:rPr>
              <a:t>表格费时费力，扫描文档基本无法提取</a:t>
            </a:r>
            <a:endParaRPr lang="en-US" altLang="zh-CN" sz="2000" dirty="0">
              <a:solidFill>
                <a:schemeClr val="accent3">
                  <a:lumMod val="50000"/>
                </a:schemeClr>
              </a:solidFill>
              <a:latin typeface="Linux Libertine"/>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000" dirty="0">
                <a:solidFill>
                  <a:schemeClr val="accent3">
                    <a:lumMod val="50000"/>
                  </a:schemeClr>
                </a:solidFill>
                <a:latin typeface="Linux Libertine"/>
                <a:ea typeface="微软雅黑" panose="020B0503020204020204" pitchFamily="34" charset="-122"/>
              </a:rPr>
              <a:t>用专业的金融数据微调过的</a:t>
            </a:r>
            <a:r>
              <a:rPr lang="en-US" altLang="zh-CN" sz="2000" dirty="0" err="1">
                <a:solidFill>
                  <a:schemeClr val="accent3">
                    <a:lumMod val="50000"/>
                  </a:schemeClr>
                </a:solidFill>
                <a:latin typeface="Linux Libertine"/>
                <a:ea typeface="微软雅黑" panose="020B0503020204020204" pitchFamily="34" charset="-122"/>
              </a:rPr>
              <a:t>SentenceBert</a:t>
            </a:r>
            <a:r>
              <a:rPr lang="zh-CN" altLang="en-US" sz="2000" dirty="0">
                <a:solidFill>
                  <a:schemeClr val="accent3">
                    <a:lumMod val="50000"/>
                  </a:schemeClr>
                </a:solidFill>
                <a:latin typeface="Linux Libertine"/>
                <a:ea typeface="微软雅黑" panose="020B0503020204020204" pitchFamily="34" charset="-122"/>
              </a:rPr>
              <a:t>效果应当优于</a:t>
            </a:r>
            <a:r>
              <a:rPr lang="en-US" altLang="zh-CN" sz="2000" dirty="0">
                <a:solidFill>
                  <a:schemeClr val="accent3">
                    <a:lumMod val="50000"/>
                  </a:schemeClr>
                </a:solidFill>
                <a:latin typeface="Linux Libertine"/>
                <a:ea typeface="微软雅黑" panose="020B0503020204020204" pitchFamily="34" charset="-122"/>
              </a:rPr>
              <a:t>BM25</a:t>
            </a:r>
            <a:endParaRPr lang="zh-CN" altLang="en-US" sz="2000" dirty="0">
              <a:solidFill>
                <a:schemeClr val="accent3">
                  <a:lumMod val="50000"/>
                </a:schemeClr>
              </a:solidFill>
            </a:endParaRPr>
          </a:p>
        </p:txBody>
      </p:sp>
      <p:sp>
        <p:nvSpPr>
          <p:cNvPr id="8" name="矩形 7"/>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10" name="矩形 9"/>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11" name="矩形 10"/>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12" name="矩形 11"/>
          <p:cNvSpPr/>
          <p:nvPr/>
        </p:nvSpPr>
        <p:spPr>
          <a:xfrm>
            <a:off x="768307" y="815443"/>
            <a:ext cx="2670218" cy="584775"/>
          </a:xfrm>
          <a:prstGeom prst="rect">
            <a:avLst/>
          </a:prstGeom>
          <a:noFill/>
        </p:spPr>
        <p:txBody>
          <a:bodyPr wrap="square" lIns="91440" tIns="45720" rIns="91440" bIns="45720">
            <a:spAutoFit/>
          </a:bodyPr>
          <a:lstStyle/>
          <a:p>
            <a:r>
              <a:rPr lang="zh-CN" altLang="en-US" sz="3200" b="1" cap="none" spc="0" dirty="0">
                <a:ln w="9525">
                  <a:solidFill>
                    <a:schemeClr val="bg1"/>
                  </a:solidFill>
                  <a:prstDash val="solid"/>
                </a:ln>
                <a:latin typeface="+mj-ea"/>
                <a:ea typeface="+mj-ea"/>
              </a:rPr>
              <a:t>问题与展望</a:t>
            </a:r>
            <a:endParaRPr lang="zh-CN" altLang="en-US" sz="3200" b="1" cap="none" spc="0" dirty="0">
              <a:ln w="9525">
                <a:solidFill>
                  <a:schemeClr val="bg1"/>
                </a:solidFill>
                <a:prstDash val="solid"/>
              </a:ln>
              <a:latin typeface="+mj-ea"/>
              <a:ea typeface="+mj-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成组"/>
          <p:cNvGrpSpPr/>
          <p:nvPr/>
        </p:nvGrpSpPr>
        <p:grpSpPr>
          <a:xfrm>
            <a:off x="762431" y="885018"/>
            <a:ext cx="10544310" cy="820477"/>
            <a:chOff x="0" y="0"/>
            <a:chExt cx="12901597" cy="1003901"/>
          </a:xfrm>
        </p:grpSpPr>
        <p:pic>
          <p:nvPicPr>
            <p:cNvPr id="4" name="modelscope中英文logo.png" descr="modelscope中英文logo.png"/>
            <p:cNvPicPr>
              <a:picLocks noChangeAspect="1"/>
            </p:cNvPicPr>
            <p:nvPr/>
          </p:nvPicPr>
          <p:blipFill>
            <a:blip r:embed="rId1"/>
            <a:stretch>
              <a:fillRect/>
            </a:stretch>
          </p:blipFill>
          <p:spPr>
            <a:xfrm>
              <a:off x="8250381" y="292651"/>
              <a:ext cx="2136064" cy="376502"/>
            </a:xfrm>
            <a:prstGeom prst="rect">
              <a:avLst/>
            </a:prstGeom>
            <a:ln w="12700" cap="flat">
              <a:noFill/>
              <a:miter lim="400000"/>
              <a:headEnd/>
              <a:tailEnd/>
            </a:ln>
            <a:effectLst/>
          </p:spPr>
        </p:pic>
        <p:pic>
          <p:nvPicPr>
            <p:cNvPr id="5" name="图片 1" descr="图片 1"/>
            <p:cNvPicPr>
              <a:picLocks noChangeAspect="1"/>
            </p:cNvPicPr>
            <p:nvPr/>
          </p:nvPicPr>
          <p:blipFill>
            <a:blip r:embed="rId2"/>
            <a:stretch>
              <a:fillRect/>
            </a:stretch>
          </p:blipFill>
          <p:spPr>
            <a:xfrm>
              <a:off x="0" y="0"/>
              <a:ext cx="2351836" cy="1003902"/>
            </a:xfrm>
            <a:prstGeom prst="rect">
              <a:avLst/>
            </a:prstGeom>
            <a:ln w="12700" cap="flat">
              <a:noFill/>
              <a:miter lim="400000"/>
              <a:headEnd/>
              <a:tailEnd/>
            </a:ln>
            <a:effectLst/>
          </p:spPr>
        </p:pic>
        <p:pic>
          <p:nvPicPr>
            <p:cNvPr id="7" name="图片 2" descr="图片 2"/>
            <p:cNvPicPr>
              <a:picLocks noChangeAspect="1"/>
            </p:cNvPicPr>
            <p:nvPr/>
          </p:nvPicPr>
          <p:blipFill>
            <a:blip r:embed="rId3"/>
            <a:stretch>
              <a:fillRect/>
            </a:stretch>
          </p:blipFill>
          <p:spPr>
            <a:xfrm>
              <a:off x="2623094" y="33842"/>
              <a:ext cx="3409699" cy="850832"/>
            </a:xfrm>
            <a:prstGeom prst="rect">
              <a:avLst/>
            </a:prstGeom>
            <a:ln w="12700" cap="flat">
              <a:noFill/>
              <a:miter lim="400000"/>
              <a:headEnd/>
              <a:tailEnd/>
            </a:ln>
            <a:effectLst/>
          </p:spPr>
        </p:pic>
        <p:pic>
          <p:nvPicPr>
            <p:cNvPr id="9" name="图片 3" descr="图片 3"/>
            <p:cNvPicPr>
              <a:picLocks noChangeAspect="1"/>
            </p:cNvPicPr>
            <p:nvPr/>
          </p:nvPicPr>
          <p:blipFill>
            <a:blip r:embed="rId4"/>
            <a:stretch>
              <a:fillRect/>
            </a:stretch>
          </p:blipFill>
          <p:spPr>
            <a:xfrm>
              <a:off x="6391410" y="274063"/>
              <a:ext cx="1455082" cy="418863"/>
            </a:xfrm>
            <a:prstGeom prst="rect">
              <a:avLst/>
            </a:prstGeom>
            <a:ln w="12700" cap="flat">
              <a:noFill/>
              <a:miter lim="400000"/>
              <a:headEnd/>
              <a:tailEnd/>
            </a:ln>
            <a:effectLst/>
          </p:spPr>
        </p:pic>
        <p:pic>
          <p:nvPicPr>
            <p:cNvPr id="13" name="图片 4" descr="图片 4"/>
            <p:cNvPicPr>
              <a:picLocks noChangeAspect="1"/>
            </p:cNvPicPr>
            <p:nvPr/>
          </p:nvPicPr>
          <p:blipFill>
            <a:blip r:embed="rId5"/>
            <a:stretch>
              <a:fillRect/>
            </a:stretch>
          </p:blipFill>
          <p:spPr>
            <a:xfrm>
              <a:off x="10465316" y="152809"/>
              <a:ext cx="2436282" cy="677234"/>
            </a:xfrm>
            <a:prstGeom prst="rect">
              <a:avLst/>
            </a:prstGeom>
            <a:ln w="12700" cap="flat">
              <a:noFill/>
              <a:miter lim="400000"/>
              <a:headEnd/>
              <a:tailEnd/>
            </a:ln>
            <a:effectLst/>
          </p:spPr>
        </p:pic>
      </p:grpSp>
      <p:pic>
        <p:nvPicPr>
          <p:cNvPr id="1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8245" y="5506914"/>
            <a:ext cx="2057400" cy="438150"/>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7"/>
          <a:stretch>
            <a:fillRect/>
          </a:stretch>
        </p:blipFill>
        <p:spPr>
          <a:xfrm>
            <a:off x="7543528" y="5368802"/>
            <a:ext cx="2212258" cy="714375"/>
          </a:xfrm>
          <a:prstGeom prst="rect">
            <a:avLst/>
          </a:prstGeom>
        </p:spPr>
      </p:pic>
      <p:pic>
        <p:nvPicPr>
          <p:cNvPr id="16"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86812" y="5315751"/>
            <a:ext cx="2495549" cy="82047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015415" y="2921880"/>
            <a:ext cx="2161169" cy="923330"/>
          </a:xfrm>
          <a:prstGeom prst="rect">
            <a:avLst/>
          </a:prstGeom>
          <a:noFill/>
        </p:spPr>
        <p:txBody>
          <a:bodyPr wrap="none" lIns="91440" tIns="45720" rIns="91440" bIns="45720">
            <a:spAutoFit/>
          </a:bodyPr>
          <a:lstStyle/>
          <a:p>
            <a:pPr algn="ctr"/>
            <a:r>
              <a:rPr lang="en-US" altLang="zh-CN" sz="5400" dirty="0">
                <a:ln w="0"/>
                <a:solidFill>
                  <a:srgbClr val="3269C2"/>
                </a:solidFill>
                <a:effectLst>
                  <a:outerShdw blurRad="38100" dist="19050" dir="2700000" algn="tl" rotWithShape="0">
                    <a:schemeClr val="dk1">
                      <a:alpha val="40000"/>
                    </a:schemeClr>
                  </a:outerShdw>
                </a:effectLst>
                <a:latin typeface="+mj-lt"/>
              </a:rPr>
              <a:t>Thanks</a:t>
            </a:r>
            <a:endParaRPr lang="zh-CN" altLang="en-US" sz="5400" dirty="0">
              <a:ln w="0"/>
              <a:solidFill>
                <a:srgbClr val="3269C2"/>
              </a:solidFill>
              <a:effectLst>
                <a:outerShdw blurRad="38100" dist="19050" dir="2700000" algn="tl" rotWithShape="0">
                  <a:schemeClr val="dk1">
                    <a:alpha val="40000"/>
                  </a:schemeClr>
                </a:outerShdw>
              </a:effectLst>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图片 138"/>
          <p:cNvPicPr>
            <a:picLocks noChangeAspect="1"/>
          </p:cNvPicPr>
          <p:nvPr/>
        </p:nvPicPr>
        <p:blipFill>
          <a:blip r:embed="rId1"/>
          <a:stretch>
            <a:fillRect/>
          </a:stretch>
        </p:blipFill>
        <p:spPr>
          <a:xfrm>
            <a:off x="183386" y="972267"/>
            <a:ext cx="6788914" cy="3172390"/>
          </a:xfrm>
          <a:prstGeom prst="rect">
            <a:avLst/>
          </a:prstGeom>
        </p:spPr>
      </p:pic>
      <p:pic>
        <p:nvPicPr>
          <p:cNvPr id="175" name="图片 174"/>
          <p:cNvPicPr>
            <a:picLocks noChangeAspect="1"/>
          </p:cNvPicPr>
          <p:nvPr/>
        </p:nvPicPr>
        <p:blipFill>
          <a:blip r:embed="rId2"/>
          <a:stretch>
            <a:fillRect/>
          </a:stretch>
        </p:blipFill>
        <p:spPr>
          <a:xfrm>
            <a:off x="6976627" y="1091180"/>
            <a:ext cx="5031987" cy="2019572"/>
          </a:xfrm>
          <a:prstGeom prst="rect">
            <a:avLst/>
          </a:prstGeom>
        </p:spPr>
      </p:pic>
      <p:sp>
        <p:nvSpPr>
          <p:cNvPr id="176" name="左大括号 175"/>
          <p:cNvSpPr/>
          <p:nvPr/>
        </p:nvSpPr>
        <p:spPr>
          <a:xfrm>
            <a:off x="3810000" y="3759199"/>
            <a:ext cx="228601" cy="1638301"/>
          </a:xfrm>
          <a:prstGeom prst="leftBrace">
            <a:avLst>
              <a:gd name="adj1" fmla="val 23889"/>
              <a:gd name="adj2" fmla="val 55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左大括号 240"/>
          <p:cNvSpPr/>
          <p:nvPr/>
        </p:nvSpPr>
        <p:spPr>
          <a:xfrm>
            <a:off x="6705600" y="1625196"/>
            <a:ext cx="266700" cy="1251538"/>
          </a:xfrm>
          <a:prstGeom prst="leftBrace">
            <a:avLst>
              <a:gd name="adj1" fmla="val 23889"/>
              <a:gd name="adj2" fmla="val 307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9" name="直接箭头连接符 248"/>
          <p:cNvCxnSpPr/>
          <p:nvPr/>
        </p:nvCxnSpPr>
        <p:spPr>
          <a:xfrm>
            <a:off x="6334125" y="6024760"/>
            <a:ext cx="200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3" name="文本框 262"/>
          <p:cNvSpPr txBox="1"/>
          <p:nvPr/>
        </p:nvSpPr>
        <p:spPr>
          <a:xfrm>
            <a:off x="11059830" y="4740766"/>
            <a:ext cx="1054418" cy="338554"/>
          </a:xfrm>
          <a:custGeom>
            <a:avLst/>
            <a:gdLst>
              <a:gd name="connsiteX0" fmla="*/ 0 w 1054418"/>
              <a:gd name="connsiteY0" fmla="*/ 0 h 338554"/>
              <a:gd name="connsiteX1" fmla="*/ 537753 w 1054418"/>
              <a:gd name="connsiteY1" fmla="*/ 0 h 338554"/>
              <a:gd name="connsiteX2" fmla="*/ 1054418 w 1054418"/>
              <a:gd name="connsiteY2" fmla="*/ 0 h 338554"/>
              <a:gd name="connsiteX3" fmla="*/ 1054418 w 1054418"/>
              <a:gd name="connsiteY3" fmla="*/ 338554 h 338554"/>
              <a:gd name="connsiteX4" fmla="*/ 537753 w 1054418"/>
              <a:gd name="connsiteY4" fmla="*/ 338554 h 338554"/>
              <a:gd name="connsiteX5" fmla="*/ 0 w 1054418"/>
              <a:gd name="connsiteY5" fmla="*/ 338554 h 338554"/>
              <a:gd name="connsiteX6" fmla="*/ 0 w 1054418"/>
              <a:gd name="connsiteY6" fmla="*/ 0 h 3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418" h="338554" extrusionOk="0">
                <a:moveTo>
                  <a:pt x="0" y="0"/>
                </a:moveTo>
                <a:cubicBezTo>
                  <a:pt x="200316" y="-26336"/>
                  <a:pt x="370112" y="14411"/>
                  <a:pt x="537753" y="0"/>
                </a:cubicBezTo>
                <a:cubicBezTo>
                  <a:pt x="705394" y="-14411"/>
                  <a:pt x="898658" y="3126"/>
                  <a:pt x="1054418" y="0"/>
                </a:cubicBezTo>
                <a:cubicBezTo>
                  <a:pt x="1065889" y="71260"/>
                  <a:pt x="1061077" y="198779"/>
                  <a:pt x="1054418" y="338554"/>
                </a:cubicBezTo>
                <a:cubicBezTo>
                  <a:pt x="941979" y="313270"/>
                  <a:pt x="649546" y="352805"/>
                  <a:pt x="537753" y="338554"/>
                </a:cubicBezTo>
                <a:cubicBezTo>
                  <a:pt x="425961" y="324303"/>
                  <a:pt x="263141" y="360697"/>
                  <a:pt x="0" y="338554"/>
                </a:cubicBezTo>
                <a:cubicBezTo>
                  <a:pt x="15520" y="264794"/>
                  <a:pt x="-5486" y="133264"/>
                  <a:pt x="0" y="0"/>
                </a:cubicBezTo>
                <a:close/>
              </a:path>
            </a:pathLst>
          </a:custGeom>
          <a:noFill/>
          <a:ln w="19050">
            <a:solidFill>
              <a:schemeClr val="tx1"/>
            </a:solidFill>
          </a:ln>
        </p:spPr>
        <p:txBody>
          <a:bodyPr wrap="square">
            <a:spAutoFit/>
          </a:bodyPr>
          <a:lstStyle/>
          <a:p>
            <a:r>
              <a:rPr lang="zh-CN" altLang="en-US" sz="1600" dirty="0"/>
              <a:t>输出结果</a:t>
            </a:r>
            <a:endParaRPr lang="zh-CN" altLang="en-US" sz="1600" dirty="0"/>
          </a:p>
        </p:txBody>
      </p:sp>
      <p:cxnSp>
        <p:nvCxnSpPr>
          <p:cNvPr id="265" name="连接符: 肘形 264"/>
          <p:cNvCxnSpPr>
            <a:endCxn id="7" idx="1"/>
          </p:cNvCxnSpPr>
          <p:nvPr/>
        </p:nvCxnSpPr>
        <p:spPr>
          <a:xfrm>
            <a:off x="6705600" y="3229665"/>
            <a:ext cx="2038499" cy="4941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直接箭头连接符 273"/>
          <p:cNvCxnSpPr>
            <a:stCxn id="319" idx="3"/>
            <a:endCxn id="6" idx="1"/>
          </p:cNvCxnSpPr>
          <p:nvPr/>
        </p:nvCxnSpPr>
        <p:spPr>
          <a:xfrm>
            <a:off x="9499587" y="6083448"/>
            <a:ext cx="290402" cy="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p:cNvCxnSpPr>
            <a:endCxn id="263" idx="0"/>
          </p:cNvCxnSpPr>
          <p:nvPr/>
        </p:nvCxnSpPr>
        <p:spPr>
          <a:xfrm>
            <a:off x="11587039" y="2305050"/>
            <a:ext cx="0" cy="2435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0" name="图片 309"/>
          <p:cNvPicPr>
            <a:picLocks noChangeAspect="1"/>
          </p:cNvPicPr>
          <p:nvPr/>
        </p:nvPicPr>
        <p:blipFill>
          <a:blip r:embed="rId3"/>
          <a:stretch>
            <a:fillRect/>
          </a:stretch>
        </p:blipFill>
        <p:spPr>
          <a:xfrm>
            <a:off x="6534151" y="5785164"/>
            <a:ext cx="989376" cy="479192"/>
          </a:xfrm>
          <a:prstGeom prst="rect">
            <a:avLst/>
          </a:prstGeom>
        </p:spPr>
      </p:pic>
      <p:pic>
        <p:nvPicPr>
          <p:cNvPr id="319" name="图片 318"/>
          <p:cNvPicPr>
            <a:picLocks noChangeAspect="1"/>
          </p:cNvPicPr>
          <p:nvPr/>
        </p:nvPicPr>
        <p:blipFill>
          <a:blip r:embed="rId4"/>
          <a:stretch>
            <a:fillRect/>
          </a:stretch>
        </p:blipFill>
        <p:spPr>
          <a:xfrm>
            <a:off x="8636536" y="5807895"/>
            <a:ext cx="863051" cy="551105"/>
          </a:xfrm>
          <a:prstGeom prst="rect">
            <a:avLst/>
          </a:prstGeom>
        </p:spPr>
      </p:pic>
      <p:cxnSp>
        <p:nvCxnSpPr>
          <p:cNvPr id="321" name="直接箭头连接符 320"/>
          <p:cNvCxnSpPr>
            <a:stCxn id="310" idx="3"/>
            <a:endCxn id="320" idx="1"/>
          </p:cNvCxnSpPr>
          <p:nvPr/>
        </p:nvCxnSpPr>
        <p:spPr>
          <a:xfrm>
            <a:off x="7523527" y="6024760"/>
            <a:ext cx="176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4" name="直接箭头连接符 323"/>
          <p:cNvCxnSpPr/>
          <p:nvPr/>
        </p:nvCxnSpPr>
        <p:spPr>
          <a:xfrm>
            <a:off x="8351113" y="6030295"/>
            <a:ext cx="285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3" name="矩形: 圆角 332"/>
          <p:cNvSpPr/>
          <p:nvPr/>
        </p:nvSpPr>
        <p:spPr>
          <a:xfrm>
            <a:off x="647701" y="4879691"/>
            <a:ext cx="2325789" cy="8118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accent3">
                    <a:lumMod val="20000"/>
                    <a:lumOff val="80000"/>
                  </a:schemeClr>
                </a:solidFill>
                <a:effectLst/>
                <a:uLnTx/>
                <a:uFillTx/>
                <a:latin typeface="Consolas" panose="020B0609020204030204" pitchFamily="49" charset="0"/>
                <a:ea typeface="微软雅黑" panose="020B0503020204020204" pitchFamily="34" charset="-122"/>
                <a:cs typeface="+mn-cs"/>
              </a:rPr>
              <a:t>Pipeline</a:t>
            </a:r>
            <a:endParaRPr kumimoji="0" lang="zh-CN" altLang="en-US" sz="2000" b="0" i="0" u="none" strike="noStrike" kern="1200" cap="none" spc="0" normalizeH="0" baseline="0" noProof="0" dirty="0">
              <a:ln>
                <a:noFill/>
              </a:ln>
              <a:solidFill>
                <a:schemeClr val="accent3">
                  <a:lumMod val="20000"/>
                  <a:lumOff val="80000"/>
                </a:schemeClr>
              </a:solidFill>
              <a:effectLst/>
              <a:uLnTx/>
              <a:uFillTx/>
              <a:latin typeface="Consolas" panose="020B0609020204030204" pitchFamily="49" charset="0"/>
              <a:ea typeface="微软雅黑" panose="020B0503020204020204" pitchFamily="34" charset="-122"/>
              <a:cs typeface="+mn-cs"/>
            </a:endParaRPr>
          </a:p>
        </p:txBody>
      </p:sp>
      <p:pic>
        <p:nvPicPr>
          <p:cNvPr id="3" name="图片 2"/>
          <p:cNvPicPr>
            <a:picLocks noChangeAspect="1"/>
          </p:cNvPicPr>
          <p:nvPr/>
        </p:nvPicPr>
        <p:blipFill>
          <a:blip r:embed="rId5"/>
          <a:stretch>
            <a:fillRect/>
          </a:stretch>
        </p:blipFill>
        <p:spPr>
          <a:xfrm>
            <a:off x="6972300" y="1477738"/>
            <a:ext cx="626265" cy="274861"/>
          </a:xfrm>
          <a:prstGeom prst="rect">
            <a:avLst/>
          </a:prstGeom>
        </p:spPr>
      </p:pic>
      <p:pic>
        <p:nvPicPr>
          <p:cNvPr id="5" name="图片 4"/>
          <p:cNvPicPr>
            <a:picLocks noChangeAspect="1"/>
          </p:cNvPicPr>
          <p:nvPr/>
        </p:nvPicPr>
        <p:blipFill>
          <a:blip r:embed="rId6"/>
          <a:stretch>
            <a:fillRect/>
          </a:stretch>
        </p:blipFill>
        <p:spPr>
          <a:xfrm>
            <a:off x="6977062" y="2723492"/>
            <a:ext cx="618598" cy="266578"/>
          </a:xfrm>
          <a:prstGeom prst="rect">
            <a:avLst/>
          </a:prstGeom>
        </p:spPr>
      </p:pic>
      <p:pic>
        <p:nvPicPr>
          <p:cNvPr id="6" name="图片 5"/>
          <p:cNvPicPr>
            <a:picLocks noChangeAspect="1"/>
          </p:cNvPicPr>
          <p:nvPr/>
        </p:nvPicPr>
        <p:blipFill>
          <a:blip r:embed="rId7"/>
          <a:stretch>
            <a:fillRect/>
          </a:stretch>
        </p:blipFill>
        <p:spPr>
          <a:xfrm>
            <a:off x="9789989" y="5810313"/>
            <a:ext cx="2106350" cy="548687"/>
          </a:xfrm>
          <a:prstGeom prst="rect">
            <a:avLst/>
          </a:prstGeom>
        </p:spPr>
      </p:pic>
      <p:pic>
        <p:nvPicPr>
          <p:cNvPr id="7" name="图片 6"/>
          <p:cNvPicPr>
            <a:picLocks noChangeAspect="1"/>
          </p:cNvPicPr>
          <p:nvPr/>
        </p:nvPicPr>
        <p:blipFill>
          <a:blip r:embed="rId8"/>
          <a:stretch>
            <a:fillRect/>
          </a:stretch>
        </p:blipFill>
        <p:spPr>
          <a:xfrm>
            <a:off x="8744099" y="3324501"/>
            <a:ext cx="2106350" cy="798609"/>
          </a:xfrm>
          <a:prstGeom prst="rect">
            <a:avLst/>
          </a:prstGeom>
        </p:spPr>
      </p:pic>
      <p:cxnSp>
        <p:nvCxnSpPr>
          <p:cNvPr id="2" name="连接符: 肘形 1"/>
          <p:cNvCxnSpPr/>
          <p:nvPr/>
        </p:nvCxnSpPr>
        <p:spPr>
          <a:xfrm flipV="1">
            <a:off x="8248650" y="4910042"/>
            <a:ext cx="614363" cy="525823"/>
          </a:xfrm>
          <a:prstGeom prst="bentConnector3">
            <a:avLst>
              <a:gd name="adj1" fmla="val 99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2"/>
          </p:cNvCxnSpPr>
          <p:nvPr/>
        </p:nvCxnSpPr>
        <p:spPr>
          <a:xfrm>
            <a:off x="9797274" y="4123110"/>
            <a:ext cx="0" cy="78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7" name="图片 336"/>
          <p:cNvPicPr>
            <a:picLocks noChangeAspect="1"/>
          </p:cNvPicPr>
          <p:nvPr/>
        </p:nvPicPr>
        <p:blipFill>
          <a:blip r:embed="rId9"/>
          <a:stretch>
            <a:fillRect/>
          </a:stretch>
        </p:blipFill>
        <p:spPr>
          <a:xfrm>
            <a:off x="9528510" y="4266512"/>
            <a:ext cx="545423" cy="429022"/>
          </a:xfrm>
          <a:prstGeom prst="rect">
            <a:avLst/>
          </a:prstGeom>
        </p:spPr>
      </p:pic>
      <p:cxnSp>
        <p:nvCxnSpPr>
          <p:cNvPr id="22" name="直接箭头连接符 21"/>
          <p:cNvCxnSpPr>
            <a:stCxn id="6" idx="0"/>
          </p:cNvCxnSpPr>
          <p:nvPr/>
        </p:nvCxnSpPr>
        <p:spPr>
          <a:xfrm flipV="1">
            <a:off x="10843164" y="4910042"/>
            <a:ext cx="7285" cy="900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8" name="图片 337"/>
          <p:cNvPicPr>
            <a:picLocks noChangeAspect="1"/>
          </p:cNvPicPr>
          <p:nvPr/>
        </p:nvPicPr>
        <p:blipFill>
          <a:blip r:embed="rId9"/>
          <a:stretch>
            <a:fillRect/>
          </a:stretch>
        </p:blipFill>
        <p:spPr>
          <a:xfrm>
            <a:off x="10581261" y="5178561"/>
            <a:ext cx="545423" cy="429022"/>
          </a:xfrm>
          <a:prstGeom prst="rect">
            <a:avLst/>
          </a:prstGeom>
        </p:spPr>
      </p:pic>
      <p:pic>
        <p:nvPicPr>
          <p:cNvPr id="30" name="图片 29"/>
          <p:cNvPicPr>
            <a:picLocks noChangeAspect="1"/>
          </p:cNvPicPr>
          <p:nvPr/>
        </p:nvPicPr>
        <p:blipFill>
          <a:blip r:embed="rId10"/>
          <a:stretch>
            <a:fillRect/>
          </a:stretch>
        </p:blipFill>
        <p:spPr>
          <a:xfrm>
            <a:off x="4051634" y="3540508"/>
            <a:ext cx="4500680" cy="2603899"/>
          </a:xfrm>
          <a:prstGeom prst="rect">
            <a:avLst/>
          </a:prstGeom>
        </p:spPr>
      </p:pic>
      <p:pic>
        <p:nvPicPr>
          <p:cNvPr id="320" name="图片 319"/>
          <p:cNvPicPr>
            <a:picLocks noChangeAspect="1"/>
          </p:cNvPicPr>
          <p:nvPr/>
        </p:nvPicPr>
        <p:blipFill>
          <a:blip r:embed="rId11"/>
          <a:stretch>
            <a:fillRect/>
          </a:stretch>
        </p:blipFill>
        <p:spPr>
          <a:xfrm>
            <a:off x="7700303" y="5807895"/>
            <a:ext cx="668008" cy="433730"/>
          </a:xfrm>
          <a:prstGeom prst="rect">
            <a:avLst/>
          </a:prstGeom>
        </p:spPr>
      </p:pic>
      <p:cxnSp>
        <p:nvCxnSpPr>
          <p:cNvPr id="33" name="直接箭头连接符 32"/>
          <p:cNvCxnSpPr>
            <a:endCxn id="263" idx="1"/>
          </p:cNvCxnSpPr>
          <p:nvPr/>
        </p:nvCxnSpPr>
        <p:spPr>
          <a:xfrm>
            <a:off x="8552314" y="4894851"/>
            <a:ext cx="2507516" cy="1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图片 38"/>
          <p:cNvPicPr>
            <a:picLocks noChangeAspect="1"/>
          </p:cNvPicPr>
          <p:nvPr/>
        </p:nvPicPr>
        <p:blipFill>
          <a:blip r:embed="rId12"/>
          <a:stretch>
            <a:fillRect/>
          </a:stretch>
        </p:blipFill>
        <p:spPr>
          <a:xfrm>
            <a:off x="5406558" y="5810712"/>
            <a:ext cx="969632" cy="494139"/>
          </a:xfrm>
          <a:prstGeom prst="rect">
            <a:avLst/>
          </a:prstGeom>
        </p:spPr>
      </p:pic>
      <p:sp>
        <p:nvSpPr>
          <p:cNvPr id="40" name="文本框 39"/>
          <p:cNvSpPr txBox="1"/>
          <p:nvPr/>
        </p:nvSpPr>
        <p:spPr>
          <a:xfrm>
            <a:off x="7917656" y="5531645"/>
            <a:ext cx="264319" cy="276250"/>
          </a:xfrm>
          <a:prstGeom prst="rect">
            <a:avLst/>
          </a:prstGeom>
          <a:solidFill>
            <a:srgbClr val="FFFFFF"/>
          </a:solidFill>
          <a:ln>
            <a:noFill/>
          </a:ln>
        </p:spPr>
        <p:txBody>
          <a:bodyPr wrap="square" rtlCol="0">
            <a:spAutoFit/>
          </a:bodyPr>
          <a:lstStyle/>
          <a:p>
            <a:endParaRPr lang="zh-CN" altLang="en-US" sz="600" dirty="0"/>
          </a:p>
        </p:txBody>
      </p:sp>
      <p:sp>
        <p:nvSpPr>
          <p:cNvPr id="41" name="文本框 40"/>
          <p:cNvSpPr txBox="1"/>
          <p:nvPr/>
        </p:nvSpPr>
        <p:spPr>
          <a:xfrm>
            <a:off x="7939088" y="5524502"/>
            <a:ext cx="57150" cy="45719"/>
          </a:xfrm>
          <a:prstGeom prst="rect">
            <a:avLst/>
          </a:prstGeom>
          <a:solidFill>
            <a:srgbClr val="FFFFFF"/>
          </a:solidFill>
          <a:ln>
            <a:noFill/>
          </a:ln>
        </p:spPr>
        <p:txBody>
          <a:bodyPr wrap="square" rtlCol="0">
            <a:spAutoFit/>
          </a:bodyPr>
          <a:lstStyle/>
          <a:p>
            <a:endParaRPr lang="zh-CN" altLang="en-US" sz="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组合 115"/>
          <p:cNvGrpSpPr/>
          <p:nvPr/>
        </p:nvGrpSpPr>
        <p:grpSpPr>
          <a:xfrm>
            <a:off x="4179595" y="1511928"/>
            <a:ext cx="3832810" cy="3834145"/>
            <a:chOff x="4179587" y="739775"/>
            <a:chExt cx="3832810" cy="3834145"/>
          </a:xfrm>
        </p:grpSpPr>
        <p:grpSp>
          <p:nvGrpSpPr>
            <p:cNvPr id="119" name="组合 118"/>
            <p:cNvGrpSpPr/>
            <p:nvPr/>
          </p:nvGrpSpPr>
          <p:grpSpPr>
            <a:xfrm>
              <a:off x="4179587" y="739775"/>
              <a:ext cx="3832810" cy="3834145"/>
              <a:chOff x="3900488" y="301625"/>
              <a:chExt cx="4572000" cy="4573588"/>
            </a:xfrm>
          </p:grpSpPr>
          <p:sp>
            <p:nvSpPr>
              <p:cNvPr id="121" name="Freeform 5"/>
              <p:cNvSpPr/>
              <p:nvPr/>
            </p:nvSpPr>
            <p:spPr bwMode="auto">
              <a:xfrm>
                <a:off x="8266113" y="2644775"/>
                <a:ext cx="206375" cy="280988"/>
              </a:xfrm>
              <a:custGeom>
                <a:avLst/>
                <a:gdLst>
                  <a:gd name="T0" fmla="*/ 127 w 256"/>
                  <a:gd name="T1" fmla="*/ 244 h 348"/>
                  <a:gd name="T2" fmla="*/ 132 w 256"/>
                  <a:gd name="T3" fmla="*/ 206 h 348"/>
                  <a:gd name="T4" fmla="*/ 138 w 256"/>
                  <a:gd name="T5" fmla="*/ 122 h 348"/>
                  <a:gd name="T6" fmla="*/ 142 w 256"/>
                  <a:gd name="T7" fmla="*/ 78 h 348"/>
                  <a:gd name="T8" fmla="*/ 143 w 256"/>
                  <a:gd name="T9" fmla="*/ 38 h 348"/>
                  <a:gd name="T10" fmla="*/ 144 w 256"/>
                  <a:gd name="T11" fmla="*/ 0 h 348"/>
                  <a:gd name="T12" fmla="*/ 256 w 256"/>
                  <a:gd name="T13" fmla="*/ 3 h 348"/>
                  <a:gd name="T14" fmla="*/ 255 w 256"/>
                  <a:gd name="T15" fmla="*/ 57 h 348"/>
                  <a:gd name="T16" fmla="*/ 252 w 256"/>
                  <a:gd name="T17" fmla="*/ 113 h 348"/>
                  <a:gd name="T18" fmla="*/ 247 w 256"/>
                  <a:gd name="T19" fmla="*/ 176 h 348"/>
                  <a:gd name="T20" fmla="*/ 234 w 256"/>
                  <a:gd name="T21" fmla="*/ 294 h 348"/>
                  <a:gd name="T22" fmla="*/ 227 w 256"/>
                  <a:gd name="T23" fmla="*/ 348 h 348"/>
                  <a:gd name="T24" fmla="*/ 0 w 256"/>
                  <a:gd name="T25" fmla="*/ 315 h 348"/>
                  <a:gd name="T26" fmla="*/ 6 w 256"/>
                  <a:gd name="T27" fmla="*/ 266 h 348"/>
                  <a:gd name="T28" fmla="*/ 18 w 256"/>
                  <a:gd name="T29" fmla="*/ 158 h 348"/>
                  <a:gd name="T30" fmla="*/ 22 w 256"/>
                  <a:gd name="T31" fmla="*/ 100 h 348"/>
                  <a:gd name="T32" fmla="*/ 25 w 256"/>
                  <a:gd name="T33" fmla="*/ 50 h 348"/>
                  <a:gd name="T34" fmla="*/ 27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244"/>
                    </a:moveTo>
                    <a:cubicBezTo>
                      <a:pt x="127" y="244"/>
                      <a:pt x="129" y="229"/>
                      <a:pt x="132" y="206"/>
                    </a:cubicBezTo>
                    <a:cubicBezTo>
                      <a:pt x="133" y="183"/>
                      <a:pt x="136" y="153"/>
                      <a:pt x="138" y="122"/>
                    </a:cubicBezTo>
                    <a:cubicBezTo>
                      <a:pt x="139" y="107"/>
                      <a:pt x="140" y="92"/>
                      <a:pt x="142" y="78"/>
                    </a:cubicBezTo>
                    <a:cubicBezTo>
                      <a:pt x="143" y="63"/>
                      <a:pt x="142" y="50"/>
                      <a:pt x="143" y="38"/>
                    </a:cubicBezTo>
                    <a:cubicBezTo>
                      <a:pt x="143" y="15"/>
                      <a:pt x="144" y="0"/>
                      <a:pt x="144" y="0"/>
                    </a:cubicBezTo>
                    <a:cubicBezTo>
                      <a:pt x="256" y="3"/>
                      <a:pt x="256" y="3"/>
                      <a:pt x="256" y="3"/>
                    </a:cubicBezTo>
                    <a:cubicBezTo>
                      <a:pt x="256" y="3"/>
                      <a:pt x="256" y="25"/>
                      <a:pt x="255" y="57"/>
                    </a:cubicBezTo>
                    <a:cubicBezTo>
                      <a:pt x="255" y="73"/>
                      <a:pt x="253" y="92"/>
                      <a:pt x="252" y="113"/>
                    </a:cubicBezTo>
                    <a:cubicBezTo>
                      <a:pt x="250" y="133"/>
                      <a:pt x="248" y="154"/>
                      <a:pt x="247" y="176"/>
                    </a:cubicBezTo>
                    <a:cubicBezTo>
                      <a:pt x="244" y="219"/>
                      <a:pt x="238" y="262"/>
                      <a:pt x="234" y="294"/>
                    </a:cubicBezTo>
                    <a:cubicBezTo>
                      <a:pt x="230" y="327"/>
                      <a:pt x="227" y="348"/>
                      <a:pt x="227" y="348"/>
                    </a:cubicBezTo>
                    <a:cubicBezTo>
                      <a:pt x="0" y="315"/>
                      <a:pt x="0" y="315"/>
                      <a:pt x="0" y="315"/>
                    </a:cubicBezTo>
                    <a:cubicBezTo>
                      <a:pt x="0" y="315"/>
                      <a:pt x="3" y="295"/>
                      <a:pt x="6" y="266"/>
                    </a:cubicBezTo>
                    <a:cubicBezTo>
                      <a:pt x="10" y="236"/>
                      <a:pt x="16" y="197"/>
                      <a:pt x="18" y="158"/>
                    </a:cubicBezTo>
                    <a:cubicBezTo>
                      <a:pt x="20" y="138"/>
                      <a:pt x="21" y="119"/>
                      <a:pt x="22" y="100"/>
                    </a:cubicBezTo>
                    <a:cubicBezTo>
                      <a:pt x="24" y="82"/>
                      <a:pt x="26" y="64"/>
                      <a:pt x="25" y="50"/>
                    </a:cubicBezTo>
                    <a:cubicBezTo>
                      <a:pt x="26" y="20"/>
                      <a:pt x="27" y="0"/>
                      <a:pt x="2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 name="Freeform 6"/>
              <p:cNvSpPr/>
              <p:nvPr/>
            </p:nvSpPr>
            <p:spPr bwMode="auto">
              <a:xfrm>
                <a:off x="8256588" y="2898775"/>
                <a:ext cx="9525" cy="55563"/>
              </a:xfrm>
              <a:custGeom>
                <a:avLst/>
                <a:gdLst>
                  <a:gd name="T0" fmla="*/ 11 w 11"/>
                  <a:gd name="T1" fmla="*/ 0 h 68"/>
                  <a:gd name="T2" fmla="*/ 10 w 11"/>
                  <a:gd name="T3" fmla="*/ 10 h 68"/>
                  <a:gd name="T4" fmla="*/ 6 w 11"/>
                  <a:gd name="T5" fmla="*/ 34 h 68"/>
                  <a:gd name="T6" fmla="*/ 0 w 11"/>
                  <a:gd name="T7" fmla="*/ 68 h 68"/>
                </a:gdLst>
                <a:ahLst/>
                <a:cxnLst>
                  <a:cxn ang="0">
                    <a:pos x="T0" y="T1"/>
                  </a:cxn>
                  <a:cxn ang="0">
                    <a:pos x="T2" y="T3"/>
                  </a:cxn>
                  <a:cxn ang="0">
                    <a:pos x="T4" y="T5"/>
                  </a:cxn>
                  <a:cxn ang="0">
                    <a:pos x="T6" y="T7"/>
                  </a:cxn>
                </a:cxnLst>
                <a:rect l="0" t="0" r="r" b="b"/>
                <a:pathLst>
                  <a:path w="11" h="68">
                    <a:moveTo>
                      <a:pt x="11" y="0"/>
                    </a:moveTo>
                    <a:cubicBezTo>
                      <a:pt x="11" y="0"/>
                      <a:pt x="11" y="4"/>
                      <a:pt x="10" y="10"/>
                    </a:cubicBezTo>
                    <a:cubicBezTo>
                      <a:pt x="9" y="17"/>
                      <a:pt x="7" y="25"/>
                      <a:pt x="6" y="34"/>
                    </a:cubicBezTo>
                    <a:cubicBezTo>
                      <a:pt x="3" y="51"/>
                      <a:pt x="0" y="68"/>
                      <a:pt x="0"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 name="Line 7"/>
              <p:cNvSpPr>
                <a:spLocks noChangeShapeType="1"/>
              </p:cNvSpPr>
              <p:nvPr/>
            </p:nvSpPr>
            <p:spPr bwMode="auto">
              <a:xfrm flipH="1">
                <a:off x="8288338" y="2589213"/>
                <a:ext cx="1588"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Freeform 8"/>
              <p:cNvSpPr/>
              <p:nvPr/>
            </p:nvSpPr>
            <p:spPr bwMode="auto">
              <a:xfrm>
                <a:off x="8180388" y="3008313"/>
                <a:ext cx="247650" cy="307975"/>
              </a:xfrm>
              <a:custGeom>
                <a:avLst/>
                <a:gdLst>
                  <a:gd name="T0" fmla="*/ 177 w 307"/>
                  <a:gd name="T1" fmla="*/ 110 h 381"/>
                  <a:gd name="T2" fmla="*/ 169 w 307"/>
                  <a:gd name="T3" fmla="*/ 147 h 381"/>
                  <a:gd name="T4" fmla="*/ 159 w 307"/>
                  <a:gd name="T5" fmla="*/ 185 h 381"/>
                  <a:gd name="T6" fmla="*/ 147 w 307"/>
                  <a:gd name="T7" fmla="*/ 228 h 381"/>
                  <a:gd name="T8" fmla="*/ 134 w 307"/>
                  <a:gd name="T9" fmla="*/ 271 h 381"/>
                  <a:gd name="T10" fmla="*/ 129 w 307"/>
                  <a:gd name="T11" fmla="*/ 291 h 381"/>
                  <a:gd name="T12" fmla="*/ 123 w 307"/>
                  <a:gd name="T13" fmla="*/ 309 h 381"/>
                  <a:gd name="T14" fmla="*/ 110 w 307"/>
                  <a:gd name="T15" fmla="*/ 345 h 381"/>
                  <a:gd name="T16" fmla="*/ 217 w 307"/>
                  <a:gd name="T17" fmla="*/ 381 h 381"/>
                  <a:gd name="T18" fmla="*/ 234 w 307"/>
                  <a:gd name="T19" fmla="*/ 329 h 381"/>
                  <a:gd name="T20" fmla="*/ 267 w 307"/>
                  <a:gd name="T21" fmla="*/ 215 h 381"/>
                  <a:gd name="T22" fmla="*/ 276 w 307"/>
                  <a:gd name="T23" fmla="*/ 183 h 381"/>
                  <a:gd name="T24" fmla="*/ 283 w 307"/>
                  <a:gd name="T25" fmla="*/ 153 h 381"/>
                  <a:gd name="T26" fmla="*/ 295 w 307"/>
                  <a:gd name="T27" fmla="*/ 99 h 381"/>
                  <a:gd name="T28" fmla="*/ 304 w 307"/>
                  <a:gd name="T29" fmla="*/ 60 h 381"/>
                  <a:gd name="T30" fmla="*/ 307 w 307"/>
                  <a:gd name="T31" fmla="*/ 46 h 381"/>
                  <a:gd name="T32" fmla="*/ 82 w 307"/>
                  <a:gd name="T33" fmla="*/ 0 h 381"/>
                  <a:gd name="T34" fmla="*/ 80 w 307"/>
                  <a:gd name="T35" fmla="*/ 14 h 381"/>
                  <a:gd name="T36" fmla="*/ 71 w 307"/>
                  <a:gd name="T37" fmla="*/ 48 h 381"/>
                  <a:gd name="T38" fmla="*/ 60 w 307"/>
                  <a:gd name="T39" fmla="*/ 98 h 381"/>
                  <a:gd name="T40" fmla="*/ 54 w 307"/>
                  <a:gd name="T41" fmla="*/ 125 h 381"/>
                  <a:gd name="T42" fmla="*/ 46 w 307"/>
                  <a:gd name="T43" fmla="*/ 154 h 381"/>
                  <a:gd name="T44" fmla="*/ 16 w 307"/>
                  <a:gd name="T45" fmla="*/ 258 h 381"/>
                  <a:gd name="T46" fmla="*/ 0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110"/>
                    </a:moveTo>
                    <a:cubicBezTo>
                      <a:pt x="177" y="110"/>
                      <a:pt x="174" y="125"/>
                      <a:pt x="169" y="147"/>
                    </a:cubicBezTo>
                    <a:cubicBezTo>
                      <a:pt x="167" y="158"/>
                      <a:pt x="163" y="171"/>
                      <a:pt x="159" y="185"/>
                    </a:cubicBezTo>
                    <a:cubicBezTo>
                      <a:pt x="155" y="199"/>
                      <a:pt x="151" y="213"/>
                      <a:pt x="147" y="228"/>
                    </a:cubicBezTo>
                    <a:cubicBezTo>
                      <a:pt x="142" y="243"/>
                      <a:pt x="138" y="257"/>
                      <a:pt x="134" y="271"/>
                    </a:cubicBezTo>
                    <a:cubicBezTo>
                      <a:pt x="132" y="278"/>
                      <a:pt x="131" y="285"/>
                      <a:pt x="129" y="291"/>
                    </a:cubicBezTo>
                    <a:cubicBezTo>
                      <a:pt x="126" y="297"/>
                      <a:pt x="124" y="303"/>
                      <a:pt x="123" y="309"/>
                    </a:cubicBezTo>
                    <a:cubicBezTo>
                      <a:pt x="115" y="330"/>
                      <a:pt x="110" y="345"/>
                      <a:pt x="110" y="345"/>
                    </a:cubicBezTo>
                    <a:cubicBezTo>
                      <a:pt x="217" y="381"/>
                      <a:pt x="217" y="381"/>
                      <a:pt x="217" y="381"/>
                    </a:cubicBezTo>
                    <a:cubicBezTo>
                      <a:pt x="217" y="381"/>
                      <a:pt x="224" y="360"/>
                      <a:pt x="234" y="329"/>
                    </a:cubicBezTo>
                    <a:cubicBezTo>
                      <a:pt x="244" y="298"/>
                      <a:pt x="255" y="256"/>
                      <a:pt x="267" y="215"/>
                    </a:cubicBezTo>
                    <a:cubicBezTo>
                      <a:pt x="270" y="204"/>
                      <a:pt x="273" y="194"/>
                      <a:pt x="276" y="183"/>
                    </a:cubicBezTo>
                    <a:cubicBezTo>
                      <a:pt x="278" y="173"/>
                      <a:pt x="281" y="163"/>
                      <a:pt x="283" y="153"/>
                    </a:cubicBezTo>
                    <a:cubicBezTo>
                      <a:pt x="287" y="133"/>
                      <a:pt x="292" y="115"/>
                      <a:pt x="295" y="99"/>
                    </a:cubicBezTo>
                    <a:cubicBezTo>
                      <a:pt x="299" y="83"/>
                      <a:pt x="302" y="70"/>
                      <a:pt x="304" y="60"/>
                    </a:cubicBezTo>
                    <a:cubicBezTo>
                      <a:pt x="306" y="51"/>
                      <a:pt x="307" y="46"/>
                      <a:pt x="307" y="46"/>
                    </a:cubicBezTo>
                    <a:cubicBezTo>
                      <a:pt x="82" y="0"/>
                      <a:pt x="82" y="0"/>
                      <a:pt x="82" y="0"/>
                    </a:cubicBezTo>
                    <a:cubicBezTo>
                      <a:pt x="82" y="0"/>
                      <a:pt x="82" y="5"/>
                      <a:pt x="80" y="14"/>
                    </a:cubicBezTo>
                    <a:cubicBezTo>
                      <a:pt x="78" y="22"/>
                      <a:pt x="75" y="34"/>
                      <a:pt x="71" y="48"/>
                    </a:cubicBezTo>
                    <a:cubicBezTo>
                      <a:pt x="68" y="63"/>
                      <a:pt x="64" y="80"/>
                      <a:pt x="60" y="98"/>
                    </a:cubicBezTo>
                    <a:cubicBezTo>
                      <a:pt x="58" y="107"/>
                      <a:pt x="56" y="116"/>
                      <a:pt x="54" y="125"/>
                    </a:cubicBezTo>
                    <a:cubicBezTo>
                      <a:pt x="52" y="135"/>
                      <a:pt x="49" y="144"/>
                      <a:pt x="46" y="154"/>
                    </a:cubicBezTo>
                    <a:cubicBezTo>
                      <a:pt x="35" y="192"/>
                      <a:pt x="25" y="230"/>
                      <a:pt x="16" y="258"/>
                    </a:cubicBezTo>
                    <a:cubicBezTo>
                      <a:pt x="7" y="286"/>
                      <a:pt x="0" y="305"/>
                      <a:pt x="0"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 name="Line 9"/>
              <p:cNvSpPr>
                <a:spLocks noChangeShapeType="1"/>
              </p:cNvSpPr>
              <p:nvPr/>
            </p:nvSpPr>
            <p:spPr bwMode="auto">
              <a:xfrm flipV="1">
                <a:off x="8247063"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 name="Line 10"/>
              <p:cNvSpPr>
                <a:spLocks noChangeShapeType="1"/>
              </p:cNvSpPr>
              <p:nvPr/>
            </p:nvSpPr>
            <p:spPr bwMode="auto">
              <a:xfrm flipV="1">
                <a:off x="8162925"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 name="Freeform 11"/>
              <p:cNvSpPr/>
              <p:nvPr/>
            </p:nvSpPr>
            <p:spPr bwMode="auto">
              <a:xfrm>
                <a:off x="8035925" y="3360738"/>
                <a:ext cx="280988" cy="319088"/>
              </a:xfrm>
              <a:custGeom>
                <a:avLst/>
                <a:gdLst>
                  <a:gd name="T0" fmla="*/ 143 w 348"/>
                  <a:gd name="T1" fmla="*/ 263 h 396"/>
                  <a:gd name="T2" fmla="*/ 161 w 348"/>
                  <a:gd name="T3" fmla="*/ 229 h 396"/>
                  <a:gd name="T4" fmla="*/ 196 w 348"/>
                  <a:gd name="T5" fmla="*/ 153 h 396"/>
                  <a:gd name="T6" fmla="*/ 214 w 348"/>
                  <a:gd name="T7" fmla="*/ 112 h 396"/>
                  <a:gd name="T8" fmla="*/ 229 w 348"/>
                  <a:gd name="T9" fmla="*/ 76 h 396"/>
                  <a:gd name="T10" fmla="*/ 243 w 348"/>
                  <a:gd name="T11" fmla="*/ 40 h 396"/>
                  <a:gd name="T12" fmla="*/ 348 w 348"/>
                  <a:gd name="T13" fmla="*/ 81 h 396"/>
                  <a:gd name="T14" fmla="*/ 328 w 348"/>
                  <a:gd name="T15" fmla="*/ 132 h 396"/>
                  <a:gd name="T16" fmla="*/ 306 w 348"/>
                  <a:gd name="T17" fmla="*/ 182 h 396"/>
                  <a:gd name="T18" fmla="*/ 279 w 348"/>
                  <a:gd name="T19" fmla="*/ 241 h 396"/>
                  <a:gd name="T20" fmla="*/ 266 w 348"/>
                  <a:gd name="T21" fmla="*/ 270 h 396"/>
                  <a:gd name="T22" fmla="*/ 252 w 348"/>
                  <a:gd name="T23" fmla="*/ 298 h 396"/>
                  <a:gd name="T24" fmla="*/ 227 w 348"/>
                  <a:gd name="T25" fmla="*/ 347 h 396"/>
                  <a:gd name="T26" fmla="*/ 202 w 348"/>
                  <a:gd name="T27" fmla="*/ 396 h 396"/>
                  <a:gd name="T28" fmla="*/ 0 w 348"/>
                  <a:gd name="T29" fmla="*/ 286 h 396"/>
                  <a:gd name="T30" fmla="*/ 23 w 348"/>
                  <a:gd name="T31" fmla="*/ 242 h 396"/>
                  <a:gd name="T32" fmla="*/ 46 w 348"/>
                  <a:gd name="T33" fmla="*/ 197 h 396"/>
                  <a:gd name="T34" fmla="*/ 59 w 348"/>
                  <a:gd name="T35" fmla="*/ 172 h 396"/>
                  <a:gd name="T36" fmla="*/ 71 w 348"/>
                  <a:gd name="T37" fmla="*/ 145 h 396"/>
                  <a:gd name="T38" fmla="*/ 95 w 348"/>
                  <a:gd name="T39" fmla="*/ 92 h 396"/>
                  <a:gd name="T40" fmla="*/ 115 w 348"/>
                  <a:gd name="T41" fmla="*/ 46 h 396"/>
                  <a:gd name="T42" fmla="*/ 133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263"/>
                    </a:moveTo>
                    <a:cubicBezTo>
                      <a:pt x="143" y="263"/>
                      <a:pt x="150" y="250"/>
                      <a:pt x="161" y="229"/>
                    </a:cubicBezTo>
                    <a:cubicBezTo>
                      <a:pt x="171" y="209"/>
                      <a:pt x="183" y="181"/>
                      <a:pt x="196" y="153"/>
                    </a:cubicBezTo>
                    <a:cubicBezTo>
                      <a:pt x="202" y="139"/>
                      <a:pt x="208" y="125"/>
                      <a:pt x="214" y="112"/>
                    </a:cubicBezTo>
                    <a:cubicBezTo>
                      <a:pt x="220" y="99"/>
                      <a:pt x="225" y="86"/>
                      <a:pt x="229" y="76"/>
                    </a:cubicBezTo>
                    <a:cubicBezTo>
                      <a:pt x="237" y="54"/>
                      <a:pt x="243" y="40"/>
                      <a:pt x="243" y="40"/>
                    </a:cubicBezTo>
                    <a:cubicBezTo>
                      <a:pt x="348" y="81"/>
                      <a:pt x="348" y="81"/>
                      <a:pt x="348" y="81"/>
                    </a:cubicBezTo>
                    <a:cubicBezTo>
                      <a:pt x="348" y="81"/>
                      <a:pt x="340" y="101"/>
                      <a:pt x="328" y="132"/>
                    </a:cubicBezTo>
                    <a:cubicBezTo>
                      <a:pt x="322" y="147"/>
                      <a:pt x="314" y="164"/>
                      <a:pt x="306" y="182"/>
                    </a:cubicBezTo>
                    <a:cubicBezTo>
                      <a:pt x="297" y="201"/>
                      <a:pt x="288" y="221"/>
                      <a:pt x="279" y="241"/>
                    </a:cubicBezTo>
                    <a:cubicBezTo>
                      <a:pt x="275" y="250"/>
                      <a:pt x="270" y="260"/>
                      <a:pt x="266" y="270"/>
                    </a:cubicBezTo>
                    <a:cubicBezTo>
                      <a:pt x="261" y="280"/>
                      <a:pt x="256" y="289"/>
                      <a:pt x="252" y="298"/>
                    </a:cubicBezTo>
                    <a:cubicBezTo>
                      <a:pt x="243" y="316"/>
                      <a:pt x="234" y="333"/>
                      <a:pt x="227" y="347"/>
                    </a:cubicBezTo>
                    <a:cubicBezTo>
                      <a:pt x="212" y="376"/>
                      <a:pt x="202" y="396"/>
                      <a:pt x="202" y="396"/>
                    </a:cubicBezTo>
                    <a:cubicBezTo>
                      <a:pt x="0" y="286"/>
                      <a:pt x="0" y="286"/>
                      <a:pt x="0" y="286"/>
                    </a:cubicBezTo>
                    <a:cubicBezTo>
                      <a:pt x="0" y="286"/>
                      <a:pt x="9" y="268"/>
                      <a:pt x="23" y="242"/>
                    </a:cubicBezTo>
                    <a:cubicBezTo>
                      <a:pt x="29" y="229"/>
                      <a:pt x="37" y="214"/>
                      <a:pt x="46" y="197"/>
                    </a:cubicBezTo>
                    <a:cubicBezTo>
                      <a:pt x="50" y="189"/>
                      <a:pt x="54" y="180"/>
                      <a:pt x="59" y="172"/>
                    </a:cubicBezTo>
                    <a:cubicBezTo>
                      <a:pt x="63" y="163"/>
                      <a:pt x="67" y="154"/>
                      <a:pt x="71" y="145"/>
                    </a:cubicBezTo>
                    <a:cubicBezTo>
                      <a:pt x="79" y="127"/>
                      <a:pt x="87" y="109"/>
                      <a:pt x="95" y="92"/>
                    </a:cubicBezTo>
                    <a:cubicBezTo>
                      <a:pt x="102" y="75"/>
                      <a:pt x="110" y="60"/>
                      <a:pt x="115" y="46"/>
                    </a:cubicBezTo>
                    <a:cubicBezTo>
                      <a:pt x="126" y="18"/>
                      <a:pt x="133" y="0"/>
                      <a:pt x="13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 name="Line 12"/>
              <p:cNvSpPr>
                <a:spLocks noChangeShapeType="1"/>
              </p:cNvSpPr>
              <p:nvPr/>
            </p:nvSpPr>
            <p:spPr bwMode="auto">
              <a:xfrm flipH="1">
                <a:off x="8007350" y="3590925"/>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 name="Freeform 13"/>
              <p:cNvSpPr/>
              <p:nvPr/>
            </p:nvSpPr>
            <p:spPr bwMode="auto">
              <a:xfrm>
                <a:off x="8142288" y="3308350"/>
                <a:ext cx="20638" cy="52388"/>
              </a:xfrm>
              <a:custGeom>
                <a:avLst/>
                <a:gdLst>
                  <a:gd name="T0" fmla="*/ 25 w 25"/>
                  <a:gd name="T1" fmla="*/ 0 h 65"/>
                  <a:gd name="T2" fmla="*/ 21 w 25"/>
                  <a:gd name="T3" fmla="*/ 11 h 65"/>
                  <a:gd name="T4" fmla="*/ 13 w 25"/>
                  <a:gd name="T5" fmla="*/ 33 h 65"/>
                  <a:gd name="T6" fmla="*/ 0 w 25"/>
                  <a:gd name="T7" fmla="*/ 65 h 65"/>
                </a:gdLst>
                <a:ahLst/>
                <a:cxnLst>
                  <a:cxn ang="0">
                    <a:pos x="T0" y="T1"/>
                  </a:cxn>
                  <a:cxn ang="0">
                    <a:pos x="T2" y="T3"/>
                  </a:cxn>
                  <a:cxn ang="0">
                    <a:pos x="T4" y="T5"/>
                  </a:cxn>
                  <a:cxn ang="0">
                    <a:pos x="T6" y="T7"/>
                  </a:cxn>
                </a:cxnLst>
                <a:rect l="0" t="0" r="r" b="b"/>
                <a:pathLst>
                  <a:path w="25" h="65">
                    <a:moveTo>
                      <a:pt x="25" y="0"/>
                    </a:moveTo>
                    <a:cubicBezTo>
                      <a:pt x="25" y="0"/>
                      <a:pt x="24" y="5"/>
                      <a:pt x="21" y="11"/>
                    </a:cubicBezTo>
                    <a:cubicBezTo>
                      <a:pt x="19" y="17"/>
                      <a:pt x="16" y="25"/>
                      <a:pt x="13" y="33"/>
                    </a:cubicBezTo>
                    <a:cubicBezTo>
                      <a:pt x="6" y="49"/>
                      <a:pt x="0" y="65"/>
                      <a:pt x="0"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 name="Freeform 14"/>
              <p:cNvSpPr/>
              <p:nvPr/>
            </p:nvSpPr>
            <p:spPr bwMode="auto">
              <a:xfrm>
                <a:off x="7832725" y="3687763"/>
                <a:ext cx="304800" cy="325438"/>
              </a:xfrm>
              <a:custGeom>
                <a:avLst/>
                <a:gdLst>
                  <a:gd name="T0" fmla="*/ 234 w 377"/>
                  <a:gd name="T1" fmla="*/ 136 h 403"/>
                  <a:gd name="T2" fmla="*/ 228 w 377"/>
                  <a:gd name="T3" fmla="*/ 144 h 403"/>
                  <a:gd name="T4" fmla="*/ 213 w 377"/>
                  <a:gd name="T5" fmla="*/ 167 h 403"/>
                  <a:gd name="T6" fmla="*/ 164 w 377"/>
                  <a:gd name="T7" fmla="*/ 236 h 403"/>
                  <a:gd name="T8" fmla="*/ 137 w 377"/>
                  <a:gd name="T9" fmla="*/ 272 h 403"/>
                  <a:gd name="T10" fmla="*/ 113 w 377"/>
                  <a:gd name="T11" fmla="*/ 303 h 403"/>
                  <a:gd name="T12" fmla="*/ 90 w 377"/>
                  <a:gd name="T13" fmla="*/ 333 h 403"/>
                  <a:gd name="T14" fmla="*/ 178 w 377"/>
                  <a:gd name="T15" fmla="*/ 403 h 403"/>
                  <a:gd name="T16" fmla="*/ 211 w 377"/>
                  <a:gd name="T17" fmla="*/ 361 h 403"/>
                  <a:gd name="T18" fmla="*/ 281 w 377"/>
                  <a:gd name="T19" fmla="*/ 265 h 403"/>
                  <a:gd name="T20" fmla="*/ 300 w 377"/>
                  <a:gd name="T21" fmla="*/ 238 h 403"/>
                  <a:gd name="T22" fmla="*/ 318 w 377"/>
                  <a:gd name="T23" fmla="*/ 212 h 403"/>
                  <a:gd name="T24" fmla="*/ 348 w 377"/>
                  <a:gd name="T25" fmla="*/ 166 h 403"/>
                  <a:gd name="T26" fmla="*/ 377 w 377"/>
                  <a:gd name="T27" fmla="*/ 120 h 403"/>
                  <a:gd name="T28" fmla="*/ 181 w 377"/>
                  <a:gd name="T29" fmla="*/ 0 h 403"/>
                  <a:gd name="T30" fmla="*/ 155 w 377"/>
                  <a:gd name="T31" fmla="*/ 41 h 403"/>
                  <a:gd name="T32" fmla="*/ 128 w 377"/>
                  <a:gd name="T33" fmla="*/ 84 h 403"/>
                  <a:gd name="T34" fmla="*/ 112 w 377"/>
                  <a:gd name="T35" fmla="*/ 108 h 403"/>
                  <a:gd name="T36" fmla="*/ 94 w 377"/>
                  <a:gd name="T37" fmla="*/ 132 h 403"/>
                  <a:gd name="T38" fmla="*/ 30 w 377"/>
                  <a:gd name="T39" fmla="*/ 219 h 403"/>
                  <a:gd name="T40" fmla="*/ 0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234" y="136"/>
                    </a:moveTo>
                    <a:cubicBezTo>
                      <a:pt x="234" y="136"/>
                      <a:pt x="231" y="139"/>
                      <a:pt x="228" y="144"/>
                    </a:cubicBezTo>
                    <a:cubicBezTo>
                      <a:pt x="224" y="150"/>
                      <a:pt x="219" y="158"/>
                      <a:pt x="213" y="167"/>
                    </a:cubicBezTo>
                    <a:cubicBezTo>
                      <a:pt x="199" y="186"/>
                      <a:pt x="181" y="211"/>
                      <a:pt x="164" y="236"/>
                    </a:cubicBezTo>
                    <a:cubicBezTo>
                      <a:pt x="155" y="248"/>
                      <a:pt x="146" y="261"/>
                      <a:pt x="137" y="272"/>
                    </a:cubicBezTo>
                    <a:cubicBezTo>
                      <a:pt x="129" y="284"/>
                      <a:pt x="120" y="294"/>
                      <a:pt x="113" y="303"/>
                    </a:cubicBezTo>
                    <a:cubicBezTo>
                      <a:pt x="99" y="321"/>
                      <a:pt x="90" y="333"/>
                      <a:pt x="90" y="333"/>
                    </a:cubicBezTo>
                    <a:cubicBezTo>
                      <a:pt x="178" y="403"/>
                      <a:pt x="178" y="403"/>
                      <a:pt x="178" y="403"/>
                    </a:cubicBezTo>
                    <a:cubicBezTo>
                      <a:pt x="178" y="403"/>
                      <a:pt x="191" y="386"/>
                      <a:pt x="211" y="361"/>
                    </a:cubicBezTo>
                    <a:cubicBezTo>
                      <a:pt x="232" y="336"/>
                      <a:pt x="256" y="300"/>
                      <a:pt x="281" y="265"/>
                    </a:cubicBezTo>
                    <a:cubicBezTo>
                      <a:pt x="288" y="256"/>
                      <a:pt x="294" y="247"/>
                      <a:pt x="300" y="238"/>
                    </a:cubicBezTo>
                    <a:cubicBezTo>
                      <a:pt x="306" y="230"/>
                      <a:pt x="312" y="221"/>
                      <a:pt x="318" y="212"/>
                    </a:cubicBezTo>
                    <a:cubicBezTo>
                      <a:pt x="329" y="195"/>
                      <a:pt x="339" y="179"/>
                      <a:pt x="348" y="166"/>
                    </a:cubicBezTo>
                    <a:cubicBezTo>
                      <a:pt x="365" y="138"/>
                      <a:pt x="377" y="120"/>
                      <a:pt x="377" y="120"/>
                    </a:cubicBezTo>
                    <a:cubicBezTo>
                      <a:pt x="181" y="0"/>
                      <a:pt x="181" y="0"/>
                      <a:pt x="181" y="0"/>
                    </a:cubicBezTo>
                    <a:cubicBezTo>
                      <a:pt x="181" y="0"/>
                      <a:pt x="171" y="17"/>
                      <a:pt x="155" y="41"/>
                    </a:cubicBezTo>
                    <a:cubicBezTo>
                      <a:pt x="147" y="54"/>
                      <a:pt x="138" y="68"/>
                      <a:pt x="128" y="84"/>
                    </a:cubicBezTo>
                    <a:cubicBezTo>
                      <a:pt x="123" y="92"/>
                      <a:pt x="117" y="100"/>
                      <a:pt x="112" y="108"/>
                    </a:cubicBezTo>
                    <a:cubicBezTo>
                      <a:pt x="106" y="115"/>
                      <a:pt x="100" y="123"/>
                      <a:pt x="94" y="132"/>
                    </a:cubicBezTo>
                    <a:cubicBezTo>
                      <a:pt x="71" y="163"/>
                      <a:pt x="49" y="196"/>
                      <a:pt x="30" y="219"/>
                    </a:cubicBezTo>
                    <a:cubicBezTo>
                      <a:pt x="12" y="242"/>
                      <a:pt x="0" y="258"/>
                      <a:pt x="0"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 name="Freeform 15"/>
              <p:cNvSpPr/>
              <p:nvPr/>
            </p:nvSpPr>
            <p:spPr bwMode="auto">
              <a:xfrm>
                <a:off x="7978775" y="3640138"/>
                <a:ext cx="28575" cy="47625"/>
              </a:xfrm>
              <a:custGeom>
                <a:avLst/>
                <a:gdLst>
                  <a:gd name="T0" fmla="*/ 0 w 36"/>
                  <a:gd name="T1" fmla="*/ 60 h 60"/>
                  <a:gd name="T2" fmla="*/ 6 w 36"/>
                  <a:gd name="T3" fmla="*/ 51 h 60"/>
                  <a:gd name="T4" fmla="*/ 18 w 36"/>
                  <a:gd name="T5" fmla="*/ 30 h 60"/>
                  <a:gd name="T6" fmla="*/ 36 w 36"/>
                  <a:gd name="T7" fmla="*/ 0 h 60"/>
                </a:gdLst>
                <a:ahLst/>
                <a:cxnLst>
                  <a:cxn ang="0">
                    <a:pos x="T0" y="T1"/>
                  </a:cxn>
                  <a:cxn ang="0">
                    <a:pos x="T2" y="T3"/>
                  </a:cxn>
                  <a:cxn ang="0">
                    <a:pos x="T4" y="T5"/>
                  </a:cxn>
                  <a:cxn ang="0">
                    <a:pos x="T6" y="T7"/>
                  </a:cxn>
                </a:cxnLst>
                <a:rect l="0" t="0" r="r" b="b"/>
                <a:pathLst>
                  <a:path w="36" h="60">
                    <a:moveTo>
                      <a:pt x="0" y="60"/>
                    </a:moveTo>
                    <a:cubicBezTo>
                      <a:pt x="0" y="60"/>
                      <a:pt x="3" y="56"/>
                      <a:pt x="6" y="51"/>
                    </a:cubicBezTo>
                    <a:cubicBezTo>
                      <a:pt x="10" y="45"/>
                      <a:pt x="14" y="38"/>
                      <a:pt x="18" y="30"/>
                    </a:cubicBezTo>
                    <a:cubicBezTo>
                      <a:pt x="27" y="15"/>
                      <a:pt x="36" y="0"/>
                      <a:pt x="3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Freeform 16"/>
              <p:cNvSpPr/>
              <p:nvPr/>
            </p:nvSpPr>
            <p:spPr bwMode="auto">
              <a:xfrm>
                <a:off x="7796213" y="3897313"/>
                <a:ext cx="36513" cy="42863"/>
              </a:xfrm>
              <a:custGeom>
                <a:avLst/>
                <a:gdLst>
                  <a:gd name="T0" fmla="*/ 0 w 44"/>
                  <a:gd name="T1" fmla="*/ 54 h 54"/>
                  <a:gd name="T2" fmla="*/ 7 w 44"/>
                  <a:gd name="T3" fmla="*/ 46 h 54"/>
                  <a:gd name="T4" fmla="*/ 15 w 44"/>
                  <a:gd name="T5" fmla="*/ 37 h 54"/>
                  <a:gd name="T6" fmla="*/ 23 w 44"/>
                  <a:gd name="T7" fmla="*/ 27 h 54"/>
                  <a:gd name="T8" fmla="*/ 44 w 44"/>
                  <a:gd name="T9" fmla="*/ 0 h 54"/>
                </a:gdLst>
                <a:ahLst/>
                <a:cxnLst>
                  <a:cxn ang="0">
                    <a:pos x="T0" y="T1"/>
                  </a:cxn>
                  <a:cxn ang="0">
                    <a:pos x="T2" y="T3"/>
                  </a:cxn>
                  <a:cxn ang="0">
                    <a:pos x="T4" y="T5"/>
                  </a:cxn>
                  <a:cxn ang="0">
                    <a:pos x="T6" y="T7"/>
                  </a:cxn>
                  <a:cxn ang="0">
                    <a:pos x="T8" y="T9"/>
                  </a:cxn>
                </a:cxnLst>
                <a:rect l="0" t="0" r="r" b="b"/>
                <a:pathLst>
                  <a:path w="44" h="54">
                    <a:moveTo>
                      <a:pt x="0" y="54"/>
                    </a:moveTo>
                    <a:cubicBezTo>
                      <a:pt x="0" y="54"/>
                      <a:pt x="3" y="50"/>
                      <a:pt x="7" y="46"/>
                    </a:cubicBezTo>
                    <a:cubicBezTo>
                      <a:pt x="10" y="43"/>
                      <a:pt x="12" y="40"/>
                      <a:pt x="15" y="37"/>
                    </a:cubicBezTo>
                    <a:cubicBezTo>
                      <a:pt x="17" y="34"/>
                      <a:pt x="20" y="31"/>
                      <a:pt x="23" y="27"/>
                    </a:cubicBezTo>
                    <a:cubicBezTo>
                      <a:pt x="33" y="14"/>
                      <a:pt x="44" y="0"/>
                      <a:pt x="4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 name="Freeform 17"/>
              <p:cNvSpPr/>
              <p:nvPr/>
            </p:nvSpPr>
            <p:spPr bwMode="auto">
              <a:xfrm>
                <a:off x="7580313" y="3981450"/>
                <a:ext cx="320675" cy="320675"/>
              </a:xfrm>
              <a:custGeom>
                <a:avLst/>
                <a:gdLst>
                  <a:gd name="T0" fmla="*/ 142 w 397"/>
                  <a:gd name="T1" fmla="*/ 251 h 395"/>
                  <a:gd name="T2" fmla="*/ 170 w 397"/>
                  <a:gd name="T3" fmla="*/ 225 h 395"/>
                  <a:gd name="T4" fmla="*/ 198 w 397"/>
                  <a:gd name="T5" fmla="*/ 198 h 395"/>
                  <a:gd name="T6" fmla="*/ 229 w 397"/>
                  <a:gd name="T7" fmla="*/ 165 h 395"/>
                  <a:gd name="T8" fmla="*/ 287 w 397"/>
                  <a:gd name="T9" fmla="*/ 104 h 395"/>
                  <a:gd name="T10" fmla="*/ 313 w 397"/>
                  <a:gd name="T11" fmla="*/ 75 h 395"/>
                  <a:gd name="T12" fmla="*/ 397 w 397"/>
                  <a:gd name="T13" fmla="*/ 150 h 395"/>
                  <a:gd name="T14" fmla="*/ 387 w 397"/>
                  <a:gd name="T15" fmla="*/ 161 h 395"/>
                  <a:gd name="T16" fmla="*/ 361 w 397"/>
                  <a:gd name="T17" fmla="*/ 190 h 395"/>
                  <a:gd name="T18" fmla="*/ 279 w 397"/>
                  <a:gd name="T19" fmla="*/ 277 h 395"/>
                  <a:gd name="T20" fmla="*/ 192 w 397"/>
                  <a:gd name="T21" fmla="*/ 359 h 395"/>
                  <a:gd name="T22" fmla="*/ 163 w 397"/>
                  <a:gd name="T23" fmla="*/ 385 h 395"/>
                  <a:gd name="T24" fmla="*/ 152 w 397"/>
                  <a:gd name="T25" fmla="*/ 395 h 395"/>
                  <a:gd name="T26" fmla="*/ 0 w 397"/>
                  <a:gd name="T27" fmla="*/ 223 h 395"/>
                  <a:gd name="T28" fmla="*/ 10 w 397"/>
                  <a:gd name="T29" fmla="*/ 214 h 395"/>
                  <a:gd name="T30" fmla="*/ 37 w 397"/>
                  <a:gd name="T31" fmla="*/ 190 h 395"/>
                  <a:gd name="T32" fmla="*/ 115 w 397"/>
                  <a:gd name="T33" fmla="*/ 115 h 395"/>
                  <a:gd name="T34" fmla="*/ 190 w 397"/>
                  <a:gd name="T35" fmla="*/ 37 h 395"/>
                  <a:gd name="T36" fmla="*/ 214 w 397"/>
                  <a:gd name="T37" fmla="*/ 10 h 395"/>
                  <a:gd name="T38" fmla="*/ 223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251"/>
                    </a:moveTo>
                    <a:cubicBezTo>
                      <a:pt x="142" y="251"/>
                      <a:pt x="154" y="241"/>
                      <a:pt x="170" y="225"/>
                    </a:cubicBezTo>
                    <a:cubicBezTo>
                      <a:pt x="178" y="217"/>
                      <a:pt x="188" y="208"/>
                      <a:pt x="198" y="198"/>
                    </a:cubicBezTo>
                    <a:cubicBezTo>
                      <a:pt x="208" y="187"/>
                      <a:pt x="219" y="176"/>
                      <a:pt x="229" y="165"/>
                    </a:cubicBezTo>
                    <a:cubicBezTo>
                      <a:pt x="251" y="143"/>
                      <a:pt x="272" y="121"/>
                      <a:pt x="287" y="104"/>
                    </a:cubicBezTo>
                    <a:cubicBezTo>
                      <a:pt x="303" y="87"/>
                      <a:pt x="313" y="75"/>
                      <a:pt x="313" y="75"/>
                    </a:cubicBezTo>
                    <a:cubicBezTo>
                      <a:pt x="397" y="150"/>
                      <a:pt x="397" y="150"/>
                      <a:pt x="397" y="150"/>
                    </a:cubicBezTo>
                    <a:cubicBezTo>
                      <a:pt x="397" y="150"/>
                      <a:pt x="393" y="154"/>
                      <a:pt x="387" y="161"/>
                    </a:cubicBezTo>
                    <a:cubicBezTo>
                      <a:pt x="381" y="168"/>
                      <a:pt x="372" y="179"/>
                      <a:pt x="361" y="190"/>
                    </a:cubicBezTo>
                    <a:cubicBezTo>
                      <a:pt x="338" y="214"/>
                      <a:pt x="308" y="245"/>
                      <a:pt x="279" y="277"/>
                    </a:cubicBezTo>
                    <a:cubicBezTo>
                      <a:pt x="247" y="307"/>
                      <a:pt x="216" y="336"/>
                      <a:pt x="192" y="359"/>
                    </a:cubicBezTo>
                    <a:cubicBezTo>
                      <a:pt x="181" y="370"/>
                      <a:pt x="170" y="379"/>
                      <a:pt x="163" y="385"/>
                    </a:cubicBezTo>
                    <a:cubicBezTo>
                      <a:pt x="156" y="391"/>
                      <a:pt x="152" y="395"/>
                      <a:pt x="152" y="395"/>
                    </a:cubicBezTo>
                    <a:cubicBezTo>
                      <a:pt x="0" y="223"/>
                      <a:pt x="0" y="223"/>
                      <a:pt x="0" y="223"/>
                    </a:cubicBezTo>
                    <a:cubicBezTo>
                      <a:pt x="0" y="223"/>
                      <a:pt x="4" y="220"/>
                      <a:pt x="10" y="214"/>
                    </a:cubicBezTo>
                    <a:cubicBezTo>
                      <a:pt x="17" y="209"/>
                      <a:pt x="26" y="201"/>
                      <a:pt x="37" y="190"/>
                    </a:cubicBezTo>
                    <a:cubicBezTo>
                      <a:pt x="58" y="170"/>
                      <a:pt x="87" y="143"/>
                      <a:pt x="115" y="115"/>
                    </a:cubicBezTo>
                    <a:cubicBezTo>
                      <a:pt x="142" y="87"/>
                      <a:pt x="170" y="58"/>
                      <a:pt x="190" y="37"/>
                    </a:cubicBezTo>
                    <a:cubicBezTo>
                      <a:pt x="200" y="26"/>
                      <a:pt x="208" y="17"/>
                      <a:pt x="214" y="10"/>
                    </a:cubicBezTo>
                    <a:cubicBezTo>
                      <a:pt x="220" y="4"/>
                      <a:pt x="223" y="0"/>
                      <a:pt x="22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 name="Line 18"/>
              <p:cNvSpPr>
                <a:spLocks noChangeShapeType="1"/>
              </p:cNvSpPr>
              <p:nvPr/>
            </p:nvSpPr>
            <p:spPr bwMode="auto">
              <a:xfrm flipH="1">
                <a:off x="7537450"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 name="Line 19"/>
              <p:cNvSpPr>
                <a:spLocks noChangeShapeType="1"/>
              </p:cNvSpPr>
              <p:nvPr/>
            </p:nvSpPr>
            <p:spPr bwMode="auto">
              <a:xfrm flipH="1">
                <a:off x="7761288" y="3940175"/>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 name="Freeform 20"/>
              <p:cNvSpPr/>
              <p:nvPr/>
            </p:nvSpPr>
            <p:spPr bwMode="auto">
              <a:xfrm>
                <a:off x="7286625" y="4233863"/>
                <a:ext cx="322263" cy="306388"/>
              </a:xfrm>
              <a:custGeom>
                <a:avLst/>
                <a:gdLst>
                  <a:gd name="T0" fmla="*/ 261 w 400"/>
                  <a:gd name="T1" fmla="*/ 146 h 379"/>
                  <a:gd name="T2" fmla="*/ 161 w 400"/>
                  <a:gd name="T3" fmla="*/ 217 h 379"/>
                  <a:gd name="T4" fmla="*/ 58 w 400"/>
                  <a:gd name="T5" fmla="*/ 283 h 379"/>
                  <a:gd name="T6" fmla="*/ 117 w 400"/>
                  <a:gd name="T7" fmla="*/ 379 h 379"/>
                  <a:gd name="T8" fmla="*/ 163 w 400"/>
                  <a:gd name="T9" fmla="*/ 350 h 379"/>
                  <a:gd name="T10" fmla="*/ 209 w 400"/>
                  <a:gd name="T11" fmla="*/ 320 h 379"/>
                  <a:gd name="T12" fmla="*/ 222 w 400"/>
                  <a:gd name="T13" fmla="*/ 312 h 379"/>
                  <a:gd name="T14" fmla="*/ 235 w 400"/>
                  <a:gd name="T15" fmla="*/ 302 h 379"/>
                  <a:gd name="T16" fmla="*/ 262 w 400"/>
                  <a:gd name="T17" fmla="*/ 284 h 379"/>
                  <a:gd name="T18" fmla="*/ 313 w 400"/>
                  <a:gd name="T19" fmla="*/ 247 h 379"/>
                  <a:gd name="T20" fmla="*/ 337 w 400"/>
                  <a:gd name="T21" fmla="*/ 230 h 379"/>
                  <a:gd name="T22" fmla="*/ 358 w 400"/>
                  <a:gd name="T23" fmla="*/ 213 h 379"/>
                  <a:gd name="T24" fmla="*/ 400 w 400"/>
                  <a:gd name="T25" fmla="*/ 180 h 379"/>
                  <a:gd name="T26" fmla="*/ 257 w 400"/>
                  <a:gd name="T27" fmla="*/ 0 h 379"/>
                  <a:gd name="T28" fmla="*/ 219 w 400"/>
                  <a:gd name="T29" fmla="*/ 31 h 379"/>
                  <a:gd name="T30" fmla="*/ 131 w 400"/>
                  <a:gd name="T31" fmla="*/ 95 h 379"/>
                  <a:gd name="T32" fmla="*/ 107 w 400"/>
                  <a:gd name="T33" fmla="*/ 112 h 379"/>
                  <a:gd name="T34" fmla="*/ 84 w 400"/>
                  <a:gd name="T35" fmla="*/ 128 h 379"/>
                  <a:gd name="T36" fmla="*/ 41 w 400"/>
                  <a:gd name="T37" fmla="*/ 155 h 379"/>
                  <a:gd name="T38" fmla="*/ 0 w 400"/>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9">
                    <a:moveTo>
                      <a:pt x="261" y="146"/>
                    </a:moveTo>
                    <a:cubicBezTo>
                      <a:pt x="261" y="146"/>
                      <a:pt x="211" y="182"/>
                      <a:pt x="161" y="217"/>
                    </a:cubicBezTo>
                    <a:cubicBezTo>
                      <a:pt x="110" y="250"/>
                      <a:pt x="58" y="283"/>
                      <a:pt x="58" y="283"/>
                    </a:cubicBezTo>
                    <a:cubicBezTo>
                      <a:pt x="117" y="379"/>
                      <a:pt x="117" y="379"/>
                      <a:pt x="117" y="379"/>
                    </a:cubicBezTo>
                    <a:cubicBezTo>
                      <a:pt x="117" y="379"/>
                      <a:pt x="135" y="367"/>
                      <a:pt x="163" y="350"/>
                    </a:cubicBezTo>
                    <a:cubicBezTo>
                      <a:pt x="176" y="341"/>
                      <a:pt x="192" y="331"/>
                      <a:pt x="209" y="320"/>
                    </a:cubicBezTo>
                    <a:cubicBezTo>
                      <a:pt x="214" y="317"/>
                      <a:pt x="218" y="314"/>
                      <a:pt x="222" y="312"/>
                    </a:cubicBezTo>
                    <a:cubicBezTo>
                      <a:pt x="227" y="309"/>
                      <a:pt x="231" y="306"/>
                      <a:pt x="235" y="302"/>
                    </a:cubicBezTo>
                    <a:cubicBezTo>
                      <a:pt x="244" y="296"/>
                      <a:pt x="253" y="290"/>
                      <a:pt x="262" y="284"/>
                    </a:cubicBezTo>
                    <a:cubicBezTo>
                      <a:pt x="279" y="271"/>
                      <a:pt x="297" y="259"/>
                      <a:pt x="313" y="247"/>
                    </a:cubicBezTo>
                    <a:cubicBezTo>
                      <a:pt x="322" y="241"/>
                      <a:pt x="330" y="235"/>
                      <a:pt x="337" y="230"/>
                    </a:cubicBezTo>
                    <a:cubicBezTo>
                      <a:pt x="344" y="224"/>
                      <a:pt x="351" y="218"/>
                      <a:pt x="358" y="213"/>
                    </a:cubicBezTo>
                    <a:cubicBezTo>
                      <a:pt x="383" y="193"/>
                      <a:pt x="400" y="180"/>
                      <a:pt x="400" y="180"/>
                    </a:cubicBezTo>
                    <a:cubicBezTo>
                      <a:pt x="257" y="0"/>
                      <a:pt x="257" y="0"/>
                      <a:pt x="257" y="0"/>
                    </a:cubicBezTo>
                    <a:cubicBezTo>
                      <a:pt x="257" y="0"/>
                      <a:pt x="242" y="13"/>
                      <a:pt x="219" y="31"/>
                    </a:cubicBezTo>
                    <a:cubicBezTo>
                      <a:pt x="196" y="50"/>
                      <a:pt x="163" y="72"/>
                      <a:pt x="131" y="95"/>
                    </a:cubicBezTo>
                    <a:cubicBezTo>
                      <a:pt x="123" y="101"/>
                      <a:pt x="115" y="106"/>
                      <a:pt x="107" y="112"/>
                    </a:cubicBezTo>
                    <a:cubicBezTo>
                      <a:pt x="99" y="118"/>
                      <a:pt x="91" y="123"/>
                      <a:pt x="84" y="128"/>
                    </a:cubicBezTo>
                    <a:cubicBezTo>
                      <a:pt x="68" y="138"/>
                      <a:pt x="53" y="147"/>
                      <a:pt x="41" y="155"/>
                    </a:cubicBezTo>
                    <a:cubicBezTo>
                      <a:pt x="16" y="171"/>
                      <a:pt x="0" y="182"/>
                      <a:pt x="0"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 name="Freeform 21"/>
              <p:cNvSpPr/>
              <p:nvPr/>
            </p:nvSpPr>
            <p:spPr bwMode="auto">
              <a:xfrm>
                <a:off x="7494588" y="4198938"/>
                <a:ext cx="42863" cy="34925"/>
              </a:xfrm>
              <a:custGeom>
                <a:avLst/>
                <a:gdLst>
                  <a:gd name="T0" fmla="*/ 0 w 54"/>
                  <a:gd name="T1" fmla="*/ 43 h 43"/>
                  <a:gd name="T2" fmla="*/ 28 w 54"/>
                  <a:gd name="T3" fmla="*/ 22 h 43"/>
                  <a:gd name="T4" fmla="*/ 38 w 54"/>
                  <a:gd name="T5" fmla="*/ 14 h 43"/>
                  <a:gd name="T6" fmla="*/ 46 w 54"/>
                  <a:gd name="T7" fmla="*/ 7 h 43"/>
                  <a:gd name="T8" fmla="*/ 54 w 54"/>
                  <a:gd name="T9" fmla="*/ 0 h 43"/>
                </a:gdLst>
                <a:ahLst/>
                <a:cxnLst>
                  <a:cxn ang="0">
                    <a:pos x="T0" y="T1"/>
                  </a:cxn>
                  <a:cxn ang="0">
                    <a:pos x="T2" y="T3"/>
                  </a:cxn>
                  <a:cxn ang="0">
                    <a:pos x="T4" y="T5"/>
                  </a:cxn>
                  <a:cxn ang="0">
                    <a:pos x="T6" y="T7"/>
                  </a:cxn>
                  <a:cxn ang="0">
                    <a:pos x="T8" y="T9"/>
                  </a:cxn>
                </a:cxnLst>
                <a:rect l="0" t="0" r="r" b="b"/>
                <a:pathLst>
                  <a:path w="54" h="43">
                    <a:moveTo>
                      <a:pt x="0" y="43"/>
                    </a:moveTo>
                    <a:cubicBezTo>
                      <a:pt x="0" y="43"/>
                      <a:pt x="14" y="33"/>
                      <a:pt x="28" y="22"/>
                    </a:cubicBezTo>
                    <a:cubicBezTo>
                      <a:pt x="31" y="19"/>
                      <a:pt x="35" y="17"/>
                      <a:pt x="38" y="14"/>
                    </a:cubicBezTo>
                    <a:cubicBezTo>
                      <a:pt x="41" y="11"/>
                      <a:pt x="44" y="9"/>
                      <a:pt x="46" y="7"/>
                    </a:cubicBezTo>
                    <a:cubicBezTo>
                      <a:pt x="51" y="2"/>
                      <a:pt x="54" y="0"/>
                      <a:pt x="5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 name="Freeform 22"/>
              <p:cNvSpPr/>
              <p:nvPr/>
            </p:nvSpPr>
            <p:spPr bwMode="auto">
              <a:xfrm>
                <a:off x="7237413" y="4381500"/>
                <a:ext cx="49213" cy="28575"/>
              </a:xfrm>
              <a:custGeom>
                <a:avLst/>
                <a:gdLst>
                  <a:gd name="T0" fmla="*/ 0 w 60"/>
                  <a:gd name="T1" fmla="*/ 35 h 35"/>
                  <a:gd name="T2" fmla="*/ 30 w 60"/>
                  <a:gd name="T3" fmla="*/ 18 h 35"/>
                  <a:gd name="T4" fmla="*/ 50 w 60"/>
                  <a:gd name="T5" fmla="*/ 6 h 35"/>
                  <a:gd name="T6" fmla="*/ 60 w 60"/>
                  <a:gd name="T7" fmla="*/ 0 h 35"/>
                </a:gdLst>
                <a:ahLst/>
                <a:cxnLst>
                  <a:cxn ang="0">
                    <a:pos x="T0" y="T1"/>
                  </a:cxn>
                  <a:cxn ang="0">
                    <a:pos x="T2" y="T3"/>
                  </a:cxn>
                  <a:cxn ang="0">
                    <a:pos x="T4" y="T5"/>
                  </a:cxn>
                  <a:cxn ang="0">
                    <a:pos x="T6" y="T7"/>
                  </a:cxn>
                </a:cxnLst>
                <a:rect l="0" t="0" r="r" b="b"/>
                <a:pathLst>
                  <a:path w="60" h="35">
                    <a:moveTo>
                      <a:pt x="0" y="35"/>
                    </a:moveTo>
                    <a:cubicBezTo>
                      <a:pt x="0" y="35"/>
                      <a:pt x="15" y="26"/>
                      <a:pt x="30" y="18"/>
                    </a:cubicBezTo>
                    <a:cubicBezTo>
                      <a:pt x="37" y="13"/>
                      <a:pt x="45" y="9"/>
                      <a:pt x="50" y="6"/>
                    </a:cubicBezTo>
                    <a:cubicBezTo>
                      <a:pt x="56" y="2"/>
                      <a:pt x="60" y="0"/>
                      <a:pt x="6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 name="Freeform 23"/>
              <p:cNvSpPr/>
              <p:nvPr/>
            </p:nvSpPr>
            <p:spPr bwMode="auto">
              <a:xfrm>
                <a:off x="6958013" y="4438650"/>
                <a:ext cx="322263" cy="279400"/>
              </a:xfrm>
              <a:custGeom>
                <a:avLst/>
                <a:gdLst>
                  <a:gd name="T0" fmla="*/ 124 w 398"/>
                  <a:gd name="T1" fmla="*/ 208 h 346"/>
                  <a:gd name="T2" fmla="*/ 159 w 398"/>
                  <a:gd name="T3" fmla="*/ 192 h 346"/>
                  <a:gd name="T4" fmla="*/ 195 w 398"/>
                  <a:gd name="T5" fmla="*/ 176 h 346"/>
                  <a:gd name="T6" fmla="*/ 235 w 398"/>
                  <a:gd name="T7" fmla="*/ 157 h 346"/>
                  <a:gd name="T8" fmla="*/ 310 w 398"/>
                  <a:gd name="T9" fmla="*/ 118 h 346"/>
                  <a:gd name="T10" fmla="*/ 335 w 398"/>
                  <a:gd name="T11" fmla="*/ 106 h 346"/>
                  <a:gd name="T12" fmla="*/ 344 w 398"/>
                  <a:gd name="T13" fmla="*/ 101 h 346"/>
                  <a:gd name="T14" fmla="*/ 398 w 398"/>
                  <a:gd name="T15" fmla="*/ 200 h 346"/>
                  <a:gd name="T16" fmla="*/ 395 w 398"/>
                  <a:gd name="T17" fmla="*/ 201 h 346"/>
                  <a:gd name="T18" fmla="*/ 385 w 398"/>
                  <a:gd name="T19" fmla="*/ 207 h 346"/>
                  <a:gd name="T20" fmla="*/ 350 w 398"/>
                  <a:gd name="T21" fmla="*/ 224 h 346"/>
                  <a:gd name="T22" fmla="*/ 301 w 398"/>
                  <a:gd name="T23" fmla="*/ 250 h 346"/>
                  <a:gd name="T24" fmla="*/ 273 w 398"/>
                  <a:gd name="T25" fmla="*/ 264 h 346"/>
                  <a:gd name="T26" fmla="*/ 243 w 398"/>
                  <a:gd name="T27" fmla="*/ 277 h 346"/>
                  <a:gd name="T28" fmla="*/ 185 w 398"/>
                  <a:gd name="T29" fmla="*/ 304 h 346"/>
                  <a:gd name="T30" fmla="*/ 134 w 398"/>
                  <a:gd name="T31" fmla="*/ 326 h 346"/>
                  <a:gd name="T32" fmla="*/ 84 w 398"/>
                  <a:gd name="T33" fmla="*/ 346 h 346"/>
                  <a:gd name="T34" fmla="*/ 0 w 398"/>
                  <a:gd name="T35" fmla="*/ 132 h 346"/>
                  <a:gd name="T36" fmla="*/ 45 w 398"/>
                  <a:gd name="T37" fmla="*/ 114 h 346"/>
                  <a:gd name="T38" fmla="*/ 92 w 398"/>
                  <a:gd name="T39" fmla="*/ 94 h 346"/>
                  <a:gd name="T40" fmla="*/ 145 w 398"/>
                  <a:gd name="T41" fmla="*/ 70 h 346"/>
                  <a:gd name="T42" fmla="*/ 171 w 398"/>
                  <a:gd name="T43" fmla="*/ 58 h 346"/>
                  <a:gd name="T44" fmla="*/ 197 w 398"/>
                  <a:gd name="T45" fmla="*/ 45 h 346"/>
                  <a:gd name="T46" fmla="*/ 242 w 398"/>
                  <a:gd name="T47" fmla="*/ 22 h 346"/>
                  <a:gd name="T48" fmla="*/ 286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208"/>
                    </a:moveTo>
                    <a:cubicBezTo>
                      <a:pt x="124" y="208"/>
                      <a:pt x="138" y="201"/>
                      <a:pt x="159" y="192"/>
                    </a:cubicBezTo>
                    <a:cubicBezTo>
                      <a:pt x="170" y="187"/>
                      <a:pt x="182" y="182"/>
                      <a:pt x="195" y="176"/>
                    </a:cubicBezTo>
                    <a:cubicBezTo>
                      <a:pt x="208" y="170"/>
                      <a:pt x="222" y="164"/>
                      <a:pt x="235" y="157"/>
                    </a:cubicBezTo>
                    <a:cubicBezTo>
                      <a:pt x="263" y="143"/>
                      <a:pt x="290" y="129"/>
                      <a:pt x="310" y="118"/>
                    </a:cubicBezTo>
                    <a:cubicBezTo>
                      <a:pt x="321" y="113"/>
                      <a:pt x="329" y="109"/>
                      <a:pt x="335" y="106"/>
                    </a:cubicBezTo>
                    <a:cubicBezTo>
                      <a:pt x="341" y="103"/>
                      <a:pt x="344" y="101"/>
                      <a:pt x="344" y="101"/>
                    </a:cubicBezTo>
                    <a:cubicBezTo>
                      <a:pt x="398" y="200"/>
                      <a:pt x="398" y="200"/>
                      <a:pt x="398" y="200"/>
                    </a:cubicBezTo>
                    <a:cubicBezTo>
                      <a:pt x="398" y="200"/>
                      <a:pt x="397" y="200"/>
                      <a:pt x="395" y="201"/>
                    </a:cubicBezTo>
                    <a:cubicBezTo>
                      <a:pt x="392" y="203"/>
                      <a:pt x="389" y="204"/>
                      <a:pt x="385" y="207"/>
                    </a:cubicBezTo>
                    <a:cubicBezTo>
                      <a:pt x="376" y="211"/>
                      <a:pt x="364" y="217"/>
                      <a:pt x="350" y="224"/>
                    </a:cubicBezTo>
                    <a:cubicBezTo>
                      <a:pt x="336" y="232"/>
                      <a:pt x="319" y="241"/>
                      <a:pt x="301" y="250"/>
                    </a:cubicBezTo>
                    <a:cubicBezTo>
                      <a:pt x="291" y="254"/>
                      <a:pt x="282" y="259"/>
                      <a:pt x="273" y="264"/>
                    </a:cubicBezTo>
                    <a:cubicBezTo>
                      <a:pt x="263" y="268"/>
                      <a:pt x="253" y="273"/>
                      <a:pt x="243" y="277"/>
                    </a:cubicBezTo>
                    <a:cubicBezTo>
                      <a:pt x="223" y="286"/>
                      <a:pt x="204" y="295"/>
                      <a:pt x="185" y="304"/>
                    </a:cubicBezTo>
                    <a:cubicBezTo>
                      <a:pt x="167" y="312"/>
                      <a:pt x="150" y="320"/>
                      <a:pt x="134" y="326"/>
                    </a:cubicBezTo>
                    <a:cubicBezTo>
                      <a:pt x="104" y="338"/>
                      <a:pt x="84" y="346"/>
                      <a:pt x="84" y="346"/>
                    </a:cubicBezTo>
                    <a:cubicBezTo>
                      <a:pt x="0" y="132"/>
                      <a:pt x="0" y="132"/>
                      <a:pt x="0" y="132"/>
                    </a:cubicBezTo>
                    <a:cubicBezTo>
                      <a:pt x="0" y="132"/>
                      <a:pt x="18" y="125"/>
                      <a:pt x="45" y="114"/>
                    </a:cubicBezTo>
                    <a:cubicBezTo>
                      <a:pt x="59" y="109"/>
                      <a:pt x="75" y="101"/>
                      <a:pt x="92" y="94"/>
                    </a:cubicBezTo>
                    <a:cubicBezTo>
                      <a:pt x="109" y="86"/>
                      <a:pt x="127" y="78"/>
                      <a:pt x="145" y="70"/>
                    </a:cubicBezTo>
                    <a:cubicBezTo>
                      <a:pt x="154" y="66"/>
                      <a:pt x="162" y="62"/>
                      <a:pt x="171" y="58"/>
                    </a:cubicBezTo>
                    <a:cubicBezTo>
                      <a:pt x="180" y="54"/>
                      <a:pt x="188" y="49"/>
                      <a:pt x="197" y="45"/>
                    </a:cubicBezTo>
                    <a:cubicBezTo>
                      <a:pt x="213" y="37"/>
                      <a:pt x="229" y="29"/>
                      <a:pt x="242" y="22"/>
                    </a:cubicBezTo>
                    <a:cubicBezTo>
                      <a:pt x="268" y="9"/>
                      <a:pt x="286" y="0"/>
                      <a:pt x="28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 name="Freeform 24"/>
              <p:cNvSpPr/>
              <p:nvPr/>
            </p:nvSpPr>
            <p:spPr bwMode="auto">
              <a:xfrm>
                <a:off x="6905625" y="4545013"/>
                <a:ext cx="52388" cy="20638"/>
              </a:xfrm>
              <a:custGeom>
                <a:avLst/>
                <a:gdLst>
                  <a:gd name="T0" fmla="*/ 65 w 65"/>
                  <a:gd name="T1" fmla="*/ 0 h 26"/>
                  <a:gd name="T2" fmla="*/ 32 w 65"/>
                  <a:gd name="T3" fmla="*/ 13 h 26"/>
                  <a:gd name="T4" fmla="*/ 10 w 65"/>
                  <a:gd name="T5" fmla="*/ 22 h 26"/>
                  <a:gd name="T6" fmla="*/ 0 w 65"/>
                  <a:gd name="T7" fmla="*/ 26 h 26"/>
                </a:gdLst>
                <a:ahLst/>
                <a:cxnLst>
                  <a:cxn ang="0">
                    <a:pos x="T0" y="T1"/>
                  </a:cxn>
                  <a:cxn ang="0">
                    <a:pos x="T2" y="T3"/>
                  </a:cxn>
                  <a:cxn ang="0">
                    <a:pos x="T4" y="T5"/>
                  </a:cxn>
                  <a:cxn ang="0">
                    <a:pos x="T6" y="T7"/>
                  </a:cxn>
                </a:cxnLst>
                <a:rect l="0" t="0" r="r" b="b"/>
                <a:pathLst>
                  <a:path w="65" h="26">
                    <a:moveTo>
                      <a:pt x="65" y="0"/>
                    </a:moveTo>
                    <a:cubicBezTo>
                      <a:pt x="65" y="0"/>
                      <a:pt x="48" y="7"/>
                      <a:pt x="32" y="13"/>
                    </a:cubicBezTo>
                    <a:cubicBezTo>
                      <a:pt x="24" y="16"/>
                      <a:pt x="16" y="19"/>
                      <a:pt x="10" y="22"/>
                    </a:cubicBezTo>
                    <a:cubicBezTo>
                      <a:pt x="4" y="24"/>
                      <a:pt x="0" y="26"/>
                      <a:pt x="0"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 name="Line 25"/>
              <p:cNvSpPr>
                <a:spLocks noChangeShapeType="1"/>
              </p:cNvSpPr>
              <p:nvPr/>
            </p:nvSpPr>
            <p:spPr bwMode="auto">
              <a:xfrm flipH="1">
                <a:off x="7189788"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 name="Freeform 26"/>
              <p:cNvSpPr/>
              <p:nvPr/>
            </p:nvSpPr>
            <p:spPr bwMode="auto">
              <a:xfrm>
                <a:off x="6607175" y="4583113"/>
                <a:ext cx="304800" cy="247650"/>
              </a:xfrm>
              <a:custGeom>
                <a:avLst/>
                <a:gdLst>
                  <a:gd name="T0" fmla="*/ 257 w 377"/>
                  <a:gd name="T1" fmla="*/ 137 h 307"/>
                  <a:gd name="T2" fmla="*/ 220 w 377"/>
                  <a:gd name="T3" fmla="*/ 148 h 307"/>
                  <a:gd name="T4" fmla="*/ 183 w 377"/>
                  <a:gd name="T5" fmla="*/ 159 h 307"/>
                  <a:gd name="T6" fmla="*/ 162 w 377"/>
                  <a:gd name="T7" fmla="*/ 165 h 307"/>
                  <a:gd name="T8" fmla="*/ 139 w 377"/>
                  <a:gd name="T9" fmla="*/ 170 h 307"/>
                  <a:gd name="T10" fmla="*/ 57 w 377"/>
                  <a:gd name="T11" fmla="*/ 189 h 307"/>
                  <a:gd name="T12" fmla="*/ 30 w 377"/>
                  <a:gd name="T13" fmla="*/ 195 h 307"/>
                  <a:gd name="T14" fmla="*/ 20 w 377"/>
                  <a:gd name="T15" fmla="*/ 197 h 307"/>
                  <a:gd name="T16" fmla="*/ 42 w 377"/>
                  <a:gd name="T17" fmla="*/ 307 h 307"/>
                  <a:gd name="T18" fmla="*/ 46 w 377"/>
                  <a:gd name="T19" fmla="*/ 307 h 307"/>
                  <a:gd name="T20" fmla="*/ 57 w 377"/>
                  <a:gd name="T21" fmla="*/ 304 h 307"/>
                  <a:gd name="T22" fmla="*/ 95 w 377"/>
                  <a:gd name="T23" fmla="*/ 296 h 307"/>
                  <a:gd name="T24" fmla="*/ 149 w 377"/>
                  <a:gd name="T25" fmla="*/ 283 h 307"/>
                  <a:gd name="T26" fmla="*/ 211 w 377"/>
                  <a:gd name="T27" fmla="*/ 268 h 307"/>
                  <a:gd name="T28" fmla="*/ 326 w 377"/>
                  <a:gd name="T29" fmla="*/ 235 h 307"/>
                  <a:gd name="T30" fmla="*/ 377 w 377"/>
                  <a:gd name="T31" fmla="*/ 217 h 307"/>
                  <a:gd name="T32" fmla="*/ 304 w 377"/>
                  <a:gd name="T33" fmla="*/ 0 h 307"/>
                  <a:gd name="T34" fmla="*/ 258 w 377"/>
                  <a:gd name="T35" fmla="*/ 16 h 307"/>
                  <a:gd name="T36" fmla="*/ 153 w 377"/>
                  <a:gd name="T37" fmla="*/ 45 h 307"/>
                  <a:gd name="T38" fmla="*/ 125 w 377"/>
                  <a:gd name="T39" fmla="*/ 53 h 307"/>
                  <a:gd name="T40" fmla="*/ 97 w 377"/>
                  <a:gd name="T41" fmla="*/ 60 h 307"/>
                  <a:gd name="T42" fmla="*/ 48 w 377"/>
                  <a:gd name="T43" fmla="*/ 71 h 307"/>
                  <a:gd name="T44" fmla="*/ 13 w 377"/>
                  <a:gd name="T45" fmla="*/ 79 h 307"/>
                  <a:gd name="T46" fmla="*/ 0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257" y="137"/>
                    </a:moveTo>
                    <a:cubicBezTo>
                      <a:pt x="257" y="137"/>
                      <a:pt x="243" y="142"/>
                      <a:pt x="220" y="148"/>
                    </a:cubicBezTo>
                    <a:cubicBezTo>
                      <a:pt x="209" y="151"/>
                      <a:pt x="197" y="155"/>
                      <a:pt x="183" y="159"/>
                    </a:cubicBezTo>
                    <a:cubicBezTo>
                      <a:pt x="176" y="161"/>
                      <a:pt x="169" y="163"/>
                      <a:pt x="162" y="165"/>
                    </a:cubicBezTo>
                    <a:cubicBezTo>
                      <a:pt x="154" y="167"/>
                      <a:pt x="147" y="168"/>
                      <a:pt x="139" y="170"/>
                    </a:cubicBezTo>
                    <a:cubicBezTo>
                      <a:pt x="110" y="177"/>
                      <a:pt x="80" y="184"/>
                      <a:pt x="57" y="189"/>
                    </a:cubicBezTo>
                    <a:cubicBezTo>
                      <a:pt x="46" y="191"/>
                      <a:pt x="37" y="194"/>
                      <a:pt x="30" y="195"/>
                    </a:cubicBezTo>
                    <a:cubicBezTo>
                      <a:pt x="24" y="197"/>
                      <a:pt x="20" y="197"/>
                      <a:pt x="20" y="197"/>
                    </a:cubicBezTo>
                    <a:cubicBezTo>
                      <a:pt x="42" y="307"/>
                      <a:pt x="42" y="307"/>
                      <a:pt x="42" y="307"/>
                    </a:cubicBezTo>
                    <a:cubicBezTo>
                      <a:pt x="42" y="307"/>
                      <a:pt x="44" y="307"/>
                      <a:pt x="46" y="307"/>
                    </a:cubicBezTo>
                    <a:cubicBezTo>
                      <a:pt x="49" y="306"/>
                      <a:pt x="52" y="305"/>
                      <a:pt x="57" y="304"/>
                    </a:cubicBezTo>
                    <a:cubicBezTo>
                      <a:pt x="66" y="302"/>
                      <a:pt x="79" y="299"/>
                      <a:pt x="95" y="296"/>
                    </a:cubicBezTo>
                    <a:cubicBezTo>
                      <a:pt x="111" y="292"/>
                      <a:pt x="129" y="288"/>
                      <a:pt x="149" y="283"/>
                    </a:cubicBezTo>
                    <a:cubicBezTo>
                      <a:pt x="169" y="278"/>
                      <a:pt x="190" y="274"/>
                      <a:pt x="211" y="268"/>
                    </a:cubicBezTo>
                    <a:cubicBezTo>
                      <a:pt x="253" y="256"/>
                      <a:pt x="294" y="244"/>
                      <a:pt x="326" y="235"/>
                    </a:cubicBezTo>
                    <a:cubicBezTo>
                      <a:pt x="356" y="224"/>
                      <a:pt x="377" y="217"/>
                      <a:pt x="377" y="217"/>
                    </a:cubicBezTo>
                    <a:cubicBezTo>
                      <a:pt x="304" y="0"/>
                      <a:pt x="304" y="0"/>
                      <a:pt x="304" y="0"/>
                    </a:cubicBezTo>
                    <a:cubicBezTo>
                      <a:pt x="304" y="0"/>
                      <a:pt x="286" y="6"/>
                      <a:pt x="258" y="16"/>
                    </a:cubicBezTo>
                    <a:cubicBezTo>
                      <a:pt x="229" y="24"/>
                      <a:pt x="191" y="34"/>
                      <a:pt x="153" y="45"/>
                    </a:cubicBezTo>
                    <a:cubicBezTo>
                      <a:pt x="144" y="48"/>
                      <a:pt x="134" y="51"/>
                      <a:pt x="125" y="53"/>
                    </a:cubicBezTo>
                    <a:cubicBezTo>
                      <a:pt x="116" y="55"/>
                      <a:pt x="106" y="57"/>
                      <a:pt x="97" y="60"/>
                    </a:cubicBezTo>
                    <a:cubicBezTo>
                      <a:pt x="79" y="64"/>
                      <a:pt x="62" y="68"/>
                      <a:pt x="48" y="71"/>
                    </a:cubicBezTo>
                    <a:cubicBezTo>
                      <a:pt x="34" y="74"/>
                      <a:pt x="22" y="77"/>
                      <a:pt x="13" y="79"/>
                    </a:cubicBezTo>
                    <a:cubicBezTo>
                      <a:pt x="5" y="81"/>
                      <a:pt x="0" y="82"/>
                      <a:pt x="0"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 name="Line 27"/>
              <p:cNvSpPr>
                <a:spLocks noChangeShapeType="1"/>
              </p:cNvSpPr>
              <p:nvPr/>
            </p:nvSpPr>
            <p:spPr bwMode="auto">
              <a:xfrm flipV="1">
                <a:off x="6853238"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 name="Line 28"/>
              <p:cNvSpPr>
                <a:spLocks noChangeShapeType="1"/>
              </p:cNvSpPr>
              <p:nvPr/>
            </p:nvSpPr>
            <p:spPr bwMode="auto">
              <a:xfrm flipV="1">
                <a:off x="6551613"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 name="Freeform 29"/>
              <p:cNvSpPr/>
              <p:nvPr/>
            </p:nvSpPr>
            <p:spPr bwMode="auto">
              <a:xfrm>
                <a:off x="6242050" y="4668838"/>
                <a:ext cx="284164" cy="206375"/>
              </a:xfrm>
              <a:custGeom>
                <a:avLst/>
                <a:gdLst>
                  <a:gd name="T0" fmla="*/ 91 w 351"/>
                  <a:gd name="T1" fmla="*/ 140 h 256"/>
                  <a:gd name="T2" fmla="*/ 213 w 351"/>
                  <a:gd name="T3" fmla="*/ 130 h 256"/>
                  <a:gd name="T4" fmla="*/ 335 w 351"/>
                  <a:gd name="T5" fmla="*/ 115 h 256"/>
                  <a:gd name="T6" fmla="*/ 351 w 351"/>
                  <a:gd name="T7" fmla="*/ 226 h 256"/>
                  <a:gd name="T8" fmla="*/ 297 w 351"/>
                  <a:gd name="T9" fmla="*/ 233 h 256"/>
                  <a:gd name="T10" fmla="*/ 179 w 351"/>
                  <a:gd name="T11" fmla="*/ 246 h 256"/>
                  <a:gd name="T12" fmla="*/ 115 w 351"/>
                  <a:gd name="T13" fmla="*/ 251 h 256"/>
                  <a:gd name="T14" fmla="*/ 60 w 351"/>
                  <a:gd name="T15" fmla="*/ 254 h 256"/>
                  <a:gd name="T16" fmla="*/ 6 w 351"/>
                  <a:gd name="T17" fmla="*/ 256 h 256"/>
                  <a:gd name="T18" fmla="*/ 0 w 351"/>
                  <a:gd name="T19" fmla="*/ 26 h 256"/>
                  <a:gd name="T20" fmla="*/ 49 w 351"/>
                  <a:gd name="T21" fmla="*/ 25 h 256"/>
                  <a:gd name="T22" fmla="*/ 100 w 351"/>
                  <a:gd name="T23" fmla="*/ 22 h 256"/>
                  <a:gd name="T24" fmla="*/ 157 w 351"/>
                  <a:gd name="T25" fmla="*/ 17 h 256"/>
                  <a:gd name="T26" fmla="*/ 265 w 351"/>
                  <a:gd name="T27" fmla="*/ 6 h 256"/>
                  <a:gd name="T28" fmla="*/ 314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40"/>
                    </a:moveTo>
                    <a:cubicBezTo>
                      <a:pt x="91" y="140"/>
                      <a:pt x="152" y="135"/>
                      <a:pt x="213" y="130"/>
                    </a:cubicBezTo>
                    <a:cubicBezTo>
                      <a:pt x="274" y="123"/>
                      <a:pt x="335" y="115"/>
                      <a:pt x="335" y="115"/>
                    </a:cubicBezTo>
                    <a:cubicBezTo>
                      <a:pt x="351" y="226"/>
                      <a:pt x="351" y="226"/>
                      <a:pt x="351" y="226"/>
                    </a:cubicBezTo>
                    <a:cubicBezTo>
                      <a:pt x="351" y="226"/>
                      <a:pt x="330" y="229"/>
                      <a:pt x="297" y="233"/>
                    </a:cubicBezTo>
                    <a:cubicBezTo>
                      <a:pt x="265" y="237"/>
                      <a:pt x="222" y="244"/>
                      <a:pt x="179" y="246"/>
                    </a:cubicBezTo>
                    <a:cubicBezTo>
                      <a:pt x="157" y="248"/>
                      <a:pt x="136" y="249"/>
                      <a:pt x="115" y="251"/>
                    </a:cubicBezTo>
                    <a:cubicBezTo>
                      <a:pt x="95" y="252"/>
                      <a:pt x="76" y="254"/>
                      <a:pt x="60" y="254"/>
                    </a:cubicBezTo>
                    <a:cubicBezTo>
                      <a:pt x="28" y="255"/>
                      <a:pt x="6" y="256"/>
                      <a:pt x="6" y="256"/>
                    </a:cubicBezTo>
                    <a:cubicBezTo>
                      <a:pt x="0" y="26"/>
                      <a:pt x="0" y="26"/>
                      <a:pt x="0" y="26"/>
                    </a:cubicBezTo>
                    <a:cubicBezTo>
                      <a:pt x="0" y="26"/>
                      <a:pt x="20" y="26"/>
                      <a:pt x="49" y="25"/>
                    </a:cubicBezTo>
                    <a:cubicBezTo>
                      <a:pt x="64" y="25"/>
                      <a:pt x="81" y="23"/>
                      <a:pt x="100" y="22"/>
                    </a:cubicBezTo>
                    <a:cubicBezTo>
                      <a:pt x="118" y="20"/>
                      <a:pt x="138" y="19"/>
                      <a:pt x="157" y="17"/>
                    </a:cubicBezTo>
                    <a:cubicBezTo>
                      <a:pt x="197" y="15"/>
                      <a:pt x="236" y="9"/>
                      <a:pt x="265" y="6"/>
                    </a:cubicBezTo>
                    <a:cubicBezTo>
                      <a:pt x="295" y="2"/>
                      <a:pt x="314" y="0"/>
                      <a:pt x="31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 name="Line 30"/>
              <p:cNvSpPr>
                <a:spLocks noChangeShapeType="1"/>
              </p:cNvSpPr>
              <p:nvPr/>
            </p:nvSpPr>
            <p:spPr bwMode="auto">
              <a:xfrm flipH="1">
                <a:off x="6186488"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 name="Freeform 31"/>
              <p:cNvSpPr/>
              <p:nvPr/>
            </p:nvSpPr>
            <p:spPr bwMode="auto">
              <a:xfrm>
                <a:off x="6496050" y="4659313"/>
                <a:ext cx="55563" cy="9525"/>
              </a:xfrm>
              <a:custGeom>
                <a:avLst/>
                <a:gdLst>
                  <a:gd name="T0" fmla="*/ 69 w 69"/>
                  <a:gd name="T1" fmla="*/ 0 h 12"/>
                  <a:gd name="T2" fmla="*/ 34 w 69"/>
                  <a:gd name="T3" fmla="*/ 6 h 12"/>
                  <a:gd name="T4" fmla="*/ 11 w 69"/>
                  <a:gd name="T5" fmla="*/ 10 h 12"/>
                  <a:gd name="T6" fmla="*/ 0 w 69"/>
                  <a:gd name="T7" fmla="*/ 12 h 12"/>
                </a:gdLst>
                <a:ahLst/>
                <a:cxnLst>
                  <a:cxn ang="0">
                    <a:pos x="T0" y="T1"/>
                  </a:cxn>
                  <a:cxn ang="0">
                    <a:pos x="T2" y="T3"/>
                  </a:cxn>
                  <a:cxn ang="0">
                    <a:pos x="T4" y="T5"/>
                  </a:cxn>
                  <a:cxn ang="0">
                    <a:pos x="T6" y="T7"/>
                  </a:cxn>
                </a:cxnLst>
                <a:rect l="0" t="0" r="r" b="b"/>
                <a:pathLst>
                  <a:path w="69" h="12">
                    <a:moveTo>
                      <a:pt x="69" y="0"/>
                    </a:moveTo>
                    <a:cubicBezTo>
                      <a:pt x="69" y="0"/>
                      <a:pt x="52" y="3"/>
                      <a:pt x="34" y="6"/>
                    </a:cubicBezTo>
                    <a:cubicBezTo>
                      <a:pt x="26" y="8"/>
                      <a:pt x="17" y="9"/>
                      <a:pt x="11" y="10"/>
                    </a:cubicBezTo>
                    <a:cubicBezTo>
                      <a:pt x="5" y="11"/>
                      <a:pt x="0" y="12"/>
                      <a:pt x="0"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 name="Freeform 32"/>
              <p:cNvSpPr/>
              <p:nvPr/>
            </p:nvSpPr>
            <p:spPr bwMode="auto">
              <a:xfrm>
                <a:off x="5846763" y="4668838"/>
                <a:ext cx="284163" cy="206375"/>
              </a:xfrm>
              <a:custGeom>
                <a:avLst/>
                <a:gdLst>
                  <a:gd name="T0" fmla="*/ 260 w 351"/>
                  <a:gd name="T1" fmla="*/ 140 h 256"/>
                  <a:gd name="T2" fmla="*/ 138 w 351"/>
                  <a:gd name="T3" fmla="*/ 130 h 256"/>
                  <a:gd name="T4" fmla="*/ 16 w 351"/>
                  <a:gd name="T5" fmla="*/ 115 h 256"/>
                  <a:gd name="T6" fmla="*/ 0 w 351"/>
                  <a:gd name="T7" fmla="*/ 226 h 256"/>
                  <a:gd name="T8" fmla="*/ 54 w 351"/>
                  <a:gd name="T9" fmla="*/ 233 h 256"/>
                  <a:gd name="T10" fmla="*/ 172 w 351"/>
                  <a:gd name="T11" fmla="*/ 246 h 256"/>
                  <a:gd name="T12" fmla="*/ 236 w 351"/>
                  <a:gd name="T13" fmla="*/ 251 h 256"/>
                  <a:gd name="T14" fmla="*/ 291 w 351"/>
                  <a:gd name="T15" fmla="*/ 254 h 256"/>
                  <a:gd name="T16" fmla="*/ 345 w 351"/>
                  <a:gd name="T17" fmla="*/ 256 h 256"/>
                  <a:gd name="T18" fmla="*/ 351 w 351"/>
                  <a:gd name="T19" fmla="*/ 26 h 256"/>
                  <a:gd name="T20" fmla="*/ 302 w 351"/>
                  <a:gd name="T21" fmla="*/ 25 h 256"/>
                  <a:gd name="T22" fmla="*/ 251 w 351"/>
                  <a:gd name="T23" fmla="*/ 22 h 256"/>
                  <a:gd name="T24" fmla="*/ 194 w 351"/>
                  <a:gd name="T25" fmla="*/ 17 h 256"/>
                  <a:gd name="T26" fmla="*/ 86 w 351"/>
                  <a:gd name="T27" fmla="*/ 6 h 256"/>
                  <a:gd name="T28" fmla="*/ 37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40"/>
                    </a:moveTo>
                    <a:cubicBezTo>
                      <a:pt x="260" y="140"/>
                      <a:pt x="199" y="135"/>
                      <a:pt x="138" y="130"/>
                    </a:cubicBezTo>
                    <a:cubicBezTo>
                      <a:pt x="77" y="123"/>
                      <a:pt x="16" y="115"/>
                      <a:pt x="16" y="115"/>
                    </a:cubicBezTo>
                    <a:cubicBezTo>
                      <a:pt x="0" y="226"/>
                      <a:pt x="0" y="226"/>
                      <a:pt x="0" y="226"/>
                    </a:cubicBezTo>
                    <a:cubicBezTo>
                      <a:pt x="0" y="226"/>
                      <a:pt x="21" y="229"/>
                      <a:pt x="54" y="233"/>
                    </a:cubicBezTo>
                    <a:cubicBezTo>
                      <a:pt x="86" y="237"/>
                      <a:pt x="129" y="244"/>
                      <a:pt x="172" y="246"/>
                    </a:cubicBezTo>
                    <a:cubicBezTo>
                      <a:pt x="194" y="248"/>
                      <a:pt x="215" y="249"/>
                      <a:pt x="236" y="251"/>
                    </a:cubicBezTo>
                    <a:cubicBezTo>
                      <a:pt x="256" y="252"/>
                      <a:pt x="275" y="254"/>
                      <a:pt x="291" y="254"/>
                    </a:cubicBezTo>
                    <a:cubicBezTo>
                      <a:pt x="323" y="255"/>
                      <a:pt x="345" y="256"/>
                      <a:pt x="345" y="256"/>
                    </a:cubicBezTo>
                    <a:cubicBezTo>
                      <a:pt x="351" y="26"/>
                      <a:pt x="351" y="26"/>
                      <a:pt x="351" y="26"/>
                    </a:cubicBezTo>
                    <a:cubicBezTo>
                      <a:pt x="351" y="26"/>
                      <a:pt x="331" y="26"/>
                      <a:pt x="302" y="25"/>
                    </a:cubicBezTo>
                    <a:cubicBezTo>
                      <a:pt x="287" y="25"/>
                      <a:pt x="270" y="23"/>
                      <a:pt x="251" y="22"/>
                    </a:cubicBezTo>
                    <a:cubicBezTo>
                      <a:pt x="233" y="20"/>
                      <a:pt x="213" y="19"/>
                      <a:pt x="194" y="17"/>
                    </a:cubicBezTo>
                    <a:cubicBezTo>
                      <a:pt x="154" y="15"/>
                      <a:pt x="115" y="9"/>
                      <a:pt x="86" y="6"/>
                    </a:cubicBezTo>
                    <a:cubicBezTo>
                      <a:pt x="56" y="2"/>
                      <a:pt x="37" y="0"/>
                      <a:pt x="3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 name="Line 33"/>
              <p:cNvSpPr>
                <a:spLocks noChangeShapeType="1"/>
              </p:cNvSpPr>
              <p:nvPr/>
            </p:nvSpPr>
            <p:spPr bwMode="auto">
              <a:xfrm>
                <a:off x="6130925"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 name="Freeform 34"/>
              <p:cNvSpPr/>
              <p:nvPr/>
            </p:nvSpPr>
            <p:spPr bwMode="auto">
              <a:xfrm>
                <a:off x="5821363" y="4659313"/>
                <a:ext cx="55563" cy="9525"/>
              </a:xfrm>
              <a:custGeom>
                <a:avLst/>
                <a:gdLst>
                  <a:gd name="T0" fmla="*/ 0 w 69"/>
                  <a:gd name="T1" fmla="*/ 0 h 12"/>
                  <a:gd name="T2" fmla="*/ 35 w 69"/>
                  <a:gd name="T3" fmla="*/ 6 h 12"/>
                  <a:gd name="T4" fmla="*/ 58 w 69"/>
                  <a:gd name="T5" fmla="*/ 10 h 12"/>
                  <a:gd name="T6" fmla="*/ 69 w 69"/>
                  <a:gd name="T7" fmla="*/ 12 h 12"/>
                </a:gdLst>
                <a:ahLst/>
                <a:cxnLst>
                  <a:cxn ang="0">
                    <a:pos x="T0" y="T1"/>
                  </a:cxn>
                  <a:cxn ang="0">
                    <a:pos x="T2" y="T3"/>
                  </a:cxn>
                  <a:cxn ang="0">
                    <a:pos x="T4" y="T5"/>
                  </a:cxn>
                  <a:cxn ang="0">
                    <a:pos x="T6" y="T7"/>
                  </a:cxn>
                </a:cxnLst>
                <a:rect l="0" t="0" r="r" b="b"/>
                <a:pathLst>
                  <a:path w="69" h="12">
                    <a:moveTo>
                      <a:pt x="0" y="0"/>
                    </a:moveTo>
                    <a:cubicBezTo>
                      <a:pt x="0" y="0"/>
                      <a:pt x="17" y="3"/>
                      <a:pt x="35" y="6"/>
                    </a:cubicBezTo>
                    <a:cubicBezTo>
                      <a:pt x="43" y="8"/>
                      <a:pt x="52" y="9"/>
                      <a:pt x="58" y="10"/>
                    </a:cubicBezTo>
                    <a:cubicBezTo>
                      <a:pt x="64" y="11"/>
                      <a:pt x="69" y="12"/>
                      <a:pt x="69"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 name="Freeform 35"/>
              <p:cNvSpPr/>
              <p:nvPr/>
            </p:nvSpPr>
            <p:spPr bwMode="auto">
              <a:xfrm>
                <a:off x="5461000" y="4583113"/>
                <a:ext cx="304800" cy="247650"/>
              </a:xfrm>
              <a:custGeom>
                <a:avLst/>
                <a:gdLst>
                  <a:gd name="T0" fmla="*/ 120 w 377"/>
                  <a:gd name="T1" fmla="*/ 137 h 307"/>
                  <a:gd name="T2" fmla="*/ 157 w 377"/>
                  <a:gd name="T3" fmla="*/ 148 h 307"/>
                  <a:gd name="T4" fmla="*/ 194 w 377"/>
                  <a:gd name="T5" fmla="*/ 159 h 307"/>
                  <a:gd name="T6" fmla="*/ 216 w 377"/>
                  <a:gd name="T7" fmla="*/ 165 h 307"/>
                  <a:gd name="T8" fmla="*/ 238 w 377"/>
                  <a:gd name="T9" fmla="*/ 170 h 307"/>
                  <a:gd name="T10" fmla="*/ 320 w 377"/>
                  <a:gd name="T11" fmla="*/ 189 h 307"/>
                  <a:gd name="T12" fmla="*/ 347 w 377"/>
                  <a:gd name="T13" fmla="*/ 195 h 307"/>
                  <a:gd name="T14" fmla="*/ 357 w 377"/>
                  <a:gd name="T15" fmla="*/ 197 h 307"/>
                  <a:gd name="T16" fmla="*/ 335 w 377"/>
                  <a:gd name="T17" fmla="*/ 307 h 307"/>
                  <a:gd name="T18" fmla="*/ 331 w 377"/>
                  <a:gd name="T19" fmla="*/ 307 h 307"/>
                  <a:gd name="T20" fmla="*/ 320 w 377"/>
                  <a:gd name="T21" fmla="*/ 304 h 307"/>
                  <a:gd name="T22" fmla="*/ 282 w 377"/>
                  <a:gd name="T23" fmla="*/ 296 h 307"/>
                  <a:gd name="T24" fmla="*/ 228 w 377"/>
                  <a:gd name="T25" fmla="*/ 283 h 307"/>
                  <a:gd name="T26" fmla="*/ 166 w 377"/>
                  <a:gd name="T27" fmla="*/ 268 h 307"/>
                  <a:gd name="T28" fmla="*/ 51 w 377"/>
                  <a:gd name="T29" fmla="*/ 235 h 307"/>
                  <a:gd name="T30" fmla="*/ 0 w 377"/>
                  <a:gd name="T31" fmla="*/ 217 h 307"/>
                  <a:gd name="T32" fmla="*/ 73 w 377"/>
                  <a:gd name="T33" fmla="*/ 0 h 307"/>
                  <a:gd name="T34" fmla="*/ 119 w 377"/>
                  <a:gd name="T35" fmla="*/ 16 h 307"/>
                  <a:gd name="T36" fmla="*/ 224 w 377"/>
                  <a:gd name="T37" fmla="*/ 45 h 307"/>
                  <a:gd name="T38" fmla="*/ 252 w 377"/>
                  <a:gd name="T39" fmla="*/ 53 h 307"/>
                  <a:gd name="T40" fmla="*/ 280 w 377"/>
                  <a:gd name="T41" fmla="*/ 60 h 307"/>
                  <a:gd name="T42" fmla="*/ 329 w 377"/>
                  <a:gd name="T43" fmla="*/ 71 h 307"/>
                  <a:gd name="T44" fmla="*/ 364 w 377"/>
                  <a:gd name="T45" fmla="*/ 79 h 307"/>
                  <a:gd name="T46" fmla="*/ 377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120" y="137"/>
                    </a:moveTo>
                    <a:cubicBezTo>
                      <a:pt x="120" y="137"/>
                      <a:pt x="134" y="142"/>
                      <a:pt x="157" y="148"/>
                    </a:cubicBezTo>
                    <a:cubicBezTo>
                      <a:pt x="168" y="151"/>
                      <a:pt x="180" y="155"/>
                      <a:pt x="194" y="159"/>
                    </a:cubicBezTo>
                    <a:cubicBezTo>
                      <a:pt x="201" y="161"/>
                      <a:pt x="208" y="163"/>
                      <a:pt x="216" y="165"/>
                    </a:cubicBezTo>
                    <a:cubicBezTo>
                      <a:pt x="223" y="167"/>
                      <a:pt x="230" y="168"/>
                      <a:pt x="238" y="170"/>
                    </a:cubicBezTo>
                    <a:cubicBezTo>
                      <a:pt x="268" y="177"/>
                      <a:pt x="297" y="184"/>
                      <a:pt x="320" y="189"/>
                    </a:cubicBezTo>
                    <a:cubicBezTo>
                      <a:pt x="331" y="191"/>
                      <a:pt x="340" y="194"/>
                      <a:pt x="347" y="195"/>
                    </a:cubicBezTo>
                    <a:cubicBezTo>
                      <a:pt x="353" y="197"/>
                      <a:pt x="357" y="197"/>
                      <a:pt x="357" y="197"/>
                    </a:cubicBezTo>
                    <a:cubicBezTo>
                      <a:pt x="335" y="307"/>
                      <a:pt x="335" y="307"/>
                      <a:pt x="335" y="307"/>
                    </a:cubicBezTo>
                    <a:cubicBezTo>
                      <a:pt x="335" y="307"/>
                      <a:pt x="333" y="307"/>
                      <a:pt x="331" y="307"/>
                    </a:cubicBezTo>
                    <a:cubicBezTo>
                      <a:pt x="328" y="306"/>
                      <a:pt x="325" y="305"/>
                      <a:pt x="320" y="304"/>
                    </a:cubicBezTo>
                    <a:cubicBezTo>
                      <a:pt x="311" y="302"/>
                      <a:pt x="298" y="299"/>
                      <a:pt x="282" y="296"/>
                    </a:cubicBezTo>
                    <a:cubicBezTo>
                      <a:pt x="266" y="292"/>
                      <a:pt x="248" y="288"/>
                      <a:pt x="228" y="283"/>
                    </a:cubicBezTo>
                    <a:cubicBezTo>
                      <a:pt x="208" y="278"/>
                      <a:pt x="187" y="274"/>
                      <a:pt x="166" y="268"/>
                    </a:cubicBezTo>
                    <a:cubicBezTo>
                      <a:pt x="124" y="256"/>
                      <a:pt x="83" y="244"/>
                      <a:pt x="51" y="235"/>
                    </a:cubicBezTo>
                    <a:cubicBezTo>
                      <a:pt x="21" y="224"/>
                      <a:pt x="0" y="217"/>
                      <a:pt x="0" y="217"/>
                    </a:cubicBezTo>
                    <a:cubicBezTo>
                      <a:pt x="73" y="0"/>
                      <a:pt x="73" y="0"/>
                      <a:pt x="73" y="0"/>
                    </a:cubicBezTo>
                    <a:cubicBezTo>
                      <a:pt x="73" y="0"/>
                      <a:pt x="91" y="6"/>
                      <a:pt x="119" y="16"/>
                    </a:cubicBezTo>
                    <a:cubicBezTo>
                      <a:pt x="148" y="24"/>
                      <a:pt x="186" y="34"/>
                      <a:pt x="224" y="45"/>
                    </a:cubicBezTo>
                    <a:cubicBezTo>
                      <a:pt x="233" y="48"/>
                      <a:pt x="243" y="51"/>
                      <a:pt x="252" y="53"/>
                    </a:cubicBezTo>
                    <a:cubicBezTo>
                      <a:pt x="262" y="55"/>
                      <a:pt x="271" y="57"/>
                      <a:pt x="280" y="60"/>
                    </a:cubicBezTo>
                    <a:cubicBezTo>
                      <a:pt x="298" y="64"/>
                      <a:pt x="315" y="68"/>
                      <a:pt x="329" y="71"/>
                    </a:cubicBezTo>
                    <a:cubicBezTo>
                      <a:pt x="343" y="74"/>
                      <a:pt x="355" y="77"/>
                      <a:pt x="364" y="79"/>
                    </a:cubicBezTo>
                    <a:cubicBezTo>
                      <a:pt x="372" y="81"/>
                      <a:pt x="377" y="82"/>
                      <a:pt x="377"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 name="Line 36"/>
              <p:cNvSpPr>
                <a:spLocks noChangeShapeType="1"/>
              </p:cNvSpPr>
              <p:nvPr/>
            </p:nvSpPr>
            <p:spPr bwMode="auto">
              <a:xfrm flipH="1" flipV="1">
                <a:off x="5467350"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 name="Line 37"/>
              <p:cNvSpPr>
                <a:spLocks noChangeShapeType="1"/>
              </p:cNvSpPr>
              <p:nvPr/>
            </p:nvSpPr>
            <p:spPr bwMode="auto">
              <a:xfrm flipH="1" flipV="1">
                <a:off x="5765800"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 name="Freeform 38"/>
              <p:cNvSpPr/>
              <p:nvPr/>
            </p:nvSpPr>
            <p:spPr bwMode="auto">
              <a:xfrm>
                <a:off x="5092700" y="4438650"/>
                <a:ext cx="322263" cy="279400"/>
              </a:xfrm>
              <a:custGeom>
                <a:avLst/>
                <a:gdLst>
                  <a:gd name="T0" fmla="*/ 274 w 398"/>
                  <a:gd name="T1" fmla="*/ 208 h 346"/>
                  <a:gd name="T2" fmla="*/ 239 w 398"/>
                  <a:gd name="T3" fmla="*/ 192 h 346"/>
                  <a:gd name="T4" fmla="*/ 203 w 398"/>
                  <a:gd name="T5" fmla="*/ 176 h 346"/>
                  <a:gd name="T6" fmla="*/ 163 w 398"/>
                  <a:gd name="T7" fmla="*/ 157 h 346"/>
                  <a:gd name="T8" fmla="*/ 88 w 398"/>
                  <a:gd name="T9" fmla="*/ 118 h 346"/>
                  <a:gd name="T10" fmla="*/ 63 w 398"/>
                  <a:gd name="T11" fmla="*/ 106 h 346"/>
                  <a:gd name="T12" fmla="*/ 54 w 398"/>
                  <a:gd name="T13" fmla="*/ 101 h 346"/>
                  <a:gd name="T14" fmla="*/ 0 w 398"/>
                  <a:gd name="T15" fmla="*/ 200 h 346"/>
                  <a:gd name="T16" fmla="*/ 3 w 398"/>
                  <a:gd name="T17" fmla="*/ 201 h 346"/>
                  <a:gd name="T18" fmla="*/ 13 w 398"/>
                  <a:gd name="T19" fmla="*/ 207 h 346"/>
                  <a:gd name="T20" fmla="*/ 48 w 398"/>
                  <a:gd name="T21" fmla="*/ 224 h 346"/>
                  <a:gd name="T22" fmla="*/ 98 w 398"/>
                  <a:gd name="T23" fmla="*/ 250 h 346"/>
                  <a:gd name="T24" fmla="*/ 125 w 398"/>
                  <a:gd name="T25" fmla="*/ 264 h 346"/>
                  <a:gd name="T26" fmla="*/ 155 w 398"/>
                  <a:gd name="T27" fmla="*/ 277 h 346"/>
                  <a:gd name="T28" fmla="*/ 213 w 398"/>
                  <a:gd name="T29" fmla="*/ 304 h 346"/>
                  <a:gd name="T30" fmla="*/ 264 w 398"/>
                  <a:gd name="T31" fmla="*/ 326 h 346"/>
                  <a:gd name="T32" fmla="*/ 314 w 398"/>
                  <a:gd name="T33" fmla="*/ 346 h 346"/>
                  <a:gd name="T34" fmla="*/ 398 w 398"/>
                  <a:gd name="T35" fmla="*/ 132 h 346"/>
                  <a:gd name="T36" fmla="*/ 353 w 398"/>
                  <a:gd name="T37" fmla="*/ 114 h 346"/>
                  <a:gd name="T38" fmla="*/ 306 w 398"/>
                  <a:gd name="T39" fmla="*/ 94 h 346"/>
                  <a:gd name="T40" fmla="*/ 254 w 398"/>
                  <a:gd name="T41" fmla="*/ 70 h 346"/>
                  <a:gd name="T42" fmla="*/ 227 w 398"/>
                  <a:gd name="T43" fmla="*/ 58 h 346"/>
                  <a:gd name="T44" fmla="*/ 201 w 398"/>
                  <a:gd name="T45" fmla="*/ 45 h 346"/>
                  <a:gd name="T46" fmla="*/ 156 w 398"/>
                  <a:gd name="T47" fmla="*/ 22 h 346"/>
                  <a:gd name="T48" fmla="*/ 112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208"/>
                    </a:moveTo>
                    <a:cubicBezTo>
                      <a:pt x="274" y="208"/>
                      <a:pt x="260" y="201"/>
                      <a:pt x="239" y="192"/>
                    </a:cubicBezTo>
                    <a:cubicBezTo>
                      <a:pt x="228" y="187"/>
                      <a:pt x="216" y="182"/>
                      <a:pt x="203" y="176"/>
                    </a:cubicBezTo>
                    <a:cubicBezTo>
                      <a:pt x="190" y="170"/>
                      <a:pt x="176" y="164"/>
                      <a:pt x="163" y="157"/>
                    </a:cubicBezTo>
                    <a:cubicBezTo>
                      <a:pt x="135" y="143"/>
                      <a:pt x="108" y="129"/>
                      <a:pt x="88" y="118"/>
                    </a:cubicBezTo>
                    <a:cubicBezTo>
                      <a:pt x="77" y="113"/>
                      <a:pt x="69" y="109"/>
                      <a:pt x="63" y="106"/>
                    </a:cubicBezTo>
                    <a:cubicBezTo>
                      <a:pt x="57" y="103"/>
                      <a:pt x="54" y="101"/>
                      <a:pt x="54" y="101"/>
                    </a:cubicBezTo>
                    <a:cubicBezTo>
                      <a:pt x="0" y="200"/>
                      <a:pt x="0" y="200"/>
                      <a:pt x="0" y="200"/>
                    </a:cubicBezTo>
                    <a:cubicBezTo>
                      <a:pt x="0" y="200"/>
                      <a:pt x="1" y="200"/>
                      <a:pt x="3" y="201"/>
                    </a:cubicBezTo>
                    <a:cubicBezTo>
                      <a:pt x="6" y="203"/>
                      <a:pt x="9" y="204"/>
                      <a:pt x="13" y="207"/>
                    </a:cubicBezTo>
                    <a:cubicBezTo>
                      <a:pt x="22" y="211"/>
                      <a:pt x="34" y="217"/>
                      <a:pt x="48" y="224"/>
                    </a:cubicBezTo>
                    <a:cubicBezTo>
                      <a:pt x="63" y="232"/>
                      <a:pt x="79" y="241"/>
                      <a:pt x="98" y="250"/>
                    </a:cubicBezTo>
                    <a:cubicBezTo>
                      <a:pt x="107" y="254"/>
                      <a:pt x="116" y="259"/>
                      <a:pt x="125" y="264"/>
                    </a:cubicBezTo>
                    <a:cubicBezTo>
                      <a:pt x="135" y="268"/>
                      <a:pt x="145" y="273"/>
                      <a:pt x="155" y="277"/>
                    </a:cubicBezTo>
                    <a:cubicBezTo>
                      <a:pt x="175" y="286"/>
                      <a:pt x="194" y="295"/>
                      <a:pt x="213" y="304"/>
                    </a:cubicBezTo>
                    <a:cubicBezTo>
                      <a:pt x="231" y="312"/>
                      <a:pt x="248" y="320"/>
                      <a:pt x="264" y="326"/>
                    </a:cubicBezTo>
                    <a:cubicBezTo>
                      <a:pt x="294" y="338"/>
                      <a:pt x="314" y="346"/>
                      <a:pt x="314" y="346"/>
                    </a:cubicBezTo>
                    <a:cubicBezTo>
                      <a:pt x="398" y="132"/>
                      <a:pt x="398" y="132"/>
                      <a:pt x="398" y="132"/>
                    </a:cubicBezTo>
                    <a:cubicBezTo>
                      <a:pt x="398" y="132"/>
                      <a:pt x="380" y="125"/>
                      <a:pt x="353" y="114"/>
                    </a:cubicBezTo>
                    <a:cubicBezTo>
                      <a:pt x="339" y="109"/>
                      <a:pt x="323" y="101"/>
                      <a:pt x="306" y="94"/>
                    </a:cubicBezTo>
                    <a:cubicBezTo>
                      <a:pt x="289" y="86"/>
                      <a:pt x="271" y="78"/>
                      <a:pt x="254" y="70"/>
                    </a:cubicBezTo>
                    <a:cubicBezTo>
                      <a:pt x="245" y="66"/>
                      <a:pt x="236" y="62"/>
                      <a:pt x="227" y="58"/>
                    </a:cubicBezTo>
                    <a:cubicBezTo>
                      <a:pt x="218" y="54"/>
                      <a:pt x="210" y="49"/>
                      <a:pt x="201" y="45"/>
                    </a:cubicBezTo>
                    <a:cubicBezTo>
                      <a:pt x="185" y="37"/>
                      <a:pt x="169" y="29"/>
                      <a:pt x="156" y="22"/>
                    </a:cubicBezTo>
                    <a:cubicBezTo>
                      <a:pt x="130" y="9"/>
                      <a:pt x="112" y="0"/>
                      <a:pt x="112"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 name="Freeform 39"/>
              <p:cNvSpPr/>
              <p:nvPr/>
            </p:nvSpPr>
            <p:spPr bwMode="auto">
              <a:xfrm>
                <a:off x="5414963" y="4545013"/>
                <a:ext cx="52388" cy="20638"/>
              </a:xfrm>
              <a:custGeom>
                <a:avLst/>
                <a:gdLst>
                  <a:gd name="T0" fmla="*/ 0 w 65"/>
                  <a:gd name="T1" fmla="*/ 0 h 26"/>
                  <a:gd name="T2" fmla="*/ 33 w 65"/>
                  <a:gd name="T3" fmla="*/ 13 h 26"/>
                  <a:gd name="T4" fmla="*/ 55 w 65"/>
                  <a:gd name="T5" fmla="*/ 22 h 26"/>
                  <a:gd name="T6" fmla="*/ 65 w 65"/>
                  <a:gd name="T7" fmla="*/ 26 h 26"/>
                </a:gdLst>
                <a:ahLst/>
                <a:cxnLst>
                  <a:cxn ang="0">
                    <a:pos x="T0" y="T1"/>
                  </a:cxn>
                  <a:cxn ang="0">
                    <a:pos x="T2" y="T3"/>
                  </a:cxn>
                  <a:cxn ang="0">
                    <a:pos x="T4" y="T5"/>
                  </a:cxn>
                  <a:cxn ang="0">
                    <a:pos x="T6" y="T7"/>
                  </a:cxn>
                </a:cxnLst>
                <a:rect l="0" t="0" r="r" b="b"/>
                <a:pathLst>
                  <a:path w="65" h="26">
                    <a:moveTo>
                      <a:pt x="0" y="0"/>
                    </a:moveTo>
                    <a:cubicBezTo>
                      <a:pt x="0" y="0"/>
                      <a:pt x="17" y="7"/>
                      <a:pt x="33" y="13"/>
                    </a:cubicBezTo>
                    <a:cubicBezTo>
                      <a:pt x="41" y="16"/>
                      <a:pt x="49" y="19"/>
                      <a:pt x="55" y="22"/>
                    </a:cubicBezTo>
                    <a:cubicBezTo>
                      <a:pt x="61" y="24"/>
                      <a:pt x="65" y="26"/>
                      <a:pt x="65"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 name="Line 40"/>
              <p:cNvSpPr>
                <a:spLocks noChangeShapeType="1"/>
              </p:cNvSpPr>
              <p:nvPr/>
            </p:nvSpPr>
            <p:spPr bwMode="auto">
              <a:xfrm>
                <a:off x="5135563"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 name="Freeform 41"/>
              <p:cNvSpPr/>
              <p:nvPr/>
            </p:nvSpPr>
            <p:spPr bwMode="auto">
              <a:xfrm>
                <a:off x="4764088" y="4233863"/>
                <a:ext cx="323850" cy="306388"/>
              </a:xfrm>
              <a:custGeom>
                <a:avLst/>
                <a:gdLst>
                  <a:gd name="T0" fmla="*/ 139 w 401"/>
                  <a:gd name="T1" fmla="*/ 146 h 379"/>
                  <a:gd name="T2" fmla="*/ 239 w 401"/>
                  <a:gd name="T3" fmla="*/ 217 h 379"/>
                  <a:gd name="T4" fmla="*/ 342 w 401"/>
                  <a:gd name="T5" fmla="*/ 283 h 379"/>
                  <a:gd name="T6" fmla="*/ 283 w 401"/>
                  <a:gd name="T7" fmla="*/ 379 h 379"/>
                  <a:gd name="T8" fmla="*/ 237 w 401"/>
                  <a:gd name="T9" fmla="*/ 350 h 379"/>
                  <a:gd name="T10" fmla="*/ 191 w 401"/>
                  <a:gd name="T11" fmla="*/ 320 h 379"/>
                  <a:gd name="T12" fmla="*/ 178 w 401"/>
                  <a:gd name="T13" fmla="*/ 312 h 379"/>
                  <a:gd name="T14" fmla="*/ 165 w 401"/>
                  <a:gd name="T15" fmla="*/ 302 h 379"/>
                  <a:gd name="T16" fmla="*/ 138 w 401"/>
                  <a:gd name="T17" fmla="*/ 284 h 379"/>
                  <a:gd name="T18" fmla="*/ 87 w 401"/>
                  <a:gd name="T19" fmla="*/ 247 h 379"/>
                  <a:gd name="T20" fmla="*/ 63 w 401"/>
                  <a:gd name="T21" fmla="*/ 230 h 379"/>
                  <a:gd name="T22" fmla="*/ 42 w 401"/>
                  <a:gd name="T23" fmla="*/ 213 h 379"/>
                  <a:gd name="T24" fmla="*/ 0 w 401"/>
                  <a:gd name="T25" fmla="*/ 180 h 379"/>
                  <a:gd name="T26" fmla="*/ 143 w 401"/>
                  <a:gd name="T27" fmla="*/ 0 h 379"/>
                  <a:gd name="T28" fmla="*/ 181 w 401"/>
                  <a:gd name="T29" fmla="*/ 31 h 379"/>
                  <a:gd name="T30" fmla="*/ 269 w 401"/>
                  <a:gd name="T31" fmla="*/ 95 h 379"/>
                  <a:gd name="T32" fmla="*/ 293 w 401"/>
                  <a:gd name="T33" fmla="*/ 112 h 379"/>
                  <a:gd name="T34" fmla="*/ 316 w 401"/>
                  <a:gd name="T35" fmla="*/ 128 h 379"/>
                  <a:gd name="T36" fmla="*/ 359 w 401"/>
                  <a:gd name="T37" fmla="*/ 155 h 379"/>
                  <a:gd name="T38" fmla="*/ 401 w 401"/>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9">
                    <a:moveTo>
                      <a:pt x="139" y="146"/>
                    </a:moveTo>
                    <a:cubicBezTo>
                      <a:pt x="139" y="146"/>
                      <a:pt x="189" y="182"/>
                      <a:pt x="239" y="217"/>
                    </a:cubicBezTo>
                    <a:cubicBezTo>
                      <a:pt x="290" y="250"/>
                      <a:pt x="342" y="283"/>
                      <a:pt x="342" y="283"/>
                    </a:cubicBezTo>
                    <a:cubicBezTo>
                      <a:pt x="283" y="379"/>
                      <a:pt x="283" y="379"/>
                      <a:pt x="283" y="379"/>
                    </a:cubicBezTo>
                    <a:cubicBezTo>
                      <a:pt x="283" y="379"/>
                      <a:pt x="265" y="367"/>
                      <a:pt x="237" y="350"/>
                    </a:cubicBezTo>
                    <a:cubicBezTo>
                      <a:pt x="224" y="341"/>
                      <a:pt x="208" y="331"/>
                      <a:pt x="191" y="320"/>
                    </a:cubicBezTo>
                    <a:cubicBezTo>
                      <a:pt x="186" y="317"/>
                      <a:pt x="182" y="314"/>
                      <a:pt x="178" y="312"/>
                    </a:cubicBezTo>
                    <a:cubicBezTo>
                      <a:pt x="173" y="309"/>
                      <a:pt x="169" y="306"/>
                      <a:pt x="165" y="302"/>
                    </a:cubicBezTo>
                    <a:cubicBezTo>
                      <a:pt x="156" y="296"/>
                      <a:pt x="147" y="290"/>
                      <a:pt x="138" y="284"/>
                    </a:cubicBezTo>
                    <a:cubicBezTo>
                      <a:pt x="121" y="271"/>
                      <a:pt x="103" y="259"/>
                      <a:pt x="87" y="247"/>
                    </a:cubicBezTo>
                    <a:cubicBezTo>
                      <a:pt x="78" y="241"/>
                      <a:pt x="70" y="235"/>
                      <a:pt x="63" y="230"/>
                    </a:cubicBezTo>
                    <a:cubicBezTo>
                      <a:pt x="56" y="224"/>
                      <a:pt x="49" y="218"/>
                      <a:pt x="42" y="213"/>
                    </a:cubicBezTo>
                    <a:cubicBezTo>
                      <a:pt x="17" y="193"/>
                      <a:pt x="0" y="180"/>
                      <a:pt x="0" y="180"/>
                    </a:cubicBezTo>
                    <a:cubicBezTo>
                      <a:pt x="143" y="0"/>
                      <a:pt x="143" y="0"/>
                      <a:pt x="143" y="0"/>
                    </a:cubicBezTo>
                    <a:cubicBezTo>
                      <a:pt x="143" y="0"/>
                      <a:pt x="158" y="13"/>
                      <a:pt x="181" y="31"/>
                    </a:cubicBezTo>
                    <a:cubicBezTo>
                      <a:pt x="204" y="50"/>
                      <a:pt x="237" y="72"/>
                      <a:pt x="269" y="95"/>
                    </a:cubicBezTo>
                    <a:cubicBezTo>
                      <a:pt x="277" y="101"/>
                      <a:pt x="285" y="106"/>
                      <a:pt x="293" y="112"/>
                    </a:cubicBezTo>
                    <a:cubicBezTo>
                      <a:pt x="301" y="118"/>
                      <a:pt x="309" y="123"/>
                      <a:pt x="316" y="128"/>
                    </a:cubicBezTo>
                    <a:cubicBezTo>
                      <a:pt x="332" y="138"/>
                      <a:pt x="347" y="147"/>
                      <a:pt x="359" y="155"/>
                    </a:cubicBezTo>
                    <a:cubicBezTo>
                      <a:pt x="384" y="171"/>
                      <a:pt x="401" y="182"/>
                      <a:pt x="401"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 name="Freeform 42"/>
              <p:cNvSpPr/>
              <p:nvPr/>
            </p:nvSpPr>
            <p:spPr bwMode="auto">
              <a:xfrm>
                <a:off x="4835525" y="4198938"/>
                <a:ext cx="42863" cy="34925"/>
              </a:xfrm>
              <a:custGeom>
                <a:avLst/>
                <a:gdLst>
                  <a:gd name="T0" fmla="*/ 54 w 54"/>
                  <a:gd name="T1" fmla="*/ 43 h 43"/>
                  <a:gd name="T2" fmla="*/ 26 w 54"/>
                  <a:gd name="T3" fmla="*/ 22 h 43"/>
                  <a:gd name="T4" fmla="*/ 16 w 54"/>
                  <a:gd name="T5" fmla="*/ 14 h 43"/>
                  <a:gd name="T6" fmla="*/ 8 w 54"/>
                  <a:gd name="T7" fmla="*/ 7 h 43"/>
                  <a:gd name="T8" fmla="*/ 0 w 54"/>
                  <a:gd name="T9" fmla="*/ 0 h 43"/>
                </a:gdLst>
                <a:ahLst/>
                <a:cxnLst>
                  <a:cxn ang="0">
                    <a:pos x="T0" y="T1"/>
                  </a:cxn>
                  <a:cxn ang="0">
                    <a:pos x="T2" y="T3"/>
                  </a:cxn>
                  <a:cxn ang="0">
                    <a:pos x="T4" y="T5"/>
                  </a:cxn>
                  <a:cxn ang="0">
                    <a:pos x="T6" y="T7"/>
                  </a:cxn>
                  <a:cxn ang="0">
                    <a:pos x="T8" y="T9"/>
                  </a:cxn>
                </a:cxnLst>
                <a:rect l="0" t="0" r="r" b="b"/>
                <a:pathLst>
                  <a:path w="54" h="43">
                    <a:moveTo>
                      <a:pt x="54" y="43"/>
                    </a:moveTo>
                    <a:cubicBezTo>
                      <a:pt x="54" y="43"/>
                      <a:pt x="40" y="33"/>
                      <a:pt x="26" y="22"/>
                    </a:cubicBezTo>
                    <a:cubicBezTo>
                      <a:pt x="23" y="19"/>
                      <a:pt x="19" y="17"/>
                      <a:pt x="16" y="14"/>
                    </a:cubicBezTo>
                    <a:cubicBezTo>
                      <a:pt x="13" y="11"/>
                      <a:pt x="10" y="9"/>
                      <a:pt x="8" y="7"/>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 name="Freeform 43"/>
              <p:cNvSpPr/>
              <p:nvPr/>
            </p:nvSpPr>
            <p:spPr bwMode="auto">
              <a:xfrm>
                <a:off x="5087938" y="4381500"/>
                <a:ext cx="47625" cy="28575"/>
              </a:xfrm>
              <a:custGeom>
                <a:avLst/>
                <a:gdLst>
                  <a:gd name="T0" fmla="*/ 59 w 59"/>
                  <a:gd name="T1" fmla="*/ 35 h 35"/>
                  <a:gd name="T2" fmla="*/ 29 w 59"/>
                  <a:gd name="T3" fmla="*/ 18 h 35"/>
                  <a:gd name="T4" fmla="*/ 9 w 59"/>
                  <a:gd name="T5" fmla="*/ 6 h 35"/>
                  <a:gd name="T6" fmla="*/ 0 w 59"/>
                  <a:gd name="T7" fmla="*/ 0 h 35"/>
                </a:gdLst>
                <a:ahLst/>
                <a:cxnLst>
                  <a:cxn ang="0">
                    <a:pos x="T0" y="T1"/>
                  </a:cxn>
                  <a:cxn ang="0">
                    <a:pos x="T2" y="T3"/>
                  </a:cxn>
                  <a:cxn ang="0">
                    <a:pos x="T4" y="T5"/>
                  </a:cxn>
                  <a:cxn ang="0">
                    <a:pos x="T6" y="T7"/>
                  </a:cxn>
                </a:cxnLst>
                <a:rect l="0" t="0" r="r" b="b"/>
                <a:pathLst>
                  <a:path w="59" h="35">
                    <a:moveTo>
                      <a:pt x="59" y="35"/>
                    </a:moveTo>
                    <a:cubicBezTo>
                      <a:pt x="59" y="35"/>
                      <a:pt x="44" y="26"/>
                      <a:pt x="29" y="18"/>
                    </a:cubicBezTo>
                    <a:cubicBezTo>
                      <a:pt x="22" y="13"/>
                      <a:pt x="14" y="9"/>
                      <a:pt x="9" y="6"/>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 name="Freeform 44"/>
              <p:cNvSpPr/>
              <p:nvPr/>
            </p:nvSpPr>
            <p:spPr bwMode="auto">
              <a:xfrm>
                <a:off x="4471988" y="3981450"/>
                <a:ext cx="320675" cy="320675"/>
              </a:xfrm>
              <a:custGeom>
                <a:avLst/>
                <a:gdLst>
                  <a:gd name="T0" fmla="*/ 255 w 397"/>
                  <a:gd name="T1" fmla="*/ 251 h 395"/>
                  <a:gd name="T2" fmla="*/ 227 w 397"/>
                  <a:gd name="T3" fmla="*/ 225 h 395"/>
                  <a:gd name="T4" fmla="*/ 199 w 397"/>
                  <a:gd name="T5" fmla="*/ 198 h 395"/>
                  <a:gd name="T6" fmla="*/ 168 w 397"/>
                  <a:gd name="T7" fmla="*/ 165 h 395"/>
                  <a:gd name="T8" fmla="*/ 110 w 397"/>
                  <a:gd name="T9" fmla="*/ 104 h 395"/>
                  <a:gd name="T10" fmla="*/ 84 w 397"/>
                  <a:gd name="T11" fmla="*/ 75 h 395"/>
                  <a:gd name="T12" fmla="*/ 0 w 397"/>
                  <a:gd name="T13" fmla="*/ 150 h 395"/>
                  <a:gd name="T14" fmla="*/ 10 w 397"/>
                  <a:gd name="T15" fmla="*/ 161 h 395"/>
                  <a:gd name="T16" fmla="*/ 36 w 397"/>
                  <a:gd name="T17" fmla="*/ 190 h 395"/>
                  <a:gd name="T18" fmla="*/ 118 w 397"/>
                  <a:gd name="T19" fmla="*/ 277 h 395"/>
                  <a:gd name="T20" fmla="*/ 205 w 397"/>
                  <a:gd name="T21" fmla="*/ 359 h 395"/>
                  <a:gd name="T22" fmla="*/ 234 w 397"/>
                  <a:gd name="T23" fmla="*/ 385 h 395"/>
                  <a:gd name="T24" fmla="*/ 245 w 397"/>
                  <a:gd name="T25" fmla="*/ 395 h 395"/>
                  <a:gd name="T26" fmla="*/ 397 w 397"/>
                  <a:gd name="T27" fmla="*/ 223 h 395"/>
                  <a:gd name="T28" fmla="*/ 387 w 397"/>
                  <a:gd name="T29" fmla="*/ 214 h 395"/>
                  <a:gd name="T30" fmla="*/ 360 w 397"/>
                  <a:gd name="T31" fmla="*/ 190 h 395"/>
                  <a:gd name="T32" fmla="*/ 282 w 397"/>
                  <a:gd name="T33" fmla="*/ 115 h 395"/>
                  <a:gd name="T34" fmla="*/ 207 w 397"/>
                  <a:gd name="T35" fmla="*/ 37 h 395"/>
                  <a:gd name="T36" fmla="*/ 183 w 397"/>
                  <a:gd name="T37" fmla="*/ 10 h 395"/>
                  <a:gd name="T38" fmla="*/ 174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251"/>
                    </a:moveTo>
                    <a:cubicBezTo>
                      <a:pt x="255" y="251"/>
                      <a:pt x="244" y="241"/>
                      <a:pt x="227" y="225"/>
                    </a:cubicBezTo>
                    <a:cubicBezTo>
                      <a:pt x="219" y="217"/>
                      <a:pt x="209" y="208"/>
                      <a:pt x="199" y="198"/>
                    </a:cubicBezTo>
                    <a:cubicBezTo>
                      <a:pt x="189" y="187"/>
                      <a:pt x="178" y="176"/>
                      <a:pt x="168" y="165"/>
                    </a:cubicBezTo>
                    <a:cubicBezTo>
                      <a:pt x="146" y="143"/>
                      <a:pt x="125" y="121"/>
                      <a:pt x="110" y="104"/>
                    </a:cubicBezTo>
                    <a:cubicBezTo>
                      <a:pt x="95" y="87"/>
                      <a:pt x="84" y="75"/>
                      <a:pt x="84" y="75"/>
                    </a:cubicBezTo>
                    <a:cubicBezTo>
                      <a:pt x="0" y="150"/>
                      <a:pt x="0" y="150"/>
                      <a:pt x="0" y="150"/>
                    </a:cubicBezTo>
                    <a:cubicBezTo>
                      <a:pt x="0" y="150"/>
                      <a:pt x="4" y="154"/>
                      <a:pt x="10" y="161"/>
                    </a:cubicBezTo>
                    <a:cubicBezTo>
                      <a:pt x="16" y="168"/>
                      <a:pt x="25" y="179"/>
                      <a:pt x="36" y="190"/>
                    </a:cubicBezTo>
                    <a:cubicBezTo>
                      <a:pt x="59" y="214"/>
                      <a:pt x="89" y="245"/>
                      <a:pt x="118" y="277"/>
                    </a:cubicBezTo>
                    <a:cubicBezTo>
                      <a:pt x="150" y="307"/>
                      <a:pt x="181" y="336"/>
                      <a:pt x="205" y="359"/>
                    </a:cubicBezTo>
                    <a:cubicBezTo>
                      <a:pt x="216" y="370"/>
                      <a:pt x="227" y="379"/>
                      <a:pt x="234" y="385"/>
                    </a:cubicBezTo>
                    <a:cubicBezTo>
                      <a:pt x="241" y="391"/>
                      <a:pt x="245" y="395"/>
                      <a:pt x="245" y="395"/>
                    </a:cubicBezTo>
                    <a:cubicBezTo>
                      <a:pt x="397" y="223"/>
                      <a:pt x="397" y="223"/>
                      <a:pt x="397" y="223"/>
                    </a:cubicBezTo>
                    <a:cubicBezTo>
                      <a:pt x="397" y="223"/>
                      <a:pt x="393" y="220"/>
                      <a:pt x="387" y="214"/>
                    </a:cubicBezTo>
                    <a:cubicBezTo>
                      <a:pt x="380" y="209"/>
                      <a:pt x="371" y="201"/>
                      <a:pt x="360" y="190"/>
                    </a:cubicBezTo>
                    <a:cubicBezTo>
                      <a:pt x="339" y="170"/>
                      <a:pt x="310" y="143"/>
                      <a:pt x="282" y="115"/>
                    </a:cubicBezTo>
                    <a:cubicBezTo>
                      <a:pt x="255" y="87"/>
                      <a:pt x="227" y="58"/>
                      <a:pt x="207" y="37"/>
                    </a:cubicBezTo>
                    <a:cubicBezTo>
                      <a:pt x="197" y="26"/>
                      <a:pt x="189" y="17"/>
                      <a:pt x="183" y="10"/>
                    </a:cubicBezTo>
                    <a:cubicBezTo>
                      <a:pt x="177" y="4"/>
                      <a:pt x="174" y="0"/>
                      <a:pt x="17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 name="Line 45"/>
              <p:cNvSpPr>
                <a:spLocks noChangeShapeType="1"/>
              </p:cNvSpPr>
              <p:nvPr/>
            </p:nvSpPr>
            <p:spPr bwMode="auto">
              <a:xfrm>
                <a:off x="4792663"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 name="Line 46"/>
              <p:cNvSpPr>
                <a:spLocks noChangeShapeType="1"/>
              </p:cNvSpPr>
              <p:nvPr/>
            </p:nvSpPr>
            <p:spPr bwMode="auto">
              <a:xfrm>
                <a:off x="4576763" y="3940175"/>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 name="Freeform 47"/>
              <p:cNvSpPr/>
              <p:nvPr/>
            </p:nvSpPr>
            <p:spPr bwMode="auto">
              <a:xfrm>
                <a:off x="4235450" y="3687763"/>
                <a:ext cx="304800" cy="325438"/>
              </a:xfrm>
              <a:custGeom>
                <a:avLst/>
                <a:gdLst>
                  <a:gd name="T0" fmla="*/ 144 w 377"/>
                  <a:gd name="T1" fmla="*/ 136 h 403"/>
                  <a:gd name="T2" fmla="*/ 149 w 377"/>
                  <a:gd name="T3" fmla="*/ 144 h 403"/>
                  <a:gd name="T4" fmla="*/ 165 w 377"/>
                  <a:gd name="T5" fmla="*/ 167 h 403"/>
                  <a:gd name="T6" fmla="*/ 213 w 377"/>
                  <a:gd name="T7" fmla="*/ 236 h 403"/>
                  <a:gd name="T8" fmla="*/ 240 w 377"/>
                  <a:gd name="T9" fmla="*/ 272 h 403"/>
                  <a:gd name="T10" fmla="*/ 264 w 377"/>
                  <a:gd name="T11" fmla="*/ 303 h 403"/>
                  <a:gd name="T12" fmla="*/ 287 w 377"/>
                  <a:gd name="T13" fmla="*/ 333 h 403"/>
                  <a:gd name="T14" fmla="*/ 200 w 377"/>
                  <a:gd name="T15" fmla="*/ 403 h 403"/>
                  <a:gd name="T16" fmla="*/ 166 w 377"/>
                  <a:gd name="T17" fmla="*/ 361 h 403"/>
                  <a:gd name="T18" fmla="*/ 96 w 377"/>
                  <a:gd name="T19" fmla="*/ 265 h 403"/>
                  <a:gd name="T20" fmla="*/ 77 w 377"/>
                  <a:gd name="T21" fmla="*/ 238 h 403"/>
                  <a:gd name="T22" fmla="*/ 59 w 377"/>
                  <a:gd name="T23" fmla="*/ 212 h 403"/>
                  <a:gd name="T24" fmla="*/ 29 w 377"/>
                  <a:gd name="T25" fmla="*/ 166 h 403"/>
                  <a:gd name="T26" fmla="*/ 0 w 377"/>
                  <a:gd name="T27" fmla="*/ 120 h 403"/>
                  <a:gd name="T28" fmla="*/ 196 w 377"/>
                  <a:gd name="T29" fmla="*/ 0 h 403"/>
                  <a:gd name="T30" fmla="*/ 222 w 377"/>
                  <a:gd name="T31" fmla="*/ 41 h 403"/>
                  <a:gd name="T32" fmla="*/ 249 w 377"/>
                  <a:gd name="T33" fmla="*/ 84 h 403"/>
                  <a:gd name="T34" fmla="*/ 266 w 377"/>
                  <a:gd name="T35" fmla="*/ 108 h 403"/>
                  <a:gd name="T36" fmla="*/ 283 w 377"/>
                  <a:gd name="T37" fmla="*/ 132 h 403"/>
                  <a:gd name="T38" fmla="*/ 347 w 377"/>
                  <a:gd name="T39" fmla="*/ 219 h 403"/>
                  <a:gd name="T40" fmla="*/ 377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144" y="136"/>
                    </a:moveTo>
                    <a:cubicBezTo>
                      <a:pt x="144" y="136"/>
                      <a:pt x="146" y="139"/>
                      <a:pt x="149" y="144"/>
                    </a:cubicBezTo>
                    <a:cubicBezTo>
                      <a:pt x="153" y="150"/>
                      <a:pt x="158" y="158"/>
                      <a:pt x="165" y="167"/>
                    </a:cubicBezTo>
                    <a:cubicBezTo>
                      <a:pt x="178" y="186"/>
                      <a:pt x="196" y="211"/>
                      <a:pt x="213" y="236"/>
                    </a:cubicBezTo>
                    <a:cubicBezTo>
                      <a:pt x="222" y="248"/>
                      <a:pt x="231" y="261"/>
                      <a:pt x="240" y="272"/>
                    </a:cubicBezTo>
                    <a:cubicBezTo>
                      <a:pt x="248" y="284"/>
                      <a:pt x="257" y="294"/>
                      <a:pt x="264" y="303"/>
                    </a:cubicBezTo>
                    <a:cubicBezTo>
                      <a:pt x="278" y="321"/>
                      <a:pt x="287" y="333"/>
                      <a:pt x="287" y="333"/>
                    </a:cubicBezTo>
                    <a:cubicBezTo>
                      <a:pt x="200" y="403"/>
                      <a:pt x="200" y="403"/>
                      <a:pt x="200" y="403"/>
                    </a:cubicBezTo>
                    <a:cubicBezTo>
                      <a:pt x="200" y="403"/>
                      <a:pt x="186" y="386"/>
                      <a:pt x="166" y="361"/>
                    </a:cubicBezTo>
                    <a:cubicBezTo>
                      <a:pt x="145" y="336"/>
                      <a:pt x="121" y="300"/>
                      <a:pt x="96" y="265"/>
                    </a:cubicBezTo>
                    <a:cubicBezTo>
                      <a:pt x="89" y="256"/>
                      <a:pt x="83" y="247"/>
                      <a:pt x="77" y="238"/>
                    </a:cubicBezTo>
                    <a:cubicBezTo>
                      <a:pt x="71" y="230"/>
                      <a:pt x="65" y="221"/>
                      <a:pt x="59" y="212"/>
                    </a:cubicBezTo>
                    <a:cubicBezTo>
                      <a:pt x="48" y="195"/>
                      <a:pt x="38" y="179"/>
                      <a:pt x="29" y="166"/>
                    </a:cubicBezTo>
                    <a:cubicBezTo>
                      <a:pt x="12" y="138"/>
                      <a:pt x="0" y="120"/>
                      <a:pt x="0" y="120"/>
                    </a:cubicBezTo>
                    <a:cubicBezTo>
                      <a:pt x="196" y="0"/>
                      <a:pt x="196" y="0"/>
                      <a:pt x="196" y="0"/>
                    </a:cubicBezTo>
                    <a:cubicBezTo>
                      <a:pt x="196" y="0"/>
                      <a:pt x="206" y="17"/>
                      <a:pt x="222" y="41"/>
                    </a:cubicBezTo>
                    <a:cubicBezTo>
                      <a:pt x="230" y="54"/>
                      <a:pt x="240" y="68"/>
                      <a:pt x="249" y="84"/>
                    </a:cubicBezTo>
                    <a:cubicBezTo>
                      <a:pt x="254" y="92"/>
                      <a:pt x="260" y="100"/>
                      <a:pt x="266" y="108"/>
                    </a:cubicBezTo>
                    <a:cubicBezTo>
                      <a:pt x="271" y="115"/>
                      <a:pt x="277" y="123"/>
                      <a:pt x="283" y="132"/>
                    </a:cubicBezTo>
                    <a:cubicBezTo>
                      <a:pt x="306" y="163"/>
                      <a:pt x="328" y="196"/>
                      <a:pt x="347" y="219"/>
                    </a:cubicBezTo>
                    <a:cubicBezTo>
                      <a:pt x="365" y="242"/>
                      <a:pt x="377" y="258"/>
                      <a:pt x="377"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 name="Freeform 48"/>
              <p:cNvSpPr/>
              <p:nvPr/>
            </p:nvSpPr>
            <p:spPr bwMode="auto">
              <a:xfrm>
                <a:off x="4365625" y="3640138"/>
                <a:ext cx="28575" cy="47625"/>
              </a:xfrm>
              <a:custGeom>
                <a:avLst/>
                <a:gdLst>
                  <a:gd name="T0" fmla="*/ 36 w 36"/>
                  <a:gd name="T1" fmla="*/ 60 h 60"/>
                  <a:gd name="T2" fmla="*/ 30 w 36"/>
                  <a:gd name="T3" fmla="*/ 51 h 60"/>
                  <a:gd name="T4" fmla="*/ 18 w 36"/>
                  <a:gd name="T5" fmla="*/ 30 h 60"/>
                  <a:gd name="T6" fmla="*/ 0 w 36"/>
                  <a:gd name="T7" fmla="*/ 0 h 60"/>
                </a:gdLst>
                <a:ahLst/>
                <a:cxnLst>
                  <a:cxn ang="0">
                    <a:pos x="T0" y="T1"/>
                  </a:cxn>
                  <a:cxn ang="0">
                    <a:pos x="T2" y="T3"/>
                  </a:cxn>
                  <a:cxn ang="0">
                    <a:pos x="T4" y="T5"/>
                  </a:cxn>
                  <a:cxn ang="0">
                    <a:pos x="T6" y="T7"/>
                  </a:cxn>
                </a:cxnLst>
                <a:rect l="0" t="0" r="r" b="b"/>
                <a:pathLst>
                  <a:path w="36" h="60">
                    <a:moveTo>
                      <a:pt x="36" y="60"/>
                    </a:moveTo>
                    <a:cubicBezTo>
                      <a:pt x="36" y="60"/>
                      <a:pt x="33" y="56"/>
                      <a:pt x="30" y="51"/>
                    </a:cubicBezTo>
                    <a:cubicBezTo>
                      <a:pt x="26" y="45"/>
                      <a:pt x="22" y="38"/>
                      <a:pt x="18" y="30"/>
                    </a:cubicBezTo>
                    <a:cubicBezTo>
                      <a:pt x="9" y="15"/>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 name="Freeform 49"/>
              <p:cNvSpPr/>
              <p:nvPr/>
            </p:nvSpPr>
            <p:spPr bwMode="auto">
              <a:xfrm>
                <a:off x="4540250" y="3897313"/>
                <a:ext cx="36513" cy="42863"/>
              </a:xfrm>
              <a:custGeom>
                <a:avLst/>
                <a:gdLst>
                  <a:gd name="T0" fmla="*/ 44 w 44"/>
                  <a:gd name="T1" fmla="*/ 54 h 54"/>
                  <a:gd name="T2" fmla="*/ 37 w 44"/>
                  <a:gd name="T3" fmla="*/ 46 h 54"/>
                  <a:gd name="T4" fmla="*/ 29 w 44"/>
                  <a:gd name="T5" fmla="*/ 37 h 54"/>
                  <a:gd name="T6" fmla="*/ 21 w 44"/>
                  <a:gd name="T7" fmla="*/ 27 h 54"/>
                  <a:gd name="T8" fmla="*/ 0 w 44"/>
                  <a:gd name="T9" fmla="*/ 0 h 54"/>
                </a:gdLst>
                <a:ahLst/>
                <a:cxnLst>
                  <a:cxn ang="0">
                    <a:pos x="T0" y="T1"/>
                  </a:cxn>
                  <a:cxn ang="0">
                    <a:pos x="T2" y="T3"/>
                  </a:cxn>
                  <a:cxn ang="0">
                    <a:pos x="T4" y="T5"/>
                  </a:cxn>
                  <a:cxn ang="0">
                    <a:pos x="T6" y="T7"/>
                  </a:cxn>
                  <a:cxn ang="0">
                    <a:pos x="T8" y="T9"/>
                  </a:cxn>
                </a:cxnLst>
                <a:rect l="0" t="0" r="r" b="b"/>
                <a:pathLst>
                  <a:path w="44" h="54">
                    <a:moveTo>
                      <a:pt x="44" y="54"/>
                    </a:moveTo>
                    <a:cubicBezTo>
                      <a:pt x="44" y="54"/>
                      <a:pt x="41" y="50"/>
                      <a:pt x="37" y="46"/>
                    </a:cubicBezTo>
                    <a:cubicBezTo>
                      <a:pt x="35" y="43"/>
                      <a:pt x="32" y="40"/>
                      <a:pt x="29" y="37"/>
                    </a:cubicBezTo>
                    <a:cubicBezTo>
                      <a:pt x="27" y="34"/>
                      <a:pt x="24" y="31"/>
                      <a:pt x="21" y="27"/>
                    </a:cubicBezTo>
                    <a:cubicBezTo>
                      <a:pt x="11" y="14"/>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 name="Freeform 50"/>
              <p:cNvSpPr/>
              <p:nvPr/>
            </p:nvSpPr>
            <p:spPr bwMode="auto">
              <a:xfrm>
                <a:off x="4056063" y="3360738"/>
                <a:ext cx="282575" cy="319088"/>
              </a:xfrm>
              <a:custGeom>
                <a:avLst/>
                <a:gdLst>
                  <a:gd name="T0" fmla="*/ 205 w 348"/>
                  <a:gd name="T1" fmla="*/ 263 h 396"/>
                  <a:gd name="T2" fmla="*/ 187 w 348"/>
                  <a:gd name="T3" fmla="*/ 229 h 396"/>
                  <a:gd name="T4" fmla="*/ 152 w 348"/>
                  <a:gd name="T5" fmla="*/ 153 h 396"/>
                  <a:gd name="T6" fmla="*/ 134 w 348"/>
                  <a:gd name="T7" fmla="*/ 112 h 396"/>
                  <a:gd name="T8" fmla="*/ 119 w 348"/>
                  <a:gd name="T9" fmla="*/ 76 h 396"/>
                  <a:gd name="T10" fmla="*/ 105 w 348"/>
                  <a:gd name="T11" fmla="*/ 40 h 396"/>
                  <a:gd name="T12" fmla="*/ 0 w 348"/>
                  <a:gd name="T13" fmla="*/ 81 h 396"/>
                  <a:gd name="T14" fmla="*/ 20 w 348"/>
                  <a:gd name="T15" fmla="*/ 132 h 396"/>
                  <a:gd name="T16" fmla="*/ 42 w 348"/>
                  <a:gd name="T17" fmla="*/ 182 h 396"/>
                  <a:gd name="T18" fmla="*/ 69 w 348"/>
                  <a:gd name="T19" fmla="*/ 241 h 396"/>
                  <a:gd name="T20" fmla="*/ 82 w 348"/>
                  <a:gd name="T21" fmla="*/ 270 h 396"/>
                  <a:gd name="T22" fmla="*/ 96 w 348"/>
                  <a:gd name="T23" fmla="*/ 298 h 396"/>
                  <a:gd name="T24" fmla="*/ 121 w 348"/>
                  <a:gd name="T25" fmla="*/ 347 h 396"/>
                  <a:gd name="T26" fmla="*/ 146 w 348"/>
                  <a:gd name="T27" fmla="*/ 396 h 396"/>
                  <a:gd name="T28" fmla="*/ 348 w 348"/>
                  <a:gd name="T29" fmla="*/ 286 h 396"/>
                  <a:gd name="T30" fmla="*/ 325 w 348"/>
                  <a:gd name="T31" fmla="*/ 242 h 396"/>
                  <a:gd name="T32" fmla="*/ 302 w 348"/>
                  <a:gd name="T33" fmla="*/ 197 h 396"/>
                  <a:gd name="T34" fmla="*/ 289 w 348"/>
                  <a:gd name="T35" fmla="*/ 172 h 396"/>
                  <a:gd name="T36" fmla="*/ 277 w 348"/>
                  <a:gd name="T37" fmla="*/ 145 h 396"/>
                  <a:gd name="T38" fmla="*/ 253 w 348"/>
                  <a:gd name="T39" fmla="*/ 92 h 396"/>
                  <a:gd name="T40" fmla="*/ 233 w 348"/>
                  <a:gd name="T41" fmla="*/ 46 h 396"/>
                  <a:gd name="T42" fmla="*/ 215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263"/>
                    </a:moveTo>
                    <a:cubicBezTo>
                      <a:pt x="205" y="263"/>
                      <a:pt x="198" y="250"/>
                      <a:pt x="187" y="229"/>
                    </a:cubicBezTo>
                    <a:cubicBezTo>
                      <a:pt x="177" y="209"/>
                      <a:pt x="165" y="181"/>
                      <a:pt x="152" y="153"/>
                    </a:cubicBezTo>
                    <a:cubicBezTo>
                      <a:pt x="146" y="139"/>
                      <a:pt x="140" y="125"/>
                      <a:pt x="134" y="112"/>
                    </a:cubicBezTo>
                    <a:cubicBezTo>
                      <a:pt x="128" y="99"/>
                      <a:pt x="124" y="86"/>
                      <a:pt x="119" y="76"/>
                    </a:cubicBezTo>
                    <a:cubicBezTo>
                      <a:pt x="111" y="54"/>
                      <a:pt x="105" y="40"/>
                      <a:pt x="105" y="40"/>
                    </a:cubicBezTo>
                    <a:cubicBezTo>
                      <a:pt x="0" y="81"/>
                      <a:pt x="0" y="81"/>
                      <a:pt x="0" y="81"/>
                    </a:cubicBezTo>
                    <a:cubicBezTo>
                      <a:pt x="0" y="81"/>
                      <a:pt x="8" y="101"/>
                      <a:pt x="20" y="132"/>
                    </a:cubicBezTo>
                    <a:cubicBezTo>
                      <a:pt x="26" y="147"/>
                      <a:pt x="34" y="164"/>
                      <a:pt x="42" y="182"/>
                    </a:cubicBezTo>
                    <a:cubicBezTo>
                      <a:pt x="51" y="201"/>
                      <a:pt x="60" y="221"/>
                      <a:pt x="69" y="241"/>
                    </a:cubicBezTo>
                    <a:cubicBezTo>
                      <a:pt x="73" y="250"/>
                      <a:pt x="78" y="260"/>
                      <a:pt x="82" y="270"/>
                    </a:cubicBezTo>
                    <a:cubicBezTo>
                      <a:pt x="87" y="280"/>
                      <a:pt x="92" y="289"/>
                      <a:pt x="96" y="298"/>
                    </a:cubicBezTo>
                    <a:cubicBezTo>
                      <a:pt x="105" y="316"/>
                      <a:pt x="114" y="333"/>
                      <a:pt x="121" y="347"/>
                    </a:cubicBezTo>
                    <a:cubicBezTo>
                      <a:pt x="136" y="376"/>
                      <a:pt x="146" y="396"/>
                      <a:pt x="146" y="396"/>
                    </a:cubicBezTo>
                    <a:cubicBezTo>
                      <a:pt x="348" y="286"/>
                      <a:pt x="348" y="286"/>
                      <a:pt x="348" y="286"/>
                    </a:cubicBezTo>
                    <a:cubicBezTo>
                      <a:pt x="348" y="286"/>
                      <a:pt x="339" y="268"/>
                      <a:pt x="325" y="242"/>
                    </a:cubicBezTo>
                    <a:cubicBezTo>
                      <a:pt x="319" y="229"/>
                      <a:pt x="311" y="214"/>
                      <a:pt x="302" y="197"/>
                    </a:cubicBezTo>
                    <a:cubicBezTo>
                      <a:pt x="298" y="189"/>
                      <a:pt x="294" y="180"/>
                      <a:pt x="289" y="172"/>
                    </a:cubicBezTo>
                    <a:cubicBezTo>
                      <a:pt x="285" y="163"/>
                      <a:pt x="281" y="154"/>
                      <a:pt x="277" y="145"/>
                    </a:cubicBezTo>
                    <a:cubicBezTo>
                      <a:pt x="269" y="127"/>
                      <a:pt x="261" y="109"/>
                      <a:pt x="253" y="92"/>
                    </a:cubicBezTo>
                    <a:cubicBezTo>
                      <a:pt x="246" y="75"/>
                      <a:pt x="238" y="60"/>
                      <a:pt x="233" y="46"/>
                    </a:cubicBezTo>
                    <a:cubicBezTo>
                      <a:pt x="222" y="18"/>
                      <a:pt x="215" y="0"/>
                      <a:pt x="21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 name="Line 51"/>
              <p:cNvSpPr>
                <a:spLocks noChangeShapeType="1"/>
              </p:cNvSpPr>
              <p:nvPr/>
            </p:nvSpPr>
            <p:spPr bwMode="auto">
              <a:xfrm>
                <a:off x="4338638" y="3590925"/>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 name="Freeform 52"/>
              <p:cNvSpPr/>
              <p:nvPr/>
            </p:nvSpPr>
            <p:spPr bwMode="auto">
              <a:xfrm>
                <a:off x="4210050" y="3308350"/>
                <a:ext cx="20638" cy="52388"/>
              </a:xfrm>
              <a:custGeom>
                <a:avLst/>
                <a:gdLst>
                  <a:gd name="T0" fmla="*/ 0 w 25"/>
                  <a:gd name="T1" fmla="*/ 0 h 65"/>
                  <a:gd name="T2" fmla="*/ 4 w 25"/>
                  <a:gd name="T3" fmla="*/ 11 h 65"/>
                  <a:gd name="T4" fmla="*/ 12 w 25"/>
                  <a:gd name="T5" fmla="*/ 33 h 65"/>
                  <a:gd name="T6" fmla="*/ 25 w 25"/>
                  <a:gd name="T7" fmla="*/ 65 h 65"/>
                </a:gdLst>
                <a:ahLst/>
                <a:cxnLst>
                  <a:cxn ang="0">
                    <a:pos x="T0" y="T1"/>
                  </a:cxn>
                  <a:cxn ang="0">
                    <a:pos x="T2" y="T3"/>
                  </a:cxn>
                  <a:cxn ang="0">
                    <a:pos x="T4" y="T5"/>
                  </a:cxn>
                  <a:cxn ang="0">
                    <a:pos x="T6" y="T7"/>
                  </a:cxn>
                </a:cxnLst>
                <a:rect l="0" t="0" r="r" b="b"/>
                <a:pathLst>
                  <a:path w="25" h="65">
                    <a:moveTo>
                      <a:pt x="0" y="0"/>
                    </a:moveTo>
                    <a:cubicBezTo>
                      <a:pt x="0" y="0"/>
                      <a:pt x="1" y="5"/>
                      <a:pt x="4" y="11"/>
                    </a:cubicBezTo>
                    <a:cubicBezTo>
                      <a:pt x="6" y="17"/>
                      <a:pt x="9" y="25"/>
                      <a:pt x="12" y="33"/>
                    </a:cubicBezTo>
                    <a:cubicBezTo>
                      <a:pt x="19" y="49"/>
                      <a:pt x="25" y="65"/>
                      <a:pt x="25"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 name="Freeform 53"/>
              <p:cNvSpPr/>
              <p:nvPr/>
            </p:nvSpPr>
            <p:spPr bwMode="auto">
              <a:xfrm>
                <a:off x="3944938" y="3008313"/>
                <a:ext cx="247650" cy="307975"/>
              </a:xfrm>
              <a:custGeom>
                <a:avLst/>
                <a:gdLst>
                  <a:gd name="T0" fmla="*/ 130 w 307"/>
                  <a:gd name="T1" fmla="*/ 110 h 381"/>
                  <a:gd name="T2" fmla="*/ 138 w 307"/>
                  <a:gd name="T3" fmla="*/ 147 h 381"/>
                  <a:gd name="T4" fmla="*/ 148 w 307"/>
                  <a:gd name="T5" fmla="*/ 185 h 381"/>
                  <a:gd name="T6" fmla="*/ 160 w 307"/>
                  <a:gd name="T7" fmla="*/ 228 h 381"/>
                  <a:gd name="T8" fmla="*/ 173 w 307"/>
                  <a:gd name="T9" fmla="*/ 271 h 381"/>
                  <a:gd name="T10" fmla="*/ 179 w 307"/>
                  <a:gd name="T11" fmla="*/ 291 h 381"/>
                  <a:gd name="T12" fmla="*/ 184 w 307"/>
                  <a:gd name="T13" fmla="*/ 309 h 381"/>
                  <a:gd name="T14" fmla="*/ 197 w 307"/>
                  <a:gd name="T15" fmla="*/ 345 h 381"/>
                  <a:gd name="T16" fmla="*/ 90 w 307"/>
                  <a:gd name="T17" fmla="*/ 381 h 381"/>
                  <a:gd name="T18" fmla="*/ 73 w 307"/>
                  <a:gd name="T19" fmla="*/ 329 h 381"/>
                  <a:gd name="T20" fmla="*/ 40 w 307"/>
                  <a:gd name="T21" fmla="*/ 215 h 381"/>
                  <a:gd name="T22" fmla="*/ 31 w 307"/>
                  <a:gd name="T23" fmla="*/ 183 h 381"/>
                  <a:gd name="T24" fmla="*/ 24 w 307"/>
                  <a:gd name="T25" fmla="*/ 153 h 381"/>
                  <a:gd name="T26" fmla="*/ 12 w 307"/>
                  <a:gd name="T27" fmla="*/ 99 h 381"/>
                  <a:gd name="T28" fmla="*/ 3 w 307"/>
                  <a:gd name="T29" fmla="*/ 60 h 381"/>
                  <a:gd name="T30" fmla="*/ 0 w 307"/>
                  <a:gd name="T31" fmla="*/ 46 h 381"/>
                  <a:gd name="T32" fmla="*/ 225 w 307"/>
                  <a:gd name="T33" fmla="*/ 0 h 381"/>
                  <a:gd name="T34" fmla="*/ 227 w 307"/>
                  <a:gd name="T35" fmla="*/ 14 h 381"/>
                  <a:gd name="T36" fmla="*/ 236 w 307"/>
                  <a:gd name="T37" fmla="*/ 48 h 381"/>
                  <a:gd name="T38" fmla="*/ 247 w 307"/>
                  <a:gd name="T39" fmla="*/ 98 h 381"/>
                  <a:gd name="T40" fmla="*/ 253 w 307"/>
                  <a:gd name="T41" fmla="*/ 125 h 381"/>
                  <a:gd name="T42" fmla="*/ 261 w 307"/>
                  <a:gd name="T43" fmla="*/ 154 h 381"/>
                  <a:gd name="T44" fmla="*/ 291 w 307"/>
                  <a:gd name="T45" fmla="*/ 258 h 381"/>
                  <a:gd name="T46" fmla="*/ 307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110"/>
                    </a:moveTo>
                    <a:cubicBezTo>
                      <a:pt x="130" y="110"/>
                      <a:pt x="133" y="125"/>
                      <a:pt x="138" y="147"/>
                    </a:cubicBezTo>
                    <a:cubicBezTo>
                      <a:pt x="140" y="158"/>
                      <a:pt x="144" y="171"/>
                      <a:pt x="148" y="185"/>
                    </a:cubicBezTo>
                    <a:cubicBezTo>
                      <a:pt x="152" y="199"/>
                      <a:pt x="156" y="213"/>
                      <a:pt x="160" y="228"/>
                    </a:cubicBezTo>
                    <a:cubicBezTo>
                      <a:pt x="165" y="243"/>
                      <a:pt x="169" y="257"/>
                      <a:pt x="173" y="271"/>
                    </a:cubicBezTo>
                    <a:cubicBezTo>
                      <a:pt x="175" y="278"/>
                      <a:pt x="176" y="285"/>
                      <a:pt x="179" y="291"/>
                    </a:cubicBezTo>
                    <a:cubicBezTo>
                      <a:pt x="181" y="297"/>
                      <a:pt x="183" y="303"/>
                      <a:pt x="184" y="309"/>
                    </a:cubicBezTo>
                    <a:cubicBezTo>
                      <a:pt x="192" y="330"/>
                      <a:pt x="197" y="345"/>
                      <a:pt x="197" y="345"/>
                    </a:cubicBezTo>
                    <a:cubicBezTo>
                      <a:pt x="90" y="381"/>
                      <a:pt x="90" y="381"/>
                      <a:pt x="90" y="381"/>
                    </a:cubicBezTo>
                    <a:cubicBezTo>
                      <a:pt x="90" y="381"/>
                      <a:pt x="83" y="360"/>
                      <a:pt x="73" y="329"/>
                    </a:cubicBezTo>
                    <a:cubicBezTo>
                      <a:pt x="63" y="298"/>
                      <a:pt x="52" y="256"/>
                      <a:pt x="40" y="215"/>
                    </a:cubicBezTo>
                    <a:cubicBezTo>
                      <a:pt x="37" y="204"/>
                      <a:pt x="34" y="194"/>
                      <a:pt x="31" y="183"/>
                    </a:cubicBezTo>
                    <a:cubicBezTo>
                      <a:pt x="29" y="173"/>
                      <a:pt x="26" y="163"/>
                      <a:pt x="24" y="153"/>
                    </a:cubicBezTo>
                    <a:cubicBezTo>
                      <a:pt x="20" y="133"/>
                      <a:pt x="15" y="115"/>
                      <a:pt x="12" y="99"/>
                    </a:cubicBezTo>
                    <a:cubicBezTo>
                      <a:pt x="8" y="83"/>
                      <a:pt x="5" y="70"/>
                      <a:pt x="3" y="60"/>
                    </a:cubicBezTo>
                    <a:cubicBezTo>
                      <a:pt x="1" y="51"/>
                      <a:pt x="0" y="46"/>
                      <a:pt x="0" y="46"/>
                    </a:cubicBezTo>
                    <a:cubicBezTo>
                      <a:pt x="225" y="0"/>
                      <a:pt x="225" y="0"/>
                      <a:pt x="225" y="0"/>
                    </a:cubicBezTo>
                    <a:cubicBezTo>
                      <a:pt x="225" y="0"/>
                      <a:pt x="225" y="5"/>
                      <a:pt x="227" y="14"/>
                    </a:cubicBezTo>
                    <a:cubicBezTo>
                      <a:pt x="229" y="22"/>
                      <a:pt x="232" y="34"/>
                      <a:pt x="236" y="48"/>
                    </a:cubicBezTo>
                    <a:cubicBezTo>
                      <a:pt x="239" y="63"/>
                      <a:pt x="243" y="80"/>
                      <a:pt x="247" y="98"/>
                    </a:cubicBezTo>
                    <a:cubicBezTo>
                      <a:pt x="249" y="107"/>
                      <a:pt x="251" y="116"/>
                      <a:pt x="253" y="125"/>
                    </a:cubicBezTo>
                    <a:cubicBezTo>
                      <a:pt x="255" y="135"/>
                      <a:pt x="259" y="144"/>
                      <a:pt x="261" y="154"/>
                    </a:cubicBezTo>
                    <a:cubicBezTo>
                      <a:pt x="272" y="192"/>
                      <a:pt x="282" y="230"/>
                      <a:pt x="291" y="258"/>
                    </a:cubicBezTo>
                    <a:cubicBezTo>
                      <a:pt x="300" y="286"/>
                      <a:pt x="307" y="305"/>
                      <a:pt x="307"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 name="Line 54"/>
              <p:cNvSpPr>
                <a:spLocks noChangeShapeType="1"/>
              </p:cNvSpPr>
              <p:nvPr/>
            </p:nvSpPr>
            <p:spPr bwMode="auto">
              <a:xfrm flipH="1" flipV="1">
                <a:off x="4116388"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 name="Line 55"/>
              <p:cNvSpPr>
                <a:spLocks noChangeShapeType="1"/>
              </p:cNvSpPr>
              <p:nvPr/>
            </p:nvSpPr>
            <p:spPr bwMode="auto">
              <a:xfrm flipH="1" flipV="1">
                <a:off x="4192588"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 name="Freeform 56"/>
              <p:cNvSpPr/>
              <p:nvPr/>
            </p:nvSpPr>
            <p:spPr bwMode="auto">
              <a:xfrm>
                <a:off x="3900488" y="2644775"/>
                <a:ext cx="206375" cy="280988"/>
              </a:xfrm>
              <a:custGeom>
                <a:avLst/>
                <a:gdLst>
                  <a:gd name="T0" fmla="*/ 129 w 256"/>
                  <a:gd name="T1" fmla="*/ 244 h 348"/>
                  <a:gd name="T2" fmla="*/ 124 w 256"/>
                  <a:gd name="T3" fmla="*/ 206 h 348"/>
                  <a:gd name="T4" fmla="*/ 118 w 256"/>
                  <a:gd name="T5" fmla="*/ 122 h 348"/>
                  <a:gd name="T6" fmla="*/ 115 w 256"/>
                  <a:gd name="T7" fmla="*/ 78 h 348"/>
                  <a:gd name="T8" fmla="*/ 113 w 256"/>
                  <a:gd name="T9" fmla="*/ 38 h 348"/>
                  <a:gd name="T10" fmla="*/ 112 w 256"/>
                  <a:gd name="T11" fmla="*/ 0 h 348"/>
                  <a:gd name="T12" fmla="*/ 0 w 256"/>
                  <a:gd name="T13" fmla="*/ 3 h 348"/>
                  <a:gd name="T14" fmla="*/ 1 w 256"/>
                  <a:gd name="T15" fmla="*/ 57 h 348"/>
                  <a:gd name="T16" fmla="*/ 4 w 256"/>
                  <a:gd name="T17" fmla="*/ 113 h 348"/>
                  <a:gd name="T18" fmla="*/ 9 w 256"/>
                  <a:gd name="T19" fmla="*/ 176 h 348"/>
                  <a:gd name="T20" fmla="*/ 22 w 256"/>
                  <a:gd name="T21" fmla="*/ 294 h 348"/>
                  <a:gd name="T22" fmla="*/ 29 w 256"/>
                  <a:gd name="T23" fmla="*/ 348 h 348"/>
                  <a:gd name="T24" fmla="*/ 256 w 256"/>
                  <a:gd name="T25" fmla="*/ 315 h 348"/>
                  <a:gd name="T26" fmla="*/ 250 w 256"/>
                  <a:gd name="T27" fmla="*/ 266 h 348"/>
                  <a:gd name="T28" fmla="*/ 238 w 256"/>
                  <a:gd name="T29" fmla="*/ 158 h 348"/>
                  <a:gd name="T30" fmla="*/ 234 w 256"/>
                  <a:gd name="T31" fmla="*/ 100 h 348"/>
                  <a:gd name="T32" fmla="*/ 231 w 256"/>
                  <a:gd name="T33" fmla="*/ 50 h 348"/>
                  <a:gd name="T34" fmla="*/ 229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244"/>
                    </a:moveTo>
                    <a:cubicBezTo>
                      <a:pt x="129" y="244"/>
                      <a:pt x="127" y="229"/>
                      <a:pt x="124" y="206"/>
                    </a:cubicBezTo>
                    <a:cubicBezTo>
                      <a:pt x="123" y="183"/>
                      <a:pt x="120" y="153"/>
                      <a:pt x="118" y="122"/>
                    </a:cubicBezTo>
                    <a:cubicBezTo>
                      <a:pt x="117" y="107"/>
                      <a:pt x="116" y="92"/>
                      <a:pt x="115" y="78"/>
                    </a:cubicBezTo>
                    <a:cubicBezTo>
                      <a:pt x="113" y="63"/>
                      <a:pt x="114" y="50"/>
                      <a:pt x="113" y="38"/>
                    </a:cubicBezTo>
                    <a:cubicBezTo>
                      <a:pt x="113" y="15"/>
                      <a:pt x="112" y="0"/>
                      <a:pt x="112" y="0"/>
                    </a:cubicBezTo>
                    <a:cubicBezTo>
                      <a:pt x="0" y="3"/>
                      <a:pt x="0" y="3"/>
                      <a:pt x="0" y="3"/>
                    </a:cubicBezTo>
                    <a:cubicBezTo>
                      <a:pt x="0" y="3"/>
                      <a:pt x="0" y="25"/>
                      <a:pt x="1" y="57"/>
                    </a:cubicBezTo>
                    <a:cubicBezTo>
                      <a:pt x="1" y="73"/>
                      <a:pt x="3" y="92"/>
                      <a:pt x="4" y="113"/>
                    </a:cubicBezTo>
                    <a:cubicBezTo>
                      <a:pt x="6" y="133"/>
                      <a:pt x="8" y="154"/>
                      <a:pt x="9" y="176"/>
                    </a:cubicBezTo>
                    <a:cubicBezTo>
                      <a:pt x="12" y="219"/>
                      <a:pt x="18" y="262"/>
                      <a:pt x="22" y="294"/>
                    </a:cubicBezTo>
                    <a:cubicBezTo>
                      <a:pt x="26" y="327"/>
                      <a:pt x="29" y="348"/>
                      <a:pt x="29" y="348"/>
                    </a:cubicBezTo>
                    <a:cubicBezTo>
                      <a:pt x="256" y="315"/>
                      <a:pt x="256" y="315"/>
                      <a:pt x="256" y="315"/>
                    </a:cubicBezTo>
                    <a:cubicBezTo>
                      <a:pt x="256" y="315"/>
                      <a:pt x="253" y="295"/>
                      <a:pt x="250" y="266"/>
                    </a:cubicBezTo>
                    <a:cubicBezTo>
                      <a:pt x="246" y="236"/>
                      <a:pt x="240" y="197"/>
                      <a:pt x="238" y="158"/>
                    </a:cubicBezTo>
                    <a:cubicBezTo>
                      <a:pt x="237" y="138"/>
                      <a:pt x="235" y="119"/>
                      <a:pt x="234" y="100"/>
                    </a:cubicBezTo>
                    <a:cubicBezTo>
                      <a:pt x="232" y="82"/>
                      <a:pt x="231" y="64"/>
                      <a:pt x="231" y="50"/>
                    </a:cubicBezTo>
                    <a:cubicBezTo>
                      <a:pt x="230" y="20"/>
                      <a:pt x="229" y="0"/>
                      <a:pt x="22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 name="Freeform 57"/>
              <p:cNvSpPr/>
              <p:nvPr/>
            </p:nvSpPr>
            <p:spPr bwMode="auto">
              <a:xfrm>
                <a:off x="4106863" y="2898775"/>
                <a:ext cx="9525" cy="55563"/>
              </a:xfrm>
              <a:custGeom>
                <a:avLst/>
                <a:gdLst>
                  <a:gd name="T0" fmla="*/ 0 w 11"/>
                  <a:gd name="T1" fmla="*/ 0 h 68"/>
                  <a:gd name="T2" fmla="*/ 1 w 11"/>
                  <a:gd name="T3" fmla="*/ 10 h 68"/>
                  <a:gd name="T4" fmla="*/ 5 w 11"/>
                  <a:gd name="T5" fmla="*/ 34 h 68"/>
                  <a:gd name="T6" fmla="*/ 11 w 11"/>
                  <a:gd name="T7" fmla="*/ 68 h 68"/>
                </a:gdLst>
                <a:ahLst/>
                <a:cxnLst>
                  <a:cxn ang="0">
                    <a:pos x="T0" y="T1"/>
                  </a:cxn>
                  <a:cxn ang="0">
                    <a:pos x="T2" y="T3"/>
                  </a:cxn>
                  <a:cxn ang="0">
                    <a:pos x="T4" y="T5"/>
                  </a:cxn>
                  <a:cxn ang="0">
                    <a:pos x="T6" y="T7"/>
                  </a:cxn>
                </a:cxnLst>
                <a:rect l="0" t="0" r="r" b="b"/>
                <a:pathLst>
                  <a:path w="11" h="68">
                    <a:moveTo>
                      <a:pt x="0" y="0"/>
                    </a:moveTo>
                    <a:cubicBezTo>
                      <a:pt x="0" y="0"/>
                      <a:pt x="0" y="4"/>
                      <a:pt x="1" y="10"/>
                    </a:cubicBezTo>
                    <a:cubicBezTo>
                      <a:pt x="2" y="17"/>
                      <a:pt x="4" y="25"/>
                      <a:pt x="5" y="34"/>
                    </a:cubicBezTo>
                    <a:cubicBezTo>
                      <a:pt x="8" y="51"/>
                      <a:pt x="11" y="68"/>
                      <a:pt x="11"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 name="Line 58"/>
              <p:cNvSpPr>
                <a:spLocks noChangeShapeType="1"/>
              </p:cNvSpPr>
              <p:nvPr/>
            </p:nvSpPr>
            <p:spPr bwMode="auto">
              <a:xfrm>
                <a:off x="4084638" y="2589213"/>
                <a:ext cx="0"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5" name="Freeform 59"/>
              <p:cNvSpPr/>
              <p:nvPr/>
            </p:nvSpPr>
            <p:spPr bwMode="auto">
              <a:xfrm>
                <a:off x="3900488" y="2251075"/>
                <a:ext cx="206375" cy="280988"/>
              </a:xfrm>
              <a:custGeom>
                <a:avLst/>
                <a:gdLst>
                  <a:gd name="T0" fmla="*/ 129 w 256"/>
                  <a:gd name="T1" fmla="*/ 104 h 348"/>
                  <a:gd name="T2" fmla="*/ 124 w 256"/>
                  <a:gd name="T3" fmla="*/ 142 h 348"/>
                  <a:gd name="T4" fmla="*/ 118 w 256"/>
                  <a:gd name="T5" fmla="*/ 225 h 348"/>
                  <a:gd name="T6" fmla="*/ 115 w 256"/>
                  <a:gd name="T7" fmla="*/ 270 h 348"/>
                  <a:gd name="T8" fmla="*/ 113 w 256"/>
                  <a:gd name="T9" fmla="*/ 309 h 348"/>
                  <a:gd name="T10" fmla="*/ 112 w 256"/>
                  <a:gd name="T11" fmla="*/ 348 h 348"/>
                  <a:gd name="T12" fmla="*/ 0 w 256"/>
                  <a:gd name="T13" fmla="*/ 345 h 348"/>
                  <a:gd name="T14" fmla="*/ 1 w 256"/>
                  <a:gd name="T15" fmla="*/ 291 h 348"/>
                  <a:gd name="T16" fmla="*/ 4 w 256"/>
                  <a:gd name="T17" fmla="*/ 235 h 348"/>
                  <a:gd name="T18" fmla="*/ 9 w 256"/>
                  <a:gd name="T19" fmla="*/ 172 h 348"/>
                  <a:gd name="T20" fmla="*/ 22 w 256"/>
                  <a:gd name="T21" fmla="*/ 53 h 348"/>
                  <a:gd name="T22" fmla="*/ 29 w 256"/>
                  <a:gd name="T23" fmla="*/ 0 h 348"/>
                  <a:gd name="T24" fmla="*/ 256 w 256"/>
                  <a:gd name="T25" fmla="*/ 33 h 348"/>
                  <a:gd name="T26" fmla="*/ 250 w 256"/>
                  <a:gd name="T27" fmla="*/ 82 h 348"/>
                  <a:gd name="T28" fmla="*/ 238 w 256"/>
                  <a:gd name="T29" fmla="*/ 190 h 348"/>
                  <a:gd name="T30" fmla="*/ 234 w 256"/>
                  <a:gd name="T31" fmla="*/ 248 h 348"/>
                  <a:gd name="T32" fmla="*/ 231 w 256"/>
                  <a:gd name="T33" fmla="*/ 298 h 348"/>
                  <a:gd name="T34" fmla="*/ 229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104"/>
                    </a:moveTo>
                    <a:cubicBezTo>
                      <a:pt x="129" y="104"/>
                      <a:pt x="127" y="119"/>
                      <a:pt x="124" y="142"/>
                    </a:cubicBezTo>
                    <a:cubicBezTo>
                      <a:pt x="123" y="164"/>
                      <a:pt x="120" y="195"/>
                      <a:pt x="118" y="225"/>
                    </a:cubicBezTo>
                    <a:cubicBezTo>
                      <a:pt x="117" y="241"/>
                      <a:pt x="116" y="256"/>
                      <a:pt x="115" y="270"/>
                    </a:cubicBezTo>
                    <a:cubicBezTo>
                      <a:pt x="113" y="285"/>
                      <a:pt x="114" y="298"/>
                      <a:pt x="113" y="309"/>
                    </a:cubicBezTo>
                    <a:cubicBezTo>
                      <a:pt x="113" y="332"/>
                      <a:pt x="112" y="348"/>
                      <a:pt x="112" y="348"/>
                    </a:cubicBezTo>
                    <a:cubicBezTo>
                      <a:pt x="0" y="345"/>
                      <a:pt x="0" y="345"/>
                      <a:pt x="0" y="345"/>
                    </a:cubicBezTo>
                    <a:cubicBezTo>
                      <a:pt x="0" y="345"/>
                      <a:pt x="0" y="323"/>
                      <a:pt x="1" y="291"/>
                    </a:cubicBezTo>
                    <a:cubicBezTo>
                      <a:pt x="1" y="274"/>
                      <a:pt x="3" y="256"/>
                      <a:pt x="4" y="235"/>
                    </a:cubicBezTo>
                    <a:cubicBezTo>
                      <a:pt x="6" y="215"/>
                      <a:pt x="8" y="193"/>
                      <a:pt x="9" y="172"/>
                    </a:cubicBezTo>
                    <a:cubicBezTo>
                      <a:pt x="12" y="129"/>
                      <a:pt x="18" y="86"/>
                      <a:pt x="22" y="53"/>
                    </a:cubicBezTo>
                    <a:cubicBezTo>
                      <a:pt x="26" y="21"/>
                      <a:pt x="29" y="0"/>
                      <a:pt x="29" y="0"/>
                    </a:cubicBezTo>
                    <a:cubicBezTo>
                      <a:pt x="256" y="33"/>
                      <a:pt x="256" y="33"/>
                      <a:pt x="256" y="33"/>
                    </a:cubicBezTo>
                    <a:cubicBezTo>
                      <a:pt x="256" y="33"/>
                      <a:pt x="253" y="53"/>
                      <a:pt x="250" y="82"/>
                    </a:cubicBezTo>
                    <a:cubicBezTo>
                      <a:pt x="246" y="111"/>
                      <a:pt x="240" y="150"/>
                      <a:pt x="238" y="190"/>
                    </a:cubicBezTo>
                    <a:cubicBezTo>
                      <a:pt x="237" y="210"/>
                      <a:pt x="235" y="229"/>
                      <a:pt x="234" y="248"/>
                    </a:cubicBezTo>
                    <a:cubicBezTo>
                      <a:pt x="232" y="266"/>
                      <a:pt x="231" y="283"/>
                      <a:pt x="231" y="298"/>
                    </a:cubicBezTo>
                    <a:cubicBezTo>
                      <a:pt x="230" y="328"/>
                      <a:pt x="229" y="347"/>
                      <a:pt x="229"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6" name="Freeform 60"/>
              <p:cNvSpPr/>
              <p:nvPr/>
            </p:nvSpPr>
            <p:spPr bwMode="auto">
              <a:xfrm>
                <a:off x="4106863" y="2224088"/>
                <a:ext cx="9525" cy="53975"/>
              </a:xfrm>
              <a:custGeom>
                <a:avLst/>
                <a:gdLst>
                  <a:gd name="T0" fmla="*/ 0 w 11"/>
                  <a:gd name="T1" fmla="*/ 68 h 68"/>
                  <a:gd name="T2" fmla="*/ 1 w 11"/>
                  <a:gd name="T3" fmla="*/ 57 h 68"/>
                  <a:gd name="T4" fmla="*/ 5 w 11"/>
                  <a:gd name="T5" fmla="*/ 34 h 68"/>
                  <a:gd name="T6" fmla="*/ 11 w 11"/>
                  <a:gd name="T7" fmla="*/ 0 h 68"/>
                </a:gdLst>
                <a:ahLst/>
                <a:cxnLst>
                  <a:cxn ang="0">
                    <a:pos x="T0" y="T1"/>
                  </a:cxn>
                  <a:cxn ang="0">
                    <a:pos x="T2" y="T3"/>
                  </a:cxn>
                  <a:cxn ang="0">
                    <a:pos x="T4" y="T5"/>
                  </a:cxn>
                  <a:cxn ang="0">
                    <a:pos x="T6" y="T7"/>
                  </a:cxn>
                </a:cxnLst>
                <a:rect l="0" t="0" r="r" b="b"/>
                <a:pathLst>
                  <a:path w="11" h="68">
                    <a:moveTo>
                      <a:pt x="0" y="68"/>
                    </a:moveTo>
                    <a:cubicBezTo>
                      <a:pt x="0" y="68"/>
                      <a:pt x="0" y="64"/>
                      <a:pt x="1" y="57"/>
                    </a:cubicBezTo>
                    <a:cubicBezTo>
                      <a:pt x="2" y="51"/>
                      <a:pt x="4" y="42"/>
                      <a:pt x="5" y="34"/>
                    </a:cubicBezTo>
                    <a:cubicBezTo>
                      <a:pt x="8" y="17"/>
                      <a:pt x="11" y="0"/>
                      <a:pt x="11"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7" name="Line 61"/>
              <p:cNvSpPr>
                <a:spLocks noChangeShapeType="1"/>
              </p:cNvSpPr>
              <p:nvPr/>
            </p:nvSpPr>
            <p:spPr bwMode="auto">
              <a:xfrm flipV="1">
                <a:off x="4084638" y="2532063"/>
                <a:ext cx="0"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8" name="Freeform 62"/>
              <p:cNvSpPr/>
              <p:nvPr/>
            </p:nvSpPr>
            <p:spPr bwMode="auto">
              <a:xfrm>
                <a:off x="3944938" y="1860550"/>
                <a:ext cx="247650" cy="307975"/>
              </a:xfrm>
              <a:custGeom>
                <a:avLst/>
                <a:gdLst>
                  <a:gd name="T0" fmla="*/ 130 w 307"/>
                  <a:gd name="T1" fmla="*/ 271 h 381"/>
                  <a:gd name="T2" fmla="*/ 138 w 307"/>
                  <a:gd name="T3" fmla="*/ 234 h 381"/>
                  <a:gd name="T4" fmla="*/ 148 w 307"/>
                  <a:gd name="T5" fmla="*/ 196 h 381"/>
                  <a:gd name="T6" fmla="*/ 160 w 307"/>
                  <a:gd name="T7" fmla="*/ 153 h 381"/>
                  <a:gd name="T8" fmla="*/ 173 w 307"/>
                  <a:gd name="T9" fmla="*/ 110 h 381"/>
                  <a:gd name="T10" fmla="*/ 179 w 307"/>
                  <a:gd name="T11" fmla="*/ 90 h 381"/>
                  <a:gd name="T12" fmla="*/ 184 w 307"/>
                  <a:gd name="T13" fmla="*/ 72 h 381"/>
                  <a:gd name="T14" fmla="*/ 197 w 307"/>
                  <a:gd name="T15" fmla="*/ 36 h 381"/>
                  <a:gd name="T16" fmla="*/ 90 w 307"/>
                  <a:gd name="T17" fmla="*/ 0 h 381"/>
                  <a:gd name="T18" fmla="*/ 73 w 307"/>
                  <a:gd name="T19" fmla="*/ 52 h 381"/>
                  <a:gd name="T20" fmla="*/ 40 w 307"/>
                  <a:gd name="T21" fmla="*/ 166 h 381"/>
                  <a:gd name="T22" fmla="*/ 31 w 307"/>
                  <a:gd name="T23" fmla="*/ 197 h 381"/>
                  <a:gd name="T24" fmla="*/ 24 w 307"/>
                  <a:gd name="T25" fmla="*/ 228 h 381"/>
                  <a:gd name="T26" fmla="*/ 12 w 307"/>
                  <a:gd name="T27" fmla="*/ 282 h 381"/>
                  <a:gd name="T28" fmla="*/ 3 w 307"/>
                  <a:gd name="T29" fmla="*/ 320 h 381"/>
                  <a:gd name="T30" fmla="*/ 0 w 307"/>
                  <a:gd name="T31" fmla="*/ 335 h 381"/>
                  <a:gd name="T32" fmla="*/ 225 w 307"/>
                  <a:gd name="T33" fmla="*/ 381 h 381"/>
                  <a:gd name="T34" fmla="*/ 227 w 307"/>
                  <a:gd name="T35" fmla="*/ 367 h 381"/>
                  <a:gd name="T36" fmla="*/ 236 w 307"/>
                  <a:gd name="T37" fmla="*/ 332 h 381"/>
                  <a:gd name="T38" fmla="*/ 247 w 307"/>
                  <a:gd name="T39" fmla="*/ 283 h 381"/>
                  <a:gd name="T40" fmla="*/ 253 w 307"/>
                  <a:gd name="T41" fmla="*/ 255 h 381"/>
                  <a:gd name="T42" fmla="*/ 261 w 307"/>
                  <a:gd name="T43" fmla="*/ 227 h 381"/>
                  <a:gd name="T44" fmla="*/ 291 w 307"/>
                  <a:gd name="T45" fmla="*/ 123 h 381"/>
                  <a:gd name="T46" fmla="*/ 307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271"/>
                    </a:moveTo>
                    <a:cubicBezTo>
                      <a:pt x="130" y="271"/>
                      <a:pt x="133" y="256"/>
                      <a:pt x="138" y="234"/>
                    </a:cubicBezTo>
                    <a:cubicBezTo>
                      <a:pt x="140" y="223"/>
                      <a:pt x="144" y="210"/>
                      <a:pt x="148" y="196"/>
                    </a:cubicBezTo>
                    <a:cubicBezTo>
                      <a:pt x="152" y="182"/>
                      <a:pt x="156" y="168"/>
                      <a:pt x="160" y="153"/>
                    </a:cubicBezTo>
                    <a:cubicBezTo>
                      <a:pt x="165" y="138"/>
                      <a:pt x="169" y="123"/>
                      <a:pt x="173" y="110"/>
                    </a:cubicBezTo>
                    <a:cubicBezTo>
                      <a:pt x="175" y="103"/>
                      <a:pt x="176" y="96"/>
                      <a:pt x="179" y="90"/>
                    </a:cubicBezTo>
                    <a:cubicBezTo>
                      <a:pt x="181" y="84"/>
                      <a:pt x="183" y="78"/>
                      <a:pt x="184" y="72"/>
                    </a:cubicBezTo>
                    <a:cubicBezTo>
                      <a:pt x="192" y="50"/>
                      <a:pt x="197" y="36"/>
                      <a:pt x="197" y="36"/>
                    </a:cubicBezTo>
                    <a:cubicBezTo>
                      <a:pt x="90" y="0"/>
                      <a:pt x="90" y="0"/>
                      <a:pt x="90" y="0"/>
                    </a:cubicBezTo>
                    <a:cubicBezTo>
                      <a:pt x="90" y="0"/>
                      <a:pt x="83" y="21"/>
                      <a:pt x="73" y="52"/>
                    </a:cubicBezTo>
                    <a:cubicBezTo>
                      <a:pt x="63" y="83"/>
                      <a:pt x="52" y="125"/>
                      <a:pt x="40" y="166"/>
                    </a:cubicBezTo>
                    <a:cubicBezTo>
                      <a:pt x="37" y="177"/>
                      <a:pt x="34" y="187"/>
                      <a:pt x="31" y="197"/>
                    </a:cubicBezTo>
                    <a:cubicBezTo>
                      <a:pt x="29" y="208"/>
                      <a:pt x="26" y="218"/>
                      <a:pt x="24" y="228"/>
                    </a:cubicBezTo>
                    <a:cubicBezTo>
                      <a:pt x="20" y="248"/>
                      <a:pt x="15" y="266"/>
                      <a:pt x="12" y="282"/>
                    </a:cubicBezTo>
                    <a:cubicBezTo>
                      <a:pt x="8" y="298"/>
                      <a:pt x="5" y="311"/>
                      <a:pt x="3" y="320"/>
                    </a:cubicBezTo>
                    <a:cubicBezTo>
                      <a:pt x="1" y="330"/>
                      <a:pt x="0" y="335"/>
                      <a:pt x="0" y="335"/>
                    </a:cubicBezTo>
                    <a:cubicBezTo>
                      <a:pt x="225" y="381"/>
                      <a:pt x="225" y="381"/>
                      <a:pt x="225" y="381"/>
                    </a:cubicBezTo>
                    <a:cubicBezTo>
                      <a:pt x="225" y="381"/>
                      <a:pt x="225" y="376"/>
                      <a:pt x="227" y="367"/>
                    </a:cubicBezTo>
                    <a:cubicBezTo>
                      <a:pt x="229" y="359"/>
                      <a:pt x="232" y="347"/>
                      <a:pt x="236" y="332"/>
                    </a:cubicBezTo>
                    <a:cubicBezTo>
                      <a:pt x="239" y="318"/>
                      <a:pt x="243" y="301"/>
                      <a:pt x="247" y="283"/>
                    </a:cubicBezTo>
                    <a:cubicBezTo>
                      <a:pt x="249" y="274"/>
                      <a:pt x="251" y="265"/>
                      <a:pt x="253" y="255"/>
                    </a:cubicBezTo>
                    <a:cubicBezTo>
                      <a:pt x="255" y="246"/>
                      <a:pt x="259" y="237"/>
                      <a:pt x="261" y="227"/>
                    </a:cubicBezTo>
                    <a:cubicBezTo>
                      <a:pt x="272" y="189"/>
                      <a:pt x="282" y="151"/>
                      <a:pt x="291" y="123"/>
                    </a:cubicBezTo>
                    <a:cubicBezTo>
                      <a:pt x="300" y="95"/>
                      <a:pt x="307" y="76"/>
                      <a:pt x="307"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9" name="Line 63"/>
              <p:cNvSpPr>
                <a:spLocks noChangeShapeType="1"/>
              </p:cNvSpPr>
              <p:nvPr/>
            </p:nvSpPr>
            <p:spPr bwMode="auto">
              <a:xfrm flipH="1">
                <a:off x="4116388"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0" name="Line 64"/>
              <p:cNvSpPr>
                <a:spLocks noChangeShapeType="1"/>
              </p:cNvSpPr>
              <p:nvPr/>
            </p:nvSpPr>
            <p:spPr bwMode="auto">
              <a:xfrm flipH="1">
                <a:off x="4192588"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1" name="Freeform 65"/>
              <p:cNvSpPr/>
              <p:nvPr/>
            </p:nvSpPr>
            <p:spPr bwMode="auto">
              <a:xfrm>
                <a:off x="4056063" y="1497013"/>
                <a:ext cx="282575" cy="320675"/>
              </a:xfrm>
              <a:custGeom>
                <a:avLst/>
                <a:gdLst>
                  <a:gd name="T0" fmla="*/ 205 w 348"/>
                  <a:gd name="T1" fmla="*/ 132 h 396"/>
                  <a:gd name="T2" fmla="*/ 187 w 348"/>
                  <a:gd name="T3" fmla="*/ 167 h 396"/>
                  <a:gd name="T4" fmla="*/ 152 w 348"/>
                  <a:gd name="T5" fmla="*/ 243 h 396"/>
                  <a:gd name="T6" fmla="*/ 134 w 348"/>
                  <a:gd name="T7" fmla="*/ 284 h 396"/>
                  <a:gd name="T8" fmla="*/ 119 w 348"/>
                  <a:gd name="T9" fmla="*/ 320 h 396"/>
                  <a:gd name="T10" fmla="*/ 105 w 348"/>
                  <a:gd name="T11" fmla="*/ 356 h 396"/>
                  <a:gd name="T12" fmla="*/ 0 w 348"/>
                  <a:gd name="T13" fmla="*/ 315 h 396"/>
                  <a:gd name="T14" fmla="*/ 20 w 348"/>
                  <a:gd name="T15" fmla="*/ 264 h 396"/>
                  <a:gd name="T16" fmla="*/ 42 w 348"/>
                  <a:gd name="T17" fmla="*/ 213 h 396"/>
                  <a:gd name="T18" fmla="*/ 69 w 348"/>
                  <a:gd name="T19" fmla="*/ 155 h 396"/>
                  <a:gd name="T20" fmla="*/ 82 w 348"/>
                  <a:gd name="T21" fmla="*/ 126 h 396"/>
                  <a:gd name="T22" fmla="*/ 96 w 348"/>
                  <a:gd name="T23" fmla="*/ 98 h 396"/>
                  <a:gd name="T24" fmla="*/ 121 w 348"/>
                  <a:gd name="T25" fmla="*/ 48 h 396"/>
                  <a:gd name="T26" fmla="*/ 146 w 348"/>
                  <a:gd name="T27" fmla="*/ 0 h 396"/>
                  <a:gd name="T28" fmla="*/ 348 w 348"/>
                  <a:gd name="T29" fmla="*/ 110 h 396"/>
                  <a:gd name="T30" fmla="*/ 325 w 348"/>
                  <a:gd name="T31" fmla="*/ 154 h 396"/>
                  <a:gd name="T32" fmla="*/ 302 w 348"/>
                  <a:gd name="T33" fmla="*/ 199 h 396"/>
                  <a:gd name="T34" fmla="*/ 289 w 348"/>
                  <a:gd name="T35" fmla="*/ 224 h 396"/>
                  <a:gd name="T36" fmla="*/ 277 w 348"/>
                  <a:gd name="T37" fmla="*/ 251 h 396"/>
                  <a:gd name="T38" fmla="*/ 253 w 348"/>
                  <a:gd name="T39" fmla="*/ 304 h 396"/>
                  <a:gd name="T40" fmla="*/ 233 w 348"/>
                  <a:gd name="T41" fmla="*/ 350 h 396"/>
                  <a:gd name="T42" fmla="*/ 215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132"/>
                    </a:moveTo>
                    <a:cubicBezTo>
                      <a:pt x="205" y="132"/>
                      <a:pt x="198" y="146"/>
                      <a:pt x="187" y="167"/>
                    </a:cubicBezTo>
                    <a:cubicBezTo>
                      <a:pt x="177" y="187"/>
                      <a:pt x="165" y="215"/>
                      <a:pt x="152" y="243"/>
                    </a:cubicBezTo>
                    <a:cubicBezTo>
                      <a:pt x="146" y="257"/>
                      <a:pt x="140" y="271"/>
                      <a:pt x="134" y="284"/>
                    </a:cubicBezTo>
                    <a:cubicBezTo>
                      <a:pt x="128" y="297"/>
                      <a:pt x="124" y="310"/>
                      <a:pt x="119" y="320"/>
                    </a:cubicBezTo>
                    <a:cubicBezTo>
                      <a:pt x="111" y="342"/>
                      <a:pt x="105" y="356"/>
                      <a:pt x="105" y="356"/>
                    </a:cubicBezTo>
                    <a:cubicBezTo>
                      <a:pt x="0" y="315"/>
                      <a:pt x="0" y="315"/>
                      <a:pt x="0" y="315"/>
                    </a:cubicBezTo>
                    <a:cubicBezTo>
                      <a:pt x="0" y="315"/>
                      <a:pt x="8" y="294"/>
                      <a:pt x="20" y="264"/>
                    </a:cubicBezTo>
                    <a:cubicBezTo>
                      <a:pt x="26" y="249"/>
                      <a:pt x="34" y="232"/>
                      <a:pt x="42" y="213"/>
                    </a:cubicBezTo>
                    <a:cubicBezTo>
                      <a:pt x="51" y="195"/>
                      <a:pt x="60" y="175"/>
                      <a:pt x="69" y="155"/>
                    </a:cubicBezTo>
                    <a:cubicBezTo>
                      <a:pt x="73" y="145"/>
                      <a:pt x="78" y="136"/>
                      <a:pt x="82" y="126"/>
                    </a:cubicBezTo>
                    <a:cubicBezTo>
                      <a:pt x="87" y="116"/>
                      <a:pt x="92" y="107"/>
                      <a:pt x="96" y="98"/>
                    </a:cubicBezTo>
                    <a:cubicBezTo>
                      <a:pt x="105" y="80"/>
                      <a:pt x="114" y="63"/>
                      <a:pt x="121" y="48"/>
                    </a:cubicBezTo>
                    <a:cubicBezTo>
                      <a:pt x="136" y="20"/>
                      <a:pt x="146" y="0"/>
                      <a:pt x="146" y="0"/>
                    </a:cubicBezTo>
                    <a:cubicBezTo>
                      <a:pt x="348" y="110"/>
                      <a:pt x="348" y="110"/>
                      <a:pt x="348" y="110"/>
                    </a:cubicBezTo>
                    <a:cubicBezTo>
                      <a:pt x="348" y="110"/>
                      <a:pt x="339" y="127"/>
                      <a:pt x="325" y="154"/>
                    </a:cubicBezTo>
                    <a:cubicBezTo>
                      <a:pt x="319" y="167"/>
                      <a:pt x="311" y="182"/>
                      <a:pt x="302" y="199"/>
                    </a:cubicBezTo>
                    <a:cubicBezTo>
                      <a:pt x="298" y="207"/>
                      <a:pt x="294" y="215"/>
                      <a:pt x="289" y="224"/>
                    </a:cubicBezTo>
                    <a:cubicBezTo>
                      <a:pt x="285" y="233"/>
                      <a:pt x="281" y="242"/>
                      <a:pt x="277" y="251"/>
                    </a:cubicBezTo>
                    <a:cubicBezTo>
                      <a:pt x="269" y="269"/>
                      <a:pt x="261" y="287"/>
                      <a:pt x="253" y="304"/>
                    </a:cubicBezTo>
                    <a:cubicBezTo>
                      <a:pt x="246" y="321"/>
                      <a:pt x="238" y="336"/>
                      <a:pt x="233" y="350"/>
                    </a:cubicBezTo>
                    <a:cubicBezTo>
                      <a:pt x="222" y="377"/>
                      <a:pt x="215" y="396"/>
                      <a:pt x="215"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2" name="Line 66"/>
              <p:cNvSpPr>
                <a:spLocks noChangeShapeType="1"/>
              </p:cNvSpPr>
              <p:nvPr/>
            </p:nvSpPr>
            <p:spPr bwMode="auto">
              <a:xfrm flipV="1">
                <a:off x="4338638" y="1536700"/>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3" name="Freeform 67"/>
              <p:cNvSpPr/>
              <p:nvPr/>
            </p:nvSpPr>
            <p:spPr bwMode="auto">
              <a:xfrm>
                <a:off x="4210050" y="1817688"/>
                <a:ext cx="20638" cy="50800"/>
              </a:xfrm>
              <a:custGeom>
                <a:avLst/>
                <a:gdLst>
                  <a:gd name="T0" fmla="*/ 0 w 25"/>
                  <a:gd name="T1" fmla="*/ 64 h 64"/>
                  <a:gd name="T2" fmla="*/ 4 w 25"/>
                  <a:gd name="T3" fmla="*/ 54 h 64"/>
                  <a:gd name="T4" fmla="*/ 12 w 25"/>
                  <a:gd name="T5" fmla="*/ 32 h 64"/>
                  <a:gd name="T6" fmla="*/ 25 w 25"/>
                  <a:gd name="T7" fmla="*/ 0 h 64"/>
                </a:gdLst>
                <a:ahLst/>
                <a:cxnLst>
                  <a:cxn ang="0">
                    <a:pos x="T0" y="T1"/>
                  </a:cxn>
                  <a:cxn ang="0">
                    <a:pos x="T2" y="T3"/>
                  </a:cxn>
                  <a:cxn ang="0">
                    <a:pos x="T4" y="T5"/>
                  </a:cxn>
                  <a:cxn ang="0">
                    <a:pos x="T6" y="T7"/>
                  </a:cxn>
                </a:cxnLst>
                <a:rect l="0" t="0" r="r" b="b"/>
                <a:pathLst>
                  <a:path w="25" h="64">
                    <a:moveTo>
                      <a:pt x="0" y="64"/>
                    </a:moveTo>
                    <a:cubicBezTo>
                      <a:pt x="0" y="64"/>
                      <a:pt x="1" y="60"/>
                      <a:pt x="4" y="54"/>
                    </a:cubicBezTo>
                    <a:cubicBezTo>
                      <a:pt x="6" y="48"/>
                      <a:pt x="9" y="40"/>
                      <a:pt x="12" y="32"/>
                    </a:cubicBezTo>
                    <a:cubicBezTo>
                      <a:pt x="19" y="16"/>
                      <a:pt x="25" y="0"/>
                      <a:pt x="2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4" name="Freeform 68"/>
              <p:cNvSpPr/>
              <p:nvPr/>
            </p:nvSpPr>
            <p:spPr bwMode="auto">
              <a:xfrm>
                <a:off x="4235450" y="1162050"/>
                <a:ext cx="304800" cy="327025"/>
              </a:xfrm>
              <a:custGeom>
                <a:avLst/>
                <a:gdLst>
                  <a:gd name="T0" fmla="*/ 144 w 377"/>
                  <a:gd name="T1" fmla="*/ 268 h 404"/>
                  <a:gd name="T2" fmla="*/ 149 w 377"/>
                  <a:gd name="T3" fmla="*/ 259 h 404"/>
                  <a:gd name="T4" fmla="*/ 165 w 377"/>
                  <a:gd name="T5" fmla="*/ 236 h 404"/>
                  <a:gd name="T6" fmla="*/ 213 w 377"/>
                  <a:gd name="T7" fmla="*/ 168 h 404"/>
                  <a:gd name="T8" fmla="*/ 240 w 377"/>
                  <a:gd name="T9" fmla="*/ 131 h 404"/>
                  <a:gd name="T10" fmla="*/ 264 w 377"/>
                  <a:gd name="T11" fmla="*/ 101 h 404"/>
                  <a:gd name="T12" fmla="*/ 287 w 377"/>
                  <a:gd name="T13" fmla="*/ 71 h 404"/>
                  <a:gd name="T14" fmla="*/ 200 w 377"/>
                  <a:gd name="T15" fmla="*/ 0 h 404"/>
                  <a:gd name="T16" fmla="*/ 166 w 377"/>
                  <a:gd name="T17" fmla="*/ 43 h 404"/>
                  <a:gd name="T18" fmla="*/ 96 w 377"/>
                  <a:gd name="T19" fmla="*/ 139 h 404"/>
                  <a:gd name="T20" fmla="*/ 77 w 377"/>
                  <a:gd name="T21" fmla="*/ 165 h 404"/>
                  <a:gd name="T22" fmla="*/ 59 w 377"/>
                  <a:gd name="T23" fmla="*/ 191 h 404"/>
                  <a:gd name="T24" fmla="*/ 29 w 377"/>
                  <a:gd name="T25" fmla="*/ 238 h 404"/>
                  <a:gd name="T26" fmla="*/ 0 w 377"/>
                  <a:gd name="T27" fmla="*/ 284 h 404"/>
                  <a:gd name="T28" fmla="*/ 196 w 377"/>
                  <a:gd name="T29" fmla="*/ 404 h 404"/>
                  <a:gd name="T30" fmla="*/ 222 w 377"/>
                  <a:gd name="T31" fmla="*/ 362 h 404"/>
                  <a:gd name="T32" fmla="*/ 249 w 377"/>
                  <a:gd name="T33" fmla="*/ 320 h 404"/>
                  <a:gd name="T34" fmla="*/ 266 w 377"/>
                  <a:gd name="T35" fmla="*/ 296 h 404"/>
                  <a:gd name="T36" fmla="*/ 283 w 377"/>
                  <a:gd name="T37" fmla="*/ 272 h 404"/>
                  <a:gd name="T38" fmla="*/ 347 w 377"/>
                  <a:gd name="T39" fmla="*/ 185 h 404"/>
                  <a:gd name="T40" fmla="*/ 377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144" y="268"/>
                    </a:moveTo>
                    <a:cubicBezTo>
                      <a:pt x="144" y="268"/>
                      <a:pt x="146" y="265"/>
                      <a:pt x="149" y="259"/>
                    </a:cubicBezTo>
                    <a:cubicBezTo>
                      <a:pt x="153" y="254"/>
                      <a:pt x="158" y="246"/>
                      <a:pt x="165" y="236"/>
                    </a:cubicBezTo>
                    <a:cubicBezTo>
                      <a:pt x="178" y="218"/>
                      <a:pt x="196" y="193"/>
                      <a:pt x="213" y="168"/>
                    </a:cubicBezTo>
                    <a:cubicBezTo>
                      <a:pt x="222" y="155"/>
                      <a:pt x="231" y="143"/>
                      <a:pt x="240" y="131"/>
                    </a:cubicBezTo>
                    <a:cubicBezTo>
                      <a:pt x="248" y="120"/>
                      <a:pt x="257" y="110"/>
                      <a:pt x="264" y="101"/>
                    </a:cubicBezTo>
                    <a:cubicBezTo>
                      <a:pt x="278" y="83"/>
                      <a:pt x="287" y="71"/>
                      <a:pt x="287" y="71"/>
                    </a:cubicBezTo>
                    <a:cubicBezTo>
                      <a:pt x="200" y="0"/>
                      <a:pt x="200" y="0"/>
                      <a:pt x="200" y="0"/>
                    </a:cubicBezTo>
                    <a:cubicBezTo>
                      <a:pt x="200" y="0"/>
                      <a:pt x="186" y="17"/>
                      <a:pt x="166" y="43"/>
                    </a:cubicBezTo>
                    <a:cubicBezTo>
                      <a:pt x="145" y="68"/>
                      <a:pt x="121" y="104"/>
                      <a:pt x="96" y="139"/>
                    </a:cubicBezTo>
                    <a:cubicBezTo>
                      <a:pt x="89" y="148"/>
                      <a:pt x="83" y="157"/>
                      <a:pt x="77" y="165"/>
                    </a:cubicBezTo>
                    <a:cubicBezTo>
                      <a:pt x="71" y="174"/>
                      <a:pt x="65" y="183"/>
                      <a:pt x="59" y="191"/>
                    </a:cubicBezTo>
                    <a:cubicBezTo>
                      <a:pt x="48" y="208"/>
                      <a:pt x="38" y="224"/>
                      <a:pt x="29" y="238"/>
                    </a:cubicBezTo>
                    <a:cubicBezTo>
                      <a:pt x="12" y="265"/>
                      <a:pt x="0" y="284"/>
                      <a:pt x="0" y="284"/>
                    </a:cubicBezTo>
                    <a:cubicBezTo>
                      <a:pt x="196" y="404"/>
                      <a:pt x="196" y="404"/>
                      <a:pt x="196" y="404"/>
                    </a:cubicBezTo>
                    <a:cubicBezTo>
                      <a:pt x="196" y="404"/>
                      <a:pt x="206" y="387"/>
                      <a:pt x="222" y="362"/>
                    </a:cubicBezTo>
                    <a:cubicBezTo>
                      <a:pt x="230" y="350"/>
                      <a:pt x="240" y="335"/>
                      <a:pt x="249" y="320"/>
                    </a:cubicBezTo>
                    <a:cubicBezTo>
                      <a:pt x="254" y="312"/>
                      <a:pt x="260" y="304"/>
                      <a:pt x="266" y="296"/>
                    </a:cubicBezTo>
                    <a:cubicBezTo>
                      <a:pt x="271" y="288"/>
                      <a:pt x="277" y="280"/>
                      <a:pt x="283" y="272"/>
                    </a:cubicBezTo>
                    <a:cubicBezTo>
                      <a:pt x="306" y="240"/>
                      <a:pt x="328" y="207"/>
                      <a:pt x="347" y="185"/>
                    </a:cubicBezTo>
                    <a:cubicBezTo>
                      <a:pt x="365" y="161"/>
                      <a:pt x="377" y="146"/>
                      <a:pt x="377"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5" name="Freeform 69"/>
              <p:cNvSpPr/>
              <p:nvPr/>
            </p:nvSpPr>
            <p:spPr bwMode="auto">
              <a:xfrm>
                <a:off x="4365625" y="1489075"/>
                <a:ext cx="28575" cy="47625"/>
              </a:xfrm>
              <a:custGeom>
                <a:avLst/>
                <a:gdLst>
                  <a:gd name="T0" fmla="*/ 36 w 36"/>
                  <a:gd name="T1" fmla="*/ 0 h 60"/>
                  <a:gd name="T2" fmla="*/ 30 w 36"/>
                  <a:gd name="T3" fmla="*/ 9 h 60"/>
                  <a:gd name="T4" fmla="*/ 18 w 36"/>
                  <a:gd name="T5" fmla="*/ 30 h 60"/>
                  <a:gd name="T6" fmla="*/ 0 w 36"/>
                  <a:gd name="T7" fmla="*/ 60 h 60"/>
                </a:gdLst>
                <a:ahLst/>
                <a:cxnLst>
                  <a:cxn ang="0">
                    <a:pos x="T0" y="T1"/>
                  </a:cxn>
                  <a:cxn ang="0">
                    <a:pos x="T2" y="T3"/>
                  </a:cxn>
                  <a:cxn ang="0">
                    <a:pos x="T4" y="T5"/>
                  </a:cxn>
                  <a:cxn ang="0">
                    <a:pos x="T6" y="T7"/>
                  </a:cxn>
                </a:cxnLst>
                <a:rect l="0" t="0" r="r" b="b"/>
                <a:pathLst>
                  <a:path w="36" h="60">
                    <a:moveTo>
                      <a:pt x="36" y="0"/>
                    </a:moveTo>
                    <a:cubicBezTo>
                      <a:pt x="36" y="0"/>
                      <a:pt x="33" y="4"/>
                      <a:pt x="30" y="9"/>
                    </a:cubicBezTo>
                    <a:cubicBezTo>
                      <a:pt x="26" y="15"/>
                      <a:pt x="22" y="22"/>
                      <a:pt x="18" y="30"/>
                    </a:cubicBezTo>
                    <a:cubicBezTo>
                      <a:pt x="9" y="45"/>
                      <a:pt x="0" y="60"/>
                      <a:pt x="0"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6" name="Freeform 70"/>
              <p:cNvSpPr/>
              <p:nvPr/>
            </p:nvSpPr>
            <p:spPr bwMode="auto">
              <a:xfrm>
                <a:off x="4540250" y="1236663"/>
                <a:ext cx="36513" cy="44450"/>
              </a:xfrm>
              <a:custGeom>
                <a:avLst/>
                <a:gdLst>
                  <a:gd name="T0" fmla="*/ 44 w 44"/>
                  <a:gd name="T1" fmla="*/ 0 h 54"/>
                  <a:gd name="T2" fmla="*/ 37 w 44"/>
                  <a:gd name="T3" fmla="*/ 8 h 54"/>
                  <a:gd name="T4" fmla="*/ 29 w 44"/>
                  <a:gd name="T5" fmla="*/ 17 h 54"/>
                  <a:gd name="T6" fmla="*/ 21 w 44"/>
                  <a:gd name="T7" fmla="*/ 27 h 54"/>
                  <a:gd name="T8" fmla="*/ 0 w 44"/>
                  <a:gd name="T9" fmla="*/ 54 h 54"/>
                </a:gdLst>
                <a:ahLst/>
                <a:cxnLst>
                  <a:cxn ang="0">
                    <a:pos x="T0" y="T1"/>
                  </a:cxn>
                  <a:cxn ang="0">
                    <a:pos x="T2" y="T3"/>
                  </a:cxn>
                  <a:cxn ang="0">
                    <a:pos x="T4" y="T5"/>
                  </a:cxn>
                  <a:cxn ang="0">
                    <a:pos x="T6" y="T7"/>
                  </a:cxn>
                  <a:cxn ang="0">
                    <a:pos x="T8" y="T9"/>
                  </a:cxn>
                </a:cxnLst>
                <a:rect l="0" t="0" r="r" b="b"/>
                <a:pathLst>
                  <a:path w="44" h="54">
                    <a:moveTo>
                      <a:pt x="44" y="0"/>
                    </a:moveTo>
                    <a:cubicBezTo>
                      <a:pt x="44" y="0"/>
                      <a:pt x="41" y="3"/>
                      <a:pt x="37" y="8"/>
                    </a:cubicBezTo>
                    <a:cubicBezTo>
                      <a:pt x="35" y="11"/>
                      <a:pt x="32" y="14"/>
                      <a:pt x="29" y="17"/>
                    </a:cubicBezTo>
                    <a:cubicBezTo>
                      <a:pt x="27" y="20"/>
                      <a:pt x="24" y="23"/>
                      <a:pt x="21" y="27"/>
                    </a:cubicBezTo>
                    <a:cubicBezTo>
                      <a:pt x="11" y="40"/>
                      <a:pt x="0" y="54"/>
                      <a:pt x="0"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7" name="Freeform 71"/>
              <p:cNvSpPr/>
              <p:nvPr/>
            </p:nvSpPr>
            <p:spPr bwMode="auto">
              <a:xfrm>
                <a:off x="4471988" y="876300"/>
                <a:ext cx="320675" cy="319088"/>
              </a:xfrm>
              <a:custGeom>
                <a:avLst/>
                <a:gdLst>
                  <a:gd name="T0" fmla="*/ 255 w 397"/>
                  <a:gd name="T1" fmla="*/ 144 h 395"/>
                  <a:gd name="T2" fmla="*/ 227 w 397"/>
                  <a:gd name="T3" fmla="*/ 170 h 395"/>
                  <a:gd name="T4" fmla="*/ 199 w 397"/>
                  <a:gd name="T5" fmla="*/ 197 h 395"/>
                  <a:gd name="T6" fmla="*/ 168 w 397"/>
                  <a:gd name="T7" fmla="*/ 230 h 395"/>
                  <a:gd name="T8" fmla="*/ 110 w 397"/>
                  <a:gd name="T9" fmla="*/ 291 h 395"/>
                  <a:gd name="T10" fmla="*/ 84 w 397"/>
                  <a:gd name="T11" fmla="*/ 319 h 395"/>
                  <a:gd name="T12" fmla="*/ 0 w 397"/>
                  <a:gd name="T13" fmla="*/ 245 h 395"/>
                  <a:gd name="T14" fmla="*/ 10 w 397"/>
                  <a:gd name="T15" fmla="*/ 234 h 395"/>
                  <a:gd name="T16" fmla="*/ 36 w 397"/>
                  <a:gd name="T17" fmla="*/ 204 h 395"/>
                  <a:gd name="T18" fmla="*/ 118 w 397"/>
                  <a:gd name="T19" fmla="*/ 118 h 395"/>
                  <a:gd name="T20" fmla="*/ 205 w 397"/>
                  <a:gd name="T21" fmla="*/ 36 h 395"/>
                  <a:gd name="T22" fmla="*/ 234 w 397"/>
                  <a:gd name="T23" fmla="*/ 10 h 395"/>
                  <a:gd name="T24" fmla="*/ 245 w 397"/>
                  <a:gd name="T25" fmla="*/ 0 h 395"/>
                  <a:gd name="T26" fmla="*/ 397 w 397"/>
                  <a:gd name="T27" fmla="*/ 172 h 395"/>
                  <a:gd name="T28" fmla="*/ 387 w 397"/>
                  <a:gd name="T29" fmla="*/ 180 h 395"/>
                  <a:gd name="T30" fmla="*/ 360 w 397"/>
                  <a:gd name="T31" fmla="*/ 204 h 395"/>
                  <a:gd name="T32" fmla="*/ 282 w 397"/>
                  <a:gd name="T33" fmla="*/ 279 h 395"/>
                  <a:gd name="T34" fmla="*/ 207 w 397"/>
                  <a:gd name="T35" fmla="*/ 358 h 395"/>
                  <a:gd name="T36" fmla="*/ 183 w 397"/>
                  <a:gd name="T37" fmla="*/ 384 h 395"/>
                  <a:gd name="T38" fmla="*/ 174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144"/>
                    </a:moveTo>
                    <a:cubicBezTo>
                      <a:pt x="255" y="144"/>
                      <a:pt x="244" y="154"/>
                      <a:pt x="227" y="170"/>
                    </a:cubicBezTo>
                    <a:cubicBezTo>
                      <a:pt x="219" y="178"/>
                      <a:pt x="209" y="187"/>
                      <a:pt x="199" y="197"/>
                    </a:cubicBezTo>
                    <a:cubicBezTo>
                      <a:pt x="189" y="208"/>
                      <a:pt x="178" y="219"/>
                      <a:pt x="168" y="230"/>
                    </a:cubicBezTo>
                    <a:cubicBezTo>
                      <a:pt x="146" y="252"/>
                      <a:pt x="125" y="274"/>
                      <a:pt x="110" y="291"/>
                    </a:cubicBezTo>
                    <a:cubicBezTo>
                      <a:pt x="95" y="308"/>
                      <a:pt x="84" y="319"/>
                      <a:pt x="84" y="319"/>
                    </a:cubicBezTo>
                    <a:cubicBezTo>
                      <a:pt x="0" y="245"/>
                      <a:pt x="0" y="245"/>
                      <a:pt x="0" y="245"/>
                    </a:cubicBezTo>
                    <a:cubicBezTo>
                      <a:pt x="0" y="245"/>
                      <a:pt x="4" y="241"/>
                      <a:pt x="10" y="234"/>
                    </a:cubicBezTo>
                    <a:cubicBezTo>
                      <a:pt x="16" y="227"/>
                      <a:pt x="25" y="216"/>
                      <a:pt x="36" y="204"/>
                    </a:cubicBezTo>
                    <a:cubicBezTo>
                      <a:pt x="59" y="181"/>
                      <a:pt x="89" y="150"/>
                      <a:pt x="118" y="118"/>
                    </a:cubicBezTo>
                    <a:cubicBezTo>
                      <a:pt x="150" y="88"/>
                      <a:pt x="181" y="58"/>
                      <a:pt x="205" y="36"/>
                    </a:cubicBezTo>
                    <a:cubicBezTo>
                      <a:pt x="216" y="25"/>
                      <a:pt x="227" y="16"/>
                      <a:pt x="234" y="10"/>
                    </a:cubicBezTo>
                    <a:cubicBezTo>
                      <a:pt x="241" y="3"/>
                      <a:pt x="245" y="0"/>
                      <a:pt x="245" y="0"/>
                    </a:cubicBezTo>
                    <a:cubicBezTo>
                      <a:pt x="397" y="172"/>
                      <a:pt x="397" y="172"/>
                      <a:pt x="397" y="172"/>
                    </a:cubicBezTo>
                    <a:cubicBezTo>
                      <a:pt x="397" y="172"/>
                      <a:pt x="393" y="175"/>
                      <a:pt x="387" y="180"/>
                    </a:cubicBezTo>
                    <a:cubicBezTo>
                      <a:pt x="380" y="186"/>
                      <a:pt x="371" y="194"/>
                      <a:pt x="360" y="204"/>
                    </a:cubicBezTo>
                    <a:cubicBezTo>
                      <a:pt x="339" y="225"/>
                      <a:pt x="310" y="252"/>
                      <a:pt x="282" y="279"/>
                    </a:cubicBezTo>
                    <a:cubicBezTo>
                      <a:pt x="255" y="308"/>
                      <a:pt x="227" y="336"/>
                      <a:pt x="207" y="358"/>
                    </a:cubicBezTo>
                    <a:cubicBezTo>
                      <a:pt x="197" y="368"/>
                      <a:pt x="189" y="378"/>
                      <a:pt x="183" y="384"/>
                    </a:cubicBezTo>
                    <a:cubicBezTo>
                      <a:pt x="177" y="391"/>
                      <a:pt x="174" y="395"/>
                      <a:pt x="174"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8" name="Line 72"/>
              <p:cNvSpPr>
                <a:spLocks noChangeShapeType="1"/>
              </p:cNvSpPr>
              <p:nvPr/>
            </p:nvSpPr>
            <p:spPr bwMode="auto">
              <a:xfrm flipV="1">
                <a:off x="4792663"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9" name="Line 73"/>
              <p:cNvSpPr>
                <a:spLocks noChangeShapeType="1"/>
              </p:cNvSpPr>
              <p:nvPr/>
            </p:nvSpPr>
            <p:spPr bwMode="auto">
              <a:xfrm flipV="1">
                <a:off x="4576763" y="1195388"/>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0" name="Freeform 74"/>
              <p:cNvSpPr/>
              <p:nvPr/>
            </p:nvSpPr>
            <p:spPr bwMode="auto">
              <a:xfrm>
                <a:off x="4764088" y="636588"/>
                <a:ext cx="323850" cy="304800"/>
              </a:xfrm>
              <a:custGeom>
                <a:avLst/>
                <a:gdLst>
                  <a:gd name="T0" fmla="*/ 139 w 401"/>
                  <a:gd name="T1" fmla="*/ 233 h 378"/>
                  <a:gd name="T2" fmla="*/ 239 w 401"/>
                  <a:gd name="T3" fmla="*/ 162 h 378"/>
                  <a:gd name="T4" fmla="*/ 342 w 401"/>
                  <a:gd name="T5" fmla="*/ 96 h 378"/>
                  <a:gd name="T6" fmla="*/ 283 w 401"/>
                  <a:gd name="T7" fmla="*/ 0 h 378"/>
                  <a:gd name="T8" fmla="*/ 237 w 401"/>
                  <a:gd name="T9" fmla="*/ 29 h 378"/>
                  <a:gd name="T10" fmla="*/ 191 w 401"/>
                  <a:gd name="T11" fmla="*/ 59 h 378"/>
                  <a:gd name="T12" fmla="*/ 178 w 401"/>
                  <a:gd name="T13" fmla="*/ 67 h 378"/>
                  <a:gd name="T14" fmla="*/ 165 w 401"/>
                  <a:gd name="T15" fmla="*/ 76 h 378"/>
                  <a:gd name="T16" fmla="*/ 138 w 401"/>
                  <a:gd name="T17" fmla="*/ 95 h 378"/>
                  <a:gd name="T18" fmla="*/ 87 w 401"/>
                  <a:gd name="T19" fmla="*/ 132 h 378"/>
                  <a:gd name="T20" fmla="*/ 63 w 401"/>
                  <a:gd name="T21" fmla="*/ 149 h 378"/>
                  <a:gd name="T22" fmla="*/ 42 w 401"/>
                  <a:gd name="T23" fmla="*/ 165 h 378"/>
                  <a:gd name="T24" fmla="*/ 0 w 401"/>
                  <a:gd name="T25" fmla="*/ 199 h 378"/>
                  <a:gd name="T26" fmla="*/ 143 w 401"/>
                  <a:gd name="T27" fmla="*/ 378 h 378"/>
                  <a:gd name="T28" fmla="*/ 181 w 401"/>
                  <a:gd name="T29" fmla="*/ 348 h 378"/>
                  <a:gd name="T30" fmla="*/ 269 w 401"/>
                  <a:gd name="T31" fmla="*/ 284 h 378"/>
                  <a:gd name="T32" fmla="*/ 293 w 401"/>
                  <a:gd name="T33" fmla="*/ 267 h 378"/>
                  <a:gd name="T34" fmla="*/ 316 w 401"/>
                  <a:gd name="T35" fmla="*/ 251 h 378"/>
                  <a:gd name="T36" fmla="*/ 359 w 401"/>
                  <a:gd name="T37" fmla="*/ 224 h 378"/>
                  <a:gd name="T38" fmla="*/ 401 w 401"/>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8">
                    <a:moveTo>
                      <a:pt x="139" y="233"/>
                    </a:moveTo>
                    <a:cubicBezTo>
                      <a:pt x="139" y="233"/>
                      <a:pt x="189" y="197"/>
                      <a:pt x="239" y="162"/>
                    </a:cubicBezTo>
                    <a:cubicBezTo>
                      <a:pt x="290" y="129"/>
                      <a:pt x="342" y="96"/>
                      <a:pt x="342" y="96"/>
                    </a:cubicBezTo>
                    <a:cubicBezTo>
                      <a:pt x="283" y="0"/>
                      <a:pt x="283" y="0"/>
                      <a:pt x="283" y="0"/>
                    </a:cubicBezTo>
                    <a:cubicBezTo>
                      <a:pt x="283" y="0"/>
                      <a:pt x="265" y="11"/>
                      <a:pt x="237" y="29"/>
                    </a:cubicBezTo>
                    <a:cubicBezTo>
                      <a:pt x="224" y="38"/>
                      <a:pt x="208" y="48"/>
                      <a:pt x="191" y="59"/>
                    </a:cubicBezTo>
                    <a:cubicBezTo>
                      <a:pt x="186" y="62"/>
                      <a:pt x="182" y="64"/>
                      <a:pt x="178" y="67"/>
                    </a:cubicBezTo>
                    <a:cubicBezTo>
                      <a:pt x="173" y="70"/>
                      <a:pt x="169" y="73"/>
                      <a:pt x="165" y="76"/>
                    </a:cubicBezTo>
                    <a:cubicBezTo>
                      <a:pt x="156" y="83"/>
                      <a:pt x="147" y="89"/>
                      <a:pt x="138" y="95"/>
                    </a:cubicBezTo>
                    <a:cubicBezTo>
                      <a:pt x="121" y="108"/>
                      <a:pt x="103" y="120"/>
                      <a:pt x="87" y="132"/>
                    </a:cubicBezTo>
                    <a:cubicBezTo>
                      <a:pt x="78" y="138"/>
                      <a:pt x="70" y="143"/>
                      <a:pt x="63" y="149"/>
                    </a:cubicBezTo>
                    <a:cubicBezTo>
                      <a:pt x="56" y="155"/>
                      <a:pt x="49" y="160"/>
                      <a:pt x="42" y="165"/>
                    </a:cubicBezTo>
                    <a:cubicBezTo>
                      <a:pt x="17" y="185"/>
                      <a:pt x="0" y="199"/>
                      <a:pt x="0" y="199"/>
                    </a:cubicBezTo>
                    <a:cubicBezTo>
                      <a:pt x="143" y="378"/>
                      <a:pt x="143" y="378"/>
                      <a:pt x="143" y="378"/>
                    </a:cubicBezTo>
                    <a:cubicBezTo>
                      <a:pt x="143" y="378"/>
                      <a:pt x="158" y="366"/>
                      <a:pt x="181" y="348"/>
                    </a:cubicBezTo>
                    <a:cubicBezTo>
                      <a:pt x="204" y="329"/>
                      <a:pt x="237" y="307"/>
                      <a:pt x="269" y="284"/>
                    </a:cubicBezTo>
                    <a:cubicBezTo>
                      <a:pt x="277" y="278"/>
                      <a:pt x="285" y="273"/>
                      <a:pt x="293" y="267"/>
                    </a:cubicBezTo>
                    <a:cubicBezTo>
                      <a:pt x="301" y="261"/>
                      <a:pt x="309" y="256"/>
                      <a:pt x="316" y="251"/>
                    </a:cubicBezTo>
                    <a:cubicBezTo>
                      <a:pt x="332" y="241"/>
                      <a:pt x="347" y="232"/>
                      <a:pt x="359" y="224"/>
                    </a:cubicBezTo>
                    <a:cubicBezTo>
                      <a:pt x="384" y="208"/>
                      <a:pt x="401" y="197"/>
                      <a:pt x="401"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1" name="Freeform 75"/>
              <p:cNvSpPr/>
              <p:nvPr/>
            </p:nvSpPr>
            <p:spPr bwMode="auto">
              <a:xfrm>
                <a:off x="4835525" y="941388"/>
                <a:ext cx="42863" cy="36513"/>
              </a:xfrm>
              <a:custGeom>
                <a:avLst/>
                <a:gdLst>
                  <a:gd name="T0" fmla="*/ 54 w 54"/>
                  <a:gd name="T1" fmla="*/ 0 h 44"/>
                  <a:gd name="T2" fmla="*/ 26 w 54"/>
                  <a:gd name="T3" fmla="*/ 22 h 44"/>
                  <a:gd name="T4" fmla="*/ 16 w 54"/>
                  <a:gd name="T5" fmla="*/ 30 h 44"/>
                  <a:gd name="T6" fmla="*/ 8 w 54"/>
                  <a:gd name="T7" fmla="*/ 37 h 44"/>
                  <a:gd name="T8" fmla="*/ 0 w 54"/>
                  <a:gd name="T9" fmla="*/ 44 h 44"/>
                </a:gdLst>
                <a:ahLst/>
                <a:cxnLst>
                  <a:cxn ang="0">
                    <a:pos x="T0" y="T1"/>
                  </a:cxn>
                  <a:cxn ang="0">
                    <a:pos x="T2" y="T3"/>
                  </a:cxn>
                  <a:cxn ang="0">
                    <a:pos x="T4" y="T5"/>
                  </a:cxn>
                  <a:cxn ang="0">
                    <a:pos x="T6" y="T7"/>
                  </a:cxn>
                  <a:cxn ang="0">
                    <a:pos x="T8" y="T9"/>
                  </a:cxn>
                </a:cxnLst>
                <a:rect l="0" t="0" r="r" b="b"/>
                <a:pathLst>
                  <a:path w="54" h="44">
                    <a:moveTo>
                      <a:pt x="54" y="0"/>
                    </a:moveTo>
                    <a:cubicBezTo>
                      <a:pt x="54" y="0"/>
                      <a:pt x="40" y="11"/>
                      <a:pt x="26" y="22"/>
                    </a:cubicBezTo>
                    <a:cubicBezTo>
                      <a:pt x="23" y="25"/>
                      <a:pt x="19" y="27"/>
                      <a:pt x="16" y="30"/>
                    </a:cubicBezTo>
                    <a:cubicBezTo>
                      <a:pt x="13" y="32"/>
                      <a:pt x="10" y="35"/>
                      <a:pt x="8" y="37"/>
                    </a:cubicBezTo>
                    <a:cubicBezTo>
                      <a:pt x="3" y="41"/>
                      <a:pt x="0" y="44"/>
                      <a:pt x="0"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2" name="Freeform 76"/>
              <p:cNvSpPr/>
              <p:nvPr/>
            </p:nvSpPr>
            <p:spPr bwMode="auto">
              <a:xfrm>
                <a:off x="5087938" y="766763"/>
                <a:ext cx="47625" cy="28575"/>
              </a:xfrm>
              <a:custGeom>
                <a:avLst/>
                <a:gdLst>
                  <a:gd name="T0" fmla="*/ 59 w 59"/>
                  <a:gd name="T1" fmla="*/ 0 h 35"/>
                  <a:gd name="T2" fmla="*/ 29 w 59"/>
                  <a:gd name="T3" fmla="*/ 17 h 35"/>
                  <a:gd name="T4" fmla="*/ 9 w 59"/>
                  <a:gd name="T5" fmla="*/ 29 h 35"/>
                  <a:gd name="T6" fmla="*/ 0 w 59"/>
                  <a:gd name="T7" fmla="*/ 35 h 35"/>
                </a:gdLst>
                <a:ahLst/>
                <a:cxnLst>
                  <a:cxn ang="0">
                    <a:pos x="T0" y="T1"/>
                  </a:cxn>
                  <a:cxn ang="0">
                    <a:pos x="T2" y="T3"/>
                  </a:cxn>
                  <a:cxn ang="0">
                    <a:pos x="T4" y="T5"/>
                  </a:cxn>
                  <a:cxn ang="0">
                    <a:pos x="T6" y="T7"/>
                  </a:cxn>
                </a:cxnLst>
                <a:rect l="0" t="0" r="r" b="b"/>
                <a:pathLst>
                  <a:path w="59" h="35">
                    <a:moveTo>
                      <a:pt x="59" y="0"/>
                    </a:moveTo>
                    <a:cubicBezTo>
                      <a:pt x="59" y="0"/>
                      <a:pt x="44" y="8"/>
                      <a:pt x="29" y="17"/>
                    </a:cubicBezTo>
                    <a:cubicBezTo>
                      <a:pt x="22" y="21"/>
                      <a:pt x="14" y="26"/>
                      <a:pt x="9" y="29"/>
                    </a:cubicBezTo>
                    <a:cubicBezTo>
                      <a:pt x="3" y="33"/>
                      <a:pt x="0" y="35"/>
                      <a:pt x="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3" name="Freeform 77"/>
              <p:cNvSpPr/>
              <p:nvPr/>
            </p:nvSpPr>
            <p:spPr bwMode="auto">
              <a:xfrm>
                <a:off x="5092700" y="458788"/>
                <a:ext cx="322263" cy="280988"/>
              </a:xfrm>
              <a:custGeom>
                <a:avLst/>
                <a:gdLst>
                  <a:gd name="T0" fmla="*/ 274 w 398"/>
                  <a:gd name="T1" fmla="*/ 138 h 346"/>
                  <a:gd name="T2" fmla="*/ 239 w 398"/>
                  <a:gd name="T3" fmla="*/ 154 h 346"/>
                  <a:gd name="T4" fmla="*/ 203 w 398"/>
                  <a:gd name="T5" fmla="*/ 170 h 346"/>
                  <a:gd name="T6" fmla="*/ 163 w 398"/>
                  <a:gd name="T7" fmla="*/ 189 h 346"/>
                  <a:gd name="T8" fmla="*/ 88 w 398"/>
                  <a:gd name="T9" fmla="*/ 227 h 346"/>
                  <a:gd name="T10" fmla="*/ 63 w 398"/>
                  <a:gd name="T11" fmla="*/ 240 h 346"/>
                  <a:gd name="T12" fmla="*/ 54 w 398"/>
                  <a:gd name="T13" fmla="*/ 245 h 346"/>
                  <a:gd name="T14" fmla="*/ 0 w 398"/>
                  <a:gd name="T15" fmla="*/ 146 h 346"/>
                  <a:gd name="T16" fmla="*/ 3 w 398"/>
                  <a:gd name="T17" fmla="*/ 144 h 346"/>
                  <a:gd name="T18" fmla="*/ 13 w 398"/>
                  <a:gd name="T19" fmla="*/ 139 h 346"/>
                  <a:gd name="T20" fmla="*/ 48 w 398"/>
                  <a:gd name="T21" fmla="*/ 121 h 346"/>
                  <a:gd name="T22" fmla="*/ 98 w 398"/>
                  <a:gd name="T23" fmla="*/ 96 h 346"/>
                  <a:gd name="T24" fmla="*/ 125 w 398"/>
                  <a:gd name="T25" fmla="*/ 82 h 346"/>
                  <a:gd name="T26" fmla="*/ 155 w 398"/>
                  <a:gd name="T27" fmla="*/ 68 h 346"/>
                  <a:gd name="T28" fmla="*/ 213 w 398"/>
                  <a:gd name="T29" fmla="*/ 42 h 346"/>
                  <a:gd name="T30" fmla="*/ 264 w 398"/>
                  <a:gd name="T31" fmla="*/ 20 h 346"/>
                  <a:gd name="T32" fmla="*/ 314 w 398"/>
                  <a:gd name="T33" fmla="*/ 0 h 346"/>
                  <a:gd name="T34" fmla="*/ 398 w 398"/>
                  <a:gd name="T35" fmla="*/ 214 h 346"/>
                  <a:gd name="T36" fmla="*/ 353 w 398"/>
                  <a:gd name="T37" fmla="*/ 232 h 346"/>
                  <a:gd name="T38" fmla="*/ 306 w 398"/>
                  <a:gd name="T39" fmla="*/ 252 h 346"/>
                  <a:gd name="T40" fmla="*/ 254 w 398"/>
                  <a:gd name="T41" fmla="*/ 276 h 346"/>
                  <a:gd name="T42" fmla="*/ 227 w 398"/>
                  <a:gd name="T43" fmla="*/ 288 h 346"/>
                  <a:gd name="T44" fmla="*/ 201 w 398"/>
                  <a:gd name="T45" fmla="*/ 301 h 346"/>
                  <a:gd name="T46" fmla="*/ 156 w 398"/>
                  <a:gd name="T47" fmla="*/ 324 h 346"/>
                  <a:gd name="T48" fmla="*/ 112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138"/>
                    </a:moveTo>
                    <a:cubicBezTo>
                      <a:pt x="274" y="138"/>
                      <a:pt x="260" y="144"/>
                      <a:pt x="239" y="154"/>
                    </a:cubicBezTo>
                    <a:cubicBezTo>
                      <a:pt x="228" y="159"/>
                      <a:pt x="216" y="164"/>
                      <a:pt x="203" y="170"/>
                    </a:cubicBezTo>
                    <a:cubicBezTo>
                      <a:pt x="190" y="176"/>
                      <a:pt x="176" y="182"/>
                      <a:pt x="163" y="189"/>
                    </a:cubicBezTo>
                    <a:cubicBezTo>
                      <a:pt x="135" y="203"/>
                      <a:pt x="108" y="217"/>
                      <a:pt x="88" y="227"/>
                    </a:cubicBezTo>
                    <a:cubicBezTo>
                      <a:pt x="77" y="233"/>
                      <a:pt x="69" y="237"/>
                      <a:pt x="63" y="240"/>
                    </a:cubicBezTo>
                    <a:cubicBezTo>
                      <a:pt x="57" y="243"/>
                      <a:pt x="54" y="245"/>
                      <a:pt x="54" y="245"/>
                    </a:cubicBezTo>
                    <a:cubicBezTo>
                      <a:pt x="0" y="146"/>
                      <a:pt x="0" y="146"/>
                      <a:pt x="0" y="146"/>
                    </a:cubicBezTo>
                    <a:cubicBezTo>
                      <a:pt x="0" y="146"/>
                      <a:pt x="1" y="146"/>
                      <a:pt x="3" y="144"/>
                    </a:cubicBezTo>
                    <a:cubicBezTo>
                      <a:pt x="6" y="143"/>
                      <a:pt x="9" y="141"/>
                      <a:pt x="13" y="139"/>
                    </a:cubicBezTo>
                    <a:cubicBezTo>
                      <a:pt x="22" y="135"/>
                      <a:pt x="34" y="129"/>
                      <a:pt x="48" y="121"/>
                    </a:cubicBezTo>
                    <a:cubicBezTo>
                      <a:pt x="63" y="114"/>
                      <a:pt x="79" y="105"/>
                      <a:pt x="98" y="96"/>
                    </a:cubicBezTo>
                    <a:cubicBezTo>
                      <a:pt x="107" y="91"/>
                      <a:pt x="116" y="87"/>
                      <a:pt x="125" y="82"/>
                    </a:cubicBezTo>
                    <a:cubicBezTo>
                      <a:pt x="135" y="77"/>
                      <a:pt x="145" y="73"/>
                      <a:pt x="155" y="68"/>
                    </a:cubicBezTo>
                    <a:cubicBezTo>
                      <a:pt x="175" y="59"/>
                      <a:pt x="194" y="51"/>
                      <a:pt x="213" y="42"/>
                    </a:cubicBezTo>
                    <a:cubicBezTo>
                      <a:pt x="231" y="34"/>
                      <a:pt x="248" y="26"/>
                      <a:pt x="264" y="20"/>
                    </a:cubicBezTo>
                    <a:cubicBezTo>
                      <a:pt x="294" y="8"/>
                      <a:pt x="314" y="0"/>
                      <a:pt x="314" y="0"/>
                    </a:cubicBezTo>
                    <a:cubicBezTo>
                      <a:pt x="398" y="214"/>
                      <a:pt x="398" y="214"/>
                      <a:pt x="398" y="214"/>
                    </a:cubicBezTo>
                    <a:cubicBezTo>
                      <a:pt x="398" y="214"/>
                      <a:pt x="380" y="221"/>
                      <a:pt x="353" y="232"/>
                    </a:cubicBezTo>
                    <a:cubicBezTo>
                      <a:pt x="339" y="237"/>
                      <a:pt x="323" y="244"/>
                      <a:pt x="306" y="252"/>
                    </a:cubicBezTo>
                    <a:cubicBezTo>
                      <a:pt x="289" y="259"/>
                      <a:pt x="271" y="268"/>
                      <a:pt x="254" y="276"/>
                    </a:cubicBezTo>
                    <a:cubicBezTo>
                      <a:pt x="245" y="280"/>
                      <a:pt x="236" y="284"/>
                      <a:pt x="227" y="288"/>
                    </a:cubicBezTo>
                    <a:cubicBezTo>
                      <a:pt x="218" y="292"/>
                      <a:pt x="210" y="297"/>
                      <a:pt x="201" y="301"/>
                    </a:cubicBezTo>
                    <a:cubicBezTo>
                      <a:pt x="185" y="309"/>
                      <a:pt x="169" y="317"/>
                      <a:pt x="156" y="324"/>
                    </a:cubicBezTo>
                    <a:cubicBezTo>
                      <a:pt x="130" y="337"/>
                      <a:pt x="112" y="346"/>
                      <a:pt x="112"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4" name="Freeform 78"/>
              <p:cNvSpPr/>
              <p:nvPr/>
            </p:nvSpPr>
            <p:spPr bwMode="auto">
              <a:xfrm>
                <a:off x="5414963" y="611188"/>
                <a:ext cx="52388" cy="20638"/>
              </a:xfrm>
              <a:custGeom>
                <a:avLst/>
                <a:gdLst>
                  <a:gd name="T0" fmla="*/ 0 w 65"/>
                  <a:gd name="T1" fmla="*/ 26 h 26"/>
                  <a:gd name="T2" fmla="*/ 33 w 65"/>
                  <a:gd name="T3" fmla="*/ 13 h 26"/>
                  <a:gd name="T4" fmla="*/ 55 w 65"/>
                  <a:gd name="T5" fmla="*/ 4 h 26"/>
                  <a:gd name="T6" fmla="*/ 65 w 65"/>
                  <a:gd name="T7" fmla="*/ 0 h 26"/>
                </a:gdLst>
                <a:ahLst/>
                <a:cxnLst>
                  <a:cxn ang="0">
                    <a:pos x="T0" y="T1"/>
                  </a:cxn>
                  <a:cxn ang="0">
                    <a:pos x="T2" y="T3"/>
                  </a:cxn>
                  <a:cxn ang="0">
                    <a:pos x="T4" y="T5"/>
                  </a:cxn>
                  <a:cxn ang="0">
                    <a:pos x="T6" y="T7"/>
                  </a:cxn>
                </a:cxnLst>
                <a:rect l="0" t="0" r="r" b="b"/>
                <a:pathLst>
                  <a:path w="65" h="26">
                    <a:moveTo>
                      <a:pt x="0" y="26"/>
                    </a:moveTo>
                    <a:cubicBezTo>
                      <a:pt x="0" y="26"/>
                      <a:pt x="17" y="19"/>
                      <a:pt x="33" y="13"/>
                    </a:cubicBezTo>
                    <a:cubicBezTo>
                      <a:pt x="41" y="10"/>
                      <a:pt x="49" y="6"/>
                      <a:pt x="55" y="4"/>
                    </a:cubicBezTo>
                    <a:cubicBezTo>
                      <a:pt x="61" y="2"/>
                      <a:pt x="65" y="0"/>
                      <a:pt x="6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5" name="Line 79"/>
              <p:cNvSpPr>
                <a:spLocks noChangeShapeType="1"/>
              </p:cNvSpPr>
              <p:nvPr/>
            </p:nvSpPr>
            <p:spPr bwMode="auto">
              <a:xfrm flipV="1">
                <a:off x="5135563"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6" name="Freeform 80"/>
              <p:cNvSpPr/>
              <p:nvPr/>
            </p:nvSpPr>
            <p:spPr bwMode="auto">
              <a:xfrm>
                <a:off x="5461000" y="344488"/>
                <a:ext cx="304800" cy="249238"/>
              </a:xfrm>
              <a:custGeom>
                <a:avLst/>
                <a:gdLst>
                  <a:gd name="T0" fmla="*/ 120 w 377"/>
                  <a:gd name="T1" fmla="*/ 170 h 308"/>
                  <a:gd name="T2" fmla="*/ 157 w 377"/>
                  <a:gd name="T3" fmla="*/ 160 h 308"/>
                  <a:gd name="T4" fmla="*/ 194 w 377"/>
                  <a:gd name="T5" fmla="*/ 149 h 308"/>
                  <a:gd name="T6" fmla="*/ 216 w 377"/>
                  <a:gd name="T7" fmla="*/ 143 h 308"/>
                  <a:gd name="T8" fmla="*/ 238 w 377"/>
                  <a:gd name="T9" fmla="*/ 138 h 308"/>
                  <a:gd name="T10" fmla="*/ 320 w 377"/>
                  <a:gd name="T11" fmla="*/ 119 h 308"/>
                  <a:gd name="T12" fmla="*/ 347 w 377"/>
                  <a:gd name="T13" fmla="*/ 113 h 308"/>
                  <a:gd name="T14" fmla="*/ 357 w 377"/>
                  <a:gd name="T15" fmla="*/ 111 h 308"/>
                  <a:gd name="T16" fmla="*/ 335 w 377"/>
                  <a:gd name="T17" fmla="*/ 0 h 308"/>
                  <a:gd name="T18" fmla="*/ 331 w 377"/>
                  <a:gd name="T19" fmla="*/ 1 h 308"/>
                  <a:gd name="T20" fmla="*/ 320 w 377"/>
                  <a:gd name="T21" fmla="*/ 3 h 308"/>
                  <a:gd name="T22" fmla="*/ 282 w 377"/>
                  <a:gd name="T23" fmla="*/ 12 h 308"/>
                  <a:gd name="T24" fmla="*/ 228 w 377"/>
                  <a:gd name="T25" fmla="*/ 25 h 308"/>
                  <a:gd name="T26" fmla="*/ 166 w 377"/>
                  <a:gd name="T27" fmla="*/ 40 h 308"/>
                  <a:gd name="T28" fmla="*/ 51 w 377"/>
                  <a:gd name="T29" fmla="*/ 73 h 308"/>
                  <a:gd name="T30" fmla="*/ 0 w 377"/>
                  <a:gd name="T31" fmla="*/ 90 h 308"/>
                  <a:gd name="T32" fmla="*/ 73 w 377"/>
                  <a:gd name="T33" fmla="*/ 308 h 308"/>
                  <a:gd name="T34" fmla="*/ 119 w 377"/>
                  <a:gd name="T35" fmla="*/ 292 h 308"/>
                  <a:gd name="T36" fmla="*/ 224 w 377"/>
                  <a:gd name="T37" fmla="*/ 262 h 308"/>
                  <a:gd name="T38" fmla="*/ 252 w 377"/>
                  <a:gd name="T39" fmla="*/ 255 h 308"/>
                  <a:gd name="T40" fmla="*/ 280 w 377"/>
                  <a:gd name="T41" fmla="*/ 248 h 308"/>
                  <a:gd name="T42" fmla="*/ 329 w 377"/>
                  <a:gd name="T43" fmla="*/ 237 h 308"/>
                  <a:gd name="T44" fmla="*/ 364 w 377"/>
                  <a:gd name="T45" fmla="*/ 229 h 308"/>
                  <a:gd name="T46" fmla="*/ 377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120" y="170"/>
                    </a:moveTo>
                    <a:cubicBezTo>
                      <a:pt x="120" y="170"/>
                      <a:pt x="134" y="166"/>
                      <a:pt x="157" y="160"/>
                    </a:cubicBezTo>
                    <a:cubicBezTo>
                      <a:pt x="168" y="157"/>
                      <a:pt x="180" y="153"/>
                      <a:pt x="194" y="149"/>
                    </a:cubicBezTo>
                    <a:cubicBezTo>
                      <a:pt x="201" y="147"/>
                      <a:pt x="208" y="145"/>
                      <a:pt x="216" y="143"/>
                    </a:cubicBezTo>
                    <a:cubicBezTo>
                      <a:pt x="223" y="141"/>
                      <a:pt x="230" y="140"/>
                      <a:pt x="238" y="138"/>
                    </a:cubicBezTo>
                    <a:cubicBezTo>
                      <a:pt x="268" y="131"/>
                      <a:pt x="297" y="124"/>
                      <a:pt x="320" y="119"/>
                    </a:cubicBezTo>
                    <a:cubicBezTo>
                      <a:pt x="331" y="116"/>
                      <a:pt x="340" y="114"/>
                      <a:pt x="347" y="113"/>
                    </a:cubicBezTo>
                    <a:cubicBezTo>
                      <a:pt x="353" y="111"/>
                      <a:pt x="357" y="111"/>
                      <a:pt x="357" y="111"/>
                    </a:cubicBezTo>
                    <a:cubicBezTo>
                      <a:pt x="335" y="0"/>
                      <a:pt x="335" y="0"/>
                      <a:pt x="335" y="0"/>
                    </a:cubicBezTo>
                    <a:cubicBezTo>
                      <a:pt x="335" y="0"/>
                      <a:pt x="333" y="1"/>
                      <a:pt x="331" y="1"/>
                    </a:cubicBezTo>
                    <a:cubicBezTo>
                      <a:pt x="328" y="2"/>
                      <a:pt x="325" y="2"/>
                      <a:pt x="320" y="3"/>
                    </a:cubicBezTo>
                    <a:cubicBezTo>
                      <a:pt x="311" y="6"/>
                      <a:pt x="298" y="9"/>
                      <a:pt x="282" y="12"/>
                    </a:cubicBezTo>
                    <a:cubicBezTo>
                      <a:pt x="266" y="16"/>
                      <a:pt x="248" y="20"/>
                      <a:pt x="228" y="25"/>
                    </a:cubicBezTo>
                    <a:cubicBezTo>
                      <a:pt x="208" y="29"/>
                      <a:pt x="187" y="34"/>
                      <a:pt x="166" y="40"/>
                    </a:cubicBezTo>
                    <a:cubicBezTo>
                      <a:pt x="124" y="52"/>
                      <a:pt x="83" y="64"/>
                      <a:pt x="51" y="73"/>
                    </a:cubicBezTo>
                    <a:cubicBezTo>
                      <a:pt x="21" y="83"/>
                      <a:pt x="0" y="90"/>
                      <a:pt x="0" y="90"/>
                    </a:cubicBezTo>
                    <a:cubicBezTo>
                      <a:pt x="73" y="308"/>
                      <a:pt x="73" y="308"/>
                      <a:pt x="73" y="308"/>
                    </a:cubicBezTo>
                    <a:cubicBezTo>
                      <a:pt x="73" y="308"/>
                      <a:pt x="91" y="302"/>
                      <a:pt x="119" y="292"/>
                    </a:cubicBezTo>
                    <a:cubicBezTo>
                      <a:pt x="148" y="284"/>
                      <a:pt x="186" y="273"/>
                      <a:pt x="224" y="262"/>
                    </a:cubicBezTo>
                    <a:cubicBezTo>
                      <a:pt x="233" y="260"/>
                      <a:pt x="243" y="257"/>
                      <a:pt x="252" y="255"/>
                    </a:cubicBezTo>
                    <a:cubicBezTo>
                      <a:pt x="262" y="252"/>
                      <a:pt x="271" y="250"/>
                      <a:pt x="280" y="248"/>
                    </a:cubicBezTo>
                    <a:cubicBezTo>
                      <a:pt x="298" y="244"/>
                      <a:pt x="315" y="240"/>
                      <a:pt x="329" y="237"/>
                    </a:cubicBezTo>
                    <a:cubicBezTo>
                      <a:pt x="343" y="234"/>
                      <a:pt x="355" y="231"/>
                      <a:pt x="364" y="229"/>
                    </a:cubicBezTo>
                    <a:cubicBezTo>
                      <a:pt x="372" y="227"/>
                      <a:pt x="377" y="226"/>
                      <a:pt x="377"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7" name="Line 81"/>
              <p:cNvSpPr>
                <a:spLocks noChangeShapeType="1"/>
              </p:cNvSpPr>
              <p:nvPr/>
            </p:nvSpPr>
            <p:spPr bwMode="auto">
              <a:xfrm flipH="1">
                <a:off x="5467350"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8" name="Line 82"/>
              <p:cNvSpPr>
                <a:spLocks noChangeShapeType="1"/>
              </p:cNvSpPr>
              <p:nvPr/>
            </p:nvSpPr>
            <p:spPr bwMode="auto">
              <a:xfrm flipH="1">
                <a:off x="5765800"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9" name="Freeform 83"/>
              <p:cNvSpPr/>
              <p:nvPr/>
            </p:nvSpPr>
            <p:spPr bwMode="auto">
              <a:xfrm>
                <a:off x="5846763" y="301625"/>
                <a:ext cx="284163" cy="206375"/>
              </a:xfrm>
              <a:custGeom>
                <a:avLst/>
                <a:gdLst>
                  <a:gd name="T0" fmla="*/ 260 w 351"/>
                  <a:gd name="T1" fmla="*/ 116 h 256"/>
                  <a:gd name="T2" fmla="*/ 138 w 351"/>
                  <a:gd name="T3" fmla="*/ 125 h 256"/>
                  <a:gd name="T4" fmla="*/ 16 w 351"/>
                  <a:gd name="T5" fmla="*/ 141 h 256"/>
                  <a:gd name="T6" fmla="*/ 0 w 351"/>
                  <a:gd name="T7" fmla="*/ 30 h 256"/>
                  <a:gd name="T8" fmla="*/ 54 w 351"/>
                  <a:gd name="T9" fmla="*/ 23 h 256"/>
                  <a:gd name="T10" fmla="*/ 172 w 351"/>
                  <a:gd name="T11" fmla="*/ 10 h 256"/>
                  <a:gd name="T12" fmla="*/ 236 w 351"/>
                  <a:gd name="T13" fmla="*/ 5 h 256"/>
                  <a:gd name="T14" fmla="*/ 291 w 351"/>
                  <a:gd name="T15" fmla="*/ 2 h 256"/>
                  <a:gd name="T16" fmla="*/ 345 w 351"/>
                  <a:gd name="T17" fmla="*/ 0 h 256"/>
                  <a:gd name="T18" fmla="*/ 351 w 351"/>
                  <a:gd name="T19" fmla="*/ 230 h 256"/>
                  <a:gd name="T20" fmla="*/ 302 w 351"/>
                  <a:gd name="T21" fmla="*/ 231 h 256"/>
                  <a:gd name="T22" fmla="*/ 251 w 351"/>
                  <a:gd name="T23" fmla="*/ 234 h 256"/>
                  <a:gd name="T24" fmla="*/ 194 w 351"/>
                  <a:gd name="T25" fmla="*/ 238 h 256"/>
                  <a:gd name="T26" fmla="*/ 86 w 351"/>
                  <a:gd name="T27" fmla="*/ 250 h 256"/>
                  <a:gd name="T28" fmla="*/ 37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16"/>
                    </a:moveTo>
                    <a:cubicBezTo>
                      <a:pt x="260" y="116"/>
                      <a:pt x="199" y="121"/>
                      <a:pt x="138" y="125"/>
                    </a:cubicBezTo>
                    <a:cubicBezTo>
                      <a:pt x="77" y="133"/>
                      <a:pt x="16" y="141"/>
                      <a:pt x="16" y="141"/>
                    </a:cubicBezTo>
                    <a:cubicBezTo>
                      <a:pt x="0" y="30"/>
                      <a:pt x="0" y="30"/>
                      <a:pt x="0" y="30"/>
                    </a:cubicBezTo>
                    <a:cubicBezTo>
                      <a:pt x="0" y="30"/>
                      <a:pt x="21" y="27"/>
                      <a:pt x="54" y="23"/>
                    </a:cubicBezTo>
                    <a:cubicBezTo>
                      <a:pt x="86" y="19"/>
                      <a:pt x="129" y="12"/>
                      <a:pt x="172" y="10"/>
                    </a:cubicBezTo>
                    <a:cubicBezTo>
                      <a:pt x="194" y="8"/>
                      <a:pt x="215" y="7"/>
                      <a:pt x="236" y="5"/>
                    </a:cubicBezTo>
                    <a:cubicBezTo>
                      <a:pt x="256" y="4"/>
                      <a:pt x="275" y="2"/>
                      <a:pt x="291" y="2"/>
                    </a:cubicBezTo>
                    <a:cubicBezTo>
                      <a:pt x="323" y="1"/>
                      <a:pt x="345" y="0"/>
                      <a:pt x="345" y="0"/>
                    </a:cubicBezTo>
                    <a:cubicBezTo>
                      <a:pt x="351" y="230"/>
                      <a:pt x="351" y="230"/>
                      <a:pt x="351" y="230"/>
                    </a:cubicBezTo>
                    <a:cubicBezTo>
                      <a:pt x="351" y="230"/>
                      <a:pt x="331" y="230"/>
                      <a:pt x="302" y="231"/>
                    </a:cubicBezTo>
                    <a:cubicBezTo>
                      <a:pt x="287" y="231"/>
                      <a:pt x="270" y="233"/>
                      <a:pt x="251" y="234"/>
                    </a:cubicBezTo>
                    <a:cubicBezTo>
                      <a:pt x="233" y="235"/>
                      <a:pt x="213" y="237"/>
                      <a:pt x="194" y="238"/>
                    </a:cubicBezTo>
                    <a:cubicBezTo>
                      <a:pt x="154" y="240"/>
                      <a:pt x="115" y="247"/>
                      <a:pt x="86" y="250"/>
                    </a:cubicBezTo>
                    <a:cubicBezTo>
                      <a:pt x="56" y="254"/>
                      <a:pt x="37" y="256"/>
                      <a:pt x="37"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0" name="Line 84"/>
              <p:cNvSpPr>
                <a:spLocks noChangeShapeType="1"/>
              </p:cNvSpPr>
              <p:nvPr/>
            </p:nvSpPr>
            <p:spPr bwMode="auto">
              <a:xfrm flipV="1">
                <a:off x="6130925"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1" name="Freeform 85"/>
              <p:cNvSpPr/>
              <p:nvPr/>
            </p:nvSpPr>
            <p:spPr bwMode="auto">
              <a:xfrm>
                <a:off x="5821363" y="508000"/>
                <a:ext cx="55563" cy="9525"/>
              </a:xfrm>
              <a:custGeom>
                <a:avLst/>
                <a:gdLst>
                  <a:gd name="T0" fmla="*/ 0 w 69"/>
                  <a:gd name="T1" fmla="*/ 12 h 12"/>
                  <a:gd name="T2" fmla="*/ 35 w 69"/>
                  <a:gd name="T3" fmla="*/ 6 h 12"/>
                  <a:gd name="T4" fmla="*/ 58 w 69"/>
                  <a:gd name="T5" fmla="*/ 2 h 12"/>
                  <a:gd name="T6" fmla="*/ 69 w 69"/>
                  <a:gd name="T7" fmla="*/ 0 h 12"/>
                </a:gdLst>
                <a:ahLst/>
                <a:cxnLst>
                  <a:cxn ang="0">
                    <a:pos x="T0" y="T1"/>
                  </a:cxn>
                  <a:cxn ang="0">
                    <a:pos x="T2" y="T3"/>
                  </a:cxn>
                  <a:cxn ang="0">
                    <a:pos x="T4" y="T5"/>
                  </a:cxn>
                  <a:cxn ang="0">
                    <a:pos x="T6" y="T7"/>
                  </a:cxn>
                </a:cxnLst>
                <a:rect l="0" t="0" r="r" b="b"/>
                <a:pathLst>
                  <a:path w="69" h="12">
                    <a:moveTo>
                      <a:pt x="0" y="12"/>
                    </a:moveTo>
                    <a:cubicBezTo>
                      <a:pt x="0" y="12"/>
                      <a:pt x="17" y="9"/>
                      <a:pt x="35" y="6"/>
                    </a:cubicBezTo>
                    <a:cubicBezTo>
                      <a:pt x="43" y="4"/>
                      <a:pt x="52" y="3"/>
                      <a:pt x="58" y="2"/>
                    </a:cubicBezTo>
                    <a:cubicBezTo>
                      <a:pt x="64" y="1"/>
                      <a:pt x="69" y="0"/>
                      <a:pt x="6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2" name="Freeform 86"/>
              <p:cNvSpPr/>
              <p:nvPr/>
            </p:nvSpPr>
            <p:spPr bwMode="auto">
              <a:xfrm>
                <a:off x="6242050" y="301625"/>
                <a:ext cx="284163" cy="206375"/>
              </a:xfrm>
              <a:custGeom>
                <a:avLst/>
                <a:gdLst>
                  <a:gd name="T0" fmla="*/ 91 w 351"/>
                  <a:gd name="T1" fmla="*/ 116 h 256"/>
                  <a:gd name="T2" fmla="*/ 213 w 351"/>
                  <a:gd name="T3" fmla="*/ 125 h 256"/>
                  <a:gd name="T4" fmla="*/ 335 w 351"/>
                  <a:gd name="T5" fmla="*/ 141 h 256"/>
                  <a:gd name="T6" fmla="*/ 351 w 351"/>
                  <a:gd name="T7" fmla="*/ 30 h 256"/>
                  <a:gd name="T8" fmla="*/ 297 w 351"/>
                  <a:gd name="T9" fmla="*/ 23 h 256"/>
                  <a:gd name="T10" fmla="*/ 179 w 351"/>
                  <a:gd name="T11" fmla="*/ 10 h 256"/>
                  <a:gd name="T12" fmla="*/ 115 w 351"/>
                  <a:gd name="T13" fmla="*/ 5 h 256"/>
                  <a:gd name="T14" fmla="*/ 60 w 351"/>
                  <a:gd name="T15" fmla="*/ 2 h 256"/>
                  <a:gd name="T16" fmla="*/ 6 w 351"/>
                  <a:gd name="T17" fmla="*/ 0 h 256"/>
                  <a:gd name="T18" fmla="*/ 0 w 351"/>
                  <a:gd name="T19" fmla="*/ 230 h 256"/>
                  <a:gd name="T20" fmla="*/ 49 w 351"/>
                  <a:gd name="T21" fmla="*/ 231 h 256"/>
                  <a:gd name="T22" fmla="*/ 100 w 351"/>
                  <a:gd name="T23" fmla="*/ 234 h 256"/>
                  <a:gd name="T24" fmla="*/ 157 w 351"/>
                  <a:gd name="T25" fmla="*/ 238 h 256"/>
                  <a:gd name="T26" fmla="*/ 265 w 351"/>
                  <a:gd name="T27" fmla="*/ 250 h 256"/>
                  <a:gd name="T28" fmla="*/ 314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16"/>
                    </a:moveTo>
                    <a:cubicBezTo>
                      <a:pt x="91" y="116"/>
                      <a:pt x="152" y="121"/>
                      <a:pt x="213" y="125"/>
                    </a:cubicBezTo>
                    <a:cubicBezTo>
                      <a:pt x="274" y="133"/>
                      <a:pt x="335" y="141"/>
                      <a:pt x="335" y="141"/>
                    </a:cubicBezTo>
                    <a:cubicBezTo>
                      <a:pt x="351" y="30"/>
                      <a:pt x="351" y="30"/>
                      <a:pt x="351" y="30"/>
                    </a:cubicBezTo>
                    <a:cubicBezTo>
                      <a:pt x="351" y="30"/>
                      <a:pt x="330" y="27"/>
                      <a:pt x="297" y="23"/>
                    </a:cubicBezTo>
                    <a:cubicBezTo>
                      <a:pt x="265" y="19"/>
                      <a:pt x="222" y="12"/>
                      <a:pt x="179" y="10"/>
                    </a:cubicBezTo>
                    <a:cubicBezTo>
                      <a:pt x="157" y="8"/>
                      <a:pt x="136" y="7"/>
                      <a:pt x="115" y="5"/>
                    </a:cubicBezTo>
                    <a:cubicBezTo>
                      <a:pt x="95" y="4"/>
                      <a:pt x="76" y="2"/>
                      <a:pt x="60" y="2"/>
                    </a:cubicBezTo>
                    <a:cubicBezTo>
                      <a:pt x="28" y="1"/>
                      <a:pt x="6" y="0"/>
                      <a:pt x="6" y="0"/>
                    </a:cubicBezTo>
                    <a:cubicBezTo>
                      <a:pt x="0" y="230"/>
                      <a:pt x="0" y="230"/>
                      <a:pt x="0" y="230"/>
                    </a:cubicBezTo>
                    <a:cubicBezTo>
                      <a:pt x="0" y="230"/>
                      <a:pt x="20" y="230"/>
                      <a:pt x="49" y="231"/>
                    </a:cubicBezTo>
                    <a:cubicBezTo>
                      <a:pt x="64" y="231"/>
                      <a:pt x="81" y="233"/>
                      <a:pt x="100" y="234"/>
                    </a:cubicBezTo>
                    <a:cubicBezTo>
                      <a:pt x="118" y="235"/>
                      <a:pt x="138" y="237"/>
                      <a:pt x="157" y="238"/>
                    </a:cubicBezTo>
                    <a:cubicBezTo>
                      <a:pt x="197" y="240"/>
                      <a:pt x="236" y="247"/>
                      <a:pt x="265" y="250"/>
                    </a:cubicBezTo>
                    <a:cubicBezTo>
                      <a:pt x="295" y="254"/>
                      <a:pt x="314" y="256"/>
                      <a:pt x="314"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3" name="Line 87"/>
              <p:cNvSpPr>
                <a:spLocks noChangeShapeType="1"/>
              </p:cNvSpPr>
              <p:nvPr/>
            </p:nvSpPr>
            <p:spPr bwMode="auto">
              <a:xfrm flipH="1" flipV="1">
                <a:off x="6186488"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4" name="Freeform 88"/>
              <p:cNvSpPr/>
              <p:nvPr/>
            </p:nvSpPr>
            <p:spPr bwMode="auto">
              <a:xfrm>
                <a:off x="6496050" y="508000"/>
                <a:ext cx="55563" cy="9525"/>
              </a:xfrm>
              <a:custGeom>
                <a:avLst/>
                <a:gdLst>
                  <a:gd name="T0" fmla="*/ 69 w 69"/>
                  <a:gd name="T1" fmla="*/ 12 h 12"/>
                  <a:gd name="T2" fmla="*/ 34 w 69"/>
                  <a:gd name="T3" fmla="*/ 6 h 12"/>
                  <a:gd name="T4" fmla="*/ 11 w 69"/>
                  <a:gd name="T5" fmla="*/ 2 h 12"/>
                  <a:gd name="T6" fmla="*/ 0 w 69"/>
                  <a:gd name="T7" fmla="*/ 0 h 12"/>
                </a:gdLst>
                <a:ahLst/>
                <a:cxnLst>
                  <a:cxn ang="0">
                    <a:pos x="T0" y="T1"/>
                  </a:cxn>
                  <a:cxn ang="0">
                    <a:pos x="T2" y="T3"/>
                  </a:cxn>
                  <a:cxn ang="0">
                    <a:pos x="T4" y="T5"/>
                  </a:cxn>
                  <a:cxn ang="0">
                    <a:pos x="T6" y="T7"/>
                  </a:cxn>
                </a:cxnLst>
                <a:rect l="0" t="0" r="r" b="b"/>
                <a:pathLst>
                  <a:path w="69" h="12">
                    <a:moveTo>
                      <a:pt x="69" y="12"/>
                    </a:moveTo>
                    <a:cubicBezTo>
                      <a:pt x="69" y="12"/>
                      <a:pt x="52" y="9"/>
                      <a:pt x="34" y="6"/>
                    </a:cubicBezTo>
                    <a:cubicBezTo>
                      <a:pt x="26" y="4"/>
                      <a:pt x="17" y="3"/>
                      <a:pt x="11" y="2"/>
                    </a:cubicBezTo>
                    <a:cubicBezTo>
                      <a:pt x="5" y="1"/>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5" name="Freeform 89"/>
              <p:cNvSpPr/>
              <p:nvPr/>
            </p:nvSpPr>
            <p:spPr bwMode="auto">
              <a:xfrm>
                <a:off x="6607175" y="344488"/>
                <a:ext cx="304800" cy="249238"/>
              </a:xfrm>
              <a:custGeom>
                <a:avLst/>
                <a:gdLst>
                  <a:gd name="T0" fmla="*/ 257 w 377"/>
                  <a:gd name="T1" fmla="*/ 170 h 308"/>
                  <a:gd name="T2" fmla="*/ 220 w 377"/>
                  <a:gd name="T3" fmla="*/ 160 h 308"/>
                  <a:gd name="T4" fmla="*/ 183 w 377"/>
                  <a:gd name="T5" fmla="*/ 149 h 308"/>
                  <a:gd name="T6" fmla="*/ 162 w 377"/>
                  <a:gd name="T7" fmla="*/ 143 h 308"/>
                  <a:gd name="T8" fmla="*/ 139 w 377"/>
                  <a:gd name="T9" fmla="*/ 138 h 308"/>
                  <a:gd name="T10" fmla="*/ 57 w 377"/>
                  <a:gd name="T11" fmla="*/ 119 h 308"/>
                  <a:gd name="T12" fmla="*/ 30 w 377"/>
                  <a:gd name="T13" fmla="*/ 113 h 308"/>
                  <a:gd name="T14" fmla="*/ 20 w 377"/>
                  <a:gd name="T15" fmla="*/ 111 h 308"/>
                  <a:gd name="T16" fmla="*/ 42 w 377"/>
                  <a:gd name="T17" fmla="*/ 0 h 308"/>
                  <a:gd name="T18" fmla="*/ 46 w 377"/>
                  <a:gd name="T19" fmla="*/ 1 h 308"/>
                  <a:gd name="T20" fmla="*/ 57 w 377"/>
                  <a:gd name="T21" fmla="*/ 3 h 308"/>
                  <a:gd name="T22" fmla="*/ 95 w 377"/>
                  <a:gd name="T23" fmla="*/ 12 h 308"/>
                  <a:gd name="T24" fmla="*/ 149 w 377"/>
                  <a:gd name="T25" fmla="*/ 25 h 308"/>
                  <a:gd name="T26" fmla="*/ 211 w 377"/>
                  <a:gd name="T27" fmla="*/ 40 h 308"/>
                  <a:gd name="T28" fmla="*/ 326 w 377"/>
                  <a:gd name="T29" fmla="*/ 73 h 308"/>
                  <a:gd name="T30" fmla="*/ 377 w 377"/>
                  <a:gd name="T31" fmla="*/ 90 h 308"/>
                  <a:gd name="T32" fmla="*/ 304 w 377"/>
                  <a:gd name="T33" fmla="*/ 308 h 308"/>
                  <a:gd name="T34" fmla="*/ 258 w 377"/>
                  <a:gd name="T35" fmla="*/ 292 h 308"/>
                  <a:gd name="T36" fmla="*/ 153 w 377"/>
                  <a:gd name="T37" fmla="*/ 262 h 308"/>
                  <a:gd name="T38" fmla="*/ 125 w 377"/>
                  <a:gd name="T39" fmla="*/ 255 h 308"/>
                  <a:gd name="T40" fmla="*/ 97 w 377"/>
                  <a:gd name="T41" fmla="*/ 248 h 308"/>
                  <a:gd name="T42" fmla="*/ 48 w 377"/>
                  <a:gd name="T43" fmla="*/ 237 h 308"/>
                  <a:gd name="T44" fmla="*/ 13 w 377"/>
                  <a:gd name="T45" fmla="*/ 229 h 308"/>
                  <a:gd name="T46" fmla="*/ 0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257" y="170"/>
                    </a:moveTo>
                    <a:cubicBezTo>
                      <a:pt x="257" y="170"/>
                      <a:pt x="243" y="166"/>
                      <a:pt x="220" y="160"/>
                    </a:cubicBezTo>
                    <a:cubicBezTo>
                      <a:pt x="209" y="157"/>
                      <a:pt x="197" y="153"/>
                      <a:pt x="183" y="149"/>
                    </a:cubicBezTo>
                    <a:cubicBezTo>
                      <a:pt x="176" y="147"/>
                      <a:pt x="169" y="145"/>
                      <a:pt x="162" y="143"/>
                    </a:cubicBezTo>
                    <a:cubicBezTo>
                      <a:pt x="154" y="141"/>
                      <a:pt x="147" y="140"/>
                      <a:pt x="139" y="138"/>
                    </a:cubicBezTo>
                    <a:cubicBezTo>
                      <a:pt x="110" y="131"/>
                      <a:pt x="80" y="124"/>
                      <a:pt x="57" y="119"/>
                    </a:cubicBezTo>
                    <a:cubicBezTo>
                      <a:pt x="46" y="116"/>
                      <a:pt x="37" y="114"/>
                      <a:pt x="30" y="113"/>
                    </a:cubicBezTo>
                    <a:cubicBezTo>
                      <a:pt x="24" y="111"/>
                      <a:pt x="20" y="111"/>
                      <a:pt x="20" y="111"/>
                    </a:cubicBezTo>
                    <a:cubicBezTo>
                      <a:pt x="42" y="0"/>
                      <a:pt x="42" y="0"/>
                      <a:pt x="42" y="0"/>
                    </a:cubicBezTo>
                    <a:cubicBezTo>
                      <a:pt x="42" y="0"/>
                      <a:pt x="44" y="1"/>
                      <a:pt x="46" y="1"/>
                    </a:cubicBezTo>
                    <a:cubicBezTo>
                      <a:pt x="49" y="2"/>
                      <a:pt x="52" y="2"/>
                      <a:pt x="57" y="3"/>
                    </a:cubicBezTo>
                    <a:cubicBezTo>
                      <a:pt x="66" y="6"/>
                      <a:pt x="79" y="9"/>
                      <a:pt x="95" y="12"/>
                    </a:cubicBezTo>
                    <a:cubicBezTo>
                      <a:pt x="111" y="16"/>
                      <a:pt x="129" y="20"/>
                      <a:pt x="149" y="25"/>
                    </a:cubicBezTo>
                    <a:cubicBezTo>
                      <a:pt x="169" y="29"/>
                      <a:pt x="190" y="34"/>
                      <a:pt x="211" y="40"/>
                    </a:cubicBezTo>
                    <a:cubicBezTo>
                      <a:pt x="253" y="52"/>
                      <a:pt x="294" y="64"/>
                      <a:pt x="326" y="73"/>
                    </a:cubicBezTo>
                    <a:cubicBezTo>
                      <a:pt x="356" y="83"/>
                      <a:pt x="377" y="90"/>
                      <a:pt x="377" y="90"/>
                    </a:cubicBezTo>
                    <a:cubicBezTo>
                      <a:pt x="304" y="308"/>
                      <a:pt x="304" y="308"/>
                      <a:pt x="304" y="308"/>
                    </a:cubicBezTo>
                    <a:cubicBezTo>
                      <a:pt x="304" y="308"/>
                      <a:pt x="286" y="302"/>
                      <a:pt x="258" y="292"/>
                    </a:cubicBezTo>
                    <a:cubicBezTo>
                      <a:pt x="229" y="284"/>
                      <a:pt x="191" y="273"/>
                      <a:pt x="153" y="262"/>
                    </a:cubicBezTo>
                    <a:cubicBezTo>
                      <a:pt x="144" y="260"/>
                      <a:pt x="134" y="257"/>
                      <a:pt x="125" y="255"/>
                    </a:cubicBezTo>
                    <a:cubicBezTo>
                      <a:pt x="116" y="252"/>
                      <a:pt x="106" y="250"/>
                      <a:pt x="97" y="248"/>
                    </a:cubicBezTo>
                    <a:cubicBezTo>
                      <a:pt x="79" y="244"/>
                      <a:pt x="62" y="240"/>
                      <a:pt x="48" y="237"/>
                    </a:cubicBezTo>
                    <a:cubicBezTo>
                      <a:pt x="34" y="234"/>
                      <a:pt x="22" y="231"/>
                      <a:pt x="13" y="229"/>
                    </a:cubicBezTo>
                    <a:cubicBezTo>
                      <a:pt x="5" y="227"/>
                      <a:pt x="0" y="226"/>
                      <a:pt x="0"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6" name="Line 90"/>
              <p:cNvSpPr>
                <a:spLocks noChangeShapeType="1"/>
              </p:cNvSpPr>
              <p:nvPr/>
            </p:nvSpPr>
            <p:spPr bwMode="auto">
              <a:xfrm>
                <a:off x="6853238"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7" name="Line 91"/>
              <p:cNvSpPr>
                <a:spLocks noChangeShapeType="1"/>
              </p:cNvSpPr>
              <p:nvPr/>
            </p:nvSpPr>
            <p:spPr bwMode="auto">
              <a:xfrm>
                <a:off x="6551613"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8" name="Freeform 92"/>
              <p:cNvSpPr/>
              <p:nvPr/>
            </p:nvSpPr>
            <p:spPr bwMode="auto">
              <a:xfrm>
                <a:off x="6958013" y="458788"/>
                <a:ext cx="322263" cy="280988"/>
              </a:xfrm>
              <a:custGeom>
                <a:avLst/>
                <a:gdLst>
                  <a:gd name="T0" fmla="*/ 124 w 398"/>
                  <a:gd name="T1" fmla="*/ 138 h 346"/>
                  <a:gd name="T2" fmla="*/ 159 w 398"/>
                  <a:gd name="T3" fmla="*/ 154 h 346"/>
                  <a:gd name="T4" fmla="*/ 195 w 398"/>
                  <a:gd name="T5" fmla="*/ 170 h 346"/>
                  <a:gd name="T6" fmla="*/ 235 w 398"/>
                  <a:gd name="T7" fmla="*/ 189 h 346"/>
                  <a:gd name="T8" fmla="*/ 310 w 398"/>
                  <a:gd name="T9" fmla="*/ 227 h 346"/>
                  <a:gd name="T10" fmla="*/ 335 w 398"/>
                  <a:gd name="T11" fmla="*/ 240 h 346"/>
                  <a:gd name="T12" fmla="*/ 344 w 398"/>
                  <a:gd name="T13" fmla="*/ 245 h 346"/>
                  <a:gd name="T14" fmla="*/ 398 w 398"/>
                  <a:gd name="T15" fmla="*/ 146 h 346"/>
                  <a:gd name="T16" fmla="*/ 395 w 398"/>
                  <a:gd name="T17" fmla="*/ 144 h 346"/>
                  <a:gd name="T18" fmla="*/ 385 w 398"/>
                  <a:gd name="T19" fmla="*/ 139 h 346"/>
                  <a:gd name="T20" fmla="*/ 350 w 398"/>
                  <a:gd name="T21" fmla="*/ 121 h 346"/>
                  <a:gd name="T22" fmla="*/ 301 w 398"/>
                  <a:gd name="T23" fmla="*/ 96 h 346"/>
                  <a:gd name="T24" fmla="*/ 273 w 398"/>
                  <a:gd name="T25" fmla="*/ 82 h 346"/>
                  <a:gd name="T26" fmla="*/ 243 w 398"/>
                  <a:gd name="T27" fmla="*/ 68 h 346"/>
                  <a:gd name="T28" fmla="*/ 185 w 398"/>
                  <a:gd name="T29" fmla="*/ 42 h 346"/>
                  <a:gd name="T30" fmla="*/ 134 w 398"/>
                  <a:gd name="T31" fmla="*/ 20 h 346"/>
                  <a:gd name="T32" fmla="*/ 84 w 398"/>
                  <a:gd name="T33" fmla="*/ 0 h 346"/>
                  <a:gd name="T34" fmla="*/ 0 w 398"/>
                  <a:gd name="T35" fmla="*/ 214 h 346"/>
                  <a:gd name="T36" fmla="*/ 45 w 398"/>
                  <a:gd name="T37" fmla="*/ 232 h 346"/>
                  <a:gd name="T38" fmla="*/ 92 w 398"/>
                  <a:gd name="T39" fmla="*/ 252 h 346"/>
                  <a:gd name="T40" fmla="*/ 145 w 398"/>
                  <a:gd name="T41" fmla="*/ 276 h 346"/>
                  <a:gd name="T42" fmla="*/ 171 w 398"/>
                  <a:gd name="T43" fmla="*/ 288 h 346"/>
                  <a:gd name="T44" fmla="*/ 197 w 398"/>
                  <a:gd name="T45" fmla="*/ 301 h 346"/>
                  <a:gd name="T46" fmla="*/ 242 w 398"/>
                  <a:gd name="T47" fmla="*/ 324 h 346"/>
                  <a:gd name="T48" fmla="*/ 286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138"/>
                    </a:moveTo>
                    <a:cubicBezTo>
                      <a:pt x="124" y="138"/>
                      <a:pt x="138" y="144"/>
                      <a:pt x="159" y="154"/>
                    </a:cubicBezTo>
                    <a:cubicBezTo>
                      <a:pt x="170" y="159"/>
                      <a:pt x="182" y="164"/>
                      <a:pt x="195" y="170"/>
                    </a:cubicBezTo>
                    <a:cubicBezTo>
                      <a:pt x="208" y="176"/>
                      <a:pt x="222" y="182"/>
                      <a:pt x="235" y="189"/>
                    </a:cubicBezTo>
                    <a:cubicBezTo>
                      <a:pt x="263" y="203"/>
                      <a:pt x="290" y="217"/>
                      <a:pt x="310" y="227"/>
                    </a:cubicBezTo>
                    <a:cubicBezTo>
                      <a:pt x="321" y="233"/>
                      <a:pt x="329" y="237"/>
                      <a:pt x="335" y="240"/>
                    </a:cubicBezTo>
                    <a:cubicBezTo>
                      <a:pt x="341" y="243"/>
                      <a:pt x="344" y="245"/>
                      <a:pt x="344" y="245"/>
                    </a:cubicBezTo>
                    <a:cubicBezTo>
                      <a:pt x="398" y="146"/>
                      <a:pt x="398" y="146"/>
                      <a:pt x="398" y="146"/>
                    </a:cubicBezTo>
                    <a:cubicBezTo>
                      <a:pt x="398" y="146"/>
                      <a:pt x="397" y="146"/>
                      <a:pt x="395" y="144"/>
                    </a:cubicBezTo>
                    <a:cubicBezTo>
                      <a:pt x="392" y="143"/>
                      <a:pt x="389" y="141"/>
                      <a:pt x="385" y="139"/>
                    </a:cubicBezTo>
                    <a:cubicBezTo>
                      <a:pt x="376" y="135"/>
                      <a:pt x="364" y="129"/>
                      <a:pt x="350" y="121"/>
                    </a:cubicBezTo>
                    <a:cubicBezTo>
                      <a:pt x="336" y="114"/>
                      <a:pt x="319" y="105"/>
                      <a:pt x="301" y="96"/>
                    </a:cubicBezTo>
                    <a:cubicBezTo>
                      <a:pt x="291" y="91"/>
                      <a:pt x="282" y="87"/>
                      <a:pt x="273" y="82"/>
                    </a:cubicBezTo>
                    <a:cubicBezTo>
                      <a:pt x="263" y="77"/>
                      <a:pt x="253" y="73"/>
                      <a:pt x="243" y="68"/>
                    </a:cubicBezTo>
                    <a:cubicBezTo>
                      <a:pt x="223" y="59"/>
                      <a:pt x="204" y="51"/>
                      <a:pt x="185" y="42"/>
                    </a:cubicBezTo>
                    <a:cubicBezTo>
                      <a:pt x="167" y="34"/>
                      <a:pt x="150" y="26"/>
                      <a:pt x="134" y="20"/>
                    </a:cubicBezTo>
                    <a:cubicBezTo>
                      <a:pt x="104" y="8"/>
                      <a:pt x="84" y="0"/>
                      <a:pt x="84" y="0"/>
                    </a:cubicBezTo>
                    <a:cubicBezTo>
                      <a:pt x="0" y="214"/>
                      <a:pt x="0" y="214"/>
                      <a:pt x="0" y="214"/>
                    </a:cubicBezTo>
                    <a:cubicBezTo>
                      <a:pt x="0" y="214"/>
                      <a:pt x="18" y="221"/>
                      <a:pt x="45" y="232"/>
                    </a:cubicBezTo>
                    <a:cubicBezTo>
                      <a:pt x="59" y="237"/>
                      <a:pt x="75" y="244"/>
                      <a:pt x="92" y="252"/>
                    </a:cubicBezTo>
                    <a:cubicBezTo>
                      <a:pt x="109" y="259"/>
                      <a:pt x="127" y="268"/>
                      <a:pt x="145" y="276"/>
                    </a:cubicBezTo>
                    <a:cubicBezTo>
                      <a:pt x="154" y="280"/>
                      <a:pt x="162" y="284"/>
                      <a:pt x="171" y="288"/>
                    </a:cubicBezTo>
                    <a:cubicBezTo>
                      <a:pt x="180" y="292"/>
                      <a:pt x="188" y="297"/>
                      <a:pt x="197" y="301"/>
                    </a:cubicBezTo>
                    <a:cubicBezTo>
                      <a:pt x="213" y="309"/>
                      <a:pt x="229" y="317"/>
                      <a:pt x="242" y="324"/>
                    </a:cubicBezTo>
                    <a:cubicBezTo>
                      <a:pt x="268" y="337"/>
                      <a:pt x="286" y="346"/>
                      <a:pt x="286"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9" name="Freeform 93"/>
              <p:cNvSpPr/>
              <p:nvPr/>
            </p:nvSpPr>
            <p:spPr bwMode="auto">
              <a:xfrm>
                <a:off x="6905625" y="611188"/>
                <a:ext cx="52388" cy="20638"/>
              </a:xfrm>
              <a:custGeom>
                <a:avLst/>
                <a:gdLst>
                  <a:gd name="T0" fmla="*/ 65 w 65"/>
                  <a:gd name="T1" fmla="*/ 26 h 26"/>
                  <a:gd name="T2" fmla="*/ 32 w 65"/>
                  <a:gd name="T3" fmla="*/ 13 h 26"/>
                  <a:gd name="T4" fmla="*/ 10 w 65"/>
                  <a:gd name="T5" fmla="*/ 4 h 26"/>
                  <a:gd name="T6" fmla="*/ 0 w 65"/>
                  <a:gd name="T7" fmla="*/ 0 h 26"/>
                </a:gdLst>
                <a:ahLst/>
                <a:cxnLst>
                  <a:cxn ang="0">
                    <a:pos x="T0" y="T1"/>
                  </a:cxn>
                  <a:cxn ang="0">
                    <a:pos x="T2" y="T3"/>
                  </a:cxn>
                  <a:cxn ang="0">
                    <a:pos x="T4" y="T5"/>
                  </a:cxn>
                  <a:cxn ang="0">
                    <a:pos x="T6" y="T7"/>
                  </a:cxn>
                </a:cxnLst>
                <a:rect l="0" t="0" r="r" b="b"/>
                <a:pathLst>
                  <a:path w="65" h="26">
                    <a:moveTo>
                      <a:pt x="65" y="26"/>
                    </a:moveTo>
                    <a:cubicBezTo>
                      <a:pt x="65" y="26"/>
                      <a:pt x="48" y="19"/>
                      <a:pt x="32" y="13"/>
                    </a:cubicBezTo>
                    <a:cubicBezTo>
                      <a:pt x="24" y="10"/>
                      <a:pt x="16" y="6"/>
                      <a:pt x="10" y="4"/>
                    </a:cubicBezTo>
                    <a:cubicBezTo>
                      <a:pt x="4"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0" name="Line 94"/>
              <p:cNvSpPr>
                <a:spLocks noChangeShapeType="1"/>
              </p:cNvSpPr>
              <p:nvPr/>
            </p:nvSpPr>
            <p:spPr bwMode="auto">
              <a:xfrm flipH="1" flipV="1">
                <a:off x="7189788"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1" name="Freeform 95"/>
              <p:cNvSpPr/>
              <p:nvPr/>
            </p:nvSpPr>
            <p:spPr bwMode="auto">
              <a:xfrm>
                <a:off x="7286625" y="636588"/>
                <a:ext cx="322263" cy="304800"/>
              </a:xfrm>
              <a:custGeom>
                <a:avLst/>
                <a:gdLst>
                  <a:gd name="T0" fmla="*/ 261 w 400"/>
                  <a:gd name="T1" fmla="*/ 233 h 378"/>
                  <a:gd name="T2" fmla="*/ 161 w 400"/>
                  <a:gd name="T3" fmla="*/ 162 h 378"/>
                  <a:gd name="T4" fmla="*/ 58 w 400"/>
                  <a:gd name="T5" fmla="*/ 96 h 378"/>
                  <a:gd name="T6" fmla="*/ 117 w 400"/>
                  <a:gd name="T7" fmla="*/ 0 h 378"/>
                  <a:gd name="T8" fmla="*/ 163 w 400"/>
                  <a:gd name="T9" fmla="*/ 29 h 378"/>
                  <a:gd name="T10" fmla="*/ 209 w 400"/>
                  <a:gd name="T11" fmla="*/ 59 h 378"/>
                  <a:gd name="T12" fmla="*/ 222 w 400"/>
                  <a:gd name="T13" fmla="*/ 67 h 378"/>
                  <a:gd name="T14" fmla="*/ 235 w 400"/>
                  <a:gd name="T15" fmla="*/ 76 h 378"/>
                  <a:gd name="T16" fmla="*/ 262 w 400"/>
                  <a:gd name="T17" fmla="*/ 95 h 378"/>
                  <a:gd name="T18" fmla="*/ 313 w 400"/>
                  <a:gd name="T19" fmla="*/ 132 h 378"/>
                  <a:gd name="T20" fmla="*/ 337 w 400"/>
                  <a:gd name="T21" fmla="*/ 149 h 378"/>
                  <a:gd name="T22" fmla="*/ 358 w 400"/>
                  <a:gd name="T23" fmla="*/ 165 h 378"/>
                  <a:gd name="T24" fmla="*/ 400 w 400"/>
                  <a:gd name="T25" fmla="*/ 199 h 378"/>
                  <a:gd name="T26" fmla="*/ 257 w 400"/>
                  <a:gd name="T27" fmla="*/ 378 h 378"/>
                  <a:gd name="T28" fmla="*/ 219 w 400"/>
                  <a:gd name="T29" fmla="*/ 348 h 378"/>
                  <a:gd name="T30" fmla="*/ 131 w 400"/>
                  <a:gd name="T31" fmla="*/ 284 h 378"/>
                  <a:gd name="T32" fmla="*/ 107 w 400"/>
                  <a:gd name="T33" fmla="*/ 267 h 378"/>
                  <a:gd name="T34" fmla="*/ 84 w 400"/>
                  <a:gd name="T35" fmla="*/ 251 h 378"/>
                  <a:gd name="T36" fmla="*/ 41 w 400"/>
                  <a:gd name="T37" fmla="*/ 224 h 378"/>
                  <a:gd name="T38" fmla="*/ 0 w 400"/>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8">
                    <a:moveTo>
                      <a:pt x="261" y="233"/>
                    </a:moveTo>
                    <a:cubicBezTo>
                      <a:pt x="261" y="233"/>
                      <a:pt x="211" y="197"/>
                      <a:pt x="161" y="162"/>
                    </a:cubicBezTo>
                    <a:cubicBezTo>
                      <a:pt x="110" y="129"/>
                      <a:pt x="58" y="96"/>
                      <a:pt x="58" y="96"/>
                    </a:cubicBezTo>
                    <a:cubicBezTo>
                      <a:pt x="117" y="0"/>
                      <a:pt x="117" y="0"/>
                      <a:pt x="117" y="0"/>
                    </a:cubicBezTo>
                    <a:cubicBezTo>
                      <a:pt x="117" y="0"/>
                      <a:pt x="135" y="11"/>
                      <a:pt x="163" y="29"/>
                    </a:cubicBezTo>
                    <a:cubicBezTo>
                      <a:pt x="176" y="38"/>
                      <a:pt x="192" y="48"/>
                      <a:pt x="209" y="59"/>
                    </a:cubicBezTo>
                    <a:cubicBezTo>
                      <a:pt x="214" y="62"/>
                      <a:pt x="218" y="64"/>
                      <a:pt x="222" y="67"/>
                    </a:cubicBezTo>
                    <a:cubicBezTo>
                      <a:pt x="227" y="70"/>
                      <a:pt x="231" y="73"/>
                      <a:pt x="235" y="76"/>
                    </a:cubicBezTo>
                    <a:cubicBezTo>
                      <a:pt x="244" y="83"/>
                      <a:pt x="253" y="89"/>
                      <a:pt x="262" y="95"/>
                    </a:cubicBezTo>
                    <a:cubicBezTo>
                      <a:pt x="279" y="108"/>
                      <a:pt x="297" y="120"/>
                      <a:pt x="313" y="132"/>
                    </a:cubicBezTo>
                    <a:cubicBezTo>
                      <a:pt x="322" y="138"/>
                      <a:pt x="330" y="143"/>
                      <a:pt x="337" y="149"/>
                    </a:cubicBezTo>
                    <a:cubicBezTo>
                      <a:pt x="344" y="155"/>
                      <a:pt x="351" y="160"/>
                      <a:pt x="358" y="165"/>
                    </a:cubicBezTo>
                    <a:cubicBezTo>
                      <a:pt x="383" y="185"/>
                      <a:pt x="400" y="199"/>
                      <a:pt x="400" y="199"/>
                    </a:cubicBezTo>
                    <a:cubicBezTo>
                      <a:pt x="257" y="378"/>
                      <a:pt x="257" y="378"/>
                      <a:pt x="257" y="378"/>
                    </a:cubicBezTo>
                    <a:cubicBezTo>
                      <a:pt x="257" y="378"/>
                      <a:pt x="242" y="366"/>
                      <a:pt x="219" y="348"/>
                    </a:cubicBezTo>
                    <a:cubicBezTo>
                      <a:pt x="196" y="329"/>
                      <a:pt x="163" y="307"/>
                      <a:pt x="131" y="284"/>
                    </a:cubicBezTo>
                    <a:cubicBezTo>
                      <a:pt x="123" y="278"/>
                      <a:pt x="115" y="273"/>
                      <a:pt x="107" y="267"/>
                    </a:cubicBezTo>
                    <a:cubicBezTo>
                      <a:pt x="99" y="261"/>
                      <a:pt x="91" y="256"/>
                      <a:pt x="84" y="251"/>
                    </a:cubicBezTo>
                    <a:cubicBezTo>
                      <a:pt x="68" y="241"/>
                      <a:pt x="53" y="232"/>
                      <a:pt x="41" y="224"/>
                    </a:cubicBezTo>
                    <a:cubicBezTo>
                      <a:pt x="16" y="208"/>
                      <a:pt x="0" y="197"/>
                      <a:pt x="0"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2" name="Freeform 96"/>
              <p:cNvSpPr/>
              <p:nvPr/>
            </p:nvSpPr>
            <p:spPr bwMode="auto">
              <a:xfrm>
                <a:off x="7494588" y="941388"/>
                <a:ext cx="42863" cy="36513"/>
              </a:xfrm>
              <a:custGeom>
                <a:avLst/>
                <a:gdLst>
                  <a:gd name="T0" fmla="*/ 0 w 54"/>
                  <a:gd name="T1" fmla="*/ 0 h 44"/>
                  <a:gd name="T2" fmla="*/ 28 w 54"/>
                  <a:gd name="T3" fmla="*/ 22 h 44"/>
                  <a:gd name="T4" fmla="*/ 38 w 54"/>
                  <a:gd name="T5" fmla="*/ 30 h 44"/>
                  <a:gd name="T6" fmla="*/ 46 w 54"/>
                  <a:gd name="T7" fmla="*/ 37 h 44"/>
                  <a:gd name="T8" fmla="*/ 54 w 54"/>
                  <a:gd name="T9" fmla="*/ 44 h 44"/>
                </a:gdLst>
                <a:ahLst/>
                <a:cxnLst>
                  <a:cxn ang="0">
                    <a:pos x="T0" y="T1"/>
                  </a:cxn>
                  <a:cxn ang="0">
                    <a:pos x="T2" y="T3"/>
                  </a:cxn>
                  <a:cxn ang="0">
                    <a:pos x="T4" y="T5"/>
                  </a:cxn>
                  <a:cxn ang="0">
                    <a:pos x="T6" y="T7"/>
                  </a:cxn>
                  <a:cxn ang="0">
                    <a:pos x="T8" y="T9"/>
                  </a:cxn>
                </a:cxnLst>
                <a:rect l="0" t="0" r="r" b="b"/>
                <a:pathLst>
                  <a:path w="54" h="44">
                    <a:moveTo>
                      <a:pt x="0" y="0"/>
                    </a:moveTo>
                    <a:cubicBezTo>
                      <a:pt x="0" y="0"/>
                      <a:pt x="14" y="11"/>
                      <a:pt x="28" y="22"/>
                    </a:cubicBezTo>
                    <a:cubicBezTo>
                      <a:pt x="31" y="25"/>
                      <a:pt x="35" y="27"/>
                      <a:pt x="38" y="30"/>
                    </a:cubicBezTo>
                    <a:cubicBezTo>
                      <a:pt x="41" y="32"/>
                      <a:pt x="44" y="35"/>
                      <a:pt x="46" y="37"/>
                    </a:cubicBezTo>
                    <a:cubicBezTo>
                      <a:pt x="51" y="41"/>
                      <a:pt x="54" y="44"/>
                      <a:pt x="54"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3" name="Freeform 97"/>
              <p:cNvSpPr/>
              <p:nvPr/>
            </p:nvSpPr>
            <p:spPr bwMode="auto">
              <a:xfrm>
                <a:off x="7237413" y="766763"/>
                <a:ext cx="49213" cy="28575"/>
              </a:xfrm>
              <a:custGeom>
                <a:avLst/>
                <a:gdLst>
                  <a:gd name="T0" fmla="*/ 0 w 60"/>
                  <a:gd name="T1" fmla="*/ 0 h 35"/>
                  <a:gd name="T2" fmla="*/ 30 w 60"/>
                  <a:gd name="T3" fmla="*/ 17 h 35"/>
                  <a:gd name="T4" fmla="*/ 50 w 60"/>
                  <a:gd name="T5" fmla="*/ 29 h 35"/>
                  <a:gd name="T6" fmla="*/ 60 w 60"/>
                  <a:gd name="T7" fmla="*/ 35 h 35"/>
                </a:gdLst>
                <a:ahLst/>
                <a:cxnLst>
                  <a:cxn ang="0">
                    <a:pos x="T0" y="T1"/>
                  </a:cxn>
                  <a:cxn ang="0">
                    <a:pos x="T2" y="T3"/>
                  </a:cxn>
                  <a:cxn ang="0">
                    <a:pos x="T4" y="T5"/>
                  </a:cxn>
                  <a:cxn ang="0">
                    <a:pos x="T6" y="T7"/>
                  </a:cxn>
                </a:cxnLst>
                <a:rect l="0" t="0" r="r" b="b"/>
                <a:pathLst>
                  <a:path w="60" h="35">
                    <a:moveTo>
                      <a:pt x="0" y="0"/>
                    </a:moveTo>
                    <a:cubicBezTo>
                      <a:pt x="0" y="0"/>
                      <a:pt x="15" y="8"/>
                      <a:pt x="30" y="17"/>
                    </a:cubicBezTo>
                    <a:cubicBezTo>
                      <a:pt x="37" y="21"/>
                      <a:pt x="45" y="26"/>
                      <a:pt x="50" y="29"/>
                    </a:cubicBezTo>
                    <a:cubicBezTo>
                      <a:pt x="56" y="33"/>
                      <a:pt x="60" y="35"/>
                      <a:pt x="6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4" name="Freeform 98"/>
              <p:cNvSpPr/>
              <p:nvPr/>
            </p:nvSpPr>
            <p:spPr bwMode="auto">
              <a:xfrm>
                <a:off x="7580313" y="876300"/>
                <a:ext cx="320675" cy="319088"/>
              </a:xfrm>
              <a:custGeom>
                <a:avLst/>
                <a:gdLst>
                  <a:gd name="T0" fmla="*/ 142 w 397"/>
                  <a:gd name="T1" fmla="*/ 144 h 395"/>
                  <a:gd name="T2" fmla="*/ 170 w 397"/>
                  <a:gd name="T3" fmla="*/ 170 h 395"/>
                  <a:gd name="T4" fmla="*/ 198 w 397"/>
                  <a:gd name="T5" fmla="*/ 197 h 395"/>
                  <a:gd name="T6" fmla="*/ 229 w 397"/>
                  <a:gd name="T7" fmla="*/ 230 h 395"/>
                  <a:gd name="T8" fmla="*/ 287 w 397"/>
                  <a:gd name="T9" fmla="*/ 291 h 395"/>
                  <a:gd name="T10" fmla="*/ 313 w 397"/>
                  <a:gd name="T11" fmla="*/ 319 h 395"/>
                  <a:gd name="T12" fmla="*/ 397 w 397"/>
                  <a:gd name="T13" fmla="*/ 245 h 395"/>
                  <a:gd name="T14" fmla="*/ 387 w 397"/>
                  <a:gd name="T15" fmla="*/ 234 h 395"/>
                  <a:gd name="T16" fmla="*/ 361 w 397"/>
                  <a:gd name="T17" fmla="*/ 204 h 395"/>
                  <a:gd name="T18" fmla="*/ 279 w 397"/>
                  <a:gd name="T19" fmla="*/ 118 h 395"/>
                  <a:gd name="T20" fmla="*/ 192 w 397"/>
                  <a:gd name="T21" fmla="*/ 36 h 395"/>
                  <a:gd name="T22" fmla="*/ 163 w 397"/>
                  <a:gd name="T23" fmla="*/ 10 h 395"/>
                  <a:gd name="T24" fmla="*/ 152 w 397"/>
                  <a:gd name="T25" fmla="*/ 0 h 395"/>
                  <a:gd name="T26" fmla="*/ 0 w 397"/>
                  <a:gd name="T27" fmla="*/ 172 h 395"/>
                  <a:gd name="T28" fmla="*/ 10 w 397"/>
                  <a:gd name="T29" fmla="*/ 180 h 395"/>
                  <a:gd name="T30" fmla="*/ 37 w 397"/>
                  <a:gd name="T31" fmla="*/ 204 h 395"/>
                  <a:gd name="T32" fmla="*/ 115 w 397"/>
                  <a:gd name="T33" fmla="*/ 279 h 395"/>
                  <a:gd name="T34" fmla="*/ 190 w 397"/>
                  <a:gd name="T35" fmla="*/ 358 h 395"/>
                  <a:gd name="T36" fmla="*/ 214 w 397"/>
                  <a:gd name="T37" fmla="*/ 384 h 395"/>
                  <a:gd name="T38" fmla="*/ 223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144"/>
                    </a:moveTo>
                    <a:cubicBezTo>
                      <a:pt x="142" y="144"/>
                      <a:pt x="154" y="154"/>
                      <a:pt x="170" y="170"/>
                    </a:cubicBezTo>
                    <a:cubicBezTo>
                      <a:pt x="178" y="178"/>
                      <a:pt x="188" y="187"/>
                      <a:pt x="198" y="197"/>
                    </a:cubicBezTo>
                    <a:cubicBezTo>
                      <a:pt x="208" y="208"/>
                      <a:pt x="219" y="219"/>
                      <a:pt x="229" y="230"/>
                    </a:cubicBezTo>
                    <a:cubicBezTo>
                      <a:pt x="251" y="252"/>
                      <a:pt x="272" y="274"/>
                      <a:pt x="287" y="291"/>
                    </a:cubicBezTo>
                    <a:cubicBezTo>
                      <a:pt x="303" y="308"/>
                      <a:pt x="313" y="319"/>
                      <a:pt x="313" y="319"/>
                    </a:cubicBezTo>
                    <a:cubicBezTo>
                      <a:pt x="397" y="245"/>
                      <a:pt x="397" y="245"/>
                      <a:pt x="397" y="245"/>
                    </a:cubicBezTo>
                    <a:cubicBezTo>
                      <a:pt x="397" y="245"/>
                      <a:pt x="393" y="241"/>
                      <a:pt x="387" y="234"/>
                    </a:cubicBezTo>
                    <a:cubicBezTo>
                      <a:pt x="381" y="227"/>
                      <a:pt x="372" y="216"/>
                      <a:pt x="361" y="204"/>
                    </a:cubicBezTo>
                    <a:cubicBezTo>
                      <a:pt x="338" y="181"/>
                      <a:pt x="308" y="150"/>
                      <a:pt x="279" y="118"/>
                    </a:cubicBezTo>
                    <a:cubicBezTo>
                      <a:pt x="247" y="88"/>
                      <a:pt x="216" y="58"/>
                      <a:pt x="192" y="36"/>
                    </a:cubicBezTo>
                    <a:cubicBezTo>
                      <a:pt x="181" y="25"/>
                      <a:pt x="170" y="16"/>
                      <a:pt x="163" y="10"/>
                    </a:cubicBezTo>
                    <a:cubicBezTo>
                      <a:pt x="156" y="3"/>
                      <a:pt x="152" y="0"/>
                      <a:pt x="152" y="0"/>
                    </a:cubicBezTo>
                    <a:cubicBezTo>
                      <a:pt x="0" y="172"/>
                      <a:pt x="0" y="172"/>
                      <a:pt x="0" y="172"/>
                    </a:cubicBezTo>
                    <a:cubicBezTo>
                      <a:pt x="0" y="172"/>
                      <a:pt x="4" y="175"/>
                      <a:pt x="10" y="180"/>
                    </a:cubicBezTo>
                    <a:cubicBezTo>
                      <a:pt x="17" y="186"/>
                      <a:pt x="26" y="194"/>
                      <a:pt x="37" y="204"/>
                    </a:cubicBezTo>
                    <a:cubicBezTo>
                      <a:pt x="58" y="225"/>
                      <a:pt x="87" y="252"/>
                      <a:pt x="115" y="279"/>
                    </a:cubicBezTo>
                    <a:cubicBezTo>
                      <a:pt x="142" y="308"/>
                      <a:pt x="170" y="336"/>
                      <a:pt x="190" y="358"/>
                    </a:cubicBezTo>
                    <a:cubicBezTo>
                      <a:pt x="200" y="368"/>
                      <a:pt x="208" y="378"/>
                      <a:pt x="214" y="384"/>
                    </a:cubicBezTo>
                    <a:cubicBezTo>
                      <a:pt x="220" y="391"/>
                      <a:pt x="223" y="395"/>
                      <a:pt x="223"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5" name="Line 99"/>
              <p:cNvSpPr>
                <a:spLocks noChangeShapeType="1"/>
              </p:cNvSpPr>
              <p:nvPr/>
            </p:nvSpPr>
            <p:spPr bwMode="auto">
              <a:xfrm flipH="1" flipV="1">
                <a:off x="7537450"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6" name="Line 100"/>
              <p:cNvSpPr>
                <a:spLocks noChangeShapeType="1"/>
              </p:cNvSpPr>
              <p:nvPr/>
            </p:nvSpPr>
            <p:spPr bwMode="auto">
              <a:xfrm flipH="1" flipV="1">
                <a:off x="7761288" y="1195388"/>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7" name="Freeform 101"/>
              <p:cNvSpPr/>
              <p:nvPr/>
            </p:nvSpPr>
            <p:spPr bwMode="auto">
              <a:xfrm>
                <a:off x="7832725" y="1162050"/>
                <a:ext cx="304800" cy="327025"/>
              </a:xfrm>
              <a:custGeom>
                <a:avLst/>
                <a:gdLst>
                  <a:gd name="T0" fmla="*/ 234 w 377"/>
                  <a:gd name="T1" fmla="*/ 268 h 404"/>
                  <a:gd name="T2" fmla="*/ 228 w 377"/>
                  <a:gd name="T3" fmla="*/ 259 h 404"/>
                  <a:gd name="T4" fmla="*/ 213 w 377"/>
                  <a:gd name="T5" fmla="*/ 236 h 404"/>
                  <a:gd name="T6" fmla="*/ 164 w 377"/>
                  <a:gd name="T7" fmla="*/ 168 h 404"/>
                  <a:gd name="T8" fmla="*/ 137 w 377"/>
                  <a:gd name="T9" fmla="*/ 131 h 404"/>
                  <a:gd name="T10" fmla="*/ 113 w 377"/>
                  <a:gd name="T11" fmla="*/ 101 h 404"/>
                  <a:gd name="T12" fmla="*/ 90 w 377"/>
                  <a:gd name="T13" fmla="*/ 71 h 404"/>
                  <a:gd name="T14" fmla="*/ 178 w 377"/>
                  <a:gd name="T15" fmla="*/ 0 h 404"/>
                  <a:gd name="T16" fmla="*/ 211 w 377"/>
                  <a:gd name="T17" fmla="*/ 43 h 404"/>
                  <a:gd name="T18" fmla="*/ 281 w 377"/>
                  <a:gd name="T19" fmla="*/ 139 h 404"/>
                  <a:gd name="T20" fmla="*/ 300 w 377"/>
                  <a:gd name="T21" fmla="*/ 165 h 404"/>
                  <a:gd name="T22" fmla="*/ 318 w 377"/>
                  <a:gd name="T23" fmla="*/ 191 h 404"/>
                  <a:gd name="T24" fmla="*/ 348 w 377"/>
                  <a:gd name="T25" fmla="*/ 238 h 404"/>
                  <a:gd name="T26" fmla="*/ 377 w 377"/>
                  <a:gd name="T27" fmla="*/ 284 h 404"/>
                  <a:gd name="T28" fmla="*/ 181 w 377"/>
                  <a:gd name="T29" fmla="*/ 404 h 404"/>
                  <a:gd name="T30" fmla="*/ 155 w 377"/>
                  <a:gd name="T31" fmla="*/ 362 h 404"/>
                  <a:gd name="T32" fmla="*/ 128 w 377"/>
                  <a:gd name="T33" fmla="*/ 320 h 404"/>
                  <a:gd name="T34" fmla="*/ 112 w 377"/>
                  <a:gd name="T35" fmla="*/ 296 h 404"/>
                  <a:gd name="T36" fmla="*/ 94 w 377"/>
                  <a:gd name="T37" fmla="*/ 272 h 404"/>
                  <a:gd name="T38" fmla="*/ 30 w 377"/>
                  <a:gd name="T39" fmla="*/ 185 h 404"/>
                  <a:gd name="T40" fmla="*/ 0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234" y="268"/>
                    </a:moveTo>
                    <a:cubicBezTo>
                      <a:pt x="234" y="268"/>
                      <a:pt x="231" y="265"/>
                      <a:pt x="228" y="259"/>
                    </a:cubicBezTo>
                    <a:cubicBezTo>
                      <a:pt x="224" y="254"/>
                      <a:pt x="219" y="246"/>
                      <a:pt x="213" y="236"/>
                    </a:cubicBezTo>
                    <a:cubicBezTo>
                      <a:pt x="199" y="218"/>
                      <a:pt x="181" y="193"/>
                      <a:pt x="164" y="168"/>
                    </a:cubicBezTo>
                    <a:cubicBezTo>
                      <a:pt x="155" y="155"/>
                      <a:pt x="146" y="143"/>
                      <a:pt x="137" y="131"/>
                    </a:cubicBezTo>
                    <a:cubicBezTo>
                      <a:pt x="129" y="120"/>
                      <a:pt x="120" y="110"/>
                      <a:pt x="113" y="101"/>
                    </a:cubicBezTo>
                    <a:cubicBezTo>
                      <a:pt x="99" y="83"/>
                      <a:pt x="90" y="71"/>
                      <a:pt x="90" y="71"/>
                    </a:cubicBezTo>
                    <a:cubicBezTo>
                      <a:pt x="178" y="0"/>
                      <a:pt x="178" y="0"/>
                      <a:pt x="178" y="0"/>
                    </a:cubicBezTo>
                    <a:cubicBezTo>
                      <a:pt x="178" y="0"/>
                      <a:pt x="191" y="17"/>
                      <a:pt x="211" y="43"/>
                    </a:cubicBezTo>
                    <a:cubicBezTo>
                      <a:pt x="232" y="68"/>
                      <a:pt x="256" y="104"/>
                      <a:pt x="281" y="139"/>
                    </a:cubicBezTo>
                    <a:cubicBezTo>
                      <a:pt x="288" y="148"/>
                      <a:pt x="294" y="157"/>
                      <a:pt x="300" y="165"/>
                    </a:cubicBezTo>
                    <a:cubicBezTo>
                      <a:pt x="306" y="174"/>
                      <a:pt x="312" y="183"/>
                      <a:pt x="318" y="191"/>
                    </a:cubicBezTo>
                    <a:cubicBezTo>
                      <a:pt x="329" y="208"/>
                      <a:pt x="339" y="224"/>
                      <a:pt x="348" y="238"/>
                    </a:cubicBezTo>
                    <a:cubicBezTo>
                      <a:pt x="365" y="265"/>
                      <a:pt x="377" y="284"/>
                      <a:pt x="377" y="284"/>
                    </a:cubicBezTo>
                    <a:cubicBezTo>
                      <a:pt x="181" y="404"/>
                      <a:pt x="181" y="404"/>
                      <a:pt x="181" y="404"/>
                    </a:cubicBezTo>
                    <a:cubicBezTo>
                      <a:pt x="181" y="404"/>
                      <a:pt x="171" y="387"/>
                      <a:pt x="155" y="362"/>
                    </a:cubicBezTo>
                    <a:cubicBezTo>
                      <a:pt x="147" y="350"/>
                      <a:pt x="138" y="335"/>
                      <a:pt x="128" y="320"/>
                    </a:cubicBezTo>
                    <a:cubicBezTo>
                      <a:pt x="123" y="312"/>
                      <a:pt x="117" y="304"/>
                      <a:pt x="112" y="296"/>
                    </a:cubicBezTo>
                    <a:cubicBezTo>
                      <a:pt x="106" y="288"/>
                      <a:pt x="100" y="280"/>
                      <a:pt x="94" y="272"/>
                    </a:cubicBezTo>
                    <a:cubicBezTo>
                      <a:pt x="71" y="240"/>
                      <a:pt x="49" y="207"/>
                      <a:pt x="30" y="185"/>
                    </a:cubicBezTo>
                    <a:cubicBezTo>
                      <a:pt x="12" y="161"/>
                      <a:pt x="0" y="146"/>
                      <a:pt x="0"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Freeform 102"/>
              <p:cNvSpPr/>
              <p:nvPr/>
            </p:nvSpPr>
            <p:spPr bwMode="auto">
              <a:xfrm>
                <a:off x="7978775" y="1489075"/>
                <a:ext cx="28575" cy="47625"/>
              </a:xfrm>
              <a:custGeom>
                <a:avLst/>
                <a:gdLst>
                  <a:gd name="T0" fmla="*/ 0 w 36"/>
                  <a:gd name="T1" fmla="*/ 0 h 60"/>
                  <a:gd name="T2" fmla="*/ 6 w 36"/>
                  <a:gd name="T3" fmla="*/ 9 h 60"/>
                  <a:gd name="T4" fmla="*/ 18 w 36"/>
                  <a:gd name="T5" fmla="*/ 30 h 60"/>
                  <a:gd name="T6" fmla="*/ 36 w 36"/>
                  <a:gd name="T7" fmla="*/ 60 h 60"/>
                </a:gdLst>
                <a:ahLst/>
                <a:cxnLst>
                  <a:cxn ang="0">
                    <a:pos x="T0" y="T1"/>
                  </a:cxn>
                  <a:cxn ang="0">
                    <a:pos x="T2" y="T3"/>
                  </a:cxn>
                  <a:cxn ang="0">
                    <a:pos x="T4" y="T5"/>
                  </a:cxn>
                  <a:cxn ang="0">
                    <a:pos x="T6" y="T7"/>
                  </a:cxn>
                </a:cxnLst>
                <a:rect l="0" t="0" r="r" b="b"/>
                <a:pathLst>
                  <a:path w="36" h="60">
                    <a:moveTo>
                      <a:pt x="0" y="0"/>
                    </a:moveTo>
                    <a:cubicBezTo>
                      <a:pt x="0" y="0"/>
                      <a:pt x="3" y="4"/>
                      <a:pt x="6" y="9"/>
                    </a:cubicBezTo>
                    <a:cubicBezTo>
                      <a:pt x="10" y="15"/>
                      <a:pt x="14" y="22"/>
                      <a:pt x="18" y="30"/>
                    </a:cubicBezTo>
                    <a:cubicBezTo>
                      <a:pt x="27" y="45"/>
                      <a:pt x="36" y="60"/>
                      <a:pt x="36"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Freeform 103"/>
              <p:cNvSpPr/>
              <p:nvPr/>
            </p:nvSpPr>
            <p:spPr bwMode="auto">
              <a:xfrm>
                <a:off x="7796213" y="1236663"/>
                <a:ext cx="36513" cy="44450"/>
              </a:xfrm>
              <a:custGeom>
                <a:avLst/>
                <a:gdLst>
                  <a:gd name="T0" fmla="*/ 0 w 44"/>
                  <a:gd name="T1" fmla="*/ 0 h 54"/>
                  <a:gd name="T2" fmla="*/ 7 w 44"/>
                  <a:gd name="T3" fmla="*/ 8 h 54"/>
                  <a:gd name="T4" fmla="*/ 15 w 44"/>
                  <a:gd name="T5" fmla="*/ 17 h 54"/>
                  <a:gd name="T6" fmla="*/ 23 w 44"/>
                  <a:gd name="T7" fmla="*/ 27 h 54"/>
                  <a:gd name="T8" fmla="*/ 44 w 44"/>
                  <a:gd name="T9" fmla="*/ 54 h 54"/>
                </a:gdLst>
                <a:ahLst/>
                <a:cxnLst>
                  <a:cxn ang="0">
                    <a:pos x="T0" y="T1"/>
                  </a:cxn>
                  <a:cxn ang="0">
                    <a:pos x="T2" y="T3"/>
                  </a:cxn>
                  <a:cxn ang="0">
                    <a:pos x="T4" y="T5"/>
                  </a:cxn>
                  <a:cxn ang="0">
                    <a:pos x="T6" y="T7"/>
                  </a:cxn>
                  <a:cxn ang="0">
                    <a:pos x="T8" y="T9"/>
                  </a:cxn>
                </a:cxnLst>
                <a:rect l="0" t="0" r="r" b="b"/>
                <a:pathLst>
                  <a:path w="44" h="54">
                    <a:moveTo>
                      <a:pt x="0" y="0"/>
                    </a:moveTo>
                    <a:cubicBezTo>
                      <a:pt x="0" y="0"/>
                      <a:pt x="3" y="3"/>
                      <a:pt x="7" y="8"/>
                    </a:cubicBezTo>
                    <a:cubicBezTo>
                      <a:pt x="10" y="11"/>
                      <a:pt x="12" y="14"/>
                      <a:pt x="15" y="17"/>
                    </a:cubicBezTo>
                    <a:cubicBezTo>
                      <a:pt x="17" y="20"/>
                      <a:pt x="20" y="23"/>
                      <a:pt x="23" y="27"/>
                    </a:cubicBezTo>
                    <a:cubicBezTo>
                      <a:pt x="33" y="40"/>
                      <a:pt x="44" y="54"/>
                      <a:pt x="44"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0" name="Freeform 104"/>
              <p:cNvSpPr/>
              <p:nvPr/>
            </p:nvSpPr>
            <p:spPr bwMode="auto">
              <a:xfrm>
                <a:off x="8035925" y="1497013"/>
                <a:ext cx="280988" cy="320675"/>
              </a:xfrm>
              <a:custGeom>
                <a:avLst/>
                <a:gdLst>
                  <a:gd name="T0" fmla="*/ 143 w 348"/>
                  <a:gd name="T1" fmla="*/ 132 h 396"/>
                  <a:gd name="T2" fmla="*/ 161 w 348"/>
                  <a:gd name="T3" fmla="*/ 167 h 396"/>
                  <a:gd name="T4" fmla="*/ 196 w 348"/>
                  <a:gd name="T5" fmla="*/ 243 h 396"/>
                  <a:gd name="T6" fmla="*/ 214 w 348"/>
                  <a:gd name="T7" fmla="*/ 284 h 396"/>
                  <a:gd name="T8" fmla="*/ 229 w 348"/>
                  <a:gd name="T9" fmla="*/ 320 h 396"/>
                  <a:gd name="T10" fmla="*/ 243 w 348"/>
                  <a:gd name="T11" fmla="*/ 356 h 396"/>
                  <a:gd name="T12" fmla="*/ 348 w 348"/>
                  <a:gd name="T13" fmla="*/ 315 h 396"/>
                  <a:gd name="T14" fmla="*/ 328 w 348"/>
                  <a:gd name="T15" fmla="*/ 264 h 396"/>
                  <a:gd name="T16" fmla="*/ 306 w 348"/>
                  <a:gd name="T17" fmla="*/ 213 h 396"/>
                  <a:gd name="T18" fmla="*/ 279 w 348"/>
                  <a:gd name="T19" fmla="*/ 155 h 396"/>
                  <a:gd name="T20" fmla="*/ 266 w 348"/>
                  <a:gd name="T21" fmla="*/ 126 h 396"/>
                  <a:gd name="T22" fmla="*/ 252 w 348"/>
                  <a:gd name="T23" fmla="*/ 98 h 396"/>
                  <a:gd name="T24" fmla="*/ 227 w 348"/>
                  <a:gd name="T25" fmla="*/ 48 h 396"/>
                  <a:gd name="T26" fmla="*/ 202 w 348"/>
                  <a:gd name="T27" fmla="*/ 0 h 396"/>
                  <a:gd name="T28" fmla="*/ 0 w 348"/>
                  <a:gd name="T29" fmla="*/ 110 h 396"/>
                  <a:gd name="T30" fmla="*/ 23 w 348"/>
                  <a:gd name="T31" fmla="*/ 154 h 396"/>
                  <a:gd name="T32" fmla="*/ 46 w 348"/>
                  <a:gd name="T33" fmla="*/ 199 h 396"/>
                  <a:gd name="T34" fmla="*/ 59 w 348"/>
                  <a:gd name="T35" fmla="*/ 224 h 396"/>
                  <a:gd name="T36" fmla="*/ 71 w 348"/>
                  <a:gd name="T37" fmla="*/ 251 h 396"/>
                  <a:gd name="T38" fmla="*/ 95 w 348"/>
                  <a:gd name="T39" fmla="*/ 304 h 396"/>
                  <a:gd name="T40" fmla="*/ 115 w 348"/>
                  <a:gd name="T41" fmla="*/ 350 h 396"/>
                  <a:gd name="T42" fmla="*/ 133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132"/>
                    </a:moveTo>
                    <a:cubicBezTo>
                      <a:pt x="143" y="132"/>
                      <a:pt x="150" y="146"/>
                      <a:pt x="161" y="167"/>
                    </a:cubicBezTo>
                    <a:cubicBezTo>
                      <a:pt x="171" y="187"/>
                      <a:pt x="183" y="215"/>
                      <a:pt x="196" y="243"/>
                    </a:cubicBezTo>
                    <a:cubicBezTo>
                      <a:pt x="202" y="257"/>
                      <a:pt x="208" y="271"/>
                      <a:pt x="214" y="284"/>
                    </a:cubicBezTo>
                    <a:cubicBezTo>
                      <a:pt x="220" y="297"/>
                      <a:pt x="225" y="310"/>
                      <a:pt x="229" y="320"/>
                    </a:cubicBezTo>
                    <a:cubicBezTo>
                      <a:pt x="237" y="342"/>
                      <a:pt x="243" y="356"/>
                      <a:pt x="243" y="356"/>
                    </a:cubicBezTo>
                    <a:cubicBezTo>
                      <a:pt x="348" y="315"/>
                      <a:pt x="348" y="315"/>
                      <a:pt x="348" y="315"/>
                    </a:cubicBezTo>
                    <a:cubicBezTo>
                      <a:pt x="348" y="315"/>
                      <a:pt x="340" y="294"/>
                      <a:pt x="328" y="264"/>
                    </a:cubicBezTo>
                    <a:cubicBezTo>
                      <a:pt x="322" y="249"/>
                      <a:pt x="314" y="232"/>
                      <a:pt x="306" y="213"/>
                    </a:cubicBezTo>
                    <a:cubicBezTo>
                      <a:pt x="297" y="195"/>
                      <a:pt x="288" y="175"/>
                      <a:pt x="279" y="155"/>
                    </a:cubicBezTo>
                    <a:cubicBezTo>
                      <a:pt x="275" y="145"/>
                      <a:pt x="270" y="136"/>
                      <a:pt x="266" y="126"/>
                    </a:cubicBezTo>
                    <a:cubicBezTo>
                      <a:pt x="261" y="116"/>
                      <a:pt x="256" y="107"/>
                      <a:pt x="252" y="98"/>
                    </a:cubicBezTo>
                    <a:cubicBezTo>
                      <a:pt x="243" y="80"/>
                      <a:pt x="234" y="63"/>
                      <a:pt x="227" y="48"/>
                    </a:cubicBezTo>
                    <a:cubicBezTo>
                      <a:pt x="212" y="20"/>
                      <a:pt x="202" y="0"/>
                      <a:pt x="202" y="0"/>
                    </a:cubicBezTo>
                    <a:cubicBezTo>
                      <a:pt x="0" y="110"/>
                      <a:pt x="0" y="110"/>
                      <a:pt x="0" y="110"/>
                    </a:cubicBezTo>
                    <a:cubicBezTo>
                      <a:pt x="0" y="110"/>
                      <a:pt x="9" y="127"/>
                      <a:pt x="23" y="154"/>
                    </a:cubicBezTo>
                    <a:cubicBezTo>
                      <a:pt x="29" y="167"/>
                      <a:pt x="37" y="182"/>
                      <a:pt x="46" y="199"/>
                    </a:cubicBezTo>
                    <a:cubicBezTo>
                      <a:pt x="50" y="207"/>
                      <a:pt x="54" y="215"/>
                      <a:pt x="59" y="224"/>
                    </a:cubicBezTo>
                    <a:cubicBezTo>
                      <a:pt x="63" y="233"/>
                      <a:pt x="67" y="242"/>
                      <a:pt x="71" y="251"/>
                    </a:cubicBezTo>
                    <a:cubicBezTo>
                      <a:pt x="79" y="269"/>
                      <a:pt x="87" y="287"/>
                      <a:pt x="95" y="304"/>
                    </a:cubicBezTo>
                    <a:cubicBezTo>
                      <a:pt x="102" y="321"/>
                      <a:pt x="110" y="336"/>
                      <a:pt x="115" y="350"/>
                    </a:cubicBezTo>
                    <a:cubicBezTo>
                      <a:pt x="126" y="377"/>
                      <a:pt x="133" y="396"/>
                      <a:pt x="133"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Line 105"/>
              <p:cNvSpPr>
                <a:spLocks noChangeShapeType="1"/>
              </p:cNvSpPr>
              <p:nvPr/>
            </p:nvSpPr>
            <p:spPr bwMode="auto">
              <a:xfrm flipH="1" flipV="1">
                <a:off x="8007350" y="1536700"/>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Freeform 106"/>
              <p:cNvSpPr/>
              <p:nvPr/>
            </p:nvSpPr>
            <p:spPr bwMode="auto">
              <a:xfrm>
                <a:off x="8142288" y="1817688"/>
                <a:ext cx="20638" cy="50800"/>
              </a:xfrm>
              <a:custGeom>
                <a:avLst/>
                <a:gdLst>
                  <a:gd name="T0" fmla="*/ 25 w 25"/>
                  <a:gd name="T1" fmla="*/ 64 h 64"/>
                  <a:gd name="T2" fmla="*/ 21 w 25"/>
                  <a:gd name="T3" fmla="*/ 54 h 64"/>
                  <a:gd name="T4" fmla="*/ 13 w 25"/>
                  <a:gd name="T5" fmla="*/ 32 h 64"/>
                  <a:gd name="T6" fmla="*/ 0 w 25"/>
                  <a:gd name="T7" fmla="*/ 0 h 64"/>
                </a:gdLst>
                <a:ahLst/>
                <a:cxnLst>
                  <a:cxn ang="0">
                    <a:pos x="T0" y="T1"/>
                  </a:cxn>
                  <a:cxn ang="0">
                    <a:pos x="T2" y="T3"/>
                  </a:cxn>
                  <a:cxn ang="0">
                    <a:pos x="T4" y="T5"/>
                  </a:cxn>
                  <a:cxn ang="0">
                    <a:pos x="T6" y="T7"/>
                  </a:cxn>
                </a:cxnLst>
                <a:rect l="0" t="0" r="r" b="b"/>
                <a:pathLst>
                  <a:path w="25" h="64">
                    <a:moveTo>
                      <a:pt x="25" y="64"/>
                    </a:moveTo>
                    <a:cubicBezTo>
                      <a:pt x="25" y="64"/>
                      <a:pt x="24" y="60"/>
                      <a:pt x="21" y="54"/>
                    </a:cubicBezTo>
                    <a:cubicBezTo>
                      <a:pt x="19" y="48"/>
                      <a:pt x="16" y="40"/>
                      <a:pt x="13" y="32"/>
                    </a:cubicBezTo>
                    <a:cubicBezTo>
                      <a:pt x="6" y="16"/>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Freeform 107"/>
              <p:cNvSpPr/>
              <p:nvPr/>
            </p:nvSpPr>
            <p:spPr bwMode="auto">
              <a:xfrm>
                <a:off x="8180388" y="1860550"/>
                <a:ext cx="247650" cy="307975"/>
              </a:xfrm>
              <a:custGeom>
                <a:avLst/>
                <a:gdLst>
                  <a:gd name="T0" fmla="*/ 177 w 307"/>
                  <a:gd name="T1" fmla="*/ 271 h 381"/>
                  <a:gd name="T2" fmla="*/ 169 w 307"/>
                  <a:gd name="T3" fmla="*/ 234 h 381"/>
                  <a:gd name="T4" fmla="*/ 159 w 307"/>
                  <a:gd name="T5" fmla="*/ 196 h 381"/>
                  <a:gd name="T6" fmla="*/ 147 w 307"/>
                  <a:gd name="T7" fmla="*/ 153 h 381"/>
                  <a:gd name="T8" fmla="*/ 134 w 307"/>
                  <a:gd name="T9" fmla="*/ 110 h 381"/>
                  <a:gd name="T10" fmla="*/ 129 w 307"/>
                  <a:gd name="T11" fmla="*/ 90 h 381"/>
                  <a:gd name="T12" fmla="*/ 123 w 307"/>
                  <a:gd name="T13" fmla="*/ 72 h 381"/>
                  <a:gd name="T14" fmla="*/ 110 w 307"/>
                  <a:gd name="T15" fmla="*/ 36 h 381"/>
                  <a:gd name="T16" fmla="*/ 217 w 307"/>
                  <a:gd name="T17" fmla="*/ 0 h 381"/>
                  <a:gd name="T18" fmla="*/ 234 w 307"/>
                  <a:gd name="T19" fmla="*/ 52 h 381"/>
                  <a:gd name="T20" fmla="*/ 267 w 307"/>
                  <a:gd name="T21" fmla="*/ 166 h 381"/>
                  <a:gd name="T22" fmla="*/ 276 w 307"/>
                  <a:gd name="T23" fmla="*/ 197 h 381"/>
                  <a:gd name="T24" fmla="*/ 283 w 307"/>
                  <a:gd name="T25" fmla="*/ 228 h 381"/>
                  <a:gd name="T26" fmla="*/ 295 w 307"/>
                  <a:gd name="T27" fmla="*/ 282 h 381"/>
                  <a:gd name="T28" fmla="*/ 304 w 307"/>
                  <a:gd name="T29" fmla="*/ 320 h 381"/>
                  <a:gd name="T30" fmla="*/ 307 w 307"/>
                  <a:gd name="T31" fmla="*/ 335 h 381"/>
                  <a:gd name="T32" fmla="*/ 82 w 307"/>
                  <a:gd name="T33" fmla="*/ 381 h 381"/>
                  <a:gd name="T34" fmla="*/ 80 w 307"/>
                  <a:gd name="T35" fmla="*/ 367 h 381"/>
                  <a:gd name="T36" fmla="*/ 71 w 307"/>
                  <a:gd name="T37" fmla="*/ 332 h 381"/>
                  <a:gd name="T38" fmla="*/ 60 w 307"/>
                  <a:gd name="T39" fmla="*/ 283 h 381"/>
                  <a:gd name="T40" fmla="*/ 54 w 307"/>
                  <a:gd name="T41" fmla="*/ 255 h 381"/>
                  <a:gd name="T42" fmla="*/ 46 w 307"/>
                  <a:gd name="T43" fmla="*/ 227 h 381"/>
                  <a:gd name="T44" fmla="*/ 16 w 307"/>
                  <a:gd name="T45" fmla="*/ 123 h 381"/>
                  <a:gd name="T46" fmla="*/ 0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271"/>
                    </a:moveTo>
                    <a:cubicBezTo>
                      <a:pt x="177" y="271"/>
                      <a:pt x="174" y="256"/>
                      <a:pt x="169" y="234"/>
                    </a:cubicBezTo>
                    <a:cubicBezTo>
                      <a:pt x="167" y="223"/>
                      <a:pt x="163" y="210"/>
                      <a:pt x="159" y="196"/>
                    </a:cubicBezTo>
                    <a:cubicBezTo>
                      <a:pt x="155" y="182"/>
                      <a:pt x="151" y="168"/>
                      <a:pt x="147" y="153"/>
                    </a:cubicBezTo>
                    <a:cubicBezTo>
                      <a:pt x="142" y="138"/>
                      <a:pt x="138" y="123"/>
                      <a:pt x="134" y="110"/>
                    </a:cubicBezTo>
                    <a:cubicBezTo>
                      <a:pt x="132" y="103"/>
                      <a:pt x="131" y="96"/>
                      <a:pt x="129" y="90"/>
                    </a:cubicBezTo>
                    <a:cubicBezTo>
                      <a:pt x="126" y="84"/>
                      <a:pt x="124" y="78"/>
                      <a:pt x="123" y="72"/>
                    </a:cubicBezTo>
                    <a:cubicBezTo>
                      <a:pt x="115" y="50"/>
                      <a:pt x="110" y="36"/>
                      <a:pt x="110" y="36"/>
                    </a:cubicBezTo>
                    <a:cubicBezTo>
                      <a:pt x="217" y="0"/>
                      <a:pt x="217" y="0"/>
                      <a:pt x="217" y="0"/>
                    </a:cubicBezTo>
                    <a:cubicBezTo>
                      <a:pt x="217" y="0"/>
                      <a:pt x="224" y="21"/>
                      <a:pt x="234" y="52"/>
                    </a:cubicBezTo>
                    <a:cubicBezTo>
                      <a:pt x="244" y="83"/>
                      <a:pt x="255" y="125"/>
                      <a:pt x="267" y="166"/>
                    </a:cubicBezTo>
                    <a:cubicBezTo>
                      <a:pt x="270" y="177"/>
                      <a:pt x="273" y="187"/>
                      <a:pt x="276" y="197"/>
                    </a:cubicBezTo>
                    <a:cubicBezTo>
                      <a:pt x="278" y="208"/>
                      <a:pt x="281" y="218"/>
                      <a:pt x="283" y="228"/>
                    </a:cubicBezTo>
                    <a:cubicBezTo>
                      <a:pt x="287" y="248"/>
                      <a:pt x="292" y="266"/>
                      <a:pt x="295" y="282"/>
                    </a:cubicBezTo>
                    <a:cubicBezTo>
                      <a:pt x="299" y="298"/>
                      <a:pt x="302" y="311"/>
                      <a:pt x="304" y="320"/>
                    </a:cubicBezTo>
                    <a:cubicBezTo>
                      <a:pt x="306" y="330"/>
                      <a:pt x="307" y="335"/>
                      <a:pt x="307" y="335"/>
                    </a:cubicBezTo>
                    <a:cubicBezTo>
                      <a:pt x="82" y="381"/>
                      <a:pt x="82" y="381"/>
                      <a:pt x="82" y="381"/>
                    </a:cubicBezTo>
                    <a:cubicBezTo>
                      <a:pt x="82" y="381"/>
                      <a:pt x="82" y="376"/>
                      <a:pt x="80" y="367"/>
                    </a:cubicBezTo>
                    <a:cubicBezTo>
                      <a:pt x="78" y="359"/>
                      <a:pt x="75" y="347"/>
                      <a:pt x="71" y="332"/>
                    </a:cubicBezTo>
                    <a:cubicBezTo>
                      <a:pt x="68" y="318"/>
                      <a:pt x="64" y="301"/>
                      <a:pt x="60" y="283"/>
                    </a:cubicBezTo>
                    <a:cubicBezTo>
                      <a:pt x="58" y="274"/>
                      <a:pt x="56" y="265"/>
                      <a:pt x="54" y="255"/>
                    </a:cubicBezTo>
                    <a:cubicBezTo>
                      <a:pt x="52" y="246"/>
                      <a:pt x="49" y="237"/>
                      <a:pt x="46" y="227"/>
                    </a:cubicBezTo>
                    <a:cubicBezTo>
                      <a:pt x="35" y="189"/>
                      <a:pt x="25" y="151"/>
                      <a:pt x="16" y="123"/>
                    </a:cubicBezTo>
                    <a:cubicBezTo>
                      <a:pt x="7" y="95"/>
                      <a:pt x="0" y="76"/>
                      <a:pt x="0"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Line 108"/>
              <p:cNvSpPr>
                <a:spLocks noChangeShapeType="1"/>
              </p:cNvSpPr>
              <p:nvPr/>
            </p:nvSpPr>
            <p:spPr bwMode="auto">
              <a:xfrm>
                <a:off x="8247063"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Line 109"/>
              <p:cNvSpPr>
                <a:spLocks noChangeShapeType="1"/>
              </p:cNvSpPr>
              <p:nvPr/>
            </p:nvSpPr>
            <p:spPr bwMode="auto">
              <a:xfrm>
                <a:off x="8162925"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6" name="Freeform 110"/>
              <p:cNvSpPr/>
              <p:nvPr/>
            </p:nvSpPr>
            <p:spPr bwMode="auto">
              <a:xfrm>
                <a:off x="8266113" y="2251075"/>
                <a:ext cx="206375" cy="280988"/>
              </a:xfrm>
              <a:custGeom>
                <a:avLst/>
                <a:gdLst>
                  <a:gd name="T0" fmla="*/ 127 w 256"/>
                  <a:gd name="T1" fmla="*/ 104 h 348"/>
                  <a:gd name="T2" fmla="*/ 132 w 256"/>
                  <a:gd name="T3" fmla="*/ 142 h 348"/>
                  <a:gd name="T4" fmla="*/ 138 w 256"/>
                  <a:gd name="T5" fmla="*/ 225 h 348"/>
                  <a:gd name="T6" fmla="*/ 142 w 256"/>
                  <a:gd name="T7" fmla="*/ 270 h 348"/>
                  <a:gd name="T8" fmla="*/ 143 w 256"/>
                  <a:gd name="T9" fmla="*/ 309 h 348"/>
                  <a:gd name="T10" fmla="*/ 144 w 256"/>
                  <a:gd name="T11" fmla="*/ 348 h 348"/>
                  <a:gd name="T12" fmla="*/ 256 w 256"/>
                  <a:gd name="T13" fmla="*/ 345 h 348"/>
                  <a:gd name="T14" fmla="*/ 255 w 256"/>
                  <a:gd name="T15" fmla="*/ 291 h 348"/>
                  <a:gd name="T16" fmla="*/ 252 w 256"/>
                  <a:gd name="T17" fmla="*/ 235 h 348"/>
                  <a:gd name="T18" fmla="*/ 247 w 256"/>
                  <a:gd name="T19" fmla="*/ 172 h 348"/>
                  <a:gd name="T20" fmla="*/ 234 w 256"/>
                  <a:gd name="T21" fmla="*/ 53 h 348"/>
                  <a:gd name="T22" fmla="*/ 227 w 256"/>
                  <a:gd name="T23" fmla="*/ 0 h 348"/>
                  <a:gd name="T24" fmla="*/ 0 w 256"/>
                  <a:gd name="T25" fmla="*/ 33 h 348"/>
                  <a:gd name="T26" fmla="*/ 6 w 256"/>
                  <a:gd name="T27" fmla="*/ 82 h 348"/>
                  <a:gd name="T28" fmla="*/ 18 w 256"/>
                  <a:gd name="T29" fmla="*/ 190 h 348"/>
                  <a:gd name="T30" fmla="*/ 22 w 256"/>
                  <a:gd name="T31" fmla="*/ 248 h 348"/>
                  <a:gd name="T32" fmla="*/ 25 w 256"/>
                  <a:gd name="T33" fmla="*/ 298 h 348"/>
                  <a:gd name="T34" fmla="*/ 27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104"/>
                    </a:moveTo>
                    <a:cubicBezTo>
                      <a:pt x="127" y="104"/>
                      <a:pt x="129" y="119"/>
                      <a:pt x="132" y="142"/>
                    </a:cubicBezTo>
                    <a:cubicBezTo>
                      <a:pt x="133" y="164"/>
                      <a:pt x="136" y="195"/>
                      <a:pt x="138" y="225"/>
                    </a:cubicBezTo>
                    <a:cubicBezTo>
                      <a:pt x="139" y="241"/>
                      <a:pt x="140" y="256"/>
                      <a:pt x="142" y="270"/>
                    </a:cubicBezTo>
                    <a:cubicBezTo>
                      <a:pt x="143" y="285"/>
                      <a:pt x="142" y="298"/>
                      <a:pt x="143" y="309"/>
                    </a:cubicBezTo>
                    <a:cubicBezTo>
                      <a:pt x="143" y="332"/>
                      <a:pt x="144" y="348"/>
                      <a:pt x="144" y="348"/>
                    </a:cubicBezTo>
                    <a:cubicBezTo>
                      <a:pt x="256" y="345"/>
                      <a:pt x="256" y="345"/>
                      <a:pt x="256" y="345"/>
                    </a:cubicBezTo>
                    <a:cubicBezTo>
                      <a:pt x="256" y="345"/>
                      <a:pt x="256" y="323"/>
                      <a:pt x="255" y="291"/>
                    </a:cubicBezTo>
                    <a:cubicBezTo>
                      <a:pt x="255" y="274"/>
                      <a:pt x="253" y="256"/>
                      <a:pt x="252" y="235"/>
                    </a:cubicBezTo>
                    <a:cubicBezTo>
                      <a:pt x="250" y="215"/>
                      <a:pt x="248" y="193"/>
                      <a:pt x="247" y="172"/>
                    </a:cubicBezTo>
                    <a:cubicBezTo>
                      <a:pt x="244" y="129"/>
                      <a:pt x="238" y="86"/>
                      <a:pt x="234" y="53"/>
                    </a:cubicBezTo>
                    <a:cubicBezTo>
                      <a:pt x="230" y="21"/>
                      <a:pt x="227" y="0"/>
                      <a:pt x="227" y="0"/>
                    </a:cubicBezTo>
                    <a:cubicBezTo>
                      <a:pt x="0" y="33"/>
                      <a:pt x="0" y="33"/>
                      <a:pt x="0" y="33"/>
                    </a:cubicBezTo>
                    <a:cubicBezTo>
                      <a:pt x="0" y="33"/>
                      <a:pt x="3" y="53"/>
                      <a:pt x="6" y="82"/>
                    </a:cubicBezTo>
                    <a:cubicBezTo>
                      <a:pt x="10" y="111"/>
                      <a:pt x="16" y="150"/>
                      <a:pt x="18" y="190"/>
                    </a:cubicBezTo>
                    <a:cubicBezTo>
                      <a:pt x="20" y="210"/>
                      <a:pt x="21" y="229"/>
                      <a:pt x="22" y="248"/>
                    </a:cubicBezTo>
                    <a:cubicBezTo>
                      <a:pt x="24" y="266"/>
                      <a:pt x="26" y="283"/>
                      <a:pt x="25" y="298"/>
                    </a:cubicBezTo>
                    <a:cubicBezTo>
                      <a:pt x="26" y="328"/>
                      <a:pt x="27" y="347"/>
                      <a:pt x="27"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7" name="Freeform 111"/>
              <p:cNvSpPr/>
              <p:nvPr/>
            </p:nvSpPr>
            <p:spPr bwMode="auto">
              <a:xfrm>
                <a:off x="8256588" y="2224088"/>
                <a:ext cx="9525" cy="53975"/>
              </a:xfrm>
              <a:custGeom>
                <a:avLst/>
                <a:gdLst>
                  <a:gd name="T0" fmla="*/ 11 w 11"/>
                  <a:gd name="T1" fmla="*/ 68 h 68"/>
                  <a:gd name="T2" fmla="*/ 10 w 11"/>
                  <a:gd name="T3" fmla="*/ 57 h 68"/>
                  <a:gd name="T4" fmla="*/ 6 w 11"/>
                  <a:gd name="T5" fmla="*/ 34 h 68"/>
                  <a:gd name="T6" fmla="*/ 0 w 11"/>
                  <a:gd name="T7" fmla="*/ 0 h 68"/>
                </a:gdLst>
                <a:ahLst/>
                <a:cxnLst>
                  <a:cxn ang="0">
                    <a:pos x="T0" y="T1"/>
                  </a:cxn>
                  <a:cxn ang="0">
                    <a:pos x="T2" y="T3"/>
                  </a:cxn>
                  <a:cxn ang="0">
                    <a:pos x="T4" y="T5"/>
                  </a:cxn>
                  <a:cxn ang="0">
                    <a:pos x="T6" y="T7"/>
                  </a:cxn>
                </a:cxnLst>
                <a:rect l="0" t="0" r="r" b="b"/>
                <a:pathLst>
                  <a:path w="11" h="68">
                    <a:moveTo>
                      <a:pt x="11" y="68"/>
                    </a:moveTo>
                    <a:cubicBezTo>
                      <a:pt x="11" y="68"/>
                      <a:pt x="11" y="64"/>
                      <a:pt x="10" y="57"/>
                    </a:cubicBezTo>
                    <a:cubicBezTo>
                      <a:pt x="9" y="51"/>
                      <a:pt x="7" y="42"/>
                      <a:pt x="6" y="34"/>
                    </a:cubicBezTo>
                    <a:cubicBezTo>
                      <a:pt x="3" y="17"/>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8" name="Line 112"/>
              <p:cNvSpPr>
                <a:spLocks noChangeShapeType="1"/>
              </p:cNvSpPr>
              <p:nvPr/>
            </p:nvSpPr>
            <p:spPr bwMode="auto">
              <a:xfrm flipH="1" flipV="1">
                <a:off x="8288338" y="2532063"/>
                <a:ext cx="1588"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0" name="椭圆 119"/>
            <p:cNvSpPr/>
            <p:nvPr/>
          </p:nvSpPr>
          <p:spPr>
            <a:xfrm>
              <a:off x="4373286" y="935826"/>
              <a:ext cx="3448965" cy="3448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7" name="文本框 460"/>
          <p:cNvSpPr txBox="1"/>
          <p:nvPr/>
        </p:nvSpPr>
        <p:spPr>
          <a:xfrm>
            <a:off x="4538904" y="2960478"/>
            <a:ext cx="3244827" cy="101169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b="1" dirty="0">
                <a:solidFill>
                  <a:srgbClr val="000560"/>
                </a:solidFill>
              </a:rPr>
              <a:t>赛题背景</a:t>
            </a:r>
            <a:endParaRPr lang="zh-CN" altLang="en-US" sz="6000" b="1" dirty="0">
              <a:solidFill>
                <a:srgbClr val="000560"/>
              </a:solidFill>
            </a:endParaRPr>
          </a:p>
        </p:txBody>
      </p:sp>
      <p:sp>
        <p:nvSpPr>
          <p:cNvPr id="118" name="文本框 231"/>
          <p:cNvSpPr txBox="1"/>
          <p:nvPr/>
        </p:nvSpPr>
        <p:spPr>
          <a:xfrm flipH="1">
            <a:off x="5138675" y="2392756"/>
            <a:ext cx="197063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2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PART</a:t>
            </a:r>
            <a:r>
              <a:rPr kumimoji="1" lang="zh-CN" altLang="en-US" sz="32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  </a:t>
            </a:r>
            <a:r>
              <a:rPr kumimoji="1" lang="en-US" altLang="zh-CN" sz="36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01</a:t>
            </a:r>
            <a:endParaRPr kumimoji="1" lang="en-US" altLang="zh-CN" sz="54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8307" y="815443"/>
            <a:ext cx="2020857" cy="584775"/>
          </a:xfrm>
          <a:prstGeom prst="rect">
            <a:avLst/>
          </a:prstGeom>
          <a:noFill/>
        </p:spPr>
        <p:txBody>
          <a:bodyPr wrap="square" lIns="91440" tIns="45720" rIns="91440" bIns="45720">
            <a:spAutoFit/>
          </a:bodyPr>
          <a:lstStyle/>
          <a:p>
            <a:r>
              <a:rPr lang="zh-CN" altLang="en-US" sz="3200" b="1" cap="none" spc="0" dirty="0">
                <a:ln w="9525">
                  <a:solidFill>
                    <a:schemeClr val="bg1"/>
                  </a:solidFill>
                  <a:prstDash val="solid"/>
                </a:ln>
                <a:latin typeface="+mj-ea"/>
                <a:ea typeface="+mj-ea"/>
              </a:rPr>
              <a:t>赛题背景</a:t>
            </a:r>
            <a:endParaRPr lang="zh-CN" altLang="en-US" sz="3200" b="1" cap="none" spc="0" dirty="0">
              <a:ln w="9525">
                <a:solidFill>
                  <a:schemeClr val="bg1"/>
                </a:solidFill>
                <a:prstDash val="solid"/>
              </a:ln>
              <a:latin typeface="+mj-ea"/>
              <a:ea typeface="+mj-ea"/>
            </a:endParaRPr>
          </a:p>
        </p:txBody>
      </p:sp>
      <p:sp>
        <p:nvSpPr>
          <p:cNvPr id="5" name="矩形 4"/>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lt1"/>
              </a:solidFill>
              <a:sym typeface="宋体" pitchFamily="2" charset="-122"/>
            </a:endParaRPr>
          </a:p>
        </p:txBody>
      </p:sp>
      <p:sp>
        <p:nvSpPr>
          <p:cNvPr id="6" name="矩形 5"/>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9" name="矩形 8"/>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562468" y="771279"/>
            <a:ext cx="673101" cy="673101"/>
          </a:xfrm>
          <a:prstGeom prst="rect">
            <a:avLst/>
          </a:prstGeom>
        </p:spPr>
      </p:pic>
      <p:sp>
        <p:nvSpPr>
          <p:cNvPr id="14" name="矩形 13"/>
          <p:cNvSpPr/>
          <p:nvPr/>
        </p:nvSpPr>
        <p:spPr>
          <a:xfrm>
            <a:off x="1181100" y="1862059"/>
            <a:ext cx="9652000" cy="358264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Bef>
                <a:spcPts val="600"/>
              </a:spcBef>
              <a:spcAft>
                <a:spcPts val="600"/>
              </a:spcAft>
              <a:buFont typeface="Wingdings" panose="05000000000000000000" pitchFamily="2" charset="2"/>
              <a:buChar char="Ø"/>
            </a:pPr>
            <a:r>
              <a:rPr lang="zh-CN" altLang="zh-CN" sz="2000" dirty="0">
                <a:solidFill>
                  <a:schemeClr val="accent3">
                    <a:lumMod val="50000"/>
                  </a:schemeClr>
                </a:solidFill>
                <a:effectLst/>
                <a:ea typeface="微软雅黑" panose="020B0503020204020204" pitchFamily="34" charset="-122"/>
                <a:cs typeface="微软雅黑" panose="020B0503020204020204" pitchFamily="34" charset="-122"/>
              </a:rPr>
              <a:t>近年来，</a:t>
            </a:r>
            <a:r>
              <a:rPr lang="zh-CN" altLang="en-US" sz="2000" dirty="0">
                <a:solidFill>
                  <a:schemeClr val="accent3">
                    <a:lumMod val="50000"/>
                  </a:schemeClr>
                </a:solidFill>
                <a:effectLst/>
                <a:ea typeface="微软雅黑" panose="020B0503020204020204" pitchFamily="34" charset="-122"/>
                <a:cs typeface="微软雅黑" panose="020B0503020204020204" pitchFamily="34" charset="-122"/>
              </a:rPr>
              <a:t>随着大模型的兴起和发展，</a:t>
            </a:r>
            <a:r>
              <a:rPr lang="en-US" altLang="zh-CN" sz="2000" dirty="0">
                <a:solidFill>
                  <a:schemeClr val="accent3">
                    <a:lumMod val="50000"/>
                  </a:schemeClr>
                </a:solidFill>
                <a:effectLst/>
                <a:ea typeface="微软雅黑" panose="020B0503020204020204" pitchFamily="34" charset="-122"/>
                <a:cs typeface="微软雅黑" panose="020B0503020204020204" pitchFamily="34" charset="-122"/>
              </a:rPr>
              <a:t>ChatGLM2-6B</a:t>
            </a:r>
            <a:r>
              <a:rPr lang="zh-CN" altLang="en-US" sz="2000" dirty="0">
                <a:solidFill>
                  <a:schemeClr val="accent3">
                    <a:lumMod val="50000"/>
                  </a:schemeClr>
                </a:solidFill>
                <a:effectLst/>
                <a:ea typeface="微软雅黑" panose="020B0503020204020204" pitchFamily="34" charset="-122"/>
                <a:cs typeface="微软雅黑" panose="020B0503020204020204" pitchFamily="34" charset="-122"/>
              </a:rPr>
              <a:t>模型作为其中一种强大的语言模型，被广泛应用于各种任务和领域；</a:t>
            </a:r>
            <a:endParaRPr lang="en-US" altLang="zh-CN" sz="2000" dirty="0">
              <a:solidFill>
                <a:schemeClr val="accent3">
                  <a:lumMod val="50000"/>
                </a:schemeClr>
              </a:solidFill>
              <a:effectLst/>
              <a:ea typeface="微软雅黑" panose="020B0503020204020204" pitchFamily="34" charset="-122"/>
              <a:cs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Ø"/>
            </a:pPr>
            <a:r>
              <a:rPr lang="zh-CN" altLang="en-US" sz="2000" dirty="0">
                <a:solidFill>
                  <a:schemeClr val="accent3">
                    <a:lumMod val="50000"/>
                  </a:schemeClr>
                </a:solidFill>
                <a:ea typeface="微软雅黑" panose="020B0503020204020204" pitchFamily="34" charset="-122"/>
              </a:rPr>
              <a:t>金融年报可以反映公司的过去一年的财务数据信息、经营业绩、管理层和组织架构、风险和挑战、公司战略和未来计划等，通过阅读和分析公司的年报，可以做出更明智的投资决策。</a:t>
            </a:r>
            <a:endParaRPr lang="en-US" altLang="zh-CN" sz="2000" dirty="0">
              <a:solidFill>
                <a:schemeClr val="accent3">
                  <a:lumMod val="50000"/>
                </a:schemeClr>
              </a:solidFill>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Ø"/>
            </a:pPr>
            <a:r>
              <a:rPr lang="zh-CN" altLang="en-US" sz="2000" dirty="0">
                <a:solidFill>
                  <a:schemeClr val="accent3">
                    <a:lumMod val="50000"/>
                  </a:schemeClr>
                </a:solidFill>
                <a:ea typeface="微软雅黑" panose="020B0503020204020204" pitchFamily="34" charset="-122"/>
              </a:rPr>
              <a:t>使用</a:t>
            </a:r>
            <a:r>
              <a:rPr lang="en-US" altLang="zh-CN" sz="2000" dirty="0">
                <a:solidFill>
                  <a:schemeClr val="accent3">
                    <a:lumMod val="50000"/>
                  </a:schemeClr>
                </a:solidFill>
                <a:ea typeface="微软雅黑" panose="020B0503020204020204" pitchFamily="34" charset="-122"/>
              </a:rPr>
              <a:t>ChatGLM2-6B</a:t>
            </a:r>
            <a:r>
              <a:rPr lang="zh-CN" altLang="en-US" sz="2000" dirty="0">
                <a:solidFill>
                  <a:schemeClr val="accent3">
                    <a:lumMod val="50000"/>
                  </a:schemeClr>
                </a:solidFill>
                <a:ea typeface="微软雅黑" panose="020B0503020204020204" pitchFamily="34" charset="-122"/>
              </a:rPr>
              <a:t>模型，可以构建一个功能强大的金融知识问答系统，能够准确理解用户提出的问题，并给出相关的答案和建议。</a:t>
            </a:r>
            <a:endParaRPr lang="zh-CN" altLang="en-US" sz="2000" dirty="0">
              <a:solidFill>
                <a:schemeClr val="accent3">
                  <a:lumMod val="50000"/>
                </a:schemeClr>
              </a:solidFill>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组合 114"/>
          <p:cNvGrpSpPr/>
          <p:nvPr/>
        </p:nvGrpSpPr>
        <p:grpSpPr>
          <a:xfrm>
            <a:off x="4179595" y="1511928"/>
            <a:ext cx="3832810" cy="3834145"/>
            <a:chOff x="4179587" y="739775"/>
            <a:chExt cx="3832810" cy="3834145"/>
          </a:xfrm>
        </p:grpSpPr>
        <p:grpSp>
          <p:nvGrpSpPr>
            <p:cNvPr id="116" name="组合 115"/>
            <p:cNvGrpSpPr/>
            <p:nvPr/>
          </p:nvGrpSpPr>
          <p:grpSpPr>
            <a:xfrm>
              <a:off x="4179587" y="739775"/>
              <a:ext cx="3832810" cy="3834145"/>
              <a:chOff x="3900488" y="301625"/>
              <a:chExt cx="4572000" cy="4573588"/>
            </a:xfrm>
          </p:grpSpPr>
          <p:sp>
            <p:nvSpPr>
              <p:cNvPr id="118" name="Freeform 5"/>
              <p:cNvSpPr/>
              <p:nvPr/>
            </p:nvSpPr>
            <p:spPr bwMode="auto">
              <a:xfrm>
                <a:off x="8266113" y="2644775"/>
                <a:ext cx="206375" cy="280988"/>
              </a:xfrm>
              <a:custGeom>
                <a:avLst/>
                <a:gdLst>
                  <a:gd name="T0" fmla="*/ 127 w 256"/>
                  <a:gd name="T1" fmla="*/ 244 h 348"/>
                  <a:gd name="T2" fmla="*/ 132 w 256"/>
                  <a:gd name="T3" fmla="*/ 206 h 348"/>
                  <a:gd name="T4" fmla="*/ 138 w 256"/>
                  <a:gd name="T5" fmla="*/ 122 h 348"/>
                  <a:gd name="T6" fmla="*/ 142 w 256"/>
                  <a:gd name="T7" fmla="*/ 78 h 348"/>
                  <a:gd name="T8" fmla="*/ 143 w 256"/>
                  <a:gd name="T9" fmla="*/ 38 h 348"/>
                  <a:gd name="T10" fmla="*/ 144 w 256"/>
                  <a:gd name="T11" fmla="*/ 0 h 348"/>
                  <a:gd name="T12" fmla="*/ 256 w 256"/>
                  <a:gd name="T13" fmla="*/ 3 h 348"/>
                  <a:gd name="T14" fmla="*/ 255 w 256"/>
                  <a:gd name="T15" fmla="*/ 57 h 348"/>
                  <a:gd name="T16" fmla="*/ 252 w 256"/>
                  <a:gd name="T17" fmla="*/ 113 h 348"/>
                  <a:gd name="T18" fmla="*/ 247 w 256"/>
                  <a:gd name="T19" fmla="*/ 176 h 348"/>
                  <a:gd name="T20" fmla="*/ 234 w 256"/>
                  <a:gd name="T21" fmla="*/ 294 h 348"/>
                  <a:gd name="T22" fmla="*/ 227 w 256"/>
                  <a:gd name="T23" fmla="*/ 348 h 348"/>
                  <a:gd name="T24" fmla="*/ 0 w 256"/>
                  <a:gd name="T25" fmla="*/ 315 h 348"/>
                  <a:gd name="T26" fmla="*/ 6 w 256"/>
                  <a:gd name="T27" fmla="*/ 266 h 348"/>
                  <a:gd name="T28" fmla="*/ 18 w 256"/>
                  <a:gd name="T29" fmla="*/ 158 h 348"/>
                  <a:gd name="T30" fmla="*/ 22 w 256"/>
                  <a:gd name="T31" fmla="*/ 100 h 348"/>
                  <a:gd name="T32" fmla="*/ 25 w 256"/>
                  <a:gd name="T33" fmla="*/ 50 h 348"/>
                  <a:gd name="T34" fmla="*/ 27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244"/>
                    </a:moveTo>
                    <a:cubicBezTo>
                      <a:pt x="127" y="244"/>
                      <a:pt x="129" y="229"/>
                      <a:pt x="132" y="206"/>
                    </a:cubicBezTo>
                    <a:cubicBezTo>
                      <a:pt x="133" y="183"/>
                      <a:pt x="136" y="153"/>
                      <a:pt x="138" y="122"/>
                    </a:cubicBezTo>
                    <a:cubicBezTo>
                      <a:pt x="139" y="107"/>
                      <a:pt x="140" y="92"/>
                      <a:pt x="142" y="78"/>
                    </a:cubicBezTo>
                    <a:cubicBezTo>
                      <a:pt x="143" y="63"/>
                      <a:pt x="142" y="50"/>
                      <a:pt x="143" y="38"/>
                    </a:cubicBezTo>
                    <a:cubicBezTo>
                      <a:pt x="143" y="15"/>
                      <a:pt x="144" y="0"/>
                      <a:pt x="144" y="0"/>
                    </a:cubicBezTo>
                    <a:cubicBezTo>
                      <a:pt x="256" y="3"/>
                      <a:pt x="256" y="3"/>
                      <a:pt x="256" y="3"/>
                    </a:cubicBezTo>
                    <a:cubicBezTo>
                      <a:pt x="256" y="3"/>
                      <a:pt x="256" y="25"/>
                      <a:pt x="255" y="57"/>
                    </a:cubicBezTo>
                    <a:cubicBezTo>
                      <a:pt x="255" y="73"/>
                      <a:pt x="253" y="92"/>
                      <a:pt x="252" y="113"/>
                    </a:cubicBezTo>
                    <a:cubicBezTo>
                      <a:pt x="250" y="133"/>
                      <a:pt x="248" y="154"/>
                      <a:pt x="247" y="176"/>
                    </a:cubicBezTo>
                    <a:cubicBezTo>
                      <a:pt x="244" y="219"/>
                      <a:pt x="238" y="262"/>
                      <a:pt x="234" y="294"/>
                    </a:cubicBezTo>
                    <a:cubicBezTo>
                      <a:pt x="230" y="327"/>
                      <a:pt x="227" y="348"/>
                      <a:pt x="227" y="348"/>
                    </a:cubicBezTo>
                    <a:cubicBezTo>
                      <a:pt x="0" y="315"/>
                      <a:pt x="0" y="315"/>
                      <a:pt x="0" y="315"/>
                    </a:cubicBezTo>
                    <a:cubicBezTo>
                      <a:pt x="0" y="315"/>
                      <a:pt x="3" y="295"/>
                      <a:pt x="6" y="266"/>
                    </a:cubicBezTo>
                    <a:cubicBezTo>
                      <a:pt x="10" y="236"/>
                      <a:pt x="16" y="197"/>
                      <a:pt x="18" y="158"/>
                    </a:cubicBezTo>
                    <a:cubicBezTo>
                      <a:pt x="20" y="138"/>
                      <a:pt x="21" y="119"/>
                      <a:pt x="22" y="100"/>
                    </a:cubicBezTo>
                    <a:cubicBezTo>
                      <a:pt x="24" y="82"/>
                      <a:pt x="26" y="64"/>
                      <a:pt x="25" y="50"/>
                    </a:cubicBezTo>
                    <a:cubicBezTo>
                      <a:pt x="26" y="20"/>
                      <a:pt x="27" y="0"/>
                      <a:pt x="2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 name="Freeform 6"/>
              <p:cNvSpPr/>
              <p:nvPr/>
            </p:nvSpPr>
            <p:spPr bwMode="auto">
              <a:xfrm>
                <a:off x="8256588" y="2898775"/>
                <a:ext cx="9525" cy="55563"/>
              </a:xfrm>
              <a:custGeom>
                <a:avLst/>
                <a:gdLst>
                  <a:gd name="T0" fmla="*/ 11 w 11"/>
                  <a:gd name="T1" fmla="*/ 0 h 68"/>
                  <a:gd name="T2" fmla="*/ 10 w 11"/>
                  <a:gd name="T3" fmla="*/ 10 h 68"/>
                  <a:gd name="T4" fmla="*/ 6 w 11"/>
                  <a:gd name="T5" fmla="*/ 34 h 68"/>
                  <a:gd name="T6" fmla="*/ 0 w 11"/>
                  <a:gd name="T7" fmla="*/ 68 h 68"/>
                </a:gdLst>
                <a:ahLst/>
                <a:cxnLst>
                  <a:cxn ang="0">
                    <a:pos x="T0" y="T1"/>
                  </a:cxn>
                  <a:cxn ang="0">
                    <a:pos x="T2" y="T3"/>
                  </a:cxn>
                  <a:cxn ang="0">
                    <a:pos x="T4" y="T5"/>
                  </a:cxn>
                  <a:cxn ang="0">
                    <a:pos x="T6" y="T7"/>
                  </a:cxn>
                </a:cxnLst>
                <a:rect l="0" t="0" r="r" b="b"/>
                <a:pathLst>
                  <a:path w="11" h="68">
                    <a:moveTo>
                      <a:pt x="11" y="0"/>
                    </a:moveTo>
                    <a:cubicBezTo>
                      <a:pt x="11" y="0"/>
                      <a:pt x="11" y="4"/>
                      <a:pt x="10" y="10"/>
                    </a:cubicBezTo>
                    <a:cubicBezTo>
                      <a:pt x="9" y="17"/>
                      <a:pt x="7" y="25"/>
                      <a:pt x="6" y="34"/>
                    </a:cubicBezTo>
                    <a:cubicBezTo>
                      <a:pt x="3" y="51"/>
                      <a:pt x="0" y="68"/>
                      <a:pt x="0"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 name="Line 7"/>
              <p:cNvSpPr>
                <a:spLocks noChangeShapeType="1"/>
              </p:cNvSpPr>
              <p:nvPr/>
            </p:nvSpPr>
            <p:spPr bwMode="auto">
              <a:xfrm flipH="1">
                <a:off x="8288338" y="2589213"/>
                <a:ext cx="1588"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 name="Freeform 8"/>
              <p:cNvSpPr/>
              <p:nvPr/>
            </p:nvSpPr>
            <p:spPr bwMode="auto">
              <a:xfrm>
                <a:off x="8180388" y="3008313"/>
                <a:ext cx="247650" cy="307975"/>
              </a:xfrm>
              <a:custGeom>
                <a:avLst/>
                <a:gdLst>
                  <a:gd name="T0" fmla="*/ 177 w 307"/>
                  <a:gd name="T1" fmla="*/ 110 h 381"/>
                  <a:gd name="T2" fmla="*/ 169 w 307"/>
                  <a:gd name="T3" fmla="*/ 147 h 381"/>
                  <a:gd name="T4" fmla="*/ 159 w 307"/>
                  <a:gd name="T5" fmla="*/ 185 h 381"/>
                  <a:gd name="T6" fmla="*/ 147 w 307"/>
                  <a:gd name="T7" fmla="*/ 228 h 381"/>
                  <a:gd name="T8" fmla="*/ 134 w 307"/>
                  <a:gd name="T9" fmla="*/ 271 h 381"/>
                  <a:gd name="T10" fmla="*/ 129 w 307"/>
                  <a:gd name="T11" fmla="*/ 291 h 381"/>
                  <a:gd name="T12" fmla="*/ 123 w 307"/>
                  <a:gd name="T13" fmla="*/ 309 h 381"/>
                  <a:gd name="T14" fmla="*/ 110 w 307"/>
                  <a:gd name="T15" fmla="*/ 345 h 381"/>
                  <a:gd name="T16" fmla="*/ 217 w 307"/>
                  <a:gd name="T17" fmla="*/ 381 h 381"/>
                  <a:gd name="T18" fmla="*/ 234 w 307"/>
                  <a:gd name="T19" fmla="*/ 329 h 381"/>
                  <a:gd name="T20" fmla="*/ 267 w 307"/>
                  <a:gd name="T21" fmla="*/ 215 h 381"/>
                  <a:gd name="T22" fmla="*/ 276 w 307"/>
                  <a:gd name="T23" fmla="*/ 183 h 381"/>
                  <a:gd name="T24" fmla="*/ 283 w 307"/>
                  <a:gd name="T25" fmla="*/ 153 h 381"/>
                  <a:gd name="T26" fmla="*/ 295 w 307"/>
                  <a:gd name="T27" fmla="*/ 99 h 381"/>
                  <a:gd name="T28" fmla="*/ 304 w 307"/>
                  <a:gd name="T29" fmla="*/ 60 h 381"/>
                  <a:gd name="T30" fmla="*/ 307 w 307"/>
                  <a:gd name="T31" fmla="*/ 46 h 381"/>
                  <a:gd name="T32" fmla="*/ 82 w 307"/>
                  <a:gd name="T33" fmla="*/ 0 h 381"/>
                  <a:gd name="T34" fmla="*/ 80 w 307"/>
                  <a:gd name="T35" fmla="*/ 14 h 381"/>
                  <a:gd name="T36" fmla="*/ 71 w 307"/>
                  <a:gd name="T37" fmla="*/ 48 h 381"/>
                  <a:gd name="T38" fmla="*/ 60 w 307"/>
                  <a:gd name="T39" fmla="*/ 98 h 381"/>
                  <a:gd name="T40" fmla="*/ 54 w 307"/>
                  <a:gd name="T41" fmla="*/ 125 h 381"/>
                  <a:gd name="T42" fmla="*/ 46 w 307"/>
                  <a:gd name="T43" fmla="*/ 154 h 381"/>
                  <a:gd name="T44" fmla="*/ 16 w 307"/>
                  <a:gd name="T45" fmla="*/ 258 h 381"/>
                  <a:gd name="T46" fmla="*/ 0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110"/>
                    </a:moveTo>
                    <a:cubicBezTo>
                      <a:pt x="177" y="110"/>
                      <a:pt x="174" y="125"/>
                      <a:pt x="169" y="147"/>
                    </a:cubicBezTo>
                    <a:cubicBezTo>
                      <a:pt x="167" y="158"/>
                      <a:pt x="163" y="171"/>
                      <a:pt x="159" y="185"/>
                    </a:cubicBezTo>
                    <a:cubicBezTo>
                      <a:pt x="155" y="199"/>
                      <a:pt x="151" y="213"/>
                      <a:pt x="147" y="228"/>
                    </a:cubicBezTo>
                    <a:cubicBezTo>
                      <a:pt x="142" y="243"/>
                      <a:pt x="138" y="257"/>
                      <a:pt x="134" y="271"/>
                    </a:cubicBezTo>
                    <a:cubicBezTo>
                      <a:pt x="132" y="278"/>
                      <a:pt x="131" y="285"/>
                      <a:pt x="129" y="291"/>
                    </a:cubicBezTo>
                    <a:cubicBezTo>
                      <a:pt x="126" y="297"/>
                      <a:pt x="124" y="303"/>
                      <a:pt x="123" y="309"/>
                    </a:cubicBezTo>
                    <a:cubicBezTo>
                      <a:pt x="115" y="330"/>
                      <a:pt x="110" y="345"/>
                      <a:pt x="110" y="345"/>
                    </a:cubicBezTo>
                    <a:cubicBezTo>
                      <a:pt x="217" y="381"/>
                      <a:pt x="217" y="381"/>
                      <a:pt x="217" y="381"/>
                    </a:cubicBezTo>
                    <a:cubicBezTo>
                      <a:pt x="217" y="381"/>
                      <a:pt x="224" y="360"/>
                      <a:pt x="234" y="329"/>
                    </a:cubicBezTo>
                    <a:cubicBezTo>
                      <a:pt x="244" y="298"/>
                      <a:pt x="255" y="256"/>
                      <a:pt x="267" y="215"/>
                    </a:cubicBezTo>
                    <a:cubicBezTo>
                      <a:pt x="270" y="204"/>
                      <a:pt x="273" y="194"/>
                      <a:pt x="276" y="183"/>
                    </a:cubicBezTo>
                    <a:cubicBezTo>
                      <a:pt x="278" y="173"/>
                      <a:pt x="281" y="163"/>
                      <a:pt x="283" y="153"/>
                    </a:cubicBezTo>
                    <a:cubicBezTo>
                      <a:pt x="287" y="133"/>
                      <a:pt x="292" y="115"/>
                      <a:pt x="295" y="99"/>
                    </a:cubicBezTo>
                    <a:cubicBezTo>
                      <a:pt x="299" y="83"/>
                      <a:pt x="302" y="70"/>
                      <a:pt x="304" y="60"/>
                    </a:cubicBezTo>
                    <a:cubicBezTo>
                      <a:pt x="306" y="51"/>
                      <a:pt x="307" y="46"/>
                      <a:pt x="307" y="46"/>
                    </a:cubicBezTo>
                    <a:cubicBezTo>
                      <a:pt x="82" y="0"/>
                      <a:pt x="82" y="0"/>
                      <a:pt x="82" y="0"/>
                    </a:cubicBezTo>
                    <a:cubicBezTo>
                      <a:pt x="82" y="0"/>
                      <a:pt x="82" y="5"/>
                      <a:pt x="80" y="14"/>
                    </a:cubicBezTo>
                    <a:cubicBezTo>
                      <a:pt x="78" y="22"/>
                      <a:pt x="75" y="34"/>
                      <a:pt x="71" y="48"/>
                    </a:cubicBezTo>
                    <a:cubicBezTo>
                      <a:pt x="68" y="63"/>
                      <a:pt x="64" y="80"/>
                      <a:pt x="60" y="98"/>
                    </a:cubicBezTo>
                    <a:cubicBezTo>
                      <a:pt x="58" y="107"/>
                      <a:pt x="56" y="116"/>
                      <a:pt x="54" y="125"/>
                    </a:cubicBezTo>
                    <a:cubicBezTo>
                      <a:pt x="52" y="135"/>
                      <a:pt x="49" y="144"/>
                      <a:pt x="46" y="154"/>
                    </a:cubicBezTo>
                    <a:cubicBezTo>
                      <a:pt x="35" y="192"/>
                      <a:pt x="25" y="230"/>
                      <a:pt x="16" y="258"/>
                    </a:cubicBezTo>
                    <a:cubicBezTo>
                      <a:pt x="7" y="286"/>
                      <a:pt x="0" y="305"/>
                      <a:pt x="0"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 name="Line 9"/>
              <p:cNvSpPr>
                <a:spLocks noChangeShapeType="1"/>
              </p:cNvSpPr>
              <p:nvPr/>
            </p:nvSpPr>
            <p:spPr bwMode="auto">
              <a:xfrm flipV="1">
                <a:off x="8247063"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 name="Line 10"/>
              <p:cNvSpPr>
                <a:spLocks noChangeShapeType="1"/>
              </p:cNvSpPr>
              <p:nvPr/>
            </p:nvSpPr>
            <p:spPr bwMode="auto">
              <a:xfrm flipV="1">
                <a:off x="8162925"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Freeform 11"/>
              <p:cNvSpPr/>
              <p:nvPr/>
            </p:nvSpPr>
            <p:spPr bwMode="auto">
              <a:xfrm>
                <a:off x="8035925" y="3360738"/>
                <a:ext cx="280988" cy="319088"/>
              </a:xfrm>
              <a:custGeom>
                <a:avLst/>
                <a:gdLst>
                  <a:gd name="T0" fmla="*/ 143 w 348"/>
                  <a:gd name="T1" fmla="*/ 263 h 396"/>
                  <a:gd name="T2" fmla="*/ 161 w 348"/>
                  <a:gd name="T3" fmla="*/ 229 h 396"/>
                  <a:gd name="T4" fmla="*/ 196 w 348"/>
                  <a:gd name="T5" fmla="*/ 153 h 396"/>
                  <a:gd name="T6" fmla="*/ 214 w 348"/>
                  <a:gd name="T7" fmla="*/ 112 h 396"/>
                  <a:gd name="T8" fmla="*/ 229 w 348"/>
                  <a:gd name="T9" fmla="*/ 76 h 396"/>
                  <a:gd name="T10" fmla="*/ 243 w 348"/>
                  <a:gd name="T11" fmla="*/ 40 h 396"/>
                  <a:gd name="T12" fmla="*/ 348 w 348"/>
                  <a:gd name="T13" fmla="*/ 81 h 396"/>
                  <a:gd name="T14" fmla="*/ 328 w 348"/>
                  <a:gd name="T15" fmla="*/ 132 h 396"/>
                  <a:gd name="T16" fmla="*/ 306 w 348"/>
                  <a:gd name="T17" fmla="*/ 182 h 396"/>
                  <a:gd name="T18" fmla="*/ 279 w 348"/>
                  <a:gd name="T19" fmla="*/ 241 h 396"/>
                  <a:gd name="T20" fmla="*/ 266 w 348"/>
                  <a:gd name="T21" fmla="*/ 270 h 396"/>
                  <a:gd name="T22" fmla="*/ 252 w 348"/>
                  <a:gd name="T23" fmla="*/ 298 h 396"/>
                  <a:gd name="T24" fmla="*/ 227 w 348"/>
                  <a:gd name="T25" fmla="*/ 347 h 396"/>
                  <a:gd name="T26" fmla="*/ 202 w 348"/>
                  <a:gd name="T27" fmla="*/ 396 h 396"/>
                  <a:gd name="T28" fmla="*/ 0 w 348"/>
                  <a:gd name="T29" fmla="*/ 286 h 396"/>
                  <a:gd name="T30" fmla="*/ 23 w 348"/>
                  <a:gd name="T31" fmla="*/ 242 h 396"/>
                  <a:gd name="T32" fmla="*/ 46 w 348"/>
                  <a:gd name="T33" fmla="*/ 197 h 396"/>
                  <a:gd name="T34" fmla="*/ 59 w 348"/>
                  <a:gd name="T35" fmla="*/ 172 h 396"/>
                  <a:gd name="T36" fmla="*/ 71 w 348"/>
                  <a:gd name="T37" fmla="*/ 145 h 396"/>
                  <a:gd name="T38" fmla="*/ 95 w 348"/>
                  <a:gd name="T39" fmla="*/ 92 h 396"/>
                  <a:gd name="T40" fmla="*/ 115 w 348"/>
                  <a:gd name="T41" fmla="*/ 46 h 396"/>
                  <a:gd name="T42" fmla="*/ 133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263"/>
                    </a:moveTo>
                    <a:cubicBezTo>
                      <a:pt x="143" y="263"/>
                      <a:pt x="150" y="250"/>
                      <a:pt x="161" y="229"/>
                    </a:cubicBezTo>
                    <a:cubicBezTo>
                      <a:pt x="171" y="209"/>
                      <a:pt x="183" y="181"/>
                      <a:pt x="196" y="153"/>
                    </a:cubicBezTo>
                    <a:cubicBezTo>
                      <a:pt x="202" y="139"/>
                      <a:pt x="208" y="125"/>
                      <a:pt x="214" y="112"/>
                    </a:cubicBezTo>
                    <a:cubicBezTo>
                      <a:pt x="220" y="99"/>
                      <a:pt x="225" y="86"/>
                      <a:pt x="229" y="76"/>
                    </a:cubicBezTo>
                    <a:cubicBezTo>
                      <a:pt x="237" y="54"/>
                      <a:pt x="243" y="40"/>
                      <a:pt x="243" y="40"/>
                    </a:cubicBezTo>
                    <a:cubicBezTo>
                      <a:pt x="348" y="81"/>
                      <a:pt x="348" y="81"/>
                      <a:pt x="348" y="81"/>
                    </a:cubicBezTo>
                    <a:cubicBezTo>
                      <a:pt x="348" y="81"/>
                      <a:pt x="340" y="101"/>
                      <a:pt x="328" y="132"/>
                    </a:cubicBezTo>
                    <a:cubicBezTo>
                      <a:pt x="322" y="147"/>
                      <a:pt x="314" y="164"/>
                      <a:pt x="306" y="182"/>
                    </a:cubicBezTo>
                    <a:cubicBezTo>
                      <a:pt x="297" y="201"/>
                      <a:pt x="288" y="221"/>
                      <a:pt x="279" y="241"/>
                    </a:cubicBezTo>
                    <a:cubicBezTo>
                      <a:pt x="275" y="250"/>
                      <a:pt x="270" y="260"/>
                      <a:pt x="266" y="270"/>
                    </a:cubicBezTo>
                    <a:cubicBezTo>
                      <a:pt x="261" y="280"/>
                      <a:pt x="256" y="289"/>
                      <a:pt x="252" y="298"/>
                    </a:cubicBezTo>
                    <a:cubicBezTo>
                      <a:pt x="243" y="316"/>
                      <a:pt x="234" y="333"/>
                      <a:pt x="227" y="347"/>
                    </a:cubicBezTo>
                    <a:cubicBezTo>
                      <a:pt x="212" y="376"/>
                      <a:pt x="202" y="396"/>
                      <a:pt x="202" y="396"/>
                    </a:cubicBezTo>
                    <a:cubicBezTo>
                      <a:pt x="0" y="286"/>
                      <a:pt x="0" y="286"/>
                      <a:pt x="0" y="286"/>
                    </a:cubicBezTo>
                    <a:cubicBezTo>
                      <a:pt x="0" y="286"/>
                      <a:pt x="9" y="268"/>
                      <a:pt x="23" y="242"/>
                    </a:cubicBezTo>
                    <a:cubicBezTo>
                      <a:pt x="29" y="229"/>
                      <a:pt x="37" y="214"/>
                      <a:pt x="46" y="197"/>
                    </a:cubicBezTo>
                    <a:cubicBezTo>
                      <a:pt x="50" y="189"/>
                      <a:pt x="54" y="180"/>
                      <a:pt x="59" y="172"/>
                    </a:cubicBezTo>
                    <a:cubicBezTo>
                      <a:pt x="63" y="163"/>
                      <a:pt x="67" y="154"/>
                      <a:pt x="71" y="145"/>
                    </a:cubicBezTo>
                    <a:cubicBezTo>
                      <a:pt x="79" y="127"/>
                      <a:pt x="87" y="109"/>
                      <a:pt x="95" y="92"/>
                    </a:cubicBezTo>
                    <a:cubicBezTo>
                      <a:pt x="102" y="75"/>
                      <a:pt x="110" y="60"/>
                      <a:pt x="115" y="46"/>
                    </a:cubicBezTo>
                    <a:cubicBezTo>
                      <a:pt x="126" y="18"/>
                      <a:pt x="133" y="0"/>
                      <a:pt x="13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 name="Line 12"/>
              <p:cNvSpPr>
                <a:spLocks noChangeShapeType="1"/>
              </p:cNvSpPr>
              <p:nvPr/>
            </p:nvSpPr>
            <p:spPr bwMode="auto">
              <a:xfrm flipH="1">
                <a:off x="8007350" y="3590925"/>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 name="Freeform 13"/>
              <p:cNvSpPr/>
              <p:nvPr/>
            </p:nvSpPr>
            <p:spPr bwMode="auto">
              <a:xfrm>
                <a:off x="8142288" y="3308350"/>
                <a:ext cx="20638" cy="52388"/>
              </a:xfrm>
              <a:custGeom>
                <a:avLst/>
                <a:gdLst>
                  <a:gd name="T0" fmla="*/ 25 w 25"/>
                  <a:gd name="T1" fmla="*/ 0 h 65"/>
                  <a:gd name="T2" fmla="*/ 21 w 25"/>
                  <a:gd name="T3" fmla="*/ 11 h 65"/>
                  <a:gd name="T4" fmla="*/ 13 w 25"/>
                  <a:gd name="T5" fmla="*/ 33 h 65"/>
                  <a:gd name="T6" fmla="*/ 0 w 25"/>
                  <a:gd name="T7" fmla="*/ 65 h 65"/>
                </a:gdLst>
                <a:ahLst/>
                <a:cxnLst>
                  <a:cxn ang="0">
                    <a:pos x="T0" y="T1"/>
                  </a:cxn>
                  <a:cxn ang="0">
                    <a:pos x="T2" y="T3"/>
                  </a:cxn>
                  <a:cxn ang="0">
                    <a:pos x="T4" y="T5"/>
                  </a:cxn>
                  <a:cxn ang="0">
                    <a:pos x="T6" y="T7"/>
                  </a:cxn>
                </a:cxnLst>
                <a:rect l="0" t="0" r="r" b="b"/>
                <a:pathLst>
                  <a:path w="25" h="65">
                    <a:moveTo>
                      <a:pt x="25" y="0"/>
                    </a:moveTo>
                    <a:cubicBezTo>
                      <a:pt x="25" y="0"/>
                      <a:pt x="24" y="5"/>
                      <a:pt x="21" y="11"/>
                    </a:cubicBezTo>
                    <a:cubicBezTo>
                      <a:pt x="19" y="17"/>
                      <a:pt x="16" y="25"/>
                      <a:pt x="13" y="33"/>
                    </a:cubicBezTo>
                    <a:cubicBezTo>
                      <a:pt x="6" y="49"/>
                      <a:pt x="0" y="65"/>
                      <a:pt x="0"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 name="Freeform 14"/>
              <p:cNvSpPr/>
              <p:nvPr/>
            </p:nvSpPr>
            <p:spPr bwMode="auto">
              <a:xfrm>
                <a:off x="7832725" y="3687763"/>
                <a:ext cx="304800" cy="325438"/>
              </a:xfrm>
              <a:custGeom>
                <a:avLst/>
                <a:gdLst>
                  <a:gd name="T0" fmla="*/ 234 w 377"/>
                  <a:gd name="T1" fmla="*/ 136 h 403"/>
                  <a:gd name="T2" fmla="*/ 228 w 377"/>
                  <a:gd name="T3" fmla="*/ 144 h 403"/>
                  <a:gd name="T4" fmla="*/ 213 w 377"/>
                  <a:gd name="T5" fmla="*/ 167 h 403"/>
                  <a:gd name="T6" fmla="*/ 164 w 377"/>
                  <a:gd name="T7" fmla="*/ 236 h 403"/>
                  <a:gd name="T8" fmla="*/ 137 w 377"/>
                  <a:gd name="T9" fmla="*/ 272 h 403"/>
                  <a:gd name="T10" fmla="*/ 113 w 377"/>
                  <a:gd name="T11" fmla="*/ 303 h 403"/>
                  <a:gd name="T12" fmla="*/ 90 w 377"/>
                  <a:gd name="T13" fmla="*/ 333 h 403"/>
                  <a:gd name="T14" fmla="*/ 178 w 377"/>
                  <a:gd name="T15" fmla="*/ 403 h 403"/>
                  <a:gd name="T16" fmla="*/ 211 w 377"/>
                  <a:gd name="T17" fmla="*/ 361 h 403"/>
                  <a:gd name="T18" fmla="*/ 281 w 377"/>
                  <a:gd name="T19" fmla="*/ 265 h 403"/>
                  <a:gd name="T20" fmla="*/ 300 w 377"/>
                  <a:gd name="T21" fmla="*/ 238 h 403"/>
                  <a:gd name="T22" fmla="*/ 318 w 377"/>
                  <a:gd name="T23" fmla="*/ 212 h 403"/>
                  <a:gd name="T24" fmla="*/ 348 w 377"/>
                  <a:gd name="T25" fmla="*/ 166 h 403"/>
                  <a:gd name="T26" fmla="*/ 377 w 377"/>
                  <a:gd name="T27" fmla="*/ 120 h 403"/>
                  <a:gd name="T28" fmla="*/ 181 w 377"/>
                  <a:gd name="T29" fmla="*/ 0 h 403"/>
                  <a:gd name="T30" fmla="*/ 155 w 377"/>
                  <a:gd name="T31" fmla="*/ 41 h 403"/>
                  <a:gd name="T32" fmla="*/ 128 w 377"/>
                  <a:gd name="T33" fmla="*/ 84 h 403"/>
                  <a:gd name="T34" fmla="*/ 112 w 377"/>
                  <a:gd name="T35" fmla="*/ 108 h 403"/>
                  <a:gd name="T36" fmla="*/ 94 w 377"/>
                  <a:gd name="T37" fmla="*/ 132 h 403"/>
                  <a:gd name="T38" fmla="*/ 30 w 377"/>
                  <a:gd name="T39" fmla="*/ 219 h 403"/>
                  <a:gd name="T40" fmla="*/ 0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234" y="136"/>
                    </a:moveTo>
                    <a:cubicBezTo>
                      <a:pt x="234" y="136"/>
                      <a:pt x="231" y="139"/>
                      <a:pt x="228" y="144"/>
                    </a:cubicBezTo>
                    <a:cubicBezTo>
                      <a:pt x="224" y="150"/>
                      <a:pt x="219" y="158"/>
                      <a:pt x="213" y="167"/>
                    </a:cubicBezTo>
                    <a:cubicBezTo>
                      <a:pt x="199" y="186"/>
                      <a:pt x="181" y="211"/>
                      <a:pt x="164" y="236"/>
                    </a:cubicBezTo>
                    <a:cubicBezTo>
                      <a:pt x="155" y="248"/>
                      <a:pt x="146" y="261"/>
                      <a:pt x="137" y="272"/>
                    </a:cubicBezTo>
                    <a:cubicBezTo>
                      <a:pt x="129" y="284"/>
                      <a:pt x="120" y="294"/>
                      <a:pt x="113" y="303"/>
                    </a:cubicBezTo>
                    <a:cubicBezTo>
                      <a:pt x="99" y="321"/>
                      <a:pt x="90" y="333"/>
                      <a:pt x="90" y="333"/>
                    </a:cubicBezTo>
                    <a:cubicBezTo>
                      <a:pt x="178" y="403"/>
                      <a:pt x="178" y="403"/>
                      <a:pt x="178" y="403"/>
                    </a:cubicBezTo>
                    <a:cubicBezTo>
                      <a:pt x="178" y="403"/>
                      <a:pt x="191" y="386"/>
                      <a:pt x="211" y="361"/>
                    </a:cubicBezTo>
                    <a:cubicBezTo>
                      <a:pt x="232" y="336"/>
                      <a:pt x="256" y="300"/>
                      <a:pt x="281" y="265"/>
                    </a:cubicBezTo>
                    <a:cubicBezTo>
                      <a:pt x="288" y="256"/>
                      <a:pt x="294" y="247"/>
                      <a:pt x="300" y="238"/>
                    </a:cubicBezTo>
                    <a:cubicBezTo>
                      <a:pt x="306" y="230"/>
                      <a:pt x="312" y="221"/>
                      <a:pt x="318" y="212"/>
                    </a:cubicBezTo>
                    <a:cubicBezTo>
                      <a:pt x="329" y="195"/>
                      <a:pt x="339" y="179"/>
                      <a:pt x="348" y="166"/>
                    </a:cubicBezTo>
                    <a:cubicBezTo>
                      <a:pt x="365" y="138"/>
                      <a:pt x="377" y="120"/>
                      <a:pt x="377" y="120"/>
                    </a:cubicBezTo>
                    <a:cubicBezTo>
                      <a:pt x="181" y="0"/>
                      <a:pt x="181" y="0"/>
                      <a:pt x="181" y="0"/>
                    </a:cubicBezTo>
                    <a:cubicBezTo>
                      <a:pt x="181" y="0"/>
                      <a:pt x="171" y="17"/>
                      <a:pt x="155" y="41"/>
                    </a:cubicBezTo>
                    <a:cubicBezTo>
                      <a:pt x="147" y="54"/>
                      <a:pt x="138" y="68"/>
                      <a:pt x="128" y="84"/>
                    </a:cubicBezTo>
                    <a:cubicBezTo>
                      <a:pt x="123" y="92"/>
                      <a:pt x="117" y="100"/>
                      <a:pt x="112" y="108"/>
                    </a:cubicBezTo>
                    <a:cubicBezTo>
                      <a:pt x="106" y="115"/>
                      <a:pt x="100" y="123"/>
                      <a:pt x="94" y="132"/>
                    </a:cubicBezTo>
                    <a:cubicBezTo>
                      <a:pt x="71" y="163"/>
                      <a:pt x="49" y="196"/>
                      <a:pt x="30" y="219"/>
                    </a:cubicBezTo>
                    <a:cubicBezTo>
                      <a:pt x="12" y="242"/>
                      <a:pt x="0" y="258"/>
                      <a:pt x="0"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 name="Freeform 15"/>
              <p:cNvSpPr/>
              <p:nvPr/>
            </p:nvSpPr>
            <p:spPr bwMode="auto">
              <a:xfrm>
                <a:off x="7978775" y="3640138"/>
                <a:ext cx="28575" cy="47625"/>
              </a:xfrm>
              <a:custGeom>
                <a:avLst/>
                <a:gdLst>
                  <a:gd name="T0" fmla="*/ 0 w 36"/>
                  <a:gd name="T1" fmla="*/ 60 h 60"/>
                  <a:gd name="T2" fmla="*/ 6 w 36"/>
                  <a:gd name="T3" fmla="*/ 51 h 60"/>
                  <a:gd name="T4" fmla="*/ 18 w 36"/>
                  <a:gd name="T5" fmla="*/ 30 h 60"/>
                  <a:gd name="T6" fmla="*/ 36 w 36"/>
                  <a:gd name="T7" fmla="*/ 0 h 60"/>
                </a:gdLst>
                <a:ahLst/>
                <a:cxnLst>
                  <a:cxn ang="0">
                    <a:pos x="T0" y="T1"/>
                  </a:cxn>
                  <a:cxn ang="0">
                    <a:pos x="T2" y="T3"/>
                  </a:cxn>
                  <a:cxn ang="0">
                    <a:pos x="T4" y="T5"/>
                  </a:cxn>
                  <a:cxn ang="0">
                    <a:pos x="T6" y="T7"/>
                  </a:cxn>
                </a:cxnLst>
                <a:rect l="0" t="0" r="r" b="b"/>
                <a:pathLst>
                  <a:path w="36" h="60">
                    <a:moveTo>
                      <a:pt x="0" y="60"/>
                    </a:moveTo>
                    <a:cubicBezTo>
                      <a:pt x="0" y="60"/>
                      <a:pt x="3" y="56"/>
                      <a:pt x="6" y="51"/>
                    </a:cubicBezTo>
                    <a:cubicBezTo>
                      <a:pt x="10" y="45"/>
                      <a:pt x="14" y="38"/>
                      <a:pt x="18" y="30"/>
                    </a:cubicBezTo>
                    <a:cubicBezTo>
                      <a:pt x="27" y="15"/>
                      <a:pt x="36" y="0"/>
                      <a:pt x="3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 name="Freeform 16"/>
              <p:cNvSpPr/>
              <p:nvPr/>
            </p:nvSpPr>
            <p:spPr bwMode="auto">
              <a:xfrm>
                <a:off x="7796213" y="3897313"/>
                <a:ext cx="36513" cy="42863"/>
              </a:xfrm>
              <a:custGeom>
                <a:avLst/>
                <a:gdLst>
                  <a:gd name="T0" fmla="*/ 0 w 44"/>
                  <a:gd name="T1" fmla="*/ 54 h 54"/>
                  <a:gd name="T2" fmla="*/ 7 w 44"/>
                  <a:gd name="T3" fmla="*/ 46 h 54"/>
                  <a:gd name="T4" fmla="*/ 15 w 44"/>
                  <a:gd name="T5" fmla="*/ 37 h 54"/>
                  <a:gd name="T6" fmla="*/ 23 w 44"/>
                  <a:gd name="T7" fmla="*/ 27 h 54"/>
                  <a:gd name="T8" fmla="*/ 44 w 44"/>
                  <a:gd name="T9" fmla="*/ 0 h 54"/>
                </a:gdLst>
                <a:ahLst/>
                <a:cxnLst>
                  <a:cxn ang="0">
                    <a:pos x="T0" y="T1"/>
                  </a:cxn>
                  <a:cxn ang="0">
                    <a:pos x="T2" y="T3"/>
                  </a:cxn>
                  <a:cxn ang="0">
                    <a:pos x="T4" y="T5"/>
                  </a:cxn>
                  <a:cxn ang="0">
                    <a:pos x="T6" y="T7"/>
                  </a:cxn>
                  <a:cxn ang="0">
                    <a:pos x="T8" y="T9"/>
                  </a:cxn>
                </a:cxnLst>
                <a:rect l="0" t="0" r="r" b="b"/>
                <a:pathLst>
                  <a:path w="44" h="54">
                    <a:moveTo>
                      <a:pt x="0" y="54"/>
                    </a:moveTo>
                    <a:cubicBezTo>
                      <a:pt x="0" y="54"/>
                      <a:pt x="3" y="50"/>
                      <a:pt x="7" y="46"/>
                    </a:cubicBezTo>
                    <a:cubicBezTo>
                      <a:pt x="10" y="43"/>
                      <a:pt x="12" y="40"/>
                      <a:pt x="15" y="37"/>
                    </a:cubicBezTo>
                    <a:cubicBezTo>
                      <a:pt x="17" y="34"/>
                      <a:pt x="20" y="31"/>
                      <a:pt x="23" y="27"/>
                    </a:cubicBezTo>
                    <a:cubicBezTo>
                      <a:pt x="33" y="14"/>
                      <a:pt x="44" y="0"/>
                      <a:pt x="4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 name="Freeform 17"/>
              <p:cNvSpPr/>
              <p:nvPr/>
            </p:nvSpPr>
            <p:spPr bwMode="auto">
              <a:xfrm>
                <a:off x="7580313" y="3981450"/>
                <a:ext cx="320675" cy="320675"/>
              </a:xfrm>
              <a:custGeom>
                <a:avLst/>
                <a:gdLst>
                  <a:gd name="T0" fmla="*/ 142 w 397"/>
                  <a:gd name="T1" fmla="*/ 251 h 395"/>
                  <a:gd name="T2" fmla="*/ 170 w 397"/>
                  <a:gd name="T3" fmla="*/ 225 h 395"/>
                  <a:gd name="T4" fmla="*/ 198 w 397"/>
                  <a:gd name="T5" fmla="*/ 198 h 395"/>
                  <a:gd name="T6" fmla="*/ 229 w 397"/>
                  <a:gd name="T7" fmla="*/ 165 h 395"/>
                  <a:gd name="T8" fmla="*/ 287 w 397"/>
                  <a:gd name="T9" fmla="*/ 104 h 395"/>
                  <a:gd name="T10" fmla="*/ 313 w 397"/>
                  <a:gd name="T11" fmla="*/ 75 h 395"/>
                  <a:gd name="T12" fmla="*/ 397 w 397"/>
                  <a:gd name="T13" fmla="*/ 150 h 395"/>
                  <a:gd name="T14" fmla="*/ 387 w 397"/>
                  <a:gd name="T15" fmla="*/ 161 h 395"/>
                  <a:gd name="T16" fmla="*/ 361 w 397"/>
                  <a:gd name="T17" fmla="*/ 190 h 395"/>
                  <a:gd name="T18" fmla="*/ 279 w 397"/>
                  <a:gd name="T19" fmla="*/ 277 h 395"/>
                  <a:gd name="T20" fmla="*/ 192 w 397"/>
                  <a:gd name="T21" fmla="*/ 359 h 395"/>
                  <a:gd name="T22" fmla="*/ 163 w 397"/>
                  <a:gd name="T23" fmla="*/ 385 h 395"/>
                  <a:gd name="T24" fmla="*/ 152 w 397"/>
                  <a:gd name="T25" fmla="*/ 395 h 395"/>
                  <a:gd name="T26" fmla="*/ 0 w 397"/>
                  <a:gd name="T27" fmla="*/ 223 h 395"/>
                  <a:gd name="T28" fmla="*/ 10 w 397"/>
                  <a:gd name="T29" fmla="*/ 214 h 395"/>
                  <a:gd name="T30" fmla="*/ 37 w 397"/>
                  <a:gd name="T31" fmla="*/ 190 h 395"/>
                  <a:gd name="T32" fmla="*/ 115 w 397"/>
                  <a:gd name="T33" fmla="*/ 115 h 395"/>
                  <a:gd name="T34" fmla="*/ 190 w 397"/>
                  <a:gd name="T35" fmla="*/ 37 h 395"/>
                  <a:gd name="T36" fmla="*/ 214 w 397"/>
                  <a:gd name="T37" fmla="*/ 10 h 395"/>
                  <a:gd name="T38" fmla="*/ 223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251"/>
                    </a:moveTo>
                    <a:cubicBezTo>
                      <a:pt x="142" y="251"/>
                      <a:pt x="154" y="241"/>
                      <a:pt x="170" y="225"/>
                    </a:cubicBezTo>
                    <a:cubicBezTo>
                      <a:pt x="178" y="217"/>
                      <a:pt x="188" y="208"/>
                      <a:pt x="198" y="198"/>
                    </a:cubicBezTo>
                    <a:cubicBezTo>
                      <a:pt x="208" y="187"/>
                      <a:pt x="219" y="176"/>
                      <a:pt x="229" y="165"/>
                    </a:cubicBezTo>
                    <a:cubicBezTo>
                      <a:pt x="251" y="143"/>
                      <a:pt x="272" y="121"/>
                      <a:pt x="287" y="104"/>
                    </a:cubicBezTo>
                    <a:cubicBezTo>
                      <a:pt x="303" y="87"/>
                      <a:pt x="313" y="75"/>
                      <a:pt x="313" y="75"/>
                    </a:cubicBezTo>
                    <a:cubicBezTo>
                      <a:pt x="397" y="150"/>
                      <a:pt x="397" y="150"/>
                      <a:pt x="397" y="150"/>
                    </a:cubicBezTo>
                    <a:cubicBezTo>
                      <a:pt x="397" y="150"/>
                      <a:pt x="393" y="154"/>
                      <a:pt x="387" y="161"/>
                    </a:cubicBezTo>
                    <a:cubicBezTo>
                      <a:pt x="381" y="168"/>
                      <a:pt x="372" y="179"/>
                      <a:pt x="361" y="190"/>
                    </a:cubicBezTo>
                    <a:cubicBezTo>
                      <a:pt x="338" y="214"/>
                      <a:pt x="308" y="245"/>
                      <a:pt x="279" y="277"/>
                    </a:cubicBezTo>
                    <a:cubicBezTo>
                      <a:pt x="247" y="307"/>
                      <a:pt x="216" y="336"/>
                      <a:pt x="192" y="359"/>
                    </a:cubicBezTo>
                    <a:cubicBezTo>
                      <a:pt x="181" y="370"/>
                      <a:pt x="170" y="379"/>
                      <a:pt x="163" y="385"/>
                    </a:cubicBezTo>
                    <a:cubicBezTo>
                      <a:pt x="156" y="391"/>
                      <a:pt x="152" y="395"/>
                      <a:pt x="152" y="395"/>
                    </a:cubicBezTo>
                    <a:cubicBezTo>
                      <a:pt x="0" y="223"/>
                      <a:pt x="0" y="223"/>
                      <a:pt x="0" y="223"/>
                    </a:cubicBezTo>
                    <a:cubicBezTo>
                      <a:pt x="0" y="223"/>
                      <a:pt x="4" y="220"/>
                      <a:pt x="10" y="214"/>
                    </a:cubicBezTo>
                    <a:cubicBezTo>
                      <a:pt x="17" y="209"/>
                      <a:pt x="26" y="201"/>
                      <a:pt x="37" y="190"/>
                    </a:cubicBezTo>
                    <a:cubicBezTo>
                      <a:pt x="58" y="170"/>
                      <a:pt x="87" y="143"/>
                      <a:pt x="115" y="115"/>
                    </a:cubicBezTo>
                    <a:cubicBezTo>
                      <a:pt x="142" y="87"/>
                      <a:pt x="170" y="58"/>
                      <a:pt x="190" y="37"/>
                    </a:cubicBezTo>
                    <a:cubicBezTo>
                      <a:pt x="200" y="26"/>
                      <a:pt x="208" y="17"/>
                      <a:pt x="214" y="10"/>
                    </a:cubicBezTo>
                    <a:cubicBezTo>
                      <a:pt x="220" y="4"/>
                      <a:pt x="223" y="0"/>
                      <a:pt x="22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 name="Line 18"/>
              <p:cNvSpPr>
                <a:spLocks noChangeShapeType="1"/>
              </p:cNvSpPr>
              <p:nvPr/>
            </p:nvSpPr>
            <p:spPr bwMode="auto">
              <a:xfrm flipH="1">
                <a:off x="7537450"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Line 19"/>
              <p:cNvSpPr>
                <a:spLocks noChangeShapeType="1"/>
              </p:cNvSpPr>
              <p:nvPr/>
            </p:nvSpPr>
            <p:spPr bwMode="auto">
              <a:xfrm flipH="1">
                <a:off x="7761288" y="3940175"/>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 name="Freeform 20"/>
              <p:cNvSpPr/>
              <p:nvPr/>
            </p:nvSpPr>
            <p:spPr bwMode="auto">
              <a:xfrm>
                <a:off x="7286625" y="4233863"/>
                <a:ext cx="322263" cy="306388"/>
              </a:xfrm>
              <a:custGeom>
                <a:avLst/>
                <a:gdLst>
                  <a:gd name="T0" fmla="*/ 261 w 400"/>
                  <a:gd name="T1" fmla="*/ 146 h 379"/>
                  <a:gd name="T2" fmla="*/ 161 w 400"/>
                  <a:gd name="T3" fmla="*/ 217 h 379"/>
                  <a:gd name="T4" fmla="*/ 58 w 400"/>
                  <a:gd name="T5" fmla="*/ 283 h 379"/>
                  <a:gd name="T6" fmla="*/ 117 w 400"/>
                  <a:gd name="T7" fmla="*/ 379 h 379"/>
                  <a:gd name="T8" fmla="*/ 163 w 400"/>
                  <a:gd name="T9" fmla="*/ 350 h 379"/>
                  <a:gd name="T10" fmla="*/ 209 w 400"/>
                  <a:gd name="T11" fmla="*/ 320 h 379"/>
                  <a:gd name="T12" fmla="*/ 222 w 400"/>
                  <a:gd name="T13" fmla="*/ 312 h 379"/>
                  <a:gd name="T14" fmla="*/ 235 w 400"/>
                  <a:gd name="T15" fmla="*/ 302 h 379"/>
                  <a:gd name="T16" fmla="*/ 262 w 400"/>
                  <a:gd name="T17" fmla="*/ 284 h 379"/>
                  <a:gd name="T18" fmla="*/ 313 w 400"/>
                  <a:gd name="T19" fmla="*/ 247 h 379"/>
                  <a:gd name="T20" fmla="*/ 337 w 400"/>
                  <a:gd name="T21" fmla="*/ 230 h 379"/>
                  <a:gd name="T22" fmla="*/ 358 w 400"/>
                  <a:gd name="T23" fmla="*/ 213 h 379"/>
                  <a:gd name="T24" fmla="*/ 400 w 400"/>
                  <a:gd name="T25" fmla="*/ 180 h 379"/>
                  <a:gd name="T26" fmla="*/ 257 w 400"/>
                  <a:gd name="T27" fmla="*/ 0 h 379"/>
                  <a:gd name="T28" fmla="*/ 219 w 400"/>
                  <a:gd name="T29" fmla="*/ 31 h 379"/>
                  <a:gd name="T30" fmla="*/ 131 w 400"/>
                  <a:gd name="T31" fmla="*/ 95 h 379"/>
                  <a:gd name="T32" fmla="*/ 107 w 400"/>
                  <a:gd name="T33" fmla="*/ 112 h 379"/>
                  <a:gd name="T34" fmla="*/ 84 w 400"/>
                  <a:gd name="T35" fmla="*/ 128 h 379"/>
                  <a:gd name="T36" fmla="*/ 41 w 400"/>
                  <a:gd name="T37" fmla="*/ 155 h 379"/>
                  <a:gd name="T38" fmla="*/ 0 w 400"/>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9">
                    <a:moveTo>
                      <a:pt x="261" y="146"/>
                    </a:moveTo>
                    <a:cubicBezTo>
                      <a:pt x="261" y="146"/>
                      <a:pt x="211" y="182"/>
                      <a:pt x="161" y="217"/>
                    </a:cubicBezTo>
                    <a:cubicBezTo>
                      <a:pt x="110" y="250"/>
                      <a:pt x="58" y="283"/>
                      <a:pt x="58" y="283"/>
                    </a:cubicBezTo>
                    <a:cubicBezTo>
                      <a:pt x="117" y="379"/>
                      <a:pt x="117" y="379"/>
                      <a:pt x="117" y="379"/>
                    </a:cubicBezTo>
                    <a:cubicBezTo>
                      <a:pt x="117" y="379"/>
                      <a:pt x="135" y="367"/>
                      <a:pt x="163" y="350"/>
                    </a:cubicBezTo>
                    <a:cubicBezTo>
                      <a:pt x="176" y="341"/>
                      <a:pt x="192" y="331"/>
                      <a:pt x="209" y="320"/>
                    </a:cubicBezTo>
                    <a:cubicBezTo>
                      <a:pt x="214" y="317"/>
                      <a:pt x="218" y="314"/>
                      <a:pt x="222" y="312"/>
                    </a:cubicBezTo>
                    <a:cubicBezTo>
                      <a:pt x="227" y="309"/>
                      <a:pt x="231" y="306"/>
                      <a:pt x="235" y="302"/>
                    </a:cubicBezTo>
                    <a:cubicBezTo>
                      <a:pt x="244" y="296"/>
                      <a:pt x="253" y="290"/>
                      <a:pt x="262" y="284"/>
                    </a:cubicBezTo>
                    <a:cubicBezTo>
                      <a:pt x="279" y="271"/>
                      <a:pt x="297" y="259"/>
                      <a:pt x="313" y="247"/>
                    </a:cubicBezTo>
                    <a:cubicBezTo>
                      <a:pt x="322" y="241"/>
                      <a:pt x="330" y="235"/>
                      <a:pt x="337" y="230"/>
                    </a:cubicBezTo>
                    <a:cubicBezTo>
                      <a:pt x="344" y="224"/>
                      <a:pt x="351" y="218"/>
                      <a:pt x="358" y="213"/>
                    </a:cubicBezTo>
                    <a:cubicBezTo>
                      <a:pt x="383" y="193"/>
                      <a:pt x="400" y="180"/>
                      <a:pt x="400" y="180"/>
                    </a:cubicBezTo>
                    <a:cubicBezTo>
                      <a:pt x="257" y="0"/>
                      <a:pt x="257" y="0"/>
                      <a:pt x="257" y="0"/>
                    </a:cubicBezTo>
                    <a:cubicBezTo>
                      <a:pt x="257" y="0"/>
                      <a:pt x="242" y="13"/>
                      <a:pt x="219" y="31"/>
                    </a:cubicBezTo>
                    <a:cubicBezTo>
                      <a:pt x="196" y="50"/>
                      <a:pt x="163" y="72"/>
                      <a:pt x="131" y="95"/>
                    </a:cubicBezTo>
                    <a:cubicBezTo>
                      <a:pt x="123" y="101"/>
                      <a:pt x="115" y="106"/>
                      <a:pt x="107" y="112"/>
                    </a:cubicBezTo>
                    <a:cubicBezTo>
                      <a:pt x="99" y="118"/>
                      <a:pt x="91" y="123"/>
                      <a:pt x="84" y="128"/>
                    </a:cubicBezTo>
                    <a:cubicBezTo>
                      <a:pt x="68" y="138"/>
                      <a:pt x="53" y="147"/>
                      <a:pt x="41" y="155"/>
                    </a:cubicBezTo>
                    <a:cubicBezTo>
                      <a:pt x="16" y="171"/>
                      <a:pt x="0" y="182"/>
                      <a:pt x="0"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 name="Freeform 21"/>
              <p:cNvSpPr/>
              <p:nvPr/>
            </p:nvSpPr>
            <p:spPr bwMode="auto">
              <a:xfrm>
                <a:off x="7494588" y="4198938"/>
                <a:ext cx="42863" cy="34925"/>
              </a:xfrm>
              <a:custGeom>
                <a:avLst/>
                <a:gdLst>
                  <a:gd name="T0" fmla="*/ 0 w 54"/>
                  <a:gd name="T1" fmla="*/ 43 h 43"/>
                  <a:gd name="T2" fmla="*/ 28 w 54"/>
                  <a:gd name="T3" fmla="*/ 22 h 43"/>
                  <a:gd name="T4" fmla="*/ 38 w 54"/>
                  <a:gd name="T5" fmla="*/ 14 h 43"/>
                  <a:gd name="T6" fmla="*/ 46 w 54"/>
                  <a:gd name="T7" fmla="*/ 7 h 43"/>
                  <a:gd name="T8" fmla="*/ 54 w 54"/>
                  <a:gd name="T9" fmla="*/ 0 h 43"/>
                </a:gdLst>
                <a:ahLst/>
                <a:cxnLst>
                  <a:cxn ang="0">
                    <a:pos x="T0" y="T1"/>
                  </a:cxn>
                  <a:cxn ang="0">
                    <a:pos x="T2" y="T3"/>
                  </a:cxn>
                  <a:cxn ang="0">
                    <a:pos x="T4" y="T5"/>
                  </a:cxn>
                  <a:cxn ang="0">
                    <a:pos x="T6" y="T7"/>
                  </a:cxn>
                  <a:cxn ang="0">
                    <a:pos x="T8" y="T9"/>
                  </a:cxn>
                </a:cxnLst>
                <a:rect l="0" t="0" r="r" b="b"/>
                <a:pathLst>
                  <a:path w="54" h="43">
                    <a:moveTo>
                      <a:pt x="0" y="43"/>
                    </a:moveTo>
                    <a:cubicBezTo>
                      <a:pt x="0" y="43"/>
                      <a:pt x="14" y="33"/>
                      <a:pt x="28" y="22"/>
                    </a:cubicBezTo>
                    <a:cubicBezTo>
                      <a:pt x="31" y="19"/>
                      <a:pt x="35" y="17"/>
                      <a:pt x="38" y="14"/>
                    </a:cubicBezTo>
                    <a:cubicBezTo>
                      <a:pt x="41" y="11"/>
                      <a:pt x="44" y="9"/>
                      <a:pt x="46" y="7"/>
                    </a:cubicBezTo>
                    <a:cubicBezTo>
                      <a:pt x="51" y="2"/>
                      <a:pt x="54" y="0"/>
                      <a:pt x="5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 name="Freeform 22"/>
              <p:cNvSpPr/>
              <p:nvPr/>
            </p:nvSpPr>
            <p:spPr bwMode="auto">
              <a:xfrm>
                <a:off x="7237413" y="4381500"/>
                <a:ext cx="49213" cy="28575"/>
              </a:xfrm>
              <a:custGeom>
                <a:avLst/>
                <a:gdLst>
                  <a:gd name="T0" fmla="*/ 0 w 60"/>
                  <a:gd name="T1" fmla="*/ 35 h 35"/>
                  <a:gd name="T2" fmla="*/ 30 w 60"/>
                  <a:gd name="T3" fmla="*/ 18 h 35"/>
                  <a:gd name="T4" fmla="*/ 50 w 60"/>
                  <a:gd name="T5" fmla="*/ 6 h 35"/>
                  <a:gd name="T6" fmla="*/ 60 w 60"/>
                  <a:gd name="T7" fmla="*/ 0 h 35"/>
                </a:gdLst>
                <a:ahLst/>
                <a:cxnLst>
                  <a:cxn ang="0">
                    <a:pos x="T0" y="T1"/>
                  </a:cxn>
                  <a:cxn ang="0">
                    <a:pos x="T2" y="T3"/>
                  </a:cxn>
                  <a:cxn ang="0">
                    <a:pos x="T4" y="T5"/>
                  </a:cxn>
                  <a:cxn ang="0">
                    <a:pos x="T6" y="T7"/>
                  </a:cxn>
                </a:cxnLst>
                <a:rect l="0" t="0" r="r" b="b"/>
                <a:pathLst>
                  <a:path w="60" h="35">
                    <a:moveTo>
                      <a:pt x="0" y="35"/>
                    </a:moveTo>
                    <a:cubicBezTo>
                      <a:pt x="0" y="35"/>
                      <a:pt x="15" y="26"/>
                      <a:pt x="30" y="18"/>
                    </a:cubicBezTo>
                    <a:cubicBezTo>
                      <a:pt x="37" y="13"/>
                      <a:pt x="45" y="9"/>
                      <a:pt x="50" y="6"/>
                    </a:cubicBezTo>
                    <a:cubicBezTo>
                      <a:pt x="56" y="2"/>
                      <a:pt x="60" y="0"/>
                      <a:pt x="6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 name="Freeform 23"/>
              <p:cNvSpPr/>
              <p:nvPr/>
            </p:nvSpPr>
            <p:spPr bwMode="auto">
              <a:xfrm>
                <a:off x="6958013" y="4438650"/>
                <a:ext cx="322263" cy="279400"/>
              </a:xfrm>
              <a:custGeom>
                <a:avLst/>
                <a:gdLst>
                  <a:gd name="T0" fmla="*/ 124 w 398"/>
                  <a:gd name="T1" fmla="*/ 208 h 346"/>
                  <a:gd name="T2" fmla="*/ 159 w 398"/>
                  <a:gd name="T3" fmla="*/ 192 h 346"/>
                  <a:gd name="T4" fmla="*/ 195 w 398"/>
                  <a:gd name="T5" fmla="*/ 176 h 346"/>
                  <a:gd name="T6" fmla="*/ 235 w 398"/>
                  <a:gd name="T7" fmla="*/ 157 h 346"/>
                  <a:gd name="T8" fmla="*/ 310 w 398"/>
                  <a:gd name="T9" fmla="*/ 118 h 346"/>
                  <a:gd name="T10" fmla="*/ 335 w 398"/>
                  <a:gd name="T11" fmla="*/ 106 h 346"/>
                  <a:gd name="T12" fmla="*/ 344 w 398"/>
                  <a:gd name="T13" fmla="*/ 101 h 346"/>
                  <a:gd name="T14" fmla="*/ 398 w 398"/>
                  <a:gd name="T15" fmla="*/ 200 h 346"/>
                  <a:gd name="T16" fmla="*/ 395 w 398"/>
                  <a:gd name="T17" fmla="*/ 201 h 346"/>
                  <a:gd name="T18" fmla="*/ 385 w 398"/>
                  <a:gd name="T19" fmla="*/ 207 h 346"/>
                  <a:gd name="T20" fmla="*/ 350 w 398"/>
                  <a:gd name="T21" fmla="*/ 224 h 346"/>
                  <a:gd name="T22" fmla="*/ 301 w 398"/>
                  <a:gd name="T23" fmla="*/ 250 h 346"/>
                  <a:gd name="T24" fmla="*/ 273 w 398"/>
                  <a:gd name="T25" fmla="*/ 264 h 346"/>
                  <a:gd name="T26" fmla="*/ 243 w 398"/>
                  <a:gd name="T27" fmla="*/ 277 h 346"/>
                  <a:gd name="T28" fmla="*/ 185 w 398"/>
                  <a:gd name="T29" fmla="*/ 304 h 346"/>
                  <a:gd name="T30" fmla="*/ 134 w 398"/>
                  <a:gd name="T31" fmla="*/ 326 h 346"/>
                  <a:gd name="T32" fmla="*/ 84 w 398"/>
                  <a:gd name="T33" fmla="*/ 346 h 346"/>
                  <a:gd name="T34" fmla="*/ 0 w 398"/>
                  <a:gd name="T35" fmla="*/ 132 h 346"/>
                  <a:gd name="T36" fmla="*/ 45 w 398"/>
                  <a:gd name="T37" fmla="*/ 114 h 346"/>
                  <a:gd name="T38" fmla="*/ 92 w 398"/>
                  <a:gd name="T39" fmla="*/ 94 h 346"/>
                  <a:gd name="T40" fmla="*/ 145 w 398"/>
                  <a:gd name="T41" fmla="*/ 70 h 346"/>
                  <a:gd name="T42" fmla="*/ 171 w 398"/>
                  <a:gd name="T43" fmla="*/ 58 h 346"/>
                  <a:gd name="T44" fmla="*/ 197 w 398"/>
                  <a:gd name="T45" fmla="*/ 45 h 346"/>
                  <a:gd name="T46" fmla="*/ 242 w 398"/>
                  <a:gd name="T47" fmla="*/ 22 h 346"/>
                  <a:gd name="T48" fmla="*/ 286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208"/>
                    </a:moveTo>
                    <a:cubicBezTo>
                      <a:pt x="124" y="208"/>
                      <a:pt x="138" y="201"/>
                      <a:pt x="159" y="192"/>
                    </a:cubicBezTo>
                    <a:cubicBezTo>
                      <a:pt x="170" y="187"/>
                      <a:pt x="182" y="182"/>
                      <a:pt x="195" y="176"/>
                    </a:cubicBezTo>
                    <a:cubicBezTo>
                      <a:pt x="208" y="170"/>
                      <a:pt x="222" y="164"/>
                      <a:pt x="235" y="157"/>
                    </a:cubicBezTo>
                    <a:cubicBezTo>
                      <a:pt x="263" y="143"/>
                      <a:pt x="290" y="129"/>
                      <a:pt x="310" y="118"/>
                    </a:cubicBezTo>
                    <a:cubicBezTo>
                      <a:pt x="321" y="113"/>
                      <a:pt x="329" y="109"/>
                      <a:pt x="335" y="106"/>
                    </a:cubicBezTo>
                    <a:cubicBezTo>
                      <a:pt x="341" y="103"/>
                      <a:pt x="344" y="101"/>
                      <a:pt x="344" y="101"/>
                    </a:cubicBezTo>
                    <a:cubicBezTo>
                      <a:pt x="398" y="200"/>
                      <a:pt x="398" y="200"/>
                      <a:pt x="398" y="200"/>
                    </a:cubicBezTo>
                    <a:cubicBezTo>
                      <a:pt x="398" y="200"/>
                      <a:pt x="397" y="200"/>
                      <a:pt x="395" y="201"/>
                    </a:cubicBezTo>
                    <a:cubicBezTo>
                      <a:pt x="392" y="203"/>
                      <a:pt x="389" y="204"/>
                      <a:pt x="385" y="207"/>
                    </a:cubicBezTo>
                    <a:cubicBezTo>
                      <a:pt x="376" y="211"/>
                      <a:pt x="364" y="217"/>
                      <a:pt x="350" y="224"/>
                    </a:cubicBezTo>
                    <a:cubicBezTo>
                      <a:pt x="336" y="232"/>
                      <a:pt x="319" y="241"/>
                      <a:pt x="301" y="250"/>
                    </a:cubicBezTo>
                    <a:cubicBezTo>
                      <a:pt x="291" y="254"/>
                      <a:pt x="282" y="259"/>
                      <a:pt x="273" y="264"/>
                    </a:cubicBezTo>
                    <a:cubicBezTo>
                      <a:pt x="263" y="268"/>
                      <a:pt x="253" y="273"/>
                      <a:pt x="243" y="277"/>
                    </a:cubicBezTo>
                    <a:cubicBezTo>
                      <a:pt x="223" y="286"/>
                      <a:pt x="204" y="295"/>
                      <a:pt x="185" y="304"/>
                    </a:cubicBezTo>
                    <a:cubicBezTo>
                      <a:pt x="167" y="312"/>
                      <a:pt x="150" y="320"/>
                      <a:pt x="134" y="326"/>
                    </a:cubicBezTo>
                    <a:cubicBezTo>
                      <a:pt x="104" y="338"/>
                      <a:pt x="84" y="346"/>
                      <a:pt x="84" y="346"/>
                    </a:cubicBezTo>
                    <a:cubicBezTo>
                      <a:pt x="0" y="132"/>
                      <a:pt x="0" y="132"/>
                      <a:pt x="0" y="132"/>
                    </a:cubicBezTo>
                    <a:cubicBezTo>
                      <a:pt x="0" y="132"/>
                      <a:pt x="18" y="125"/>
                      <a:pt x="45" y="114"/>
                    </a:cubicBezTo>
                    <a:cubicBezTo>
                      <a:pt x="59" y="109"/>
                      <a:pt x="75" y="101"/>
                      <a:pt x="92" y="94"/>
                    </a:cubicBezTo>
                    <a:cubicBezTo>
                      <a:pt x="109" y="86"/>
                      <a:pt x="127" y="78"/>
                      <a:pt x="145" y="70"/>
                    </a:cubicBezTo>
                    <a:cubicBezTo>
                      <a:pt x="154" y="66"/>
                      <a:pt x="162" y="62"/>
                      <a:pt x="171" y="58"/>
                    </a:cubicBezTo>
                    <a:cubicBezTo>
                      <a:pt x="180" y="54"/>
                      <a:pt x="188" y="49"/>
                      <a:pt x="197" y="45"/>
                    </a:cubicBezTo>
                    <a:cubicBezTo>
                      <a:pt x="213" y="37"/>
                      <a:pt x="229" y="29"/>
                      <a:pt x="242" y="22"/>
                    </a:cubicBezTo>
                    <a:cubicBezTo>
                      <a:pt x="268" y="9"/>
                      <a:pt x="286" y="0"/>
                      <a:pt x="28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 name="Freeform 24"/>
              <p:cNvSpPr/>
              <p:nvPr/>
            </p:nvSpPr>
            <p:spPr bwMode="auto">
              <a:xfrm>
                <a:off x="6905625" y="4545013"/>
                <a:ext cx="52388" cy="20638"/>
              </a:xfrm>
              <a:custGeom>
                <a:avLst/>
                <a:gdLst>
                  <a:gd name="T0" fmla="*/ 65 w 65"/>
                  <a:gd name="T1" fmla="*/ 0 h 26"/>
                  <a:gd name="T2" fmla="*/ 32 w 65"/>
                  <a:gd name="T3" fmla="*/ 13 h 26"/>
                  <a:gd name="T4" fmla="*/ 10 w 65"/>
                  <a:gd name="T5" fmla="*/ 22 h 26"/>
                  <a:gd name="T6" fmla="*/ 0 w 65"/>
                  <a:gd name="T7" fmla="*/ 26 h 26"/>
                </a:gdLst>
                <a:ahLst/>
                <a:cxnLst>
                  <a:cxn ang="0">
                    <a:pos x="T0" y="T1"/>
                  </a:cxn>
                  <a:cxn ang="0">
                    <a:pos x="T2" y="T3"/>
                  </a:cxn>
                  <a:cxn ang="0">
                    <a:pos x="T4" y="T5"/>
                  </a:cxn>
                  <a:cxn ang="0">
                    <a:pos x="T6" y="T7"/>
                  </a:cxn>
                </a:cxnLst>
                <a:rect l="0" t="0" r="r" b="b"/>
                <a:pathLst>
                  <a:path w="65" h="26">
                    <a:moveTo>
                      <a:pt x="65" y="0"/>
                    </a:moveTo>
                    <a:cubicBezTo>
                      <a:pt x="65" y="0"/>
                      <a:pt x="48" y="7"/>
                      <a:pt x="32" y="13"/>
                    </a:cubicBezTo>
                    <a:cubicBezTo>
                      <a:pt x="24" y="16"/>
                      <a:pt x="16" y="19"/>
                      <a:pt x="10" y="22"/>
                    </a:cubicBezTo>
                    <a:cubicBezTo>
                      <a:pt x="4" y="24"/>
                      <a:pt x="0" y="26"/>
                      <a:pt x="0"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 name="Line 25"/>
              <p:cNvSpPr>
                <a:spLocks noChangeShapeType="1"/>
              </p:cNvSpPr>
              <p:nvPr/>
            </p:nvSpPr>
            <p:spPr bwMode="auto">
              <a:xfrm flipH="1">
                <a:off x="7189788"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 name="Freeform 26"/>
              <p:cNvSpPr/>
              <p:nvPr/>
            </p:nvSpPr>
            <p:spPr bwMode="auto">
              <a:xfrm>
                <a:off x="6607175" y="4583113"/>
                <a:ext cx="304800" cy="247650"/>
              </a:xfrm>
              <a:custGeom>
                <a:avLst/>
                <a:gdLst>
                  <a:gd name="T0" fmla="*/ 257 w 377"/>
                  <a:gd name="T1" fmla="*/ 137 h 307"/>
                  <a:gd name="T2" fmla="*/ 220 w 377"/>
                  <a:gd name="T3" fmla="*/ 148 h 307"/>
                  <a:gd name="T4" fmla="*/ 183 w 377"/>
                  <a:gd name="T5" fmla="*/ 159 h 307"/>
                  <a:gd name="T6" fmla="*/ 162 w 377"/>
                  <a:gd name="T7" fmla="*/ 165 h 307"/>
                  <a:gd name="T8" fmla="*/ 139 w 377"/>
                  <a:gd name="T9" fmla="*/ 170 h 307"/>
                  <a:gd name="T10" fmla="*/ 57 w 377"/>
                  <a:gd name="T11" fmla="*/ 189 h 307"/>
                  <a:gd name="T12" fmla="*/ 30 w 377"/>
                  <a:gd name="T13" fmla="*/ 195 h 307"/>
                  <a:gd name="T14" fmla="*/ 20 w 377"/>
                  <a:gd name="T15" fmla="*/ 197 h 307"/>
                  <a:gd name="T16" fmla="*/ 42 w 377"/>
                  <a:gd name="T17" fmla="*/ 307 h 307"/>
                  <a:gd name="T18" fmla="*/ 46 w 377"/>
                  <a:gd name="T19" fmla="*/ 307 h 307"/>
                  <a:gd name="T20" fmla="*/ 57 w 377"/>
                  <a:gd name="T21" fmla="*/ 304 h 307"/>
                  <a:gd name="T22" fmla="*/ 95 w 377"/>
                  <a:gd name="T23" fmla="*/ 296 h 307"/>
                  <a:gd name="T24" fmla="*/ 149 w 377"/>
                  <a:gd name="T25" fmla="*/ 283 h 307"/>
                  <a:gd name="T26" fmla="*/ 211 w 377"/>
                  <a:gd name="T27" fmla="*/ 268 h 307"/>
                  <a:gd name="T28" fmla="*/ 326 w 377"/>
                  <a:gd name="T29" fmla="*/ 235 h 307"/>
                  <a:gd name="T30" fmla="*/ 377 w 377"/>
                  <a:gd name="T31" fmla="*/ 217 h 307"/>
                  <a:gd name="T32" fmla="*/ 304 w 377"/>
                  <a:gd name="T33" fmla="*/ 0 h 307"/>
                  <a:gd name="T34" fmla="*/ 258 w 377"/>
                  <a:gd name="T35" fmla="*/ 16 h 307"/>
                  <a:gd name="T36" fmla="*/ 153 w 377"/>
                  <a:gd name="T37" fmla="*/ 45 h 307"/>
                  <a:gd name="T38" fmla="*/ 125 w 377"/>
                  <a:gd name="T39" fmla="*/ 53 h 307"/>
                  <a:gd name="T40" fmla="*/ 97 w 377"/>
                  <a:gd name="T41" fmla="*/ 60 h 307"/>
                  <a:gd name="T42" fmla="*/ 48 w 377"/>
                  <a:gd name="T43" fmla="*/ 71 h 307"/>
                  <a:gd name="T44" fmla="*/ 13 w 377"/>
                  <a:gd name="T45" fmla="*/ 79 h 307"/>
                  <a:gd name="T46" fmla="*/ 0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257" y="137"/>
                    </a:moveTo>
                    <a:cubicBezTo>
                      <a:pt x="257" y="137"/>
                      <a:pt x="243" y="142"/>
                      <a:pt x="220" y="148"/>
                    </a:cubicBezTo>
                    <a:cubicBezTo>
                      <a:pt x="209" y="151"/>
                      <a:pt x="197" y="155"/>
                      <a:pt x="183" y="159"/>
                    </a:cubicBezTo>
                    <a:cubicBezTo>
                      <a:pt x="176" y="161"/>
                      <a:pt x="169" y="163"/>
                      <a:pt x="162" y="165"/>
                    </a:cubicBezTo>
                    <a:cubicBezTo>
                      <a:pt x="154" y="167"/>
                      <a:pt x="147" y="168"/>
                      <a:pt x="139" y="170"/>
                    </a:cubicBezTo>
                    <a:cubicBezTo>
                      <a:pt x="110" y="177"/>
                      <a:pt x="80" y="184"/>
                      <a:pt x="57" y="189"/>
                    </a:cubicBezTo>
                    <a:cubicBezTo>
                      <a:pt x="46" y="191"/>
                      <a:pt x="37" y="194"/>
                      <a:pt x="30" y="195"/>
                    </a:cubicBezTo>
                    <a:cubicBezTo>
                      <a:pt x="24" y="197"/>
                      <a:pt x="20" y="197"/>
                      <a:pt x="20" y="197"/>
                    </a:cubicBezTo>
                    <a:cubicBezTo>
                      <a:pt x="42" y="307"/>
                      <a:pt x="42" y="307"/>
                      <a:pt x="42" y="307"/>
                    </a:cubicBezTo>
                    <a:cubicBezTo>
                      <a:pt x="42" y="307"/>
                      <a:pt x="44" y="307"/>
                      <a:pt x="46" y="307"/>
                    </a:cubicBezTo>
                    <a:cubicBezTo>
                      <a:pt x="49" y="306"/>
                      <a:pt x="52" y="305"/>
                      <a:pt x="57" y="304"/>
                    </a:cubicBezTo>
                    <a:cubicBezTo>
                      <a:pt x="66" y="302"/>
                      <a:pt x="79" y="299"/>
                      <a:pt x="95" y="296"/>
                    </a:cubicBezTo>
                    <a:cubicBezTo>
                      <a:pt x="111" y="292"/>
                      <a:pt x="129" y="288"/>
                      <a:pt x="149" y="283"/>
                    </a:cubicBezTo>
                    <a:cubicBezTo>
                      <a:pt x="169" y="278"/>
                      <a:pt x="190" y="274"/>
                      <a:pt x="211" y="268"/>
                    </a:cubicBezTo>
                    <a:cubicBezTo>
                      <a:pt x="253" y="256"/>
                      <a:pt x="294" y="244"/>
                      <a:pt x="326" y="235"/>
                    </a:cubicBezTo>
                    <a:cubicBezTo>
                      <a:pt x="356" y="224"/>
                      <a:pt x="377" y="217"/>
                      <a:pt x="377" y="217"/>
                    </a:cubicBezTo>
                    <a:cubicBezTo>
                      <a:pt x="304" y="0"/>
                      <a:pt x="304" y="0"/>
                      <a:pt x="304" y="0"/>
                    </a:cubicBezTo>
                    <a:cubicBezTo>
                      <a:pt x="304" y="0"/>
                      <a:pt x="286" y="6"/>
                      <a:pt x="258" y="16"/>
                    </a:cubicBezTo>
                    <a:cubicBezTo>
                      <a:pt x="229" y="24"/>
                      <a:pt x="191" y="34"/>
                      <a:pt x="153" y="45"/>
                    </a:cubicBezTo>
                    <a:cubicBezTo>
                      <a:pt x="144" y="48"/>
                      <a:pt x="134" y="51"/>
                      <a:pt x="125" y="53"/>
                    </a:cubicBezTo>
                    <a:cubicBezTo>
                      <a:pt x="116" y="55"/>
                      <a:pt x="106" y="57"/>
                      <a:pt x="97" y="60"/>
                    </a:cubicBezTo>
                    <a:cubicBezTo>
                      <a:pt x="79" y="64"/>
                      <a:pt x="62" y="68"/>
                      <a:pt x="48" y="71"/>
                    </a:cubicBezTo>
                    <a:cubicBezTo>
                      <a:pt x="34" y="74"/>
                      <a:pt x="22" y="77"/>
                      <a:pt x="13" y="79"/>
                    </a:cubicBezTo>
                    <a:cubicBezTo>
                      <a:pt x="5" y="81"/>
                      <a:pt x="0" y="82"/>
                      <a:pt x="0"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 name="Line 27"/>
              <p:cNvSpPr>
                <a:spLocks noChangeShapeType="1"/>
              </p:cNvSpPr>
              <p:nvPr/>
            </p:nvSpPr>
            <p:spPr bwMode="auto">
              <a:xfrm flipV="1">
                <a:off x="6853238"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 name="Line 28"/>
              <p:cNvSpPr>
                <a:spLocks noChangeShapeType="1"/>
              </p:cNvSpPr>
              <p:nvPr/>
            </p:nvSpPr>
            <p:spPr bwMode="auto">
              <a:xfrm flipV="1">
                <a:off x="6551613"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 name="Freeform 29"/>
              <p:cNvSpPr/>
              <p:nvPr/>
            </p:nvSpPr>
            <p:spPr bwMode="auto">
              <a:xfrm>
                <a:off x="6242050" y="4668838"/>
                <a:ext cx="284164" cy="206375"/>
              </a:xfrm>
              <a:custGeom>
                <a:avLst/>
                <a:gdLst>
                  <a:gd name="T0" fmla="*/ 91 w 351"/>
                  <a:gd name="T1" fmla="*/ 140 h 256"/>
                  <a:gd name="T2" fmla="*/ 213 w 351"/>
                  <a:gd name="T3" fmla="*/ 130 h 256"/>
                  <a:gd name="T4" fmla="*/ 335 w 351"/>
                  <a:gd name="T5" fmla="*/ 115 h 256"/>
                  <a:gd name="T6" fmla="*/ 351 w 351"/>
                  <a:gd name="T7" fmla="*/ 226 h 256"/>
                  <a:gd name="T8" fmla="*/ 297 w 351"/>
                  <a:gd name="T9" fmla="*/ 233 h 256"/>
                  <a:gd name="T10" fmla="*/ 179 w 351"/>
                  <a:gd name="T11" fmla="*/ 246 h 256"/>
                  <a:gd name="T12" fmla="*/ 115 w 351"/>
                  <a:gd name="T13" fmla="*/ 251 h 256"/>
                  <a:gd name="T14" fmla="*/ 60 w 351"/>
                  <a:gd name="T15" fmla="*/ 254 h 256"/>
                  <a:gd name="T16" fmla="*/ 6 w 351"/>
                  <a:gd name="T17" fmla="*/ 256 h 256"/>
                  <a:gd name="T18" fmla="*/ 0 w 351"/>
                  <a:gd name="T19" fmla="*/ 26 h 256"/>
                  <a:gd name="T20" fmla="*/ 49 w 351"/>
                  <a:gd name="T21" fmla="*/ 25 h 256"/>
                  <a:gd name="T22" fmla="*/ 100 w 351"/>
                  <a:gd name="T23" fmla="*/ 22 h 256"/>
                  <a:gd name="T24" fmla="*/ 157 w 351"/>
                  <a:gd name="T25" fmla="*/ 17 h 256"/>
                  <a:gd name="T26" fmla="*/ 265 w 351"/>
                  <a:gd name="T27" fmla="*/ 6 h 256"/>
                  <a:gd name="T28" fmla="*/ 314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40"/>
                    </a:moveTo>
                    <a:cubicBezTo>
                      <a:pt x="91" y="140"/>
                      <a:pt x="152" y="135"/>
                      <a:pt x="213" y="130"/>
                    </a:cubicBezTo>
                    <a:cubicBezTo>
                      <a:pt x="274" y="123"/>
                      <a:pt x="335" y="115"/>
                      <a:pt x="335" y="115"/>
                    </a:cubicBezTo>
                    <a:cubicBezTo>
                      <a:pt x="351" y="226"/>
                      <a:pt x="351" y="226"/>
                      <a:pt x="351" y="226"/>
                    </a:cubicBezTo>
                    <a:cubicBezTo>
                      <a:pt x="351" y="226"/>
                      <a:pt x="330" y="229"/>
                      <a:pt x="297" y="233"/>
                    </a:cubicBezTo>
                    <a:cubicBezTo>
                      <a:pt x="265" y="237"/>
                      <a:pt x="222" y="244"/>
                      <a:pt x="179" y="246"/>
                    </a:cubicBezTo>
                    <a:cubicBezTo>
                      <a:pt x="157" y="248"/>
                      <a:pt x="136" y="249"/>
                      <a:pt x="115" y="251"/>
                    </a:cubicBezTo>
                    <a:cubicBezTo>
                      <a:pt x="95" y="252"/>
                      <a:pt x="76" y="254"/>
                      <a:pt x="60" y="254"/>
                    </a:cubicBezTo>
                    <a:cubicBezTo>
                      <a:pt x="28" y="255"/>
                      <a:pt x="6" y="256"/>
                      <a:pt x="6" y="256"/>
                    </a:cubicBezTo>
                    <a:cubicBezTo>
                      <a:pt x="0" y="26"/>
                      <a:pt x="0" y="26"/>
                      <a:pt x="0" y="26"/>
                    </a:cubicBezTo>
                    <a:cubicBezTo>
                      <a:pt x="0" y="26"/>
                      <a:pt x="20" y="26"/>
                      <a:pt x="49" y="25"/>
                    </a:cubicBezTo>
                    <a:cubicBezTo>
                      <a:pt x="64" y="25"/>
                      <a:pt x="81" y="23"/>
                      <a:pt x="100" y="22"/>
                    </a:cubicBezTo>
                    <a:cubicBezTo>
                      <a:pt x="118" y="20"/>
                      <a:pt x="138" y="19"/>
                      <a:pt x="157" y="17"/>
                    </a:cubicBezTo>
                    <a:cubicBezTo>
                      <a:pt x="197" y="15"/>
                      <a:pt x="236" y="9"/>
                      <a:pt x="265" y="6"/>
                    </a:cubicBezTo>
                    <a:cubicBezTo>
                      <a:pt x="295" y="2"/>
                      <a:pt x="314" y="0"/>
                      <a:pt x="31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 name="Line 30"/>
              <p:cNvSpPr>
                <a:spLocks noChangeShapeType="1"/>
              </p:cNvSpPr>
              <p:nvPr/>
            </p:nvSpPr>
            <p:spPr bwMode="auto">
              <a:xfrm flipH="1">
                <a:off x="6186488"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 name="Freeform 31"/>
              <p:cNvSpPr/>
              <p:nvPr/>
            </p:nvSpPr>
            <p:spPr bwMode="auto">
              <a:xfrm>
                <a:off x="6496050" y="4659313"/>
                <a:ext cx="55563" cy="9525"/>
              </a:xfrm>
              <a:custGeom>
                <a:avLst/>
                <a:gdLst>
                  <a:gd name="T0" fmla="*/ 69 w 69"/>
                  <a:gd name="T1" fmla="*/ 0 h 12"/>
                  <a:gd name="T2" fmla="*/ 34 w 69"/>
                  <a:gd name="T3" fmla="*/ 6 h 12"/>
                  <a:gd name="T4" fmla="*/ 11 w 69"/>
                  <a:gd name="T5" fmla="*/ 10 h 12"/>
                  <a:gd name="T6" fmla="*/ 0 w 69"/>
                  <a:gd name="T7" fmla="*/ 12 h 12"/>
                </a:gdLst>
                <a:ahLst/>
                <a:cxnLst>
                  <a:cxn ang="0">
                    <a:pos x="T0" y="T1"/>
                  </a:cxn>
                  <a:cxn ang="0">
                    <a:pos x="T2" y="T3"/>
                  </a:cxn>
                  <a:cxn ang="0">
                    <a:pos x="T4" y="T5"/>
                  </a:cxn>
                  <a:cxn ang="0">
                    <a:pos x="T6" y="T7"/>
                  </a:cxn>
                </a:cxnLst>
                <a:rect l="0" t="0" r="r" b="b"/>
                <a:pathLst>
                  <a:path w="69" h="12">
                    <a:moveTo>
                      <a:pt x="69" y="0"/>
                    </a:moveTo>
                    <a:cubicBezTo>
                      <a:pt x="69" y="0"/>
                      <a:pt x="52" y="3"/>
                      <a:pt x="34" y="6"/>
                    </a:cubicBezTo>
                    <a:cubicBezTo>
                      <a:pt x="26" y="8"/>
                      <a:pt x="17" y="9"/>
                      <a:pt x="11" y="10"/>
                    </a:cubicBezTo>
                    <a:cubicBezTo>
                      <a:pt x="5" y="11"/>
                      <a:pt x="0" y="12"/>
                      <a:pt x="0"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 name="Freeform 32"/>
              <p:cNvSpPr/>
              <p:nvPr/>
            </p:nvSpPr>
            <p:spPr bwMode="auto">
              <a:xfrm>
                <a:off x="5846763" y="4668838"/>
                <a:ext cx="284163" cy="206375"/>
              </a:xfrm>
              <a:custGeom>
                <a:avLst/>
                <a:gdLst>
                  <a:gd name="T0" fmla="*/ 260 w 351"/>
                  <a:gd name="T1" fmla="*/ 140 h 256"/>
                  <a:gd name="T2" fmla="*/ 138 w 351"/>
                  <a:gd name="T3" fmla="*/ 130 h 256"/>
                  <a:gd name="T4" fmla="*/ 16 w 351"/>
                  <a:gd name="T5" fmla="*/ 115 h 256"/>
                  <a:gd name="T6" fmla="*/ 0 w 351"/>
                  <a:gd name="T7" fmla="*/ 226 h 256"/>
                  <a:gd name="T8" fmla="*/ 54 w 351"/>
                  <a:gd name="T9" fmla="*/ 233 h 256"/>
                  <a:gd name="T10" fmla="*/ 172 w 351"/>
                  <a:gd name="T11" fmla="*/ 246 h 256"/>
                  <a:gd name="T12" fmla="*/ 236 w 351"/>
                  <a:gd name="T13" fmla="*/ 251 h 256"/>
                  <a:gd name="T14" fmla="*/ 291 w 351"/>
                  <a:gd name="T15" fmla="*/ 254 h 256"/>
                  <a:gd name="T16" fmla="*/ 345 w 351"/>
                  <a:gd name="T17" fmla="*/ 256 h 256"/>
                  <a:gd name="T18" fmla="*/ 351 w 351"/>
                  <a:gd name="T19" fmla="*/ 26 h 256"/>
                  <a:gd name="T20" fmla="*/ 302 w 351"/>
                  <a:gd name="T21" fmla="*/ 25 h 256"/>
                  <a:gd name="T22" fmla="*/ 251 w 351"/>
                  <a:gd name="T23" fmla="*/ 22 h 256"/>
                  <a:gd name="T24" fmla="*/ 194 w 351"/>
                  <a:gd name="T25" fmla="*/ 17 h 256"/>
                  <a:gd name="T26" fmla="*/ 86 w 351"/>
                  <a:gd name="T27" fmla="*/ 6 h 256"/>
                  <a:gd name="T28" fmla="*/ 37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40"/>
                    </a:moveTo>
                    <a:cubicBezTo>
                      <a:pt x="260" y="140"/>
                      <a:pt x="199" y="135"/>
                      <a:pt x="138" y="130"/>
                    </a:cubicBezTo>
                    <a:cubicBezTo>
                      <a:pt x="77" y="123"/>
                      <a:pt x="16" y="115"/>
                      <a:pt x="16" y="115"/>
                    </a:cubicBezTo>
                    <a:cubicBezTo>
                      <a:pt x="0" y="226"/>
                      <a:pt x="0" y="226"/>
                      <a:pt x="0" y="226"/>
                    </a:cubicBezTo>
                    <a:cubicBezTo>
                      <a:pt x="0" y="226"/>
                      <a:pt x="21" y="229"/>
                      <a:pt x="54" y="233"/>
                    </a:cubicBezTo>
                    <a:cubicBezTo>
                      <a:pt x="86" y="237"/>
                      <a:pt x="129" y="244"/>
                      <a:pt x="172" y="246"/>
                    </a:cubicBezTo>
                    <a:cubicBezTo>
                      <a:pt x="194" y="248"/>
                      <a:pt x="215" y="249"/>
                      <a:pt x="236" y="251"/>
                    </a:cubicBezTo>
                    <a:cubicBezTo>
                      <a:pt x="256" y="252"/>
                      <a:pt x="275" y="254"/>
                      <a:pt x="291" y="254"/>
                    </a:cubicBezTo>
                    <a:cubicBezTo>
                      <a:pt x="323" y="255"/>
                      <a:pt x="345" y="256"/>
                      <a:pt x="345" y="256"/>
                    </a:cubicBezTo>
                    <a:cubicBezTo>
                      <a:pt x="351" y="26"/>
                      <a:pt x="351" y="26"/>
                      <a:pt x="351" y="26"/>
                    </a:cubicBezTo>
                    <a:cubicBezTo>
                      <a:pt x="351" y="26"/>
                      <a:pt x="331" y="26"/>
                      <a:pt x="302" y="25"/>
                    </a:cubicBezTo>
                    <a:cubicBezTo>
                      <a:pt x="287" y="25"/>
                      <a:pt x="270" y="23"/>
                      <a:pt x="251" y="22"/>
                    </a:cubicBezTo>
                    <a:cubicBezTo>
                      <a:pt x="233" y="20"/>
                      <a:pt x="213" y="19"/>
                      <a:pt x="194" y="17"/>
                    </a:cubicBezTo>
                    <a:cubicBezTo>
                      <a:pt x="154" y="15"/>
                      <a:pt x="115" y="9"/>
                      <a:pt x="86" y="6"/>
                    </a:cubicBezTo>
                    <a:cubicBezTo>
                      <a:pt x="56" y="2"/>
                      <a:pt x="37" y="0"/>
                      <a:pt x="3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 name="Line 33"/>
              <p:cNvSpPr>
                <a:spLocks noChangeShapeType="1"/>
              </p:cNvSpPr>
              <p:nvPr/>
            </p:nvSpPr>
            <p:spPr bwMode="auto">
              <a:xfrm>
                <a:off x="6130925"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 name="Freeform 34"/>
              <p:cNvSpPr/>
              <p:nvPr/>
            </p:nvSpPr>
            <p:spPr bwMode="auto">
              <a:xfrm>
                <a:off x="5821363" y="4659313"/>
                <a:ext cx="55563" cy="9525"/>
              </a:xfrm>
              <a:custGeom>
                <a:avLst/>
                <a:gdLst>
                  <a:gd name="T0" fmla="*/ 0 w 69"/>
                  <a:gd name="T1" fmla="*/ 0 h 12"/>
                  <a:gd name="T2" fmla="*/ 35 w 69"/>
                  <a:gd name="T3" fmla="*/ 6 h 12"/>
                  <a:gd name="T4" fmla="*/ 58 w 69"/>
                  <a:gd name="T5" fmla="*/ 10 h 12"/>
                  <a:gd name="T6" fmla="*/ 69 w 69"/>
                  <a:gd name="T7" fmla="*/ 12 h 12"/>
                </a:gdLst>
                <a:ahLst/>
                <a:cxnLst>
                  <a:cxn ang="0">
                    <a:pos x="T0" y="T1"/>
                  </a:cxn>
                  <a:cxn ang="0">
                    <a:pos x="T2" y="T3"/>
                  </a:cxn>
                  <a:cxn ang="0">
                    <a:pos x="T4" y="T5"/>
                  </a:cxn>
                  <a:cxn ang="0">
                    <a:pos x="T6" y="T7"/>
                  </a:cxn>
                </a:cxnLst>
                <a:rect l="0" t="0" r="r" b="b"/>
                <a:pathLst>
                  <a:path w="69" h="12">
                    <a:moveTo>
                      <a:pt x="0" y="0"/>
                    </a:moveTo>
                    <a:cubicBezTo>
                      <a:pt x="0" y="0"/>
                      <a:pt x="17" y="3"/>
                      <a:pt x="35" y="6"/>
                    </a:cubicBezTo>
                    <a:cubicBezTo>
                      <a:pt x="43" y="8"/>
                      <a:pt x="52" y="9"/>
                      <a:pt x="58" y="10"/>
                    </a:cubicBezTo>
                    <a:cubicBezTo>
                      <a:pt x="64" y="11"/>
                      <a:pt x="69" y="12"/>
                      <a:pt x="69"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 name="Freeform 35"/>
              <p:cNvSpPr/>
              <p:nvPr/>
            </p:nvSpPr>
            <p:spPr bwMode="auto">
              <a:xfrm>
                <a:off x="5461000" y="4583113"/>
                <a:ext cx="304800" cy="247650"/>
              </a:xfrm>
              <a:custGeom>
                <a:avLst/>
                <a:gdLst>
                  <a:gd name="T0" fmla="*/ 120 w 377"/>
                  <a:gd name="T1" fmla="*/ 137 h 307"/>
                  <a:gd name="T2" fmla="*/ 157 w 377"/>
                  <a:gd name="T3" fmla="*/ 148 h 307"/>
                  <a:gd name="T4" fmla="*/ 194 w 377"/>
                  <a:gd name="T5" fmla="*/ 159 h 307"/>
                  <a:gd name="T6" fmla="*/ 216 w 377"/>
                  <a:gd name="T7" fmla="*/ 165 h 307"/>
                  <a:gd name="T8" fmla="*/ 238 w 377"/>
                  <a:gd name="T9" fmla="*/ 170 h 307"/>
                  <a:gd name="T10" fmla="*/ 320 w 377"/>
                  <a:gd name="T11" fmla="*/ 189 h 307"/>
                  <a:gd name="T12" fmla="*/ 347 w 377"/>
                  <a:gd name="T13" fmla="*/ 195 h 307"/>
                  <a:gd name="T14" fmla="*/ 357 w 377"/>
                  <a:gd name="T15" fmla="*/ 197 h 307"/>
                  <a:gd name="T16" fmla="*/ 335 w 377"/>
                  <a:gd name="T17" fmla="*/ 307 h 307"/>
                  <a:gd name="T18" fmla="*/ 331 w 377"/>
                  <a:gd name="T19" fmla="*/ 307 h 307"/>
                  <a:gd name="T20" fmla="*/ 320 w 377"/>
                  <a:gd name="T21" fmla="*/ 304 h 307"/>
                  <a:gd name="T22" fmla="*/ 282 w 377"/>
                  <a:gd name="T23" fmla="*/ 296 h 307"/>
                  <a:gd name="T24" fmla="*/ 228 w 377"/>
                  <a:gd name="T25" fmla="*/ 283 h 307"/>
                  <a:gd name="T26" fmla="*/ 166 w 377"/>
                  <a:gd name="T27" fmla="*/ 268 h 307"/>
                  <a:gd name="T28" fmla="*/ 51 w 377"/>
                  <a:gd name="T29" fmla="*/ 235 h 307"/>
                  <a:gd name="T30" fmla="*/ 0 w 377"/>
                  <a:gd name="T31" fmla="*/ 217 h 307"/>
                  <a:gd name="T32" fmla="*/ 73 w 377"/>
                  <a:gd name="T33" fmla="*/ 0 h 307"/>
                  <a:gd name="T34" fmla="*/ 119 w 377"/>
                  <a:gd name="T35" fmla="*/ 16 h 307"/>
                  <a:gd name="T36" fmla="*/ 224 w 377"/>
                  <a:gd name="T37" fmla="*/ 45 h 307"/>
                  <a:gd name="T38" fmla="*/ 252 w 377"/>
                  <a:gd name="T39" fmla="*/ 53 h 307"/>
                  <a:gd name="T40" fmla="*/ 280 w 377"/>
                  <a:gd name="T41" fmla="*/ 60 h 307"/>
                  <a:gd name="T42" fmla="*/ 329 w 377"/>
                  <a:gd name="T43" fmla="*/ 71 h 307"/>
                  <a:gd name="T44" fmla="*/ 364 w 377"/>
                  <a:gd name="T45" fmla="*/ 79 h 307"/>
                  <a:gd name="T46" fmla="*/ 377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120" y="137"/>
                    </a:moveTo>
                    <a:cubicBezTo>
                      <a:pt x="120" y="137"/>
                      <a:pt x="134" y="142"/>
                      <a:pt x="157" y="148"/>
                    </a:cubicBezTo>
                    <a:cubicBezTo>
                      <a:pt x="168" y="151"/>
                      <a:pt x="180" y="155"/>
                      <a:pt x="194" y="159"/>
                    </a:cubicBezTo>
                    <a:cubicBezTo>
                      <a:pt x="201" y="161"/>
                      <a:pt x="208" y="163"/>
                      <a:pt x="216" y="165"/>
                    </a:cubicBezTo>
                    <a:cubicBezTo>
                      <a:pt x="223" y="167"/>
                      <a:pt x="230" y="168"/>
                      <a:pt x="238" y="170"/>
                    </a:cubicBezTo>
                    <a:cubicBezTo>
                      <a:pt x="268" y="177"/>
                      <a:pt x="297" y="184"/>
                      <a:pt x="320" y="189"/>
                    </a:cubicBezTo>
                    <a:cubicBezTo>
                      <a:pt x="331" y="191"/>
                      <a:pt x="340" y="194"/>
                      <a:pt x="347" y="195"/>
                    </a:cubicBezTo>
                    <a:cubicBezTo>
                      <a:pt x="353" y="197"/>
                      <a:pt x="357" y="197"/>
                      <a:pt x="357" y="197"/>
                    </a:cubicBezTo>
                    <a:cubicBezTo>
                      <a:pt x="335" y="307"/>
                      <a:pt x="335" y="307"/>
                      <a:pt x="335" y="307"/>
                    </a:cubicBezTo>
                    <a:cubicBezTo>
                      <a:pt x="335" y="307"/>
                      <a:pt x="333" y="307"/>
                      <a:pt x="331" y="307"/>
                    </a:cubicBezTo>
                    <a:cubicBezTo>
                      <a:pt x="328" y="306"/>
                      <a:pt x="325" y="305"/>
                      <a:pt x="320" y="304"/>
                    </a:cubicBezTo>
                    <a:cubicBezTo>
                      <a:pt x="311" y="302"/>
                      <a:pt x="298" y="299"/>
                      <a:pt x="282" y="296"/>
                    </a:cubicBezTo>
                    <a:cubicBezTo>
                      <a:pt x="266" y="292"/>
                      <a:pt x="248" y="288"/>
                      <a:pt x="228" y="283"/>
                    </a:cubicBezTo>
                    <a:cubicBezTo>
                      <a:pt x="208" y="278"/>
                      <a:pt x="187" y="274"/>
                      <a:pt x="166" y="268"/>
                    </a:cubicBezTo>
                    <a:cubicBezTo>
                      <a:pt x="124" y="256"/>
                      <a:pt x="83" y="244"/>
                      <a:pt x="51" y="235"/>
                    </a:cubicBezTo>
                    <a:cubicBezTo>
                      <a:pt x="21" y="224"/>
                      <a:pt x="0" y="217"/>
                      <a:pt x="0" y="217"/>
                    </a:cubicBezTo>
                    <a:cubicBezTo>
                      <a:pt x="73" y="0"/>
                      <a:pt x="73" y="0"/>
                      <a:pt x="73" y="0"/>
                    </a:cubicBezTo>
                    <a:cubicBezTo>
                      <a:pt x="73" y="0"/>
                      <a:pt x="91" y="6"/>
                      <a:pt x="119" y="16"/>
                    </a:cubicBezTo>
                    <a:cubicBezTo>
                      <a:pt x="148" y="24"/>
                      <a:pt x="186" y="34"/>
                      <a:pt x="224" y="45"/>
                    </a:cubicBezTo>
                    <a:cubicBezTo>
                      <a:pt x="233" y="48"/>
                      <a:pt x="243" y="51"/>
                      <a:pt x="252" y="53"/>
                    </a:cubicBezTo>
                    <a:cubicBezTo>
                      <a:pt x="262" y="55"/>
                      <a:pt x="271" y="57"/>
                      <a:pt x="280" y="60"/>
                    </a:cubicBezTo>
                    <a:cubicBezTo>
                      <a:pt x="298" y="64"/>
                      <a:pt x="315" y="68"/>
                      <a:pt x="329" y="71"/>
                    </a:cubicBezTo>
                    <a:cubicBezTo>
                      <a:pt x="343" y="74"/>
                      <a:pt x="355" y="77"/>
                      <a:pt x="364" y="79"/>
                    </a:cubicBezTo>
                    <a:cubicBezTo>
                      <a:pt x="372" y="81"/>
                      <a:pt x="377" y="82"/>
                      <a:pt x="377"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 name="Line 36"/>
              <p:cNvSpPr>
                <a:spLocks noChangeShapeType="1"/>
              </p:cNvSpPr>
              <p:nvPr/>
            </p:nvSpPr>
            <p:spPr bwMode="auto">
              <a:xfrm flipH="1" flipV="1">
                <a:off x="5467350"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 name="Line 37"/>
              <p:cNvSpPr>
                <a:spLocks noChangeShapeType="1"/>
              </p:cNvSpPr>
              <p:nvPr/>
            </p:nvSpPr>
            <p:spPr bwMode="auto">
              <a:xfrm flipH="1" flipV="1">
                <a:off x="5765800"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 name="Freeform 38"/>
              <p:cNvSpPr/>
              <p:nvPr/>
            </p:nvSpPr>
            <p:spPr bwMode="auto">
              <a:xfrm>
                <a:off x="5092700" y="4438650"/>
                <a:ext cx="322263" cy="279400"/>
              </a:xfrm>
              <a:custGeom>
                <a:avLst/>
                <a:gdLst>
                  <a:gd name="T0" fmla="*/ 274 w 398"/>
                  <a:gd name="T1" fmla="*/ 208 h 346"/>
                  <a:gd name="T2" fmla="*/ 239 w 398"/>
                  <a:gd name="T3" fmla="*/ 192 h 346"/>
                  <a:gd name="T4" fmla="*/ 203 w 398"/>
                  <a:gd name="T5" fmla="*/ 176 h 346"/>
                  <a:gd name="T6" fmla="*/ 163 w 398"/>
                  <a:gd name="T7" fmla="*/ 157 h 346"/>
                  <a:gd name="T8" fmla="*/ 88 w 398"/>
                  <a:gd name="T9" fmla="*/ 118 h 346"/>
                  <a:gd name="T10" fmla="*/ 63 w 398"/>
                  <a:gd name="T11" fmla="*/ 106 h 346"/>
                  <a:gd name="T12" fmla="*/ 54 w 398"/>
                  <a:gd name="T13" fmla="*/ 101 h 346"/>
                  <a:gd name="T14" fmla="*/ 0 w 398"/>
                  <a:gd name="T15" fmla="*/ 200 h 346"/>
                  <a:gd name="T16" fmla="*/ 3 w 398"/>
                  <a:gd name="T17" fmla="*/ 201 h 346"/>
                  <a:gd name="T18" fmla="*/ 13 w 398"/>
                  <a:gd name="T19" fmla="*/ 207 h 346"/>
                  <a:gd name="T20" fmla="*/ 48 w 398"/>
                  <a:gd name="T21" fmla="*/ 224 h 346"/>
                  <a:gd name="T22" fmla="*/ 98 w 398"/>
                  <a:gd name="T23" fmla="*/ 250 h 346"/>
                  <a:gd name="T24" fmla="*/ 125 w 398"/>
                  <a:gd name="T25" fmla="*/ 264 h 346"/>
                  <a:gd name="T26" fmla="*/ 155 w 398"/>
                  <a:gd name="T27" fmla="*/ 277 h 346"/>
                  <a:gd name="T28" fmla="*/ 213 w 398"/>
                  <a:gd name="T29" fmla="*/ 304 h 346"/>
                  <a:gd name="T30" fmla="*/ 264 w 398"/>
                  <a:gd name="T31" fmla="*/ 326 h 346"/>
                  <a:gd name="T32" fmla="*/ 314 w 398"/>
                  <a:gd name="T33" fmla="*/ 346 h 346"/>
                  <a:gd name="T34" fmla="*/ 398 w 398"/>
                  <a:gd name="T35" fmla="*/ 132 h 346"/>
                  <a:gd name="T36" fmla="*/ 353 w 398"/>
                  <a:gd name="T37" fmla="*/ 114 h 346"/>
                  <a:gd name="T38" fmla="*/ 306 w 398"/>
                  <a:gd name="T39" fmla="*/ 94 h 346"/>
                  <a:gd name="T40" fmla="*/ 254 w 398"/>
                  <a:gd name="T41" fmla="*/ 70 h 346"/>
                  <a:gd name="T42" fmla="*/ 227 w 398"/>
                  <a:gd name="T43" fmla="*/ 58 h 346"/>
                  <a:gd name="T44" fmla="*/ 201 w 398"/>
                  <a:gd name="T45" fmla="*/ 45 h 346"/>
                  <a:gd name="T46" fmla="*/ 156 w 398"/>
                  <a:gd name="T47" fmla="*/ 22 h 346"/>
                  <a:gd name="T48" fmla="*/ 112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208"/>
                    </a:moveTo>
                    <a:cubicBezTo>
                      <a:pt x="274" y="208"/>
                      <a:pt x="260" y="201"/>
                      <a:pt x="239" y="192"/>
                    </a:cubicBezTo>
                    <a:cubicBezTo>
                      <a:pt x="228" y="187"/>
                      <a:pt x="216" y="182"/>
                      <a:pt x="203" y="176"/>
                    </a:cubicBezTo>
                    <a:cubicBezTo>
                      <a:pt x="190" y="170"/>
                      <a:pt x="176" y="164"/>
                      <a:pt x="163" y="157"/>
                    </a:cubicBezTo>
                    <a:cubicBezTo>
                      <a:pt x="135" y="143"/>
                      <a:pt x="108" y="129"/>
                      <a:pt x="88" y="118"/>
                    </a:cubicBezTo>
                    <a:cubicBezTo>
                      <a:pt x="77" y="113"/>
                      <a:pt x="69" y="109"/>
                      <a:pt x="63" y="106"/>
                    </a:cubicBezTo>
                    <a:cubicBezTo>
                      <a:pt x="57" y="103"/>
                      <a:pt x="54" y="101"/>
                      <a:pt x="54" y="101"/>
                    </a:cubicBezTo>
                    <a:cubicBezTo>
                      <a:pt x="0" y="200"/>
                      <a:pt x="0" y="200"/>
                      <a:pt x="0" y="200"/>
                    </a:cubicBezTo>
                    <a:cubicBezTo>
                      <a:pt x="0" y="200"/>
                      <a:pt x="1" y="200"/>
                      <a:pt x="3" y="201"/>
                    </a:cubicBezTo>
                    <a:cubicBezTo>
                      <a:pt x="6" y="203"/>
                      <a:pt x="9" y="204"/>
                      <a:pt x="13" y="207"/>
                    </a:cubicBezTo>
                    <a:cubicBezTo>
                      <a:pt x="22" y="211"/>
                      <a:pt x="34" y="217"/>
                      <a:pt x="48" y="224"/>
                    </a:cubicBezTo>
                    <a:cubicBezTo>
                      <a:pt x="63" y="232"/>
                      <a:pt x="79" y="241"/>
                      <a:pt x="98" y="250"/>
                    </a:cubicBezTo>
                    <a:cubicBezTo>
                      <a:pt x="107" y="254"/>
                      <a:pt x="116" y="259"/>
                      <a:pt x="125" y="264"/>
                    </a:cubicBezTo>
                    <a:cubicBezTo>
                      <a:pt x="135" y="268"/>
                      <a:pt x="145" y="273"/>
                      <a:pt x="155" y="277"/>
                    </a:cubicBezTo>
                    <a:cubicBezTo>
                      <a:pt x="175" y="286"/>
                      <a:pt x="194" y="295"/>
                      <a:pt x="213" y="304"/>
                    </a:cubicBezTo>
                    <a:cubicBezTo>
                      <a:pt x="231" y="312"/>
                      <a:pt x="248" y="320"/>
                      <a:pt x="264" y="326"/>
                    </a:cubicBezTo>
                    <a:cubicBezTo>
                      <a:pt x="294" y="338"/>
                      <a:pt x="314" y="346"/>
                      <a:pt x="314" y="346"/>
                    </a:cubicBezTo>
                    <a:cubicBezTo>
                      <a:pt x="398" y="132"/>
                      <a:pt x="398" y="132"/>
                      <a:pt x="398" y="132"/>
                    </a:cubicBezTo>
                    <a:cubicBezTo>
                      <a:pt x="398" y="132"/>
                      <a:pt x="380" y="125"/>
                      <a:pt x="353" y="114"/>
                    </a:cubicBezTo>
                    <a:cubicBezTo>
                      <a:pt x="339" y="109"/>
                      <a:pt x="323" y="101"/>
                      <a:pt x="306" y="94"/>
                    </a:cubicBezTo>
                    <a:cubicBezTo>
                      <a:pt x="289" y="86"/>
                      <a:pt x="271" y="78"/>
                      <a:pt x="254" y="70"/>
                    </a:cubicBezTo>
                    <a:cubicBezTo>
                      <a:pt x="245" y="66"/>
                      <a:pt x="236" y="62"/>
                      <a:pt x="227" y="58"/>
                    </a:cubicBezTo>
                    <a:cubicBezTo>
                      <a:pt x="218" y="54"/>
                      <a:pt x="210" y="49"/>
                      <a:pt x="201" y="45"/>
                    </a:cubicBezTo>
                    <a:cubicBezTo>
                      <a:pt x="185" y="37"/>
                      <a:pt x="169" y="29"/>
                      <a:pt x="156" y="22"/>
                    </a:cubicBezTo>
                    <a:cubicBezTo>
                      <a:pt x="130" y="9"/>
                      <a:pt x="112" y="0"/>
                      <a:pt x="112"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 name="Freeform 39"/>
              <p:cNvSpPr/>
              <p:nvPr/>
            </p:nvSpPr>
            <p:spPr bwMode="auto">
              <a:xfrm>
                <a:off x="5414963" y="4545013"/>
                <a:ext cx="52388" cy="20638"/>
              </a:xfrm>
              <a:custGeom>
                <a:avLst/>
                <a:gdLst>
                  <a:gd name="T0" fmla="*/ 0 w 65"/>
                  <a:gd name="T1" fmla="*/ 0 h 26"/>
                  <a:gd name="T2" fmla="*/ 33 w 65"/>
                  <a:gd name="T3" fmla="*/ 13 h 26"/>
                  <a:gd name="T4" fmla="*/ 55 w 65"/>
                  <a:gd name="T5" fmla="*/ 22 h 26"/>
                  <a:gd name="T6" fmla="*/ 65 w 65"/>
                  <a:gd name="T7" fmla="*/ 26 h 26"/>
                </a:gdLst>
                <a:ahLst/>
                <a:cxnLst>
                  <a:cxn ang="0">
                    <a:pos x="T0" y="T1"/>
                  </a:cxn>
                  <a:cxn ang="0">
                    <a:pos x="T2" y="T3"/>
                  </a:cxn>
                  <a:cxn ang="0">
                    <a:pos x="T4" y="T5"/>
                  </a:cxn>
                  <a:cxn ang="0">
                    <a:pos x="T6" y="T7"/>
                  </a:cxn>
                </a:cxnLst>
                <a:rect l="0" t="0" r="r" b="b"/>
                <a:pathLst>
                  <a:path w="65" h="26">
                    <a:moveTo>
                      <a:pt x="0" y="0"/>
                    </a:moveTo>
                    <a:cubicBezTo>
                      <a:pt x="0" y="0"/>
                      <a:pt x="17" y="7"/>
                      <a:pt x="33" y="13"/>
                    </a:cubicBezTo>
                    <a:cubicBezTo>
                      <a:pt x="41" y="16"/>
                      <a:pt x="49" y="19"/>
                      <a:pt x="55" y="22"/>
                    </a:cubicBezTo>
                    <a:cubicBezTo>
                      <a:pt x="61" y="24"/>
                      <a:pt x="65" y="26"/>
                      <a:pt x="65"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 name="Line 40"/>
              <p:cNvSpPr>
                <a:spLocks noChangeShapeType="1"/>
              </p:cNvSpPr>
              <p:nvPr/>
            </p:nvSpPr>
            <p:spPr bwMode="auto">
              <a:xfrm>
                <a:off x="5135563"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 name="Freeform 41"/>
              <p:cNvSpPr/>
              <p:nvPr/>
            </p:nvSpPr>
            <p:spPr bwMode="auto">
              <a:xfrm>
                <a:off x="4764088" y="4233863"/>
                <a:ext cx="323850" cy="306388"/>
              </a:xfrm>
              <a:custGeom>
                <a:avLst/>
                <a:gdLst>
                  <a:gd name="T0" fmla="*/ 139 w 401"/>
                  <a:gd name="T1" fmla="*/ 146 h 379"/>
                  <a:gd name="T2" fmla="*/ 239 w 401"/>
                  <a:gd name="T3" fmla="*/ 217 h 379"/>
                  <a:gd name="T4" fmla="*/ 342 w 401"/>
                  <a:gd name="T5" fmla="*/ 283 h 379"/>
                  <a:gd name="T6" fmla="*/ 283 w 401"/>
                  <a:gd name="T7" fmla="*/ 379 h 379"/>
                  <a:gd name="T8" fmla="*/ 237 w 401"/>
                  <a:gd name="T9" fmla="*/ 350 h 379"/>
                  <a:gd name="T10" fmla="*/ 191 w 401"/>
                  <a:gd name="T11" fmla="*/ 320 h 379"/>
                  <a:gd name="T12" fmla="*/ 178 w 401"/>
                  <a:gd name="T13" fmla="*/ 312 h 379"/>
                  <a:gd name="T14" fmla="*/ 165 w 401"/>
                  <a:gd name="T15" fmla="*/ 302 h 379"/>
                  <a:gd name="T16" fmla="*/ 138 w 401"/>
                  <a:gd name="T17" fmla="*/ 284 h 379"/>
                  <a:gd name="T18" fmla="*/ 87 w 401"/>
                  <a:gd name="T19" fmla="*/ 247 h 379"/>
                  <a:gd name="T20" fmla="*/ 63 w 401"/>
                  <a:gd name="T21" fmla="*/ 230 h 379"/>
                  <a:gd name="T22" fmla="*/ 42 w 401"/>
                  <a:gd name="T23" fmla="*/ 213 h 379"/>
                  <a:gd name="T24" fmla="*/ 0 w 401"/>
                  <a:gd name="T25" fmla="*/ 180 h 379"/>
                  <a:gd name="T26" fmla="*/ 143 w 401"/>
                  <a:gd name="T27" fmla="*/ 0 h 379"/>
                  <a:gd name="T28" fmla="*/ 181 w 401"/>
                  <a:gd name="T29" fmla="*/ 31 h 379"/>
                  <a:gd name="T30" fmla="*/ 269 w 401"/>
                  <a:gd name="T31" fmla="*/ 95 h 379"/>
                  <a:gd name="T32" fmla="*/ 293 w 401"/>
                  <a:gd name="T33" fmla="*/ 112 h 379"/>
                  <a:gd name="T34" fmla="*/ 316 w 401"/>
                  <a:gd name="T35" fmla="*/ 128 h 379"/>
                  <a:gd name="T36" fmla="*/ 359 w 401"/>
                  <a:gd name="T37" fmla="*/ 155 h 379"/>
                  <a:gd name="T38" fmla="*/ 401 w 401"/>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9">
                    <a:moveTo>
                      <a:pt x="139" y="146"/>
                    </a:moveTo>
                    <a:cubicBezTo>
                      <a:pt x="139" y="146"/>
                      <a:pt x="189" y="182"/>
                      <a:pt x="239" y="217"/>
                    </a:cubicBezTo>
                    <a:cubicBezTo>
                      <a:pt x="290" y="250"/>
                      <a:pt x="342" y="283"/>
                      <a:pt x="342" y="283"/>
                    </a:cubicBezTo>
                    <a:cubicBezTo>
                      <a:pt x="283" y="379"/>
                      <a:pt x="283" y="379"/>
                      <a:pt x="283" y="379"/>
                    </a:cubicBezTo>
                    <a:cubicBezTo>
                      <a:pt x="283" y="379"/>
                      <a:pt x="265" y="367"/>
                      <a:pt x="237" y="350"/>
                    </a:cubicBezTo>
                    <a:cubicBezTo>
                      <a:pt x="224" y="341"/>
                      <a:pt x="208" y="331"/>
                      <a:pt x="191" y="320"/>
                    </a:cubicBezTo>
                    <a:cubicBezTo>
                      <a:pt x="186" y="317"/>
                      <a:pt x="182" y="314"/>
                      <a:pt x="178" y="312"/>
                    </a:cubicBezTo>
                    <a:cubicBezTo>
                      <a:pt x="173" y="309"/>
                      <a:pt x="169" y="306"/>
                      <a:pt x="165" y="302"/>
                    </a:cubicBezTo>
                    <a:cubicBezTo>
                      <a:pt x="156" y="296"/>
                      <a:pt x="147" y="290"/>
                      <a:pt x="138" y="284"/>
                    </a:cubicBezTo>
                    <a:cubicBezTo>
                      <a:pt x="121" y="271"/>
                      <a:pt x="103" y="259"/>
                      <a:pt x="87" y="247"/>
                    </a:cubicBezTo>
                    <a:cubicBezTo>
                      <a:pt x="78" y="241"/>
                      <a:pt x="70" y="235"/>
                      <a:pt x="63" y="230"/>
                    </a:cubicBezTo>
                    <a:cubicBezTo>
                      <a:pt x="56" y="224"/>
                      <a:pt x="49" y="218"/>
                      <a:pt x="42" y="213"/>
                    </a:cubicBezTo>
                    <a:cubicBezTo>
                      <a:pt x="17" y="193"/>
                      <a:pt x="0" y="180"/>
                      <a:pt x="0" y="180"/>
                    </a:cubicBezTo>
                    <a:cubicBezTo>
                      <a:pt x="143" y="0"/>
                      <a:pt x="143" y="0"/>
                      <a:pt x="143" y="0"/>
                    </a:cubicBezTo>
                    <a:cubicBezTo>
                      <a:pt x="143" y="0"/>
                      <a:pt x="158" y="13"/>
                      <a:pt x="181" y="31"/>
                    </a:cubicBezTo>
                    <a:cubicBezTo>
                      <a:pt x="204" y="50"/>
                      <a:pt x="237" y="72"/>
                      <a:pt x="269" y="95"/>
                    </a:cubicBezTo>
                    <a:cubicBezTo>
                      <a:pt x="277" y="101"/>
                      <a:pt x="285" y="106"/>
                      <a:pt x="293" y="112"/>
                    </a:cubicBezTo>
                    <a:cubicBezTo>
                      <a:pt x="301" y="118"/>
                      <a:pt x="309" y="123"/>
                      <a:pt x="316" y="128"/>
                    </a:cubicBezTo>
                    <a:cubicBezTo>
                      <a:pt x="332" y="138"/>
                      <a:pt x="347" y="147"/>
                      <a:pt x="359" y="155"/>
                    </a:cubicBezTo>
                    <a:cubicBezTo>
                      <a:pt x="384" y="171"/>
                      <a:pt x="401" y="182"/>
                      <a:pt x="401"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 name="Freeform 42"/>
              <p:cNvSpPr/>
              <p:nvPr/>
            </p:nvSpPr>
            <p:spPr bwMode="auto">
              <a:xfrm>
                <a:off x="4835525" y="4198938"/>
                <a:ext cx="42863" cy="34925"/>
              </a:xfrm>
              <a:custGeom>
                <a:avLst/>
                <a:gdLst>
                  <a:gd name="T0" fmla="*/ 54 w 54"/>
                  <a:gd name="T1" fmla="*/ 43 h 43"/>
                  <a:gd name="T2" fmla="*/ 26 w 54"/>
                  <a:gd name="T3" fmla="*/ 22 h 43"/>
                  <a:gd name="T4" fmla="*/ 16 w 54"/>
                  <a:gd name="T5" fmla="*/ 14 h 43"/>
                  <a:gd name="T6" fmla="*/ 8 w 54"/>
                  <a:gd name="T7" fmla="*/ 7 h 43"/>
                  <a:gd name="T8" fmla="*/ 0 w 54"/>
                  <a:gd name="T9" fmla="*/ 0 h 43"/>
                </a:gdLst>
                <a:ahLst/>
                <a:cxnLst>
                  <a:cxn ang="0">
                    <a:pos x="T0" y="T1"/>
                  </a:cxn>
                  <a:cxn ang="0">
                    <a:pos x="T2" y="T3"/>
                  </a:cxn>
                  <a:cxn ang="0">
                    <a:pos x="T4" y="T5"/>
                  </a:cxn>
                  <a:cxn ang="0">
                    <a:pos x="T6" y="T7"/>
                  </a:cxn>
                  <a:cxn ang="0">
                    <a:pos x="T8" y="T9"/>
                  </a:cxn>
                </a:cxnLst>
                <a:rect l="0" t="0" r="r" b="b"/>
                <a:pathLst>
                  <a:path w="54" h="43">
                    <a:moveTo>
                      <a:pt x="54" y="43"/>
                    </a:moveTo>
                    <a:cubicBezTo>
                      <a:pt x="54" y="43"/>
                      <a:pt x="40" y="33"/>
                      <a:pt x="26" y="22"/>
                    </a:cubicBezTo>
                    <a:cubicBezTo>
                      <a:pt x="23" y="19"/>
                      <a:pt x="19" y="17"/>
                      <a:pt x="16" y="14"/>
                    </a:cubicBezTo>
                    <a:cubicBezTo>
                      <a:pt x="13" y="11"/>
                      <a:pt x="10" y="9"/>
                      <a:pt x="8" y="7"/>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 name="Freeform 43"/>
              <p:cNvSpPr/>
              <p:nvPr/>
            </p:nvSpPr>
            <p:spPr bwMode="auto">
              <a:xfrm>
                <a:off x="5087938" y="4381500"/>
                <a:ext cx="47625" cy="28575"/>
              </a:xfrm>
              <a:custGeom>
                <a:avLst/>
                <a:gdLst>
                  <a:gd name="T0" fmla="*/ 59 w 59"/>
                  <a:gd name="T1" fmla="*/ 35 h 35"/>
                  <a:gd name="T2" fmla="*/ 29 w 59"/>
                  <a:gd name="T3" fmla="*/ 18 h 35"/>
                  <a:gd name="T4" fmla="*/ 9 w 59"/>
                  <a:gd name="T5" fmla="*/ 6 h 35"/>
                  <a:gd name="T6" fmla="*/ 0 w 59"/>
                  <a:gd name="T7" fmla="*/ 0 h 35"/>
                </a:gdLst>
                <a:ahLst/>
                <a:cxnLst>
                  <a:cxn ang="0">
                    <a:pos x="T0" y="T1"/>
                  </a:cxn>
                  <a:cxn ang="0">
                    <a:pos x="T2" y="T3"/>
                  </a:cxn>
                  <a:cxn ang="0">
                    <a:pos x="T4" y="T5"/>
                  </a:cxn>
                  <a:cxn ang="0">
                    <a:pos x="T6" y="T7"/>
                  </a:cxn>
                </a:cxnLst>
                <a:rect l="0" t="0" r="r" b="b"/>
                <a:pathLst>
                  <a:path w="59" h="35">
                    <a:moveTo>
                      <a:pt x="59" y="35"/>
                    </a:moveTo>
                    <a:cubicBezTo>
                      <a:pt x="59" y="35"/>
                      <a:pt x="44" y="26"/>
                      <a:pt x="29" y="18"/>
                    </a:cubicBezTo>
                    <a:cubicBezTo>
                      <a:pt x="22" y="13"/>
                      <a:pt x="14" y="9"/>
                      <a:pt x="9" y="6"/>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 name="Freeform 44"/>
              <p:cNvSpPr/>
              <p:nvPr/>
            </p:nvSpPr>
            <p:spPr bwMode="auto">
              <a:xfrm>
                <a:off x="4471988" y="3981450"/>
                <a:ext cx="320675" cy="320675"/>
              </a:xfrm>
              <a:custGeom>
                <a:avLst/>
                <a:gdLst>
                  <a:gd name="T0" fmla="*/ 255 w 397"/>
                  <a:gd name="T1" fmla="*/ 251 h 395"/>
                  <a:gd name="T2" fmla="*/ 227 w 397"/>
                  <a:gd name="T3" fmla="*/ 225 h 395"/>
                  <a:gd name="T4" fmla="*/ 199 w 397"/>
                  <a:gd name="T5" fmla="*/ 198 h 395"/>
                  <a:gd name="T6" fmla="*/ 168 w 397"/>
                  <a:gd name="T7" fmla="*/ 165 h 395"/>
                  <a:gd name="T8" fmla="*/ 110 w 397"/>
                  <a:gd name="T9" fmla="*/ 104 h 395"/>
                  <a:gd name="T10" fmla="*/ 84 w 397"/>
                  <a:gd name="T11" fmla="*/ 75 h 395"/>
                  <a:gd name="T12" fmla="*/ 0 w 397"/>
                  <a:gd name="T13" fmla="*/ 150 h 395"/>
                  <a:gd name="T14" fmla="*/ 10 w 397"/>
                  <a:gd name="T15" fmla="*/ 161 h 395"/>
                  <a:gd name="T16" fmla="*/ 36 w 397"/>
                  <a:gd name="T17" fmla="*/ 190 h 395"/>
                  <a:gd name="T18" fmla="*/ 118 w 397"/>
                  <a:gd name="T19" fmla="*/ 277 h 395"/>
                  <a:gd name="T20" fmla="*/ 205 w 397"/>
                  <a:gd name="T21" fmla="*/ 359 h 395"/>
                  <a:gd name="T22" fmla="*/ 234 w 397"/>
                  <a:gd name="T23" fmla="*/ 385 h 395"/>
                  <a:gd name="T24" fmla="*/ 245 w 397"/>
                  <a:gd name="T25" fmla="*/ 395 h 395"/>
                  <a:gd name="T26" fmla="*/ 397 w 397"/>
                  <a:gd name="T27" fmla="*/ 223 h 395"/>
                  <a:gd name="T28" fmla="*/ 387 w 397"/>
                  <a:gd name="T29" fmla="*/ 214 h 395"/>
                  <a:gd name="T30" fmla="*/ 360 w 397"/>
                  <a:gd name="T31" fmla="*/ 190 h 395"/>
                  <a:gd name="T32" fmla="*/ 282 w 397"/>
                  <a:gd name="T33" fmla="*/ 115 h 395"/>
                  <a:gd name="T34" fmla="*/ 207 w 397"/>
                  <a:gd name="T35" fmla="*/ 37 h 395"/>
                  <a:gd name="T36" fmla="*/ 183 w 397"/>
                  <a:gd name="T37" fmla="*/ 10 h 395"/>
                  <a:gd name="T38" fmla="*/ 174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251"/>
                    </a:moveTo>
                    <a:cubicBezTo>
                      <a:pt x="255" y="251"/>
                      <a:pt x="244" y="241"/>
                      <a:pt x="227" y="225"/>
                    </a:cubicBezTo>
                    <a:cubicBezTo>
                      <a:pt x="219" y="217"/>
                      <a:pt x="209" y="208"/>
                      <a:pt x="199" y="198"/>
                    </a:cubicBezTo>
                    <a:cubicBezTo>
                      <a:pt x="189" y="187"/>
                      <a:pt x="178" y="176"/>
                      <a:pt x="168" y="165"/>
                    </a:cubicBezTo>
                    <a:cubicBezTo>
                      <a:pt x="146" y="143"/>
                      <a:pt x="125" y="121"/>
                      <a:pt x="110" y="104"/>
                    </a:cubicBezTo>
                    <a:cubicBezTo>
                      <a:pt x="95" y="87"/>
                      <a:pt x="84" y="75"/>
                      <a:pt x="84" y="75"/>
                    </a:cubicBezTo>
                    <a:cubicBezTo>
                      <a:pt x="0" y="150"/>
                      <a:pt x="0" y="150"/>
                      <a:pt x="0" y="150"/>
                    </a:cubicBezTo>
                    <a:cubicBezTo>
                      <a:pt x="0" y="150"/>
                      <a:pt x="4" y="154"/>
                      <a:pt x="10" y="161"/>
                    </a:cubicBezTo>
                    <a:cubicBezTo>
                      <a:pt x="16" y="168"/>
                      <a:pt x="25" y="179"/>
                      <a:pt x="36" y="190"/>
                    </a:cubicBezTo>
                    <a:cubicBezTo>
                      <a:pt x="59" y="214"/>
                      <a:pt x="89" y="245"/>
                      <a:pt x="118" y="277"/>
                    </a:cubicBezTo>
                    <a:cubicBezTo>
                      <a:pt x="150" y="307"/>
                      <a:pt x="181" y="336"/>
                      <a:pt x="205" y="359"/>
                    </a:cubicBezTo>
                    <a:cubicBezTo>
                      <a:pt x="216" y="370"/>
                      <a:pt x="227" y="379"/>
                      <a:pt x="234" y="385"/>
                    </a:cubicBezTo>
                    <a:cubicBezTo>
                      <a:pt x="241" y="391"/>
                      <a:pt x="245" y="395"/>
                      <a:pt x="245" y="395"/>
                    </a:cubicBezTo>
                    <a:cubicBezTo>
                      <a:pt x="397" y="223"/>
                      <a:pt x="397" y="223"/>
                      <a:pt x="397" y="223"/>
                    </a:cubicBezTo>
                    <a:cubicBezTo>
                      <a:pt x="397" y="223"/>
                      <a:pt x="393" y="220"/>
                      <a:pt x="387" y="214"/>
                    </a:cubicBezTo>
                    <a:cubicBezTo>
                      <a:pt x="380" y="209"/>
                      <a:pt x="371" y="201"/>
                      <a:pt x="360" y="190"/>
                    </a:cubicBezTo>
                    <a:cubicBezTo>
                      <a:pt x="339" y="170"/>
                      <a:pt x="310" y="143"/>
                      <a:pt x="282" y="115"/>
                    </a:cubicBezTo>
                    <a:cubicBezTo>
                      <a:pt x="255" y="87"/>
                      <a:pt x="227" y="58"/>
                      <a:pt x="207" y="37"/>
                    </a:cubicBezTo>
                    <a:cubicBezTo>
                      <a:pt x="197" y="26"/>
                      <a:pt x="189" y="17"/>
                      <a:pt x="183" y="10"/>
                    </a:cubicBezTo>
                    <a:cubicBezTo>
                      <a:pt x="177" y="4"/>
                      <a:pt x="174" y="0"/>
                      <a:pt x="17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 name="Line 45"/>
              <p:cNvSpPr>
                <a:spLocks noChangeShapeType="1"/>
              </p:cNvSpPr>
              <p:nvPr/>
            </p:nvSpPr>
            <p:spPr bwMode="auto">
              <a:xfrm>
                <a:off x="4792663"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 name="Line 46"/>
              <p:cNvSpPr>
                <a:spLocks noChangeShapeType="1"/>
              </p:cNvSpPr>
              <p:nvPr/>
            </p:nvSpPr>
            <p:spPr bwMode="auto">
              <a:xfrm>
                <a:off x="4576763" y="3940175"/>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 name="Freeform 47"/>
              <p:cNvSpPr/>
              <p:nvPr/>
            </p:nvSpPr>
            <p:spPr bwMode="auto">
              <a:xfrm>
                <a:off x="4235450" y="3687763"/>
                <a:ext cx="304800" cy="325438"/>
              </a:xfrm>
              <a:custGeom>
                <a:avLst/>
                <a:gdLst>
                  <a:gd name="T0" fmla="*/ 144 w 377"/>
                  <a:gd name="T1" fmla="*/ 136 h 403"/>
                  <a:gd name="T2" fmla="*/ 149 w 377"/>
                  <a:gd name="T3" fmla="*/ 144 h 403"/>
                  <a:gd name="T4" fmla="*/ 165 w 377"/>
                  <a:gd name="T5" fmla="*/ 167 h 403"/>
                  <a:gd name="T6" fmla="*/ 213 w 377"/>
                  <a:gd name="T7" fmla="*/ 236 h 403"/>
                  <a:gd name="T8" fmla="*/ 240 w 377"/>
                  <a:gd name="T9" fmla="*/ 272 h 403"/>
                  <a:gd name="T10" fmla="*/ 264 w 377"/>
                  <a:gd name="T11" fmla="*/ 303 h 403"/>
                  <a:gd name="T12" fmla="*/ 287 w 377"/>
                  <a:gd name="T13" fmla="*/ 333 h 403"/>
                  <a:gd name="T14" fmla="*/ 200 w 377"/>
                  <a:gd name="T15" fmla="*/ 403 h 403"/>
                  <a:gd name="T16" fmla="*/ 166 w 377"/>
                  <a:gd name="T17" fmla="*/ 361 h 403"/>
                  <a:gd name="T18" fmla="*/ 96 w 377"/>
                  <a:gd name="T19" fmla="*/ 265 h 403"/>
                  <a:gd name="T20" fmla="*/ 77 w 377"/>
                  <a:gd name="T21" fmla="*/ 238 h 403"/>
                  <a:gd name="T22" fmla="*/ 59 w 377"/>
                  <a:gd name="T23" fmla="*/ 212 h 403"/>
                  <a:gd name="T24" fmla="*/ 29 w 377"/>
                  <a:gd name="T25" fmla="*/ 166 h 403"/>
                  <a:gd name="T26" fmla="*/ 0 w 377"/>
                  <a:gd name="T27" fmla="*/ 120 h 403"/>
                  <a:gd name="T28" fmla="*/ 196 w 377"/>
                  <a:gd name="T29" fmla="*/ 0 h 403"/>
                  <a:gd name="T30" fmla="*/ 222 w 377"/>
                  <a:gd name="T31" fmla="*/ 41 h 403"/>
                  <a:gd name="T32" fmla="*/ 249 w 377"/>
                  <a:gd name="T33" fmla="*/ 84 h 403"/>
                  <a:gd name="T34" fmla="*/ 266 w 377"/>
                  <a:gd name="T35" fmla="*/ 108 h 403"/>
                  <a:gd name="T36" fmla="*/ 283 w 377"/>
                  <a:gd name="T37" fmla="*/ 132 h 403"/>
                  <a:gd name="T38" fmla="*/ 347 w 377"/>
                  <a:gd name="T39" fmla="*/ 219 h 403"/>
                  <a:gd name="T40" fmla="*/ 377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144" y="136"/>
                    </a:moveTo>
                    <a:cubicBezTo>
                      <a:pt x="144" y="136"/>
                      <a:pt x="146" y="139"/>
                      <a:pt x="149" y="144"/>
                    </a:cubicBezTo>
                    <a:cubicBezTo>
                      <a:pt x="153" y="150"/>
                      <a:pt x="158" y="158"/>
                      <a:pt x="165" y="167"/>
                    </a:cubicBezTo>
                    <a:cubicBezTo>
                      <a:pt x="178" y="186"/>
                      <a:pt x="196" y="211"/>
                      <a:pt x="213" y="236"/>
                    </a:cubicBezTo>
                    <a:cubicBezTo>
                      <a:pt x="222" y="248"/>
                      <a:pt x="231" y="261"/>
                      <a:pt x="240" y="272"/>
                    </a:cubicBezTo>
                    <a:cubicBezTo>
                      <a:pt x="248" y="284"/>
                      <a:pt x="257" y="294"/>
                      <a:pt x="264" y="303"/>
                    </a:cubicBezTo>
                    <a:cubicBezTo>
                      <a:pt x="278" y="321"/>
                      <a:pt x="287" y="333"/>
                      <a:pt x="287" y="333"/>
                    </a:cubicBezTo>
                    <a:cubicBezTo>
                      <a:pt x="200" y="403"/>
                      <a:pt x="200" y="403"/>
                      <a:pt x="200" y="403"/>
                    </a:cubicBezTo>
                    <a:cubicBezTo>
                      <a:pt x="200" y="403"/>
                      <a:pt x="186" y="386"/>
                      <a:pt x="166" y="361"/>
                    </a:cubicBezTo>
                    <a:cubicBezTo>
                      <a:pt x="145" y="336"/>
                      <a:pt x="121" y="300"/>
                      <a:pt x="96" y="265"/>
                    </a:cubicBezTo>
                    <a:cubicBezTo>
                      <a:pt x="89" y="256"/>
                      <a:pt x="83" y="247"/>
                      <a:pt x="77" y="238"/>
                    </a:cubicBezTo>
                    <a:cubicBezTo>
                      <a:pt x="71" y="230"/>
                      <a:pt x="65" y="221"/>
                      <a:pt x="59" y="212"/>
                    </a:cubicBezTo>
                    <a:cubicBezTo>
                      <a:pt x="48" y="195"/>
                      <a:pt x="38" y="179"/>
                      <a:pt x="29" y="166"/>
                    </a:cubicBezTo>
                    <a:cubicBezTo>
                      <a:pt x="12" y="138"/>
                      <a:pt x="0" y="120"/>
                      <a:pt x="0" y="120"/>
                    </a:cubicBezTo>
                    <a:cubicBezTo>
                      <a:pt x="196" y="0"/>
                      <a:pt x="196" y="0"/>
                      <a:pt x="196" y="0"/>
                    </a:cubicBezTo>
                    <a:cubicBezTo>
                      <a:pt x="196" y="0"/>
                      <a:pt x="206" y="17"/>
                      <a:pt x="222" y="41"/>
                    </a:cubicBezTo>
                    <a:cubicBezTo>
                      <a:pt x="230" y="54"/>
                      <a:pt x="240" y="68"/>
                      <a:pt x="249" y="84"/>
                    </a:cubicBezTo>
                    <a:cubicBezTo>
                      <a:pt x="254" y="92"/>
                      <a:pt x="260" y="100"/>
                      <a:pt x="266" y="108"/>
                    </a:cubicBezTo>
                    <a:cubicBezTo>
                      <a:pt x="271" y="115"/>
                      <a:pt x="277" y="123"/>
                      <a:pt x="283" y="132"/>
                    </a:cubicBezTo>
                    <a:cubicBezTo>
                      <a:pt x="306" y="163"/>
                      <a:pt x="328" y="196"/>
                      <a:pt x="347" y="219"/>
                    </a:cubicBezTo>
                    <a:cubicBezTo>
                      <a:pt x="365" y="242"/>
                      <a:pt x="377" y="258"/>
                      <a:pt x="377"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 name="Freeform 48"/>
              <p:cNvSpPr/>
              <p:nvPr/>
            </p:nvSpPr>
            <p:spPr bwMode="auto">
              <a:xfrm>
                <a:off x="4365625" y="3640138"/>
                <a:ext cx="28575" cy="47625"/>
              </a:xfrm>
              <a:custGeom>
                <a:avLst/>
                <a:gdLst>
                  <a:gd name="T0" fmla="*/ 36 w 36"/>
                  <a:gd name="T1" fmla="*/ 60 h 60"/>
                  <a:gd name="T2" fmla="*/ 30 w 36"/>
                  <a:gd name="T3" fmla="*/ 51 h 60"/>
                  <a:gd name="T4" fmla="*/ 18 w 36"/>
                  <a:gd name="T5" fmla="*/ 30 h 60"/>
                  <a:gd name="T6" fmla="*/ 0 w 36"/>
                  <a:gd name="T7" fmla="*/ 0 h 60"/>
                </a:gdLst>
                <a:ahLst/>
                <a:cxnLst>
                  <a:cxn ang="0">
                    <a:pos x="T0" y="T1"/>
                  </a:cxn>
                  <a:cxn ang="0">
                    <a:pos x="T2" y="T3"/>
                  </a:cxn>
                  <a:cxn ang="0">
                    <a:pos x="T4" y="T5"/>
                  </a:cxn>
                  <a:cxn ang="0">
                    <a:pos x="T6" y="T7"/>
                  </a:cxn>
                </a:cxnLst>
                <a:rect l="0" t="0" r="r" b="b"/>
                <a:pathLst>
                  <a:path w="36" h="60">
                    <a:moveTo>
                      <a:pt x="36" y="60"/>
                    </a:moveTo>
                    <a:cubicBezTo>
                      <a:pt x="36" y="60"/>
                      <a:pt x="33" y="56"/>
                      <a:pt x="30" y="51"/>
                    </a:cubicBezTo>
                    <a:cubicBezTo>
                      <a:pt x="26" y="45"/>
                      <a:pt x="22" y="38"/>
                      <a:pt x="18" y="30"/>
                    </a:cubicBezTo>
                    <a:cubicBezTo>
                      <a:pt x="9" y="15"/>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 name="Freeform 49"/>
              <p:cNvSpPr/>
              <p:nvPr/>
            </p:nvSpPr>
            <p:spPr bwMode="auto">
              <a:xfrm>
                <a:off x="4540250" y="3897313"/>
                <a:ext cx="36513" cy="42863"/>
              </a:xfrm>
              <a:custGeom>
                <a:avLst/>
                <a:gdLst>
                  <a:gd name="T0" fmla="*/ 44 w 44"/>
                  <a:gd name="T1" fmla="*/ 54 h 54"/>
                  <a:gd name="T2" fmla="*/ 37 w 44"/>
                  <a:gd name="T3" fmla="*/ 46 h 54"/>
                  <a:gd name="T4" fmla="*/ 29 w 44"/>
                  <a:gd name="T5" fmla="*/ 37 h 54"/>
                  <a:gd name="T6" fmla="*/ 21 w 44"/>
                  <a:gd name="T7" fmla="*/ 27 h 54"/>
                  <a:gd name="T8" fmla="*/ 0 w 44"/>
                  <a:gd name="T9" fmla="*/ 0 h 54"/>
                </a:gdLst>
                <a:ahLst/>
                <a:cxnLst>
                  <a:cxn ang="0">
                    <a:pos x="T0" y="T1"/>
                  </a:cxn>
                  <a:cxn ang="0">
                    <a:pos x="T2" y="T3"/>
                  </a:cxn>
                  <a:cxn ang="0">
                    <a:pos x="T4" y="T5"/>
                  </a:cxn>
                  <a:cxn ang="0">
                    <a:pos x="T6" y="T7"/>
                  </a:cxn>
                  <a:cxn ang="0">
                    <a:pos x="T8" y="T9"/>
                  </a:cxn>
                </a:cxnLst>
                <a:rect l="0" t="0" r="r" b="b"/>
                <a:pathLst>
                  <a:path w="44" h="54">
                    <a:moveTo>
                      <a:pt x="44" y="54"/>
                    </a:moveTo>
                    <a:cubicBezTo>
                      <a:pt x="44" y="54"/>
                      <a:pt x="41" y="50"/>
                      <a:pt x="37" y="46"/>
                    </a:cubicBezTo>
                    <a:cubicBezTo>
                      <a:pt x="35" y="43"/>
                      <a:pt x="32" y="40"/>
                      <a:pt x="29" y="37"/>
                    </a:cubicBezTo>
                    <a:cubicBezTo>
                      <a:pt x="27" y="34"/>
                      <a:pt x="24" y="31"/>
                      <a:pt x="21" y="27"/>
                    </a:cubicBezTo>
                    <a:cubicBezTo>
                      <a:pt x="11" y="14"/>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 name="Freeform 50"/>
              <p:cNvSpPr/>
              <p:nvPr/>
            </p:nvSpPr>
            <p:spPr bwMode="auto">
              <a:xfrm>
                <a:off x="4056063" y="3360738"/>
                <a:ext cx="282575" cy="319088"/>
              </a:xfrm>
              <a:custGeom>
                <a:avLst/>
                <a:gdLst>
                  <a:gd name="T0" fmla="*/ 205 w 348"/>
                  <a:gd name="T1" fmla="*/ 263 h 396"/>
                  <a:gd name="T2" fmla="*/ 187 w 348"/>
                  <a:gd name="T3" fmla="*/ 229 h 396"/>
                  <a:gd name="T4" fmla="*/ 152 w 348"/>
                  <a:gd name="T5" fmla="*/ 153 h 396"/>
                  <a:gd name="T6" fmla="*/ 134 w 348"/>
                  <a:gd name="T7" fmla="*/ 112 h 396"/>
                  <a:gd name="T8" fmla="*/ 119 w 348"/>
                  <a:gd name="T9" fmla="*/ 76 h 396"/>
                  <a:gd name="T10" fmla="*/ 105 w 348"/>
                  <a:gd name="T11" fmla="*/ 40 h 396"/>
                  <a:gd name="T12" fmla="*/ 0 w 348"/>
                  <a:gd name="T13" fmla="*/ 81 h 396"/>
                  <a:gd name="T14" fmla="*/ 20 w 348"/>
                  <a:gd name="T15" fmla="*/ 132 h 396"/>
                  <a:gd name="T16" fmla="*/ 42 w 348"/>
                  <a:gd name="T17" fmla="*/ 182 h 396"/>
                  <a:gd name="T18" fmla="*/ 69 w 348"/>
                  <a:gd name="T19" fmla="*/ 241 h 396"/>
                  <a:gd name="T20" fmla="*/ 82 w 348"/>
                  <a:gd name="T21" fmla="*/ 270 h 396"/>
                  <a:gd name="T22" fmla="*/ 96 w 348"/>
                  <a:gd name="T23" fmla="*/ 298 h 396"/>
                  <a:gd name="T24" fmla="*/ 121 w 348"/>
                  <a:gd name="T25" fmla="*/ 347 h 396"/>
                  <a:gd name="T26" fmla="*/ 146 w 348"/>
                  <a:gd name="T27" fmla="*/ 396 h 396"/>
                  <a:gd name="T28" fmla="*/ 348 w 348"/>
                  <a:gd name="T29" fmla="*/ 286 h 396"/>
                  <a:gd name="T30" fmla="*/ 325 w 348"/>
                  <a:gd name="T31" fmla="*/ 242 h 396"/>
                  <a:gd name="T32" fmla="*/ 302 w 348"/>
                  <a:gd name="T33" fmla="*/ 197 h 396"/>
                  <a:gd name="T34" fmla="*/ 289 w 348"/>
                  <a:gd name="T35" fmla="*/ 172 h 396"/>
                  <a:gd name="T36" fmla="*/ 277 w 348"/>
                  <a:gd name="T37" fmla="*/ 145 h 396"/>
                  <a:gd name="T38" fmla="*/ 253 w 348"/>
                  <a:gd name="T39" fmla="*/ 92 h 396"/>
                  <a:gd name="T40" fmla="*/ 233 w 348"/>
                  <a:gd name="T41" fmla="*/ 46 h 396"/>
                  <a:gd name="T42" fmla="*/ 215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263"/>
                    </a:moveTo>
                    <a:cubicBezTo>
                      <a:pt x="205" y="263"/>
                      <a:pt x="198" y="250"/>
                      <a:pt x="187" y="229"/>
                    </a:cubicBezTo>
                    <a:cubicBezTo>
                      <a:pt x="177" y="209"/>
                      <a:pt x="165" y="181"/>
                      <a:pt x="152" y="153"/>
                    </a:cubicBezTo>
                    <a:cubicBezTo>
                      <a:pt x="146" y="139"/>
                      <a:pt x="140" y="125"/>
                      <a:pt x="134" y="112"/>
                    </a:cubicBezTo>
                    <a:cubicBezTo>
                      <a:pt x="128" y="99"/>
                      <a:pt x="124" y="86"/>
                      <a:pt x="119" y="76"/>
                    </a:cubicBezTo>
                    <a:cubicBezTo>
                      <a:pt x="111" y="54"/>
                      <a:pt x="105" y="40"/>
                      <a:pt x="105" y="40"/>
                    </a:cubicBezTo>
                    <a:cubicBezTo>
                      <a:pt x="0" y="81"/>
                      <a:pt x="0" y="81"/>
                      <a:pt x="0" y="81"/>
                    </a:cubicBezTo>
                    <a:cubicBezTo>
                      <a:pt x="0" y="81"/>
                      <a:pt x="8" y="101"/>
                      <a:pt x="20" y="132"/>
                    </a:cubicBezTo>
                    <a:cubicBezTo>
                      <a:pt x="26" y="147"/>
                      <a:pt x="34" y="164"/>
                      <a:pt x="42" y="182"/>
                    </a:cubicBezTo>
                    <a:cubicBezTo>
                      <a:pt x="51" y="201"/>
                      <a:pt x="60" y="221"/>
                      <a:pt x="69" y="241"/>
                    </a:cubicBezTo>
                    <a:cubicBezTo>
                      <a:pt x="73" y="250"/>
                      <a:pt x="78" y="260"/>
                      <a:pt x="82" y="270"/>
                    </a:cubicBezTo>
                    <a:cubicBezTo>
                      <a:pt x="87" y="280"/>
                      <a:pt x="92" y="289"/>
                      <a:pt x="96" y="298"/>
                    </a:cubicBezTo>
                    <a:cubicBezTo>
                      <a:pt x="105" y="316"/>
                      <a:pt x="114" y="333"/>
                      <a:pt x="121" y="347"/>
                    </a:cubicBezTo>
                    <a:cubicBezTo>
                      <a:pt x="136" y="376"/>
                      <a:pt x="146" y="396"/>
                      <a:pt x="146" y="396"/>
                    </a:cubicBezTo>
                    <a:cubicBezTo>
                      <a:pt x="348" y="286"/>
                      <a:pt x="348" y="286"/>
                      <a:pt x="348" y="286"/>
                    </a:cubicBezTo>
                    <a:cubicBezTo>
                      <a:pt x="348" y="286"/>
                      <a:pt x="339" y="268"/>
                      <a:pt x="325" y="242"/>
                    </a:cubicBezTo>
                    <a:cubicBezTo>
                      <a:pt x="319" y="229"/>
                      <a:pt x="311" y="214"/>
                      <a:pt x="302" y="197"/>
                    </a:cubicBezTo>
                    <a:cubicBezTo>
                      <a:pt x="298" y="189"/>
                      <a:pt x="294" y="180"/>
                      <a:pt x="289" y="172"/>
                    </a:cubicBezTo>
                    <a:cubicBezTo>
                      <a:pt x="285" y="163"/>
                      <a:pt x="281" y="154"/>
                      <a:pt x="277" y="145"/>
                    </a:cubicBezTo>
                    <a:cubicBezTo>
                      <a:pt x="269" y="127"/>
                      <a:pt x="261" y="109"/>
                      <a:pt x="253" y="92"/>
                    </a:cubicBezTo>
                    <a:cubicBezTo>
                      <a:pt x="246" y="75"/>
                      <a:pt x="238" y="60"/>
                      <a:pt x="233" y="46"/>
                    </a:cubicBezTo>
                    <a:cubicBezTo>
                      <a:pt x="222" y="18"/>
                      <a:pt x="215" y="0"/>
                      <a:pt x="21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 name="Line 51"/>
              <p:cNvSpPr>
                <a:spLocks noChangeShapeType="1"/>
              </p:cNvSpPr>
              <p:nvPr/>
            </p:nvSpPr>
            <p:spPr bwMode="auto">
              <a:xfrm>
                <a:off x="4338638" y="3590925"/>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 name="Freeform 52"/>
              <p:cNvSpPr/>
              <p:nvPr/>
            </p:nvSpPr>
            <p:spPr bwMode="auto">
              <a:xfrm>
                <a:off x="4210050" y="3308350"/>
                <a:ext cx="20638" cy="52388"/>
              </a:xfrm>
              <a:custGeom>
                <a:avLst/>
                <a:gdLst>
                  <a:gd name="T0" fmla="*/ 0 w 25"/>
                  <a:gd name="T1" fmla="*/ 0 h 65"/>
                  <a:gd name="T2" fmla="*/ 4 w 25"/>
                  <a:gd name="T3" fmla="*/ 11 h 65"/>
                  <a:gd name="T4" fmla="*/ 12 w 25"/>
                  <a:gd name="T5" fmla="*/ 33 h 65"/>
                  <a:gd name="T6" fmla="*/ 25 w 25"/>
                  <a:gd name="T7" fmla="*/ 65 h 65"/>
                </a:gdLst>
                <a:ahLst/>
                <a:cxnLst>
                  <a:cxn ang="0">
                    <a:pos x="T0" y="T1"/>
                  </a:cxn>
                  <a:cxn ang="0">
                    <a:pos x="T2" y="T3"/>
                  </a:cxn>
                  <a:cxn ang="0">
                    <a:pos x="T4" y="T5"/>
                  </a:cxn>
                  <a:cxn ang="0">
                    <a:pos x="T6" y="T7"/>
                  </a:cxn>
                </a:cxnLst>
                <a:rect l="0" t="0" r="r" b="b"/>
                <a:pathLst>
                  <a:path w="25" h="65">
                    <a:moveTo>
                      <a:pt x="0" y="0"/>
                    </a:moveTo>
                    <a:cubicBezTo>
                      <a:pt x="0" y="0"/>
                      <a:pt x="1" y="5"/>
                      <a:pt x="4" y="11"/>
                    </a:cubicBezTo>
                    <a:cubicBezTo>
                      <a:pt x="6" y="17"/>
                      <a:pt x="9" y="25"/>
                      <a:pt x="12" y="33"/>
                    </a:cubicBezTo>
                    <a:cubicBezTo>
                      <a:pt x="19" y="49"/>
                      <a:pt x="25" y="65"/>
                      <a:pt x="25"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 name="Freeform 53"/>
              <p:cNvSpPr/>
              <p:nvPr/>
            </p:nvSpPr>
            <p:spPr bwMode="auto">
              <a:xfrm>
                <a:off x="3944938" y="3008313"/>
                <a:ext cx="247650" cy="307975"/>
              </a:xfrm>
              <a:custGeom>
                <a:avLst/>
                <a:gdLst>
                  <a:gd name="T0" fmla="*/ 130 w 307"/>
                  <a:gd name="T1" fmla="*/ 110 h 381"/>
                  <a:gd name="T2" fmla="*/ 138 w 307"/>
                  <a:gd name="T3" fmla="*/ 147 h 381"/>
                  <a:gd name="T4" fmla="*/ 148 w 307"/>
                  <a:gd name="T5" fmla="*/ 185 h 381"/>
                  <a:gd name="T6" fmla="*/ 160 w 307"/>
                  <a:gd name="T7" fmla="*/ 228 h 381"/>
                  <a:gd name="T8" fmla="*/ 173 w 307"/>
                  <a:gd name="T9" fmla="*/ 271 h 381"/>
                  <a:gd name="T10" fmla="*/ 179 w 307"/>
                  <a:gd name="T11" fmla="*/ 291 h 381"/>
                  <a:gd name="T12" fmla="*/ 184 w 307"/>
                  <a:gd name="T13" fmla="*/ 309 h 381"/>
                  <a:gd name="T14" fmla="*/ 197 w 307"/>
                  <a:gd name="T15" fmla="*/ 345 h 381"/>
                  <a:gd name="T16" fmla="*/ 90 w 307"/>
                  <a:gd name="T17" fmla="*/ 381 h 381"/>
                  <a:gd name="T18" fmla="*/ 73 w 307"/>
                  <a:gd name="T19" fmla="*/ 329 h 381"/>
                  <a:gd name="T20" fmla="*/ 40 w 307"/>
                  <a:gd name="T21" fmla="*/ 215 h 381"/>
                  <a:gd name="T22" fmla="*/ 31 w 307"/>
                  <a:gd name="T23" fmla="*/ 183 h 381"/>
                  <a:gd name="T24" fmla="*/ 24 w 307"/>
                  <a:gd name="T25" fmla="*/ 153 h 381"/>
                  <a:gd name="T26" fmla="*/ 12 w 307"/>
                  <a:gd name="T27" fmla="*/ 99 h 381"/>
                  <a:gd name="T28" fmla="*/ 3 w 307"/>
                  <a:gd name="T29" fmla="*/ 60 h 381"/>
                  <a:gd name="T30" fmla="*/ 0 w 307"/>
                  <a:gd name="T31" fmla="*/ 46 h 381"/>
                  <a:gd name="T32" fmla="*/ 225 w 307"/>
                  <a:gd name="T33" fmla="*/ 0 h 381"/>
                  <a:gd name="T34" fmla="*/ 227 w 307"/>
                  <a:gd name="T35" fmla="*/ 14 h 381"/>
                  <a:gd name="T36" fmla="*/ 236 w 307"/>
                  <a:gd name="T37" fmla="*/ 48 h 381"/>
                  <a:gd name="T38" fmla="*/ 247 w 307"/>
                  <a:gd name="T39" fmla="*/ 98 h 381"/>
                  <a:gd name="T40" fmla="*/ 253 w 307"/>
                  <a:gd name="T41" fmla="*/ 125 h 381"/>
                  <a:gd name="T42" fmla="*/ 261 w 307"/>
                  <a:gd name="T43" fmla="*/ 154 h 381"/>
                  <a:gd name="T44" fmla="*/ 291 w 307"/>
                  <a:gd name="T45" fmla="*/ 258 h 381"/>
                  <a:gd name="T46" fmla="*/ 307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110"/>
                    </a:moveTo>
                    <a:cubicBezTo>
                      <a:pt x="130" y="110"/>
                      <a:pt x="133" y="125"/>
                      <a:pt x="138" y="147"/>
                    </a:cubicBezTo>
                    <a:cubicBezTo>
                      <a:pt x="140" y="158"/>
                      <a:pt x="144" y="171"/>
                      <a:pt x="148" y="185"/>
                    </a:cubicBezTo>
                    <a:cubicBezTo>
                      <a:pt x="152" y="199"/>
                      <a:pt x="156" y="213"/>
                      <a:pt x="160" y="228"/>
                    </a:cubicBezTo>
                    <a:cubicBezTo>
                      <a:pt x="165" y="243"/>
                      <a:pt x="169" y="257"/>
                      <a:pt x="173" y="271"/>
                    </a:cubicBezTo>
                    <a:cubicBezTo>
                      <a:pt x="175" y="278"/>
                      <a:pt x="176" y="285"/>
                      <a:pt x="179" y="291"/>
                    </a:cubicBezTo>
                    <a:cubicBezTo>
                      <a:pt x="181" y="297"/>
                      <a:pt x="183" y="303"/>
                      <a:pt x="184" y="309"/>
                    </a:cubicBezTo>
                    <a:cubicBezTo>
                      <a:pt x="192" y="330"/>
                      <a:pt x="197" y="345"/>
                      <a:pt x="197" y="345"/>
                    </a:cubicBezTo>
                    <a:cubicBezTo>
                      <a:pt x="90" y="381"/>
                      <a:pt x="90" y="381"/>
                      <a:pt x="90" y="381"/>
                    </a:cubicBezTo>
                    <a:cubicBezTo>
                      <a:pt x="90" y="381"/>
                      <a:pt x="83" y="360"/>
                      <a:pt x="73" y="329"/>
                    </a:cubicBezTo>
                    <a:cubicBezTo>
                      <a:pt x="63" y="298"/>
                      <a:pt x="52" y="256"/>
                      <a:pt x="40" y="215"/>
                    </a:cubicBezTo>
                    <a:cubicBezTo>
                      <a:pt x="37" y="204"/>
                      <a:pt x="34" y="194"/>
                      <a:pt x="31" y="183"/>
                    </a:cubicBezTo>
                    <a:cubicBezTo>
                      <a:pt x="29" y="173"/>
                      <a:pt x="26" y="163"/>
                      <a:pt x="24" y="153"/>
                    </a:cubicBezTo>
                    <a:cubicBezTo>
                      <a:pt x="20" y="133"/>
                      <a:pt x="15" y="115"/>
                      <a:pt x="12" y="99"/>
                    </a:cubicBezTo>
                    <a:cubicBezTo>
                      <a:pt x="8" y="83"/>
                      <a:pt x="5" y="70"/>
                      <a:pt x="3" y="60"/>
                    </a:cubicBezTo>
                    <a:cubicBezTo>
                      <a:pt x="1" y="51"/>
                      <a:pt x="0" y="46"/>
                      <a:pt x="0" y="46"/>
                    </a:cubicBezTo>
                    <a:cubicBezTo>
                      <a:pt x="225" y="0"/>
                      <a:pt x="225" y="0"/>
                      <a:pt x="225" y="0"/>
                    </a:cubicBezTo>
                    <a:cubicBezTo>
                      <a:pt x="225" y="0"/>
                      <a:pt x="225" y="5"/>
                      <a:pt x="227" y="14"/>
                    </a:cubicBezTo>
                    <a:cubicBezTo>
                      <a:pt x="229" y="22"/>
                      <a:pt x="232" y="34"/>
                      <a:pt x="236" y="48"/>
                    </a:cubicBezTo>
                    <a:cubicBezTo>
                      <a:pt x="239" y="63"/>
                      <a:pt x="243" y="80"/>
                      <a:pt x="247" y="98"/>
                    </a:cubicBezTo>
                    <a:cubicBezTo>
                      <a:pt x="249" y="107"/>
                      <a:pt x="251" y="116"/>
                      <a:pt x="253" y="125"/>
                    </a:cubicBezTo>
                    <a:cubicBezTo>
                      <a:pt x="255" y="135"/>
                      <a:pt x="259" y="144"/>
                      <a:pt x="261" y="154"/>
                    </a:cubicBezTo>
                    <a:cubicBezTo>
                      <a:pt x="272" y="192"/>
                      <a:pt x="282" y="230"/>
                      <a:pt x="291" y="258"/>
                    </a:cubicBezTo>
                    <a:cubicBezTo>
                      <a:pt x="300" y="286"/>
                      <a:pt x="307" y="305"/>
                      <a:pt x="307"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 name="Line 54"/>
              <p:cNvSpPr>
                <a:spLocks noChangeShapeType="1"/>
              </p:cNvSpPr>
              <p:nvPr/>
            </p:nvSpPr>
            <p:spPr bwMode="auto">
              <a:xfrm flipH="1" flipV="1">
                <a:off x="4116388"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 name="Line 55"/>
              <p:cNvSpPr>
                <a:spLocks noChangeShapeType="1"/>
              </p:cNvSpPr>
              <p:nvPr/>
            </p:nvSpPr>
            <p:spPr bwMode="auto">
              <a:xfrm flipH="1" flipV="1">
                <a:off x="4192588"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 name="Freeform 56"/>
              <p:cNvSpPr/>
              <p:nvPr/>
            </p:nvSpPr>
            <p:spPr bwMode="auto">
              <a:xfrm>
                <a:off x="3900488" y="2644775"/>
                <a:ext cx="206375" cy="280988"/>
              </a:xfrm>
              <a:custGeom>
                <a:avLst/>
                <a:gdLst>
                  <a:gd name="T0" fmla="*/ 129 w 256"/>
                  <a:gd name="T1" fmla="*/ 244 h 348"/>
                  <a:gd name="T2" fmla="*/ 124 w 256"/>
                  <a:gd name="T3" fmla="*/ 206 h 348"/>
                  <a:gd name="T4" fmla="*/ 118 w 256"/>
                  <a:gd name="T5" fmla="*/ 122 h 348"/>
                  <a:gd name="T6" fmla="*/ 115 w 256"/>
                  <a:gd name="T7" fmla="*/ 78 h 348"/>
                  <a:gd name="T8" fmla="*/ 113 w 256"/>
                  <a:gd name="T9" fmla="*/ 38 h 348"/>
                  <a:gd name="T10" fmla="*/ 112 w 256"/>
                  <a:gd name="T11" fmla="*/ 0 h 348"/>
                  <a:gd name="T12" fmla="*/ 0 w 256"/>
                  <a:gd name="T13" fmla="*/ 3 h 348"/>
                  <a:gd name="T14" fmla="*/ 1 w 256"/>
                  <a:gd name="T15" fmla="*/ 57 h 348"/>
                  <a:gd name="T16" fmla="*/ 4 w 256"/>
                  <a:gd name="T17" fmla="*/ 113 h 348"/>
                  <a:gd name="T18" fmla="*/ 9 w 256"/>
                  <a:gd name="T19" fmla="*/ 176 h 348"/>
                  <a:gd name="T20" fmla="*/ 22 w 256"/>
                  <a:gd name="T21" fmla="*/ 294 h 348"/>
                  <a:gd name="T22" fmla="*/ 29 w 256"/>
                  <a:gd name="T23" fmla="*/ 348 h 348"/>
                  <a:gd name="T24" fmla="*/ 256 w 256"/>
                  <a:gd name="T25" fmla="*/ 315 h 348"/>
                  <a:gd name="T26" fmla="*/ 250 w 256"/>
                  <a:gd name="T27" fmla="*/ 266 h 348"/>
                  <a:gd name="T28" fmla="*/ 238 w 256"/>
                  <a:gd name="T29" fmla="*/ 158 h 348"/>
                  <a:gd name="T30" fmla="*/ 234 w 256"/>
                  <a:gd name="T31" fmla="*/ 100 h 348"/>
                  <a:gd name="T32" fmla="*/ 231 w 256"/>
                  <a:gd name="T33" fmla="*/ 50 h 348"/>
                  <a:gd name="T34" fmla="*/ 229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244"/>
                    </a:moveTo>
                    <a:cubicBezTo>
                      <a:pt x="129" y="244"/>
                      <a:pt x="127" y="229"/>
                      <a:pt x="124" y="206"/>
                    </a:cubicBezTo>
                    <a:cubicBezTo>
                      <a:pt x="123" y="183"/>
                      <a:pt x="120" y="153"/>
                      <a:pt x="118" y="122"/>
                    </a:cubicBezTo>
                    <a:cubicBezTo>
                      <a:pt x="117" y="107"/>
                      <a:pt x="116" y="92"/>
                      <a:pt x="115" y="78"/>
                    </a:cubicBezTo>
                    <a:cubicBezTo>
                      <a:pt x="113" y="63"/>
                      <a:pt x="114" y="50"/>
                      <a:pt x="113" y="38"/>
                    </a:cubicBezTo>
                    <a:cubicBezTo>
                      <a:pt x="113" y="15"/>
                      <a:pt x="112" y="0"/>
                      <a:pt x="112" y="0"/>
                    </a:cubicBezTo>
                    <a:cubicBezTo>
                      <a:pt x="0" y="3"/>
                      <a:pt x="0" y="3"/>
                      <a:pt x="0" y="3"/>
                    </a:cubicBezTo>
                    <a:cubicBezTo>
                      <a:pt x="0" y="3"/>
                      <a:pt x="0" y="25"/>
                      <a:pt x="1" y="57"/>
                    </a:cubicBezTo>
                    <a:cubicBezTo>
                      <a:pt x="1" y="73"/>
                      <a:pt x="3" y="92"/>
                      <a:pt x="4" y="113"/>
                    </a:cubicBezTo>
                    <a:cubicBezTo>
                      <a:pt x="6" y="133"/>
                      <a:pt x="8" y="154"/>
                      <a:pt x="9" y="176"/>
                    </a:cubicBezTo>
                    <a:cubicBezTo>
                      <a:pt x="12" y="219"/>
                      <a:pt x="18" y="262"/>
                      <a:pt x="22" y="294"/>
                    </a:cubicBezTo>
                    <a:cubicBezTo>
                      <a:pt x="26" y="327"/>
                      <a:pt x="29" y="348"/>
                      <a:pt x="29" y="348"/>
                    </a:cubicBezTo>
                    <a:cubicBezTo>
                      <a:pt x="256" y="315"/>
                      <a:pt x="256" y="315"/>
                      <a:pt x="256" y="315"/>
                    </a:cubicBezTo>
                    <a:cubicBezTo>
                      <a:pt x="256" y="315"/>
                      <a:pt x="253" y="295"/>
                      <a:pt x="250" y="266"/>
                    </a:cubicBezTo>
                    <a:cubicBezTo>
                      <a:pt x="246" y="236"/>
                      <a:pt x="240" y="197"/>
                      <a:pt x="238" y="158"/>
                    </a:cubicBezTo>
                    <a:cubicBezTo>
                      <a:pt x="237" y="138"/>
                      <a:pt x="235" y="119"/>
                      <a:pt x="234" y="100"/>
                    </a:cubicBezTo>
                    <a:cubicBezTo>
                      <a:pt x="232" y="82"/>
                      <a:pt x="231" y="64"/>
                      <a:pt x="231" y="50"/>
                    </a:cubicBezTo>
                    <a:cubicBezTo>
                      <a:pt x="230" y="20"/>
                      <a:pt x="229" y="0"/>
                      <a:pt x="22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 name="Freeform 57"/>
              <p:cNvSpPr/>
              <p:nvPr/>
            </p:nvSpPr>
            <p:spPr bwMode="auto">
              <a:xfrm>
                <a:off x="4106863" y="2898775"/>
                <a:ext cx="9525" cy="55563"/>
              </a:xfrm>
              <a:custGeom>
                <a:avLst/>
                <a:gdLst>
                  <a:gd name="T0" fmla="*/ 0 w 11"/>
                  <a:gd name="T1" fmla="*/ 0 h 68"/>
                  <a:gd name="T2" fmla="*/ 1 w 11"/>
                  <a:gd name="T3" fmla="*/ 10 h 68"/>
                  <a:gd name="T4" fmla="*/ 5 w 11"/>
                  <a:gd name="T5" fmla="*/ 34 h 68"/>
                  <a:gd name="T6" fmla="*/ 11 w 11"/>
                  <a:gd name="T7" fmla="*/ 68 h 68"/>
                </a:gdLst>
                <a:ahLst/>
                <a:cxnLst>
                  <a:cxn ang="0">
                    <a:pos x="T0" y="T1"/>
                  </a:cxn>
                  <a:cxn ang="0">
                    <a:pos x="T2" y="T3"/>
                  </a:cxn>
                  <a:cxn ang="0">
                    <a:pos x="T4" y="T5"/>
                  </a:cxn>
                  <a:cxn ang="0">
                    <a:pos x="T6" y="T7"/>
                  </a:cxn>
                </a:cxnLst>
                <a:rect l="0" t="0" r="r" b="b"/>
                <a:pathLst>
                  <a:path w="11" h="68">
                    <a:moveTo>
                      <a:pt x="0" y="0"/>
                    </a:moveTo>
                    <a:cubicBezTo>
                      <a:pt x="0" y="0"/>
                      <a:pt x="0" y="4"/>
                      <a:pt x="1" y="10"/>
                    </a:cubicBezTo>
                    <a:cubicBezTo>
                      <a:pt x="2" y="17"/>
                      <a:pt x="4" y="25"/>
                      <a:pt x="5" y="34"/>
                    </a:cubicBezTo>
                    <a:cubicBezTo>
                      <a:pt x="8" y="51"/>
                      <a:pt x="11" y="68"/>
                      <a:pt x="11"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 name="Line 58"/>
              <p:cNvSpPr>
                <a:spLocks noChangeShapeType="1"/>
              </p:cNvSpPr>
              <p:nvPr/>
            </p:nvSpPr>
            <p:spPr bwMode="auto">
              <a:xfrm>
                <a:off x="4084638" y="2589213"/>
                <a:ext cx="0"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 name="Freeform 59"/>
              <p:cNvSpPr/>
              <p:nvPr/>
            </p:nvSpPr>
            <p:spPr bwMode="auto">
              <a:xfrm>
                <a:off x="3900488" y="2251075"/>
                <a:ext cx="206375" cy="280988"/>
              </a:xfrm>
              <a:custGeom>
                <a:avLst/>
                <a:gdLst>
                  <a:gd name="T0" fmla="*/ 129 w 256"/>
                  <a:gd name="T1" fmla="*/ 104 h 348"/>
                  <a:gd name="T2" fmla="*/ 124 w 256"/>
                  <a:gd name="T3" fmla="*/ 142 h 348"/>
                  <a:gd name="T4" fmla="*/ 118 w 256"/>
                  <a:gd name="T5" fmla="*/ 225 h 348"/>
                  <a:gd name="T6" fmla="*/ 115 w 256"/>
                  <a:gd name="T7" fmla="*/ 270 h 348"/>
                  <a:gd name="T8" fmla="*/ 113 w 256"/>
                  <a:gd name="T9" fmla="*/ 309 h 348"/>
                  <a:gd name="T10" fmla="*/ 112 w 256"/>
                  <a:gd name="T11" fmla="*/ 348 h 348"/>
                  <a:gd name="T12" fmla="*/ 0 w 256"/>
                  <a:gd name="T13" fmla="*/ 345 h 348"/>
                  <a:gd name="T14" fmla="*/ 1 w 256"/>
                  <a:gd name="T15" fmla="*/ 291 h 348"/>
                  <a:gd name="T16" fmla="*/ 4 w 256"/>
                  <a:gd name="T17" fmla="*/ 235 h 348"/>
                  <a:gd name="T18" fmla="*/ 9 w 256"/>
                  <a:gd name="T19" fmla="*/ 172 h 348"/>
                  <a:gd name="T20" fmla="*/ 22 w 256"/>
                  <a:gd name="T21" fmla="*/ 53 h 348"/>
                  <a:gd name="T22" fmla="*/ 29 w 256"/>
                  <a:gd name="T23" fmla="*/ 0 h 348"/>
                  <a:gd name="T24" fmla="*/ 256 w 256"/>
                  <a:gd name="T25" fmla="*/ 33 h 348"/>
                  <a:gd name="T26" fmla="*/ 250 w 256"/>
                  <a:gd name="T27" fmla="*/ 82 h 348"/>
                  <a:gd name="T28" fmla="*/ 238 w 256"/>
                  <a:gd name="T29" fmla="*/ 190 h 348"/>
                  <a:gd name="T30" fmla="*/ 234 w 256"/>
                  <a:gd name="T31" fmla="*/ 248 h 348"/>
                  <a:gd name="T32" fmla="*/ 231 w 256"/>
                  <a:gd name="T33" fmla="*/ 298 h 348"/>
                  <a:gd name="T34" fmla="*/ 229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104"/>
                    </a:moveTo>
                    <a:cubicBezTo>
                      <a:pt x="129" y="104"/>
                      <a:pt x="127" y="119"/>
                      <a:pt x="124" y="142"/>
                    </a:cubicBezTo>
                    <a:cubicBezTo>
                      <a:pt x="123" y="164"/>
                      <a:pt x="120" y="195"/>
                      <a:pt x="118" y="225"/>
                    </a:cubicBezTo>
                    <a:cubicBezTo>
                      <a:pt x="117" y="241"/>
                      <a:pt x="116" y="256"/>
                      <a:pt x="115" y="270"/>
                    </a:cubicBezTo>
                    <a:cubicBezTo>
                      <a:pt x="113" y="285"/>
                      <a:pt x="114" y="298"/>
                      <a:pt x="113" y="309"/>
                    </a:cubicBezTo>
                    <a:cubicBezTo>
                      <a:pt x="113" y="332"/>
                      <a:pt x="112" y="348"/>
                      <a:pt x="112" y="348"/>
                    </a:cubicBezTo>
                    <a:cubicBezTo>
                      <a:pt x="0" y="345"/>
                      <a:pt x="0" y="345"/>
                      <a:pt x="0" y="345"/>
                    </a:cubicBezTo>
                    <a:cubicBezTo>
                      <a:pt x="0" y="345"/>
                      <a:pt x="0" y="323"/>
                      <a:pt x="1" y="291"/>
                    </a:cubicBezTo>
                    <a:cubicBezTo>
                      <a:pt x="1" y="274"/>
                      <a:pt x="3" y="256"/>
                      <a:pt x="4" y="235"/>
                    </a:cubicBezTo>
                    <a:cubicBezTo>
                      <a:pt x="6" y="215"/>
                      <a:pt x="8" y="193"/>
                      <a:pt x="9" y="172"/>
                    </a:cubicBezTo>
                    <a:cubicBezTo>
                      <a:pt x="12" y="129"/>
                      <a:pt x="18" y="86"/>
                      <a:pt x="22" y="53"/>
                    </a:cubicBezTo>
                    <a:cubicBezTo>
                      <a:pt x="26" y="21"/>
                      <a:pt x="29" y="0"/>
                      <a:pt x="29" y="0"/>
                    </a:cubicBezTo>
                    <a:cubicBezTo>
                      <a:pt x="256" y="33"/>
                      <a:pt x="256" y="33"/>
                      <a:pt x="256" y="33"/>
                    </a:cubicBezTo>
                    <a:cubicBezTo>
                      <a:pt x="256" y="33"/>
                      <a:pt x="253" y="53"/>
                      <a:pt x="250" y="82"/>
                    </a:cubicBezTo>
                    <a:cubicBezTo>
                      <a:pt x="246" y="111"/>
                      <a:pt x="240" y="150"/>
                      <a:pt x="238" y="190"/>
                    </a:cubicBezTo>
                    <a:cubicBezTo>
                      <a:pt x="237" y="210"/>
                      <a:pt x="235" y="229"/>
                      <a:pt x="234" y="248"/>
                    </a:cubicBezTo>
                    <a:cubicBezTo>
                      <a:pt x="232" y="266"/>
                      <a:pt x="231" y="283"/>
                      <a:pt x="231" y="298"/>
                    </a:cubicBezTo>
                    <a:cubicBezTo>
                      <a:pt x="230" y="328"/>
                      <a:pt x="229" y="347"/>
                      <a:pt x="229"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 name="Freeform 60"/>
              <p:cNvSpPr/>
              <p:nvPr/>
            </p:nvSpPr>
            <p:spPr bwMode="auto">
              <a:xfrm>
                <a:off x="4106863" y="2224088"/>
                <a:ext cx="9525" cy="53975"/>
              </a:xfrm>
              <a:custGeom>
                <a:avLst/>
                <a:gdLst>
                  <a:gd name="T0" fmla="*/ 0 w 11"/>
                  <a:gd name="T1" fmla="*/ 68 h 68"/>
                  <a:gd name="T2" fmla="*/ 1 w 11"/>
                  <a:gd name="T3" fmla="*/ 57 h 68"/>
                  <a:gd name="T4" fmla="*/ 5 w 11"/>
                  <a:gd name="T5" fmla="*/ 34 h 68"/>
                  <a:gd name="T6" fmla="*/ 11 w 11"/>
                  <a:gd name="T7" fmla="*/ 0 h 68"/>
                </a:gdLst>
                <a:ahLst/>
                <a:cxnLst>
                  <a:cxn ang="0">
                    <a:pos x="T0" y="T1"/>
                  </a:cxn>
                  <a:cxn ang="0">
                    <a:pos x="T2" y="T3"/>
                  </a:cxn>
                  <a:cxn ang="0">
                    <a:pos x="T4" y="T5"/>
                  </a:cxn>
                  <a:cxn ang="0">
                    <a:pos x="T6" y="T7"/>
                  </a:cxn>
                </a:cxnLst>
                <a:rect l="0" t="0" r="r" b="b"/>
                <a:pathLst>
                  <a:path w="11" h="68">
                    <a:moveTo>
                      <a:pt x="0" y="68"/>
                    </a:moveTo>
                    <a:cubicBezTo>
                      <a:pt x="0" y="68"/>
                      <a:pt x="0" y="64"/>
                      <a:pt x="1" y="57"/>
                    </a:cubicBezTo>
                    <a:cubicBezTo>
                      <a:pt x="2" y="51"/>
                      <a:pt x="4" y="42"/>
                      <a:pt x="5" y="34"/>
                    </a:cubicBezTo>
                    <a:cubicBezTo>
                      <a:pt x="8" y="17"/>
                      <a:pt x="11" y="0"/>
                      <a:pt x="11"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 name="Line 61"/>
              <p:cNvSpPr>
                <a:spLocks noChangeShapeType="1"/>
              </p:cNvSpPr>
              <p:nvPr/>
            </p:nvSpPr>
            <p:spPr bwMode="auto">
              <a:xfrm flipV="1">
                <a:off x="4084638" y="2532063"/>
                <a:ext cx="0"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5" name="Freeform 62"/>
              <p:cNvSpPr/>
              <p:nvPr/>
            </p:nvSpPr>
            <p:spPr bwMode="auto">
              <a:xfrm>
                <a:off x="3944938" y="1860550"/>
                <a:ext cx="247650" cy="307975"/>
              </a:xfrm>
              <a:custGeom>
                <a:avLst/>
                <a:gdLst>
                  <a:gd name="T0" fmla="*/ 130 w 307"/>
                  <a:gd name="T1" fmla="*/ 271 h 381"/>
                  <a:gd name="T2" fmla="*/ 138 w 307"/>
                  <a:gd name="T3" fmla="*/ 234 h 381"/>
                  <a:gd name="T4" fmla="*/ 148 w 307"/>
                  <a:gd name="T5" fmla="*/ 196 h 381"/>
                  <a:gd name="T6" fmla="*/ 160 w 307"/>
                  <a:gd name="T7" fmla="*/ 153 h 381"/>
                  <a:gd name="T8" fmla="*/ 173 w 307"/>
                  <a:gd name="T9" fmla="*/ 110 h 381"/>
                  <a:gd name="T10" fmla="*/ 179 w 307"/>
                  <a:gd name="T11" fmla="*/ 90 h 381"/>
                  <a:gd name="T12" fmla="*/ 184 w 307"/>
                  <a:gd name="T13" fmla="*/ 72 h 381"/>
                  <a:gd name="T14" fmla="*/ 197 w 307"/>
                  <a:gd name="T15" fmla="*/ 36 h 381"/>
                  <a:gd name="T16" fmla="*/ 90 w 307"/>
                  <a:gd name="T17" fmla="*/ 0 h 381"/>
                  <a:gd name="T18" fmla="*/ 73 w 307"/>
                  <a:gd name="T19" fmla="*/ 52 h 381"/>
                  <a:gd name="T20" fmla="*/ 40 w 307"/>
                  <a:gd name="T21" fmla="*/ 166 h 381"/>
                  <a:gd name="T22" fmla="*/ 31 w 307"/>
                  <a:gd name="T23" fmla="*/ 197 h 381"/>
                  <a:gd name="T24" fmla="*/ 24 w 307"/>
                  <a:gd name="T25" fmla="*/ 228 h 381"/>
                  <a:gd name="T26" fmla="*/ 12 w 307"/>
                  <a:gd name="T27" fmla="*/ 282 h 381"/>
                  <a:gd name="T28" fmla="*/ 3 w 307"/>
                  <a:gd name="T29" fmla="*/ 320 h 381"/>
                  <a:gd name="T30" fmla="*/ 0 w 307"/>
                  <a:gd name="T31" fmla="*/ 335 h 381"/>
                  <a:gd name="T32" fmla="*/ 225 w 307"/>
                  <a:gd name="T33" fmla="*/ 381 h 381"/>
                  <a:gd name="T34" fmla="*/ 227 w 307"/>
                  <a:gd name="T35" fmla="*/ 367 h 381"/>
                  <a:gd name="T36" fmla="*/ 236 w 307"/>
                  <a:gd name="T37" fmla="*/ 332 h 381"/>
                  <a:gd name="T38" fmla="*/ 247 w 307"/>
                  <a:gd name="T39" fmla="*/ 283 h 381"/>
                  <a:gd name="T40" fmla="*/ 253 w 307"/>
                  <a:gd name="T41" fmla="*/ 255 h 381"/>
                  <a:gd name="T42" fmla="*/ 261 w 307"/>
                  <a:gd name="T43" fmla="*/ 227 h 381"/>
                  <a:gd name="T44" fmla="*/ 291 w 307"/>
                  <a:gd name="T45" fmla="*/ 123 h 381"/>
                  <a:gd name="T46" fmla="*/ 307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271"/>
                    </a:moveTo>
                    <a:cubicBezTo>
                      <a:pt x="130" y="271"/>
                      <a:pt x="133" y="256"/>
                      <a:pt x="138" y="234"/>
                    </a:cubicBezTo>
                    <a:cubicBezTo>
                      <a:pt x="140" y="223"/>
                      <a:pt x="144" y="210"/>
                      <a:pt x="148" y="196"/>
                    </a:cubicBezTo>
                    <a:cubicBezTo>
                      <a:pt x="152" y="182"/>
                      <a:pt x="156" y="168"/>
                      <a:pt x="160" y="153"/>
                    </a:cubicBezTo>
                    <a:cubicBezTo>
                      <a:pt x="165" y="138"/>
                      <a:pt x="169" y="123"/>
                      <a:pt x="173" y="110"/>
                    </a:cubicBezTo>
                    <a:cubicBezTo>
                      <a:pt x="175" y="103"/>
                      <a:pt x="176" y="96"/>
                      <a:pt x="179" y="90"/>
                    </a:cubicBezTo>
                    <a:cubicBezTo>
                      <a:pt x="181" y="84"/>
                      <a:pt x="183" y="78"/>
                      <a:pt x="184" y="72"/>
                    </a:cubicBezTo>
                    <a:cubicBezTo>
                      <a:pt x="192" y="50"/>
                      <a:pt x="197" y="36"/>
                      <a:pt x="197" y="36"/>
                    </a:cubicBezTo>
                    <a:cubicBezTo>
                      <a:pt x="90" y="0"/>
                      <a:pt x="90" y="0"/>
                      <a:pt x="90" y="0"/>
                    </a:cubicBezTo>
                    <a:cubicBezTo>
                      <a:pt x="90" y="0"/>
                      <a:pt x="83" y="21"/>
                      <a:pt x="73" y="52"/>
                    </a:cubicBezTo>
                    <a:cubicBezTo>
                      <a:pt x="63" y="83"/>
                      <a:pt x="52" y="125"/>
                      <a:pt x="40" y="166"/>
                    </a:cubicBezTo>
                    <a:cubicBezTo>
                      <a:pt x="37" y="177"/>
                      <a:pt x="34" y="187"/>
                      <a:pt x="31" y="197"/>
                    </a:cubicBezTo>
                    <a:cubicBezTo>
                      <a:pt x="29" y="208"/>
                      <a:pt x="26" y="218"/>
                      <a:pt x="24" y="228"/>
                    </a:cubicBezTo>
                    <a:cubicBezTo>
                      <a:pt x="20" y="248"/>
                      <a:pt x="15" y="266"/>
                      <a:pt x="12" y="282"/>
                    </a:cubicBezTo>
                    <a:cubicBezTo>
                      <a:pt x="8" y="298"/>
                      <a:pt x="5" y="311"/>
                      <a:pt x="3" y="320"/>
                    </a:cubicBezTo>
                    <a:cubicBezTo>
                      <a:pt x="1" y="330"/>
                      <a:pt x="0" y="335"/>
                      <a:pt x="0" y="335"/>
                    </a:cubicBezTo>
                    <a:cubicBezTo>
                      <a:pt x="225" y="381"/>
                      <a:pt x="225" y="381"/>
                      <a:pt x="225" y="381"/>
                    </a:cubicBezTo>
                    <a:cubicBezTo>
                      <a:pt x="225" y="381"/>
                      <a:pt x="225" y="376"/>
                      <a:pt x="227" y="367"/>
                    </a:cubicBezTo>
                    <a:cubicBezTo>
                      <a:pt x="229" y="359"/>
                      <a:pt x="232" y="347"/>
                      <a:pt x="236" y="332"/>
                    </a:cubicBezTo>
                    <a:cubicBezTo>
                      <a:pt x="239" y="318"/>
                      <a:pt x="243" y="301"/>
                      <a:pt x="247" y="283"/>
                    </a:cubicBezTo>
                    <a:cubicBezTo>
                      <a:pt x="249" y="274"/>
                      <a:pt x="251" y="265"/>
                      <a:pt x="253" y="255"/>
                    </a:cubicBezTo>
                    <a:cubicBezTo>
                      <a:pt x="255" y="246"/>
                      <a:pt x="259" y="237"/>
                      <a:pt x="261" y="227"/>
                    </a:cubicBezTo>
                    <a:cubicBezTo>
                      <a:pt x="272" y="189"/>
                      <a:pt x="282" y="151"/>
                      <a:pt x="291" y="123"/>
                    </a:cubicBezTo>
                    <a:cubicBezTo>
                      <a:pt x="300" y="95"/>
                      <a:pt x="307" y="76"/>
                      <a:pt x="307"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6" name="Line 63"/>
              <p:cNvSpPr>
                <a:spLocks noChangeShapeType="1"/>
              </p:cNvSpPr>
              <p:nvPr/>
            </p:nvSpPr>
            <p:spPr bwMode="auto">
              <a:xfrm flipH="1">
                <a:off x="4116388"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7" name="Line 64"/>
              <p:cNvSpPr>
                <a:spLocks noChangeShapeType="1"/>
              </p:cNvSpPr>
              <p:nvPr/>
            </p:nvSpPr>
            <p:spPr bwMode="auto">
              <a:xfrm flipH="1">
                <a:off x="4192588"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8" name="Freeform 65"/>
              <p:cNvSpPr/>
              <p:nvPr/>
            </p:nvSpPr>
            <p:spPr bwMode="auto">
              <a:xfrm>
                <a:off x="4056063" y="1497013"/>
                <a:ext cx="282575" cy="320675"/>
              </a:xfrm>
              <a:custGeom>
                <a:avLst/>
                <a:gdLst>
                  <a:gd name="T0" fmla="*/ 205 w 348"/>
                  <a:gd name="T1" fmla="*/ 132 h 396"/>
                  <a:gd name="T2" fmla="*/ 187 w 348"/>
                  <a:gd name="T3" fmla="*/ 167 h 396"/>
                  <a:gd name="T4" fmla="*/ 152 w 348"/>
                  <a:gd name="T5" fmla="*/ 243 h 396"/>
                  <a:gd name="T6" fmla="*/ 134 w 348"/>
                  <a:gd name="T7" fmla="*/ 284 h 396"/>
                  <a:gd name="T8" fmla="*/ 119 w 348"/>
                  <a:gd name="T9" fmla="*/ 320 h 396"/>
                  <a:gd name="T10" fmla="*/ 105 w 348"/>
                  <a:gd name="T11" fmla="*/ 356 h 396"/>
                  <a:gd name="T12" fmla="*/ 0 w 348"/>
                  <a:gd name="T13" fmla="*/ 315 h 396"/>
                  <a:gd name="T14" fmla="*/ 20 w 348"/>
                  <a:gd name="T15" fmla="*/ 264 h 396"/>
                  <a:gd name="T16" fmla="*/ 42 w 348"/>
                  <a:gd name="T17" fmla="*/ 213 h 396"/>
                  <a:gd name="T18" fmla="*/ 69 w 348"/>
                  <a:gd name="T19" fmla="*/ 155 h 396"/>
                  <a:gd name="T20" fmla="*/ 82 w 348"/>
                  <a:gd name="T21" fmla="*/ 126 h 396"/>
                  <a:gd name="T22" fmla="*/ 96 w 348"/>
                  <a:gd name="T23" fmla="*/ 98 h 396"/>
                  <a:gd name="T24" fmla="*/ 121 w 348"/>
                  <a:gd name="T25" fmla="*/ 48 h 396"/>
                  <a:gd name="T26" fmla="*/ 146 w 348"/>
                  <a:gd name="T27" fmla="*/ 0 h 396"/>
                  <a:gd name="T28" fmla="*/ 348 w 348"/>
                  <a:gd name="T29" fmla="*/ 110 h 396"/>
                  <a:gd name="T30" fmla="*/ 325 w 348"/>
                  <a:gd name="T31" fmla="*/ 154 h 396"/>
                  <a:gd name="T32" fmla="*/ 302 w 348"/>
                  <a:gd name="T33" fmla="*/ 199 h 396"/>
                  <a:gd name="T34" fmla="*/ 289 w 348"/>
                  <a:gd name="T35" fmla="*/ 224 h 396"/>
                  <a:gd name="T36" fmla="*/ 277 w 348"/>
                  <a:gd name="T37" fmla="*/ 251 h 396"/>
                  <a:gd name="T38" fmla="*/ 253 w 348"/>
                  <a:gd name="T39" fmla="*/ 304 h 396"/>
                  <a:gd name="T40" fmla="*/ 233 w 348"/>
                  <a:gd name="T41" fmla="*/ 350 h 396"/>
                  <a:gd name="T42" fmla="*/ 215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132"/>
                    </a:moveTo>
                    <a:cubicBezTo>
                      <a:pt x="205" y="132"/>
                      <a:pt x="198" y="146"/>
                      <a:pt x="187" y="167"/>
                    </a:cubicBezTo>
                    <a:cubicBezTo>
                      <a:pt x="177" y="187"/>
                      <a:pt x="165" y="215"/>
                      <a:pt x="152" y="243"/>
                    </a:cubicBezTo>
                    <a:cubicBezTo>
                      <a:pt x="146" y="257"/>
                      <a:pt x="140" y="271"/>
                      <a:pt x="134" y="284"/>
                    </a:cubicBezTo>
                    <a:cubicBezTo>
                      <a:pt x="128" y="297"/>
                      <a:pt x="124" y="310"/>
                      <a:pt x="119" y="320"/>
                    </a:cubicBezTo>
                    <a:cubicBezTo>
                      <a:pt x="111" y="342"/>
                      <a:pt x="105" y="356"/>
                      <a:pt x="105" y="356"/>
                    </a:cubicBezTo>
                    <a:cubicBezTo>
                      <a:pt x="0" y="315"/>
                      <a:pt x="0" y="315"/>
                      <a:pt x="0" y="315"/>
                    </a:cubicBezTo>
                    <a:cubicBezTo>
                      <a:pt x="0" y="315"/>
                      <a:pt x="8" y="294"/>
                      <a:pt x="20" y="264"/>
                    </a:cubicBezTo>
                    <a:cubicBezTo>
                      <a:pt x="26" y="249"/>
                      <a:pt x="34" y="232"/>
                      <a:pt x="42" y="213"/>
                    </a:cubicBezTo>
                    <a:cubicBezTo>
                      <a:pt x="51" y="195"/>
                      <a:pt x="60" y="175"/>
                      <a:pt x="69" y="155"/>
                    </a:cubicBezTo>
                    <a:cubicBezTo>
                      <a:pt x="73" y="145"/>
                      <a:pt x="78" y="136"/>
                      <a:pt x="82" y="126"/>
                    </a:cubicBezTo>
                    <a:cubicBezTo>
                      <a:pt x="87" y="116"/>
                      <a:pt x="92" y="107"/>
                      <a:pt x="96" y="98"/>
                    </a:cubicBezTo>
                    <a:cubicBezTo>
                      <a:pt x="105" y="80"/>
                      <a:pt x="114" y="63"/>
                      <a:pt x="121" y="48"/>
                    </a:cubicBezTo>
                    <a:cubicBezTo>
                      <a:pt x="136" y="20"/>
                      <a:pt x="146" y="0"/>
                      <a:pt x="146" y="0"/>
                    </a:cubicBezTo>
                    <a:cubicBezTo>
                      <a:pt x="348" y="110"/>
                      <a:pt x="348" y="110"/>
                      <a:pt x="348" y="110"/>
                    </a:cubicBezTo>
                    <a:cubicBezTo>
                      <a:pt x="348" y="110"/>
                      <a:pt x="339" y="127"/>
                      <a:pt x="325" y="154"/>
                    </a:cubicBezTo>
                    <a:cubicBezTo>
                      <a:pt x="319" y="167"/>
                      <a:pt x="311" y="182"/>
                      <a:pt x="302" y="199"/>
                    </a:cubicBezTo>
                    <a:cubicBezTo>
                      <a:pt x="298" y="207"/>
                      <a:pt x="294" y="215"/>
                      <a:pt x="289" y="224"/>
                    </a:cubicBezTo>
                    <a:cubicBezTo>
                      <a:pt x="285" y="233"/>
                      <a:pt x="281" y="242"/>
                      <a:pt x="277" y="251"/>
                    </a:cubicBezTo>
                    <a:cubicBezTo>
                      <a:pt x="269" y="269"/>
                      <a:pt x="261" y="287"/>
                      <a:pt x="253" y="304"/>
                    </a:cubicBezTo>
                    <a:cubicBezTo>
                      <a:pt x="246" y="321"/>
                      <a:pt x="238" y="336"/>
                      <a:pt x="233" y="350"/>
                    </a:cubicBezTo>
                    <a:cubicBezTo>
                      <a:pt x="222" y="377"/>
                      <a:pt x="215" y="396"/>
                      <a:pt x="215"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9" name="Line 66"/>
              <p:cNvSpPr>
                <a:spLocks noChangeShapeType="1"/>
              </p:cNvSpPr>
              <p:nvPr/>
            </p:nvSpPr>
            <p:spPr bwMode="auto">
              <a:xfrm flipV="1">
                <a:off x="4338638" y="1536700"/>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0" name="Freeform 67"/>
              <p:cNvSpPr/>
              <p:nvPr/>
            </p:nvSpPr>
            <p:spPr bwMode="auto">
              <a:xfrm>
                <a:off x="4210050" y="1817688"/>
                <a:ext cx="20638" cy="50800"/>
              </a:xfrm>
              <a:custGeom>
                <a:avLst/>
                <a:gdLst>
                  <a:gd name="T0" fmla="*/ 0 w 25"/>
                  <a:gd name="T1" fmla="*/ 64 h 64"/>
                  <a:gd name="T2" fmla="*/ 4 w 25"/>
                  <a:gd name="T3" fmla="*/ 54 h 64"/>
                  <a:gd name="T4" fmla="*/ 12 w 25"/>
                  <a:gd name="T5" fmla="*/ 32 h 64"/>
                  <a:gd name="T6" fmla="*/ 25 w 25"/>
                  <a:gd name="T7" fmla="*/ 0 h 64"/>
                </a:gdLst>
                <a:ahLst/>
                <a:cxnLst>
                  <a:cxn ang="0">
                    <a:pos x="T0" y="T1"/>
                  </a:cxn>
                  <a:cxn ang="0">
                    <a:pos x="T2" y="T3"/>
                  </a:cxn>
                  <a:cxn ang="0">
                    <a:pos x="T4" y="T5"/>
                  </a:cxn>
                  <a:cxn ang="0">
                    <a:pos x="T6" y="T7"/>
                  </a:cxn>
                </a:cxnLst>
                <a:rect l="0" t="0" r="r" b="b"/>
                <a:pathLst>
                  <a:path w="25" h="64">
                    <a:moveTo>
                      <a:pt x="0" y="64"/>
                    </a:moveTo>
                    <a:cubicBezTo>
                      <a:pt x="0" y="64"/>
                      <a:pt x="1" y="60"/>
                      <a:pt x="4" y="54"/>
                    </a:cubicBezTo>
                    <a:cubicBezTo>
                      <a:pt x="6" y="48"/>
                      <a:pt x="9" y="40"/>
                      <a:pt x="12" y="32"/>
                    </a:cubicBezTo>
                    <a:cubicBezTo>
                      <a:pt x="19" y="16"/>
                      <a:pt x="25" y="0"/>
                      <a:pt x="2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1" name="Freeform 68"/>
              <p:cNvSpPr/>
              <p:nvPr/>
            </p:nvSpPr>
            <p:spPr bwMode="auto">
              <a:xfrm>
                <a:off x="4235450" y="1162050"/>
                <a:ext cx="304800" cy="327025"/>
              </a:xfrm>
              <a:custGeom>
                <a:avLst/>
                <a:gdLst>
                  <a:gd name="T0" fmla="*/ 144 w 377"/>
                  <a:gd name="T1" fmla="*/ 268 h 404"/>
                  <a:gd name="T2" fmla="*/ 149 w 377"/>
                  <a:gd name="T3" fmla="*/ 259 h 404"/>
                  <a:gd name="T4" fmla="*/ 165 w 377"/>
                  <a:gd name="T5" fmla="*/ 236 h 404"/>
                  <a:gd name="T6" fmla="*/ 213 w 377"/>
                  <a:gd name="T7" fmla="*/ 168 h 404"/>
                  <a:gd name="T8" fmla="*/ 240 w 377"/>
                  <a:gd name="T9" fmla="*/ 131 h 404"/>
                  <a:gd name="T10" fmla="*/ 264 w 377"/>
                  <a:gd name="T11" fmla="*/ 101 h 404"/>
                  <a:gd name="T12" fmla="*/ 287 w 377"/>
                  <a:gd name="T13" fmla="*/ 71 h 404"/>
                  <a:gd name="T14" fmla="*/ 200 w 377"/>
                  <a:gd name="T15" fmla="*/ 0 h 404"/>
                  <a:gd name="T16" fmla="*/ 166 w 377"/>
                  <a:gd name="T17" fmla="*/ 43 h 404"/>
                  <a:gd name="T18" fmla="*/ 96 w 377"/>
                  <a:gd name="T19" fmla="*/ 139 h 404"/>
                  <a:gd name="T20" fmla="*/ 77 w 377"/>
                  <a:gd name="T21" fmla="*/ 165 h 404"/>
                  <a:gd name="T22" fmla="*/ 59 w 377"/>
                  <a:gd name="T23" fmla="*/ 191 h 404"/>
                  <a:gd name="T24" fmla="*/ 29 w 377"/>
                  <a:gd name="T25" fmla="*/ 238 h 404"/>
                  <a:gd name="T26" fmla="*/ 0 w 377"/>
                  <a:gd name="T27" fmla="*/ 284 h 404"/>
                  <a:gd name="T28" fmla="*/ 196 w 377"/>
                  <a:gd name="T29" fmla="*/ 404 h 404"/>
                  <a:gd name="T30" fmla="*/ 222 w 377"/>
                  <a:gd name="T31" fmla="*/ 362 h 404"/>
                  <a:gd name="T32" fmla="*/ 249 w 377"/>
                  <a:gd name="T33" fmla="*/ 320 h 404"/>
                  <a:gd name="T34" fmla="*/ 266 w 377"/>
                  <a:gd name="T35" fmla="*/ 296 h 404"/>
                  <a:gd name="T36" fmla="*/ 283 w 377"/>
                  <a:gd name="T37" fmla="*/ 272 h 404"/>
                  <a:gd name="T38" fmla="*/ 347 w 377"/>
                  <a:gd name="T39" fmla="*/ 185 h 404"/>
                  <a:gd name="T40" fmla="*/ 377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144" y="268"/>
                    </a:moveTo>
                    <a:cubicBezTo>
                      <a:pt x="144" y="268"/>
                      <a:pt x="146" y="265"/>
                      <a:pt x="149" y="259"/>
                    </a:cubicBezTo>
                    <a:cubicBezTo>
                      <a:pt x="153" y="254"/>
                      <a:pt x="158" y="246"/>
                      <a:pt x="165" y="236"/>
                    </a:cubicBezTo>
                    <a:cubicBezTo>
                      <a:pt x="178" y="218"/>
                      <a:pt x="196" y="193"/>
                      <a:pt x="213" y="168"/>
                    </a:cubicBezTo>
                    <a:cubicBezTo>
                      <a:pt x="222" y="155"/>
                      <a:pt x="231" y="143"/>
                      <a:pt x="240" y="131"/>
                    </a:cubicBezTo>
                    <a:cubicBezTo>
                      <a:pt x="248" y="120"/>
                      <a:pt x="257" y="110"/>
                      <a:pt x="264" y="101"/>
                    </a:cubicBezTo>
                    <a:cubicBezTo>
                      <a:pt x="278" y="83"/>
                      <a:pt x="287" y="71"/>
                      <a:pt x="287" y="71"/>
                    </a:cubicBezTo>
                    <a:cubicBezTo>
                      <a:pt x="200" y="0"/>
                      <a:pt x="200" y="0"/>
                      <a:pt x="200" y="0"/>
                    </a:cubicBezTo>
                    <a:cubicBezTo>
                      <a:pt x="200" y="0"/>
                      <a:pt x="186" y="17"/>
                      <a:pt x="166" y="43"/>
                    </a:cubicBezTo>
                    <a:cubicBezTo>
                      <a:pt x="145" y="68"/>
                      <a:pt x="121" y="104"/>
                      <a:pt x="96" y="139"/>
                    </a:cubicBezTo>
                    <a:cubicBezTo>
                      <a:pt x="89" y="148"/>
                      <a:pt x="83" y="157"/>
                      <a:pt x="77" y="165"/>
                    </a:cubicBezTo>
                    <a:cubicBezTo>
                      <a:pt x="71" y="174"/>
                      <a:pt x="65" y="183"/>
                      <a:pt x="59" y="191"/>
                    </a:cubicBezTo>
                    <a:cubicBezTo>
                      <a:pt x="48" y="208"/>
                      <a:pt x="38" y="224"/>
                      <a:pt x="29" y="238"/>
                    </a:cubicBezTo>
                    <a:cubicBezTo>
                      <a:pt x="12" y="265"/>
                      <a:pt x="0" y="284"/>
                      <a:pt x="0" y="284"/>
                    </a:cubicBezTo>
                    <a:cubicBezTo>
                      <a:pt x="196" y="404"/>
                      <a:pt x="196" y="404"/>
                      <a:pt x="196" y="404"/>
                    </a:cubicBezTo>
                    <a:cubicBezTo>
                      <a:pt x="196" y="404"/>
                      <a:pt x="206" y="387"/>
                      <a:pt x="222" y="362"/>
                    </a:cubicBezTo>
                    <a:cubicBezTo>
                      <a:pt x="230" y="350"/>
                      <a:pt x="240" y="335"/>
                      <a:pt x="249" y="320"/>
                    </a:cubicBezTo>
                    <a:cubicBezTo>
                      <a:pt x="254" y="312"/>
                      <a:pt x="260" y="304"/>
                      <a:pt x="266" y="296"/>
                    </a:cubicBezTo>
                    <a:cubicBezTo>
                      <a:pt x="271" y="288"/>
                      <a:pt x="277" y="280"/>
                      <a:pt x="283" y="272"/>
                    </a:cubicBezTo>
                    <a:cubicBezTo>
                      <a:pt x="306" y="240"/>
                      <a:pt x="328" y="207"/>
                      <a:pt x="347" y="185"/>
                    </a:cubicBezTo>
                    <a:cubicBezTo>
                      <a:pt x="365" y="161"/>
                      <a:pt x="377" y="146"/>
                      <a:pt x="377"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2" name="Freeform 69"/>
              <p:cNvSpPr/>
              <p:nvPr/>
            </p:nvSpPr>
            <p:spPr bwMode="auto">
              <a:xfrm>
                <a:off x="4365625" y="1489075"/>
                <a:ext cx="28575" cy="47625"/>
              </a:xfrm>
              <a:custGeom>
                <a:avLst/>
                <a:gdLst>
                  <a:gd name="T0" fmla="*/ 36 w 36"/>
                  <a:gd name="T1" fmla="*/ 0 h 60"/>
                  <a:gd name="T2" fmla="*/ 30 w 36"/>
                  <a:gd name="T3" fmla="*/ 9 h 60"/>
                  <a:gd name="T4" fmla="*/ 18 w 36"/>
                  <a:gd name="T5" fmla="*/ 30 h 60"/>
                  <a:gd name="T6" fmla="*/ 0 w 36"/>
                  <a:gd name="T7" fmla="*/ 60 h 60"/>
                </a:gdLst>
                <a:ahLst/>
                <a:cxnLst>
                  <a:cxn ang="0">
                    <a:pos x="T0" y="T1"/>
                  </a:cxn>
                  <a:cxn ang="0">
                    <a:pos x="T2" y="T3"/>
                  </a:cxn>
                  <a:cxn ang="0">
                    <a:pos x="T4" y="T5"/>
                  </a:cxn>
                  <a:cxn ang="0">
                    <a:pos x="T6" y="T7"/>
                  </a:cxn>
                </a:cxnLst>
                <a:rect l="0" t="0" r="r" b="b"/>
                <a:pathLst>
                  <a:path w="36" h="60">
                    <a:moveTo>
                      <a:pt x="36" y="0"/>
                    </a:moveTo>
                    <a:cubicBezTo>
                      <a:pt x="36" y="0"/>
                      <a:pt x="33" y="4"/>
                      <a:pt x="30" y="9"/>
                    </a:cubicBezTo>
                    <a:cubicBezTo>
                      <a:pt x="26" y="15"/>
                      <a:pt x="22" y="22"/>
                      <a:pt x="18" y="30"/>
                    </a:cubicBezTo>
                    <a:cubicBezTo>
                      <a:pt x="9" y="45"/>
                      <a:pt x="0" y="60"/>
                      <a:pt x="0"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3" name="Freeform 70"/>
              <p:cNvSpPr/>
              <p:nvPr/>
            </p:nvSpPr>
            <p:spPr bwMode="auto">
              <a:xfrm>
                <a:off x="4540250" y="1236663"/>
                <a:ext cx="36513" cy="44450"/>
              </a:xfrm>
              <a:custGeom>
                <a:avLst/>
                <a:gdLst>
                  <a:gd name="T0" fmla="*/ 44 w 44"/>
                  <a:gd name="T1" fmla="*/ 0 h 54"/>
                  <a:gd name="T2" fmla="*/ 37 w 44"/>
                  <a:gd name="T3" fmla="*/ 8 h 54"/>
                  <a:gd name="T4" fmla="*/ 29 w 44"/>
                  <a:gd name="T5" fmla="*/ 17 h 54"/>
                  <a:gd name="T6" fmla="*/ 21 w 44"/>
                  <a:gd name="T7" fmla="*/ 27 h 54"/>
                  <a:gd name="T8" fmla="*/ 0 w 44"/>
                  <a:gd name="T9" fmla="*/ 54 h 54"/>
                </a:gdLst>
                <a:ahLst/>
                <a:cxnLst>
                  <a:cxn ang="0">
                    <a:pos x="T0" y="T1"/>
                  </a:cxn>
                  <a:cxn ang="0">
                    <a:pos x="T2" y="T3"/>
                  </a:cxn>
                  <a:cxn ang="0">
                    <a:pos x="T4" y="T5"/>
                  </a:cxn>
                  <a:cxn ang="0">
                    <a:pos x="T6" y="T7"/>
                  </a:cxn>
                  <a:cxn ang="0">
                    <a:pos x="T8" y="T9"/>
                  </a:cxn>
                </a:cxnLst>
                <a:rect l="0" t="0" r="r" b="b"/>
                <a:pathLst>
                  <a:path w="44" h="54">
                    <a:moveTo>
                      <a:pt x="44" y="0"/>
                    </a:moveTo>
                    <a:cubicBezTo>
                      <a:pt x="44" y="0"/>
                      <a:pt x="41" y="3"/>
                      <a:pt x="37" y="8"/>
                    </a:cubicBezTo>
                    <a:cubicBezTo>
                      <a:pt x="35" y="11"/>
                      <a:pt x="32" y="14"/>
                      <a:pt x="29" y="17"/>
                    </a:cubicBezTo>
                    <a:cubicBezTo>
                      <a:pt x="27" y="20"/>
                      <a:pt x="24" y="23"/>
                      <a:pt x="21" y="27"/>
                    </a:cubicBezTo>
                    <a:cubicBezTo>
                      <a:pt x="11" y="40"/>
                      <a:pt x="0" y="54"/>
                      <a:pt x="0"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4" name="Freeform 71"/>
              <p:cNvSpPr/>
              <p:nvPr/>
            </p:nvSpPr>
            <p:spPr bwMode="auto">
              <a:xfrm>
                <a:off x="4471988" y="876300"/>
                <a:ext cx="320675" cy="319088"/>
              </a:xfrm>
              <a:custGeom>
                <a:avLst/>
                <a:gdLst>
                  <a:gd name="T0" fmla="*/ 255 w 397"/>
                  <a:gd name="T1" fmla="*/ 144 h 395"/>
                  <a:gd name="T2" fmla="*/ 227 w 397"/>
                  <a:gd name="T3" fmla="*/ 170 h 395"/>
                  <a:gd name="T4" fmla="*/ 199 w 397"/>
                  <a:gd name="T5" fmla="*/ 197 h 395"/>
                  <a:gd name="T6" fmla="*/ 168 w 397"/>
                  <a:gd name="T7" fmla="*/ 230 h 395"/>
                  <a:gd name="T8" fmla="*/ 110 w 397"/>
                  <a:gd name="T9" fmla="*/ 291 h 395"/>
                  <a:gd name="T10" fmla="*/ 84 w 397"/>
                  <a:gd name="T11" fmla="*/ 319 h 395"/>
                  <a:gd name="T12" fmla="*/ 0 w 397"/>
                  <a:gd name="T13" fmla="*/ 245 h 395"/>
                  <a:gd name="T14" fmla="*/ 10 w 397"/>
                  <a:gd name="T15" fmla="*/ 234 h 395"/>
                  <a:gd name="T16" fmla="*/ 36 w 397"/>
                  <a:gd name="T17" fmla="*/ 204 h 395"/>
                  <a:gd name="T18" fmla="*/ 118 w 397"/>
                  <a:gd name="T19" fmla="*/ 118 h 395"/>
                  <a:gd name="T20" fmla="*/ 205 w 397"/>
                  <a:gd name="T21" fmla="*/ 36 h 395"/>
                  <a:gd name="T22" fmla="*/ 234 w 397"/>
                  <a:gd name="T23" fmla="*/ 10 h 395"/>
                  <a:gd name="T24" fmla="*/ 245 w 397"/>
                  <a:gd name="T25" fmla="*/ 0 h 395"/>
                  <a:gd name="T26" fmla="*/ 397 w 397"/>
                  <a:gd name="T27" fmla="*/ 172 h 395"/>
                  <a:gd name="T28" fmla="*/ 387 w 397"/>
                  <a:gd name="T29" fmla="*/ 180 h 395"/>
                  <a:gd name="T30" fmla="*/ 360 w 397"/>
                  <a:gd name="T31" fmla="*/ 204 h 395"/>
                  <a:gd name="T32" fmla="*/ 282 w 397"/>
                  <a:gd name="T33" fmla="*/ 279 h 395"/>
                  <a:gd name="T34" fmla="*/ 207 w 397"/>
                  <a:gd name="T35" fmla="*/ 358 h 395"/>
                  <a:gd name="T36" fmla="*/ 183 w 397"/>
                  <a:gd name="T37" fmla="*/ 384 h 395"/>
                  <a:gd name="T38" fmla="*/ 174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144"/>
                    </a:moveTo>
                    <a:cubicBezTo>
                      <a:pt x="255" y="144"/>
                      <a:pt x="244" y="154"/>
                      <a:pt x="227" y="170"/>
                    </a:cubicBezTo>
                    <a:cubicBezTo>
                      <a:pt x="219" y="178"/>
                      <a:pt x="209" y="187"/>
                      <a:pt x="199" y="197"/>
                    </a:cubicBezTo>
                    <a:cubicBezTo>
                      <a:pt x="189" y="208"/>
                      <a:pt x="178" y="219"/>
                      <a:pt x="168" y="230"/>
                    </a:cubicBezTo>
                    <a:cubicBezTo>
                      <a:pt x="146" y="252"/>
                      <a:pt x="125" y="274"/>
                      <a:pt x="110" y="291"/>
                    </a:cubicBezTo>
                    <a:cubicBezTo>
                      <a:pt x="95" y="308"/>
                      <a:pt x="84" y="319"/>
                      <a:pt x="84" y="319"/>
                    </a:cubicBezTo>
                    <a:cubicBezTo>
                      <a:pt x="0" y="245"/>
                      <a:pt x="0" y="245"/>
                      <a:pt x="0" y="245"/>
                    </a:cubicBezTo>
                    <a:cubicBezTo>
                      <a:pt x="0" y="245"/>
                      <a:pt x="4" y="241"/>
                      <a:pt x="10" y="234"/>
                    </a:cubicBezTo>
                    <a:cubicBezTo>
                      <a:pt x="16" y="227"/>
                      <a:pt x="25" y="216"/>
                      <a:pt x="36" y="204"/>
                    </a:cubicBezTo>
                    <a:cubicBezTo>
                      <a:pt x="59" y="181"/>
                      <a:pt x="89" y="150"/>
                      <a:pt x="118" y="118"/>
                    </a:cubicBezTo>
                    <a:cubicBezTo>
                      <a:pt x="150" y="88"/>
                      <a:pt x="181" y="58"/>
                      <a:pt x="205" y="36"/>
                    </a:cubicBezTo>
                    <a:cubicBezTo>
                      <a:pt x="216" y="25"/>
                      <a:pt x="227" y="16"/>
                      <a:pt x="234" y="10"/>
                    </a:cubicBezTo>
                    <a:cubicBezTo>
                      <a:pt x="241" y="3"/>
                      <a:pt x="245" y="0"/>
                      <a:pt x="245" y="0"/>
                    </a:cubicBezTo>
                    <a:cubicBezTo>
                      <a:pt x="397" y="172"/>
                      <a:pt x="397" y="172"/>
                      <a:pt x="397" y="172"/>
                    </a:cubicBezTo>
                    <a:cubicBezTo>
                      <a:pt x="397" y="172"/>
                      <a:pt x="393" y="175"/>
                      <a:pt x="387" y="180"/>
                    </a:cubicBezTo>
                    <a:cubicBezTo>
                      <a:pt x="380" y="186"/>
                      <a:pt x="371" y="194"/>
                      <a:pt x="360" y="204"/>
                    </a:cubicBezTo>
                    <a:cubicBezTo>
                      <a:pt x="339" y="225"/>
                      <a:pt x="310" y="252"/>
                      <a:pt x="282" y="279"/>
                    </a:cubicBezTo>
                    <a:cubicBezTo>
                      <a:pt x="255" y="308"/>
                      <a:pt x="227" y="336"/>
                      <a:pt x="207" y="358"/>
                    </a:cubicBezTo>
                    <a:cubicBezTo>
                      <a:pt x="197" y="368"/>
                      <a:pt x="189" y="378"/>
                      <a:pt x="183" y="384"/>
                    </a:cubicBezTo>
                    <a:cubicBezTo>
                      <a:pt x="177" y="391"/>
                      <a:pt x="174" y="395"/>
                      <a:pt x="174"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5" name="Line 72"/>
              <p:cNvSpPr>
                <a:spLocks noChangeShapeType="1"/>
              </p:cNvSpPr>
              <p:nvPr/>
            </p:nvSpPr>
            <p:spPr bwMode="auto">
              <a:xfrm flipV="1">
                <a:off x="4792663"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6" name="Line 73"/>
              <p:cNvSpPr>
                <a:spLocks noChangeShapeType="1"/>
              </p:cNvSpPr>
              <p:nvPr/>
            </p:nvSpPr>
            <p:spPr bwMode="auto">
              <a:xfrm flipV="1">
                <a:off x="4576763" y="1195388"/>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7" name="Freeform 74"/>
              <p:cNvSpPr/>
              <p:nvPr/>
            </p:nvSpPr>
            <p:spPr bwMode="auto">
              <a:xfrm>
                <a:off x="4764088" y="636588"/>
                <a:ext cx="323850" cy="304800"/>
              </a:xfrm>
              <a:custGeom>
                <a:avLst/>
                <a:gdLst>
                  <a:gd name="T0" fmla="*/ 139 w 401"/>
                  <a:gd name="T1" fmla="*/ 233 h 378"/>
                  <a:gd name="T2" fmla="*/ 239 w 401"/>
                  <a:gd name="T3" fmla="*/ 162 h 378"/>
                  <a:gd name="T4" fmla="*/ 342 w 401"/>
                  <a:gd name="T5" fmla="*/ 96 h 378"/>
                  <a:gd name="T6" fmla="*/ 283 w 401"/>
                  <a:gd name="T7" fmla="*/ 0 h 378"/>
                  <a:gd name="T8" fmla="*/ 237 w 401"/>
                  <a:gd name="T9" fmla="*/ 29 h 378"/>
                  <a:gd name="T10" fmla="*/ 191 w 401"/>
                  <a:gd name="T11" fmla="*/ 59 h 378"/>
                  <a:gd name="T12" fmla="*/ 178 w 401"/>
                  <a:gd name="T13" fmla="*/ 67 h 378"/>
                  <a:gd name="T14" fmla="*/ 165 w 401"/>
                  <a:gd name="T15" fmla="*/ 76 h 378"/>
                  <a:gd name="T16" fmla="*/ 138 w 401"/>
                  <a:gd name="T17" fmla="*/ 95 h 378"/>
                  <a:gd name="T18" fmla="*/ 87 w 401"/>
                  <a:gd name="T19" fmla="*/ 132 h 378"/>
                  <a:gd name="T20" fmla="*/ 63 w 401"/>
                  <a:gd name="T21" fmla="*/ 149 h 378"/>
                  <a:gd name="T22" fmla="*/ 42 w 401"/>
                  <a:gd name="T23" fmla="*/ 165 h 378"/>
                  <a:gd name="T24" fmla="*/ 0 w 401"/>
                  <a:gd name="T25" fmla="*/ 199 h 378"/>
                  <a:gd name="T26" fmla="*/ 143 w 401"/>
                  <a:gd name="T27" fmla="*/ 378 h 378"/>
                  <a:gd name="T28" fmla="*/ 181 w 401"/>
                  <a:gd name="T29" fmla="*/ 348 h 378"/>
                  <a:gd name="T30" fmla="*/ 269 w 401"/>
                  <a:gd name="T31" fmla="*/ 284 h 378"/>
                  <a:gd name="T32" fmla="*/ 293 w 401"/>
                  <a:gd name="T33" fmla="*/ 267 h 378"/>
                  <a:gd name="T34" fmla="*/ 316 w 401"/>
                  <a:gd name="T35" fmla="*/ 251 h 378"/>
                  <a:gd name="T36" fmla="*/ 359 w 401"/>
                  <a:gd name="T37" fmla="*/ 224 h 378"/>
                  <a:gd name="T38" fmla="*/ 401 w 401"/>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8">
                    <a:moveTo>
                      <a:pt x="139" y="233"/>
                    </a:moveTo>
                    <a:cubicBezTo>
                      <a:pt x="139" y="233"/>
                      <a:pt x="189" y="197"/>
                      <a:pt x="239" y="162"/>
                    </a:cubicBezTo>
                    <a:cubicBezTo>
                      <a:pt x="290" y="129"/>
                      <a:pt x="342" y="96"/>
                      <a:pt x="342" y="96"/>
                    </a:cubicBezTo>
                    <a:cubicBezTo>
                      <a:pt x="283" y="0"/>
                      <a:pt x="283" y="0"/>
                      <a:pt x="283" y="0"/>
                    </a:cubicBezTo>
                    <a:cubicBezTo>
                      <a:pt x="283" y="0"/>
                      <a:pt x="265" y="11"/>
                      <a:pt x="237" y="29"/>
                    </a:cubicBezTo>
                    <a:cubicBezTo>
                      <a:pt x="224" y="38"/>
                      <a:pt x="208" y="48"/>
                      <a:pt x="191" y="59"/>
                    </a:cubicBezTo>
                    <a:cubicBezTo>
                      <a:pt x="186" y="62"/>
                      <a:pt x="182" y="64"/>
                      <a:pt x="178" y="67"/>
                    </a:cubicBezTo>
                    <a:cubicBezTo>
                      <a:pt x="173" y="70"/>
                      <a:pt x="169" y="73"/>
                      <a:pt x="165" y="76"/>
                    </a:cubicBezTo>
                    <a:cubicBezTo>
                      <a:pt x="156" y="83"/>
                      <a:pt x="147" y="89"/>
                      <a:pt x="138" y="95"/>
                    </a:cubicBezTo>
                    <a:cubicBezTo>
                      <a:pt x="121" y="108"/>
                      <a:pt x="103" y="120"/>
                      <a:pt x="87" y="132"/>
                    </a:cubicBezTo>
                    <a:cubicBezTo>
                      <a:pt x="78" y="138"/>
                      <a:pt x="70" y="143"/>
                      <a:pt x="63" y="149"/>
                    </a:cubicBezTo>
                    <a:cubicBezTo>
                      <a:pt x="56" y="155"/>
                      <a:pt x="49" y="160"/>
                      <a:pt x="42" y="165"/>
                    </a:cubicBezTo>
                    <a:cubicBezTo>
                      <a:pt x="17" y="185"/>
                      <a:pt x="0" y="199"/>
                      <a:pt x="0" y="199"/>
                    </a:cubicBezTo>
                    <a:cubicBezTo>
                      <a:pt x="143" y="378"/>
                      <a:pt x="143" y="378"/>
                      <a:pt x="143" y="378"/>
                    </a:cubicBezTo>
                    <a:cubicBezTo>
                      <a:pt x="143" y="378"/>
                      <a:pt x="158" y="366"/>
                      <a:pt x="181" y="348"/>
                    </a:cubicBezTo>
                    <a:cubicBezTo>
                      <a:pt x="204" y="329"/>
                      <a:pt x="237" y="307"/>
                      <a:pt x="269" y="284"/>
                    </a:cubicBezTo>
                    <a:cubicBezTo>
                      <a:pt x="277" y="278"/>
                      <a:pt x="285" y="273"/>
                      <a:pt x="293" y="267"/>
                    </a:cubicBezTo>
                    <a:cubicBezTo>
                      <a:pt x="301" y="261"/>
                      <a:pt x="309" y="256"/>
                      <a:pt x="316" y="251"/>
                    </a:cubicBezTo>
                    <a:cubicBezTo>
                      <a:pt x="332" y="241"/>
                      <a:pt x="347" y="232"/>
                      <a:pt x="359" y="224"/>
                    </a:cubicBezTo>
                    <a:cubicBezTo>
                      <a:pt x="384" y="208"/>
                      <a:pt x="401" y="197"/>
                      <a:pt x="401"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8" name="Freeform 75"/>
              <p:cNvSpPr/>
              <p:nvPr/>
            </p:nvSpPr>
            <p:spPr bwMode="auto">
              <a:xfrm>
                <a:off x="4835525" y="941388"/>
                <a:ext cx="42863" cy="36513"/>
              </a:xfrm>
              <a:custGeom>
                <a:avLst/>
                <a:gdLst>
                  <a:gd name="T0" fmla="*/ 54 w 54"/>
                  <a:gd name="T1" fmla="*/ 0 h 44"/>
                  <a:gd name="T2" fmla="*/ 26 w 54"/>
                  <a:gd name="T3" fmla="*/ 22 h 44"/>
                  <a:gd name="T4" fmla="*/ 16 w 54"/>
                  <a:gd name="T5" fmla="*/ 30 h 44"/>
                  <a:gd name="T6" fmla="*/ 8 w 54"/>
                  <a:gd name="T7" fmla="*/ 37 h 44"/>
                  <a:gd name="T8" fmla="*/ 0 w 54"/>
                  <a:gd name="T9" fmla="*/ 44 h 44"/>
                </a:gdLst>
                <a:ahLst/>
                <a:cxnLst>
                  <a:cxn ang="0">
                    <a:pos x="T0" y="T1"/>
                  </a:cxn>
                  <a:cxn ang="0">
                    <a:pos x="T2" y="T3"/>
                  </a:cxn>
                  <a:cxn ang="0">
                    <a:pos x="T4" y="T5"/>
                  </a:cxn>
                  <a:cxn ang="0">
                    <a:pos x="T6" y="T7"/>
                  </a:cxn>
                  <a:cxn ang="0">
                    <a:pos x="T8" y="T9"/>
                  </a:cxn>
                </a:cxnLst>
                <a:rect l="0" t="0" r="r" b="b"/>
                <a:pathLst>
                  <a:path w="54" h="44">
                    <a:moveTo>
                      <a:pt x="54" y="0"/>
                    </a:moveTo>
                    <a:cubicBezTo>
                      <a:pt x="54" y="0"/>
                      <a:pt x="40" y="11"/>
                      <a:pt x="26" y="22"/>
                    </a:cubicBezTo>
                    <a:cubicBezTo>
                      <a:pt x="23" y="25"/>
                      <a:pt x="19" y="27"/>
                      <a:pt x="16" y="30"/>
                    </a:cubicBezTo>
                    <a:cubicBezTo>
                      <a:pt x="13" y="32"/>
                      <a:pt x="10" y="35"/>
                      <a:pt x="8" y="37"/>
                    </a:cubicBezTo>
                    <a:cubicBezTo>
                      <a:pt x="3" y="41"/>
                      <a:pt x="0" y="44"/>
                      <a:pt x="0"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9" name="Freeform 76"/>
              <p:cNvSpPr/>
              <p:nvPr/>
            </p:nvSpPr>
            <p:spPr bwMode="auto">
              <a:xfrm>
                <a:off x="5087938" y="766763"/>
                <a:ext cx="47625" cy="28575"/>
              </a:xfrm>
              <a:custGeom>
                <a:avLst/>
                <a:gdLst>
                  <a:gd name="T0" fmla="*/ 59 w 59"/>
                  <a:gd name="T1" fmla="*/ 0 h 35"/>
                  <a:gd name="T2" fmla="*/ 29 w 59"/>
                  <a:gd name="T3" fmla="*/ 17 h 35"/>
                  <a:gd name="T4" fmla="*/ 9 w 59"/>
                  <a:gd name="T5" fmla="*/ 29 h 35"/>
                  <a:gd name="T6" fmla="*/ 0 w 59"/>
                  <a:gd name="T7" fmla="*/ 35 h 35"/>
                </a:gdLst>
                <a:ahLst/>
                <a:cxnLst>
                  <a:cxn ang="0">
                    <a:pos x="T0" y="T1"/>
                  </a:cxn>
                  <a:cxn ang="0">
                    <a:pos x="T2" y="T3"/>
                  </a:cxn>
                  <a:cxn ang="0">
                    <a:pos x="T4" y="T5"/>
                  </a:cxn>
                  <a:cxn ang="0">
                    <a:pos x="T6" y="T7"/>
                  </a:cxn>
                </a:cxnLst>
                <a:rect l="0" t="0" r="r" b="b"/>
                <a:pathLst>
                  <a:path w="59" h="35">
                    <a:moveTo>
                      <a:pt x="59" y="0"/>
                    </a:moveTo>
                    <a:cubicBezTo>
                      <a:pt x="59" y="0"/>
                      <a:pt x="44" y="8"/>
                      <a:pt x="29" y="17"/>
                    </a:cubicBezTo>
                    <a:cubicBezTo>
                      <a:pt x="22" y="21"/>
                      <a:pt x="14" y="26"/>
                      <a:pt x="9" y="29"/>
                    </a:cubicBezTo>
                    <a:cubicBezTo>
                      <a:pt x="3" y="33"/>
                      <a:pt x="0" y="35"/>
                      <a:pt x="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0" name="Freeform 77"/>
              <p:cNvSpPr/>
              <p:nvPr/>
            </p:nvSpPr>
            <p:spPr bwMode="auto">
              <a:xfrm>
                <a:off x="5092700" y="458788"/>
                <a:ext cx="322263" cy="280988"/>
              </a:xfrm>
              <a:custGeom>
                <a:avLst/>
                <a:gdLst>
                  <a:gd name="T0" fmla="*/ 274 w 398"/>
                  <a:gd name="T1" fmla="*/ 138 h 346"/>
                  <a:gd name="T2" fmla="*/ 239 w 398"/>
                  <a:gd name="T3" fmla="*/ 154 h 346"/>
                  <a:gd name="T4" fmla="*/ 203 w 398"/>
                  <a:gd name="T5" fmla="*/ 170 h 346"/>
                  <a:gd name="T6" fmla="*/ 163 w 398"/>
                  <a:gd name="T7" fmla="*/ 189 h 346"/>
                  <a:gd name="T8" fmla="*/ 88 w 398"/>
                  <a:gd name="T9" fmla="*/ 227 h 346"/>
                  <a:gd name="T10" fmla="*/ 63 w 398"/>
                  <a:gd name="T11" fmla="*/ 240 h 346"/>
                  <a:gd name="T12" fmla="*/ 54 w 398"/>
                  <a:gd name="T13" fmla="*/ 245 h 346"/>
                  <a:gd name="T14" fmla="*/ 0 w 398"/>
                  <a:gd name="T15" fmla="*/ 146 h 346"/>
                  <a:gd name="T16" fmla="*/ 3 w 398"/>
                  <a:gd name="T17" fmla="*/ 144 h 346"/>
                  <a:gd name="T18" fmla="*/ 13 w 398"/>
                  <a:gd name="T19" fmla="*/ 139 h 346"/>
                  <a:gd name="T20" fmla="*/ 48 w 398"/>
                  <a:gd name="T21" fmla="*/ 121 h 346"/>
                  <a:gd name="T22" fmla="*/ 98 w 398"/>
                  <a:gd name="T23" fmla="*/ 96 h 346"/>
                  <a:gd name="T24" fmla="*/ 125 w 398"/>
                  <a:gd name="T25" fmla="*/ 82 h 346"/>
                  <a:gd name="T26" fmla="*/ 155 w 398"/>
                  <a:gd name="T27" fmla="*/ 68 h 346"/>
                  <a:gd name="T28" fmla="*/ 213 w 398"/>
                  <a:gd name="T29" fmla="*/ 42 h 346"/>
                  <a:gd name="T30" fmla="*/ 264 w 398"/>
                  <a:gd name="T31" fmla="*/ 20 h 346"/>
                  <a:gd name="T32" fmla="*/ 314 w 398"/>
                  <a:gd name="T33" fmla="*/ 0 h 346"/>
                  <a:gd name="T34" fmla="*/ 398 w 398"/>
                  <a:gd name="T35" fmla="*/ 214 h 346"/>
                  <a:gd name="T36" fmla="*/ 353 w 398"/>
                  <a:gd name="T37" fmla="*/ 232 h 346"/>
                  <a:gd name="T38" fmla="*/ 306 w 398"/>
                  <a:gd name="T39" fmla="*/ 252 h 346"/>
                  <a:gd name="T40" fmla="*/ 254 w 398"/>
                  <a:gd name="T41" fmla="*/ 276 h 346"/>
                  <a:gd name="T42" fmla="*/ 227 w 398"/>
                  <a:gd name="T43" fmla="*/ 288 h 346"/>
                  <a:gd name="T44" fmla="*/ 201 w 398"/>
                  <a:gd name="T45" fmla="*/ 301 h 346"/>
                  <a:gd name="T46" fmla="*/ 156 w 398"/>
                  <a:gd name="T47" fmla="*/ 324 h 346"/>
                  <a:gd name="T48" fmla="*/ 112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138"/>
                    </a:moveTo>
                    <a:cubicBezTo>
                      <a:pt x="274" y="138"/>
                      <a:pt x="260" y="144"/>
                      <a:pt x="239" y="154"/>
                    </a:cubicBezTo>
                    <a:cubicBezTo>
                      <a:pt x="228" y="159"/>
                      <a:pt x="216" y="164"/>
                      <a:pt x="203" y="170"/>
                    </a:cubicBezTo>
                    <a:cubicBezTo>
                      <a:pt x="190" y="176"/>
                      <a:pt x="176" y="182"/>
                      <a:pt x="163" y="189"/>
                    </a:cubicBezTo>
                    <a:cubicBezTo>
                      <a:pt x="135" y="203"/>
                      <a:pt x="108" y="217"/>
                      <a:pt x="88" y="227"/>
                    </a:cubicBezTo>
                    <a:cubicBezTo>
                      <a:pt x="77" y="233"/>
                      <a:pt x="69" y="237"/>
                      <a:pt x="63" y="240"/>
                    </a:cubicBezTo>
                    <a:cubicBezTo>
                      <a:pt x="57" y="243"/>
                      <a:pt x="54" y="245"/>
                      <a:pt x="54" y="245"/>
                    </a:cubicBezTo>
                    <a:cubicBezTo>
                      <a:pt x="0" y="146"/>
                      <a:pt x="0" y="146"/>
                      <a:pt x="0" y="146"/>
                    </a:cubicBezTo>
                    <a:cubicBezTo>
                      <a:pt x="0" y="146"/>
                      <a:pt x="1" y="146"/>
                      <a:pt x="3" y="144"/>
                    </a:cubicBezTo>
                    <a:cubicBezTo>
                      <a:pt x="6" y="143"/>
                      <a:pt x="9" y="141"/>
                      <a:pt x="13" y="139"/>
                    </a:cubicBezTo>
                    <a:cubicBezTo>
                      <a:pt x="22" y="135"/>
                      <a:pt x="34" y="129"/>
                      <a:pt x="48" y="121"/>
                    </a:cubicBezTo>
                    <a:cubicBezTo>
                      <a:pt x="63" y="114"/>
                      <a:pt x="79" y="105"/>
                      <a:pt x="98" y="96"/>
                    </a:cubicBezTo>
                    <a:cubicBezTo>
                      <a:pt x="107" y="91"/>
                      <a:pt x="116" y="87"/>
                      <a:pt x="125" y="82"/>
                    </a:cubicBezTo>
                    <a:cubicBezTo>
                      <a:pt x="135" y="77"/>
                      <a:pt x="145" y="73"/>
                      <a:pt x="155" y="68"/>
                    </a:cubicBezTo>
                    <a:cubicBezTo>
                      <a:pt x="175" y="59"/>
                      <a:pt x="194" y="51"/>
                      <a:pt x="213" y="42"/>
                    </a:cubicBezTo>
                    <a:cubicBezTo>
                      <a:pt x="231" y="34"/>
                      <a:pt x="248" y="26"/>
                      <a:pt x="264" y="20"/>
                    </a:cubicBezTo>
                    <a:cubicBezTo>
                      <a:pt x="294" y="8"/>
                      <a:pt x="314" y="0"/>
                      <a:pt x="314" y="0"/>
                    </a:cubicBezTo>
                    <a:cubicBezTo>
                      <a:pt x="398" y="214"/>
                      <a:pt x="398" y="214"/>
                      <a:pt x="398" y="214"/>
                    </a:cubicBezTo>
                    <a:cubicBezTo>
                      <a:pt x="398" y="214"/>
                      <a:pt x="380" y="221"/>
                      <a:pt x="353" y="232"/>
                    </a:cubicBezTo>
                    <a:cubicBezTo>
                      <a:pt x="339" y="237"/>
                      <a:pt x="323" y="244"/>
                      <a:pt x="306" y="252"/>
                    </a:cubicBezTo>
                    <a:cubicBezTo>
                      <a:pt x="289" y="259"/>
                      <a:pt x="271" y="268"/>
                      <a:pt x="254" y="276"/>
                    </a:cubicBezTo>
                    <a:cubicBezTo>
                      <a:pt x="245" y="280"/>
                      <a:pt x="236" y="284"/>
                      <a:pt x="227" y="288"/>
                    </a:cubicBezTo>
                    <a:cubicBezTo>
                      <a:pt x="218" y="292"/>
                      <a:pt x="210" y="297"/>
                      <a:pt x="201" y="301"/>
                    </a:cubicBezTo>
                    <a:cubicBezTo>
                      <a:pt x="185" y="309"/>
                      <a:pt x="169" y="317"/>
                      <a:pt x="156" y="324"/>
                    </a:cubicBezTo>
                    <a:cubicBezTo>
                      <a:pt x="130" y="337"/>
                      <a:pt x="112" y="346"/>
                      <a:pt x="112"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1" name="Freeform 78"/>
              <p:cNvSpPr/>
              <p:nvPr/>
            </p:nvSpPr>
            <p:spPr bwMode="auto">
              <a:xfrm>
                <a:off x="5414963" y="611188"/>
                <a:ext cx="52388" cy="20638"/>
              </a:xfrm>
              <a:custGeom>
                <a:avLst/>
                <a:gdLst>
                  <a:gd name="T0" fmla="*/ 0 w 65"/>
                  <a:gd name="T1" fmla="*/ 26 h 26"/>
                  <a:gd name="T2" fmla="*/ 33 w 65"/>
                  <a:gd name="T3" fmla="*/ 13 h 26"/>
                  <a:gd name="T4" fmla="*/ 55 w 65"/>
                  <a:gd name="T5" fmla="*/ 4 h 26"/>
                  <a:gd name="T6" fmla="*/ 65 w 65"/>
                  <a:gd name="T7" fmla="*/ 0 h 26"/>
                </a:gdLst>
                <a:ahLst/>
                <a:cxnLst>
                  <a:cxn ang="0">
                    <a:pos x="T0" y="T1"/>
                  </a:cxn>
                  <a:cxn ang="0">
                    <a:pos x="T2" y="T3"/>
                  </a:cxn>
                  <a:cxn ang="0">
                    <a:pos x="T4" y="T5"/>
                  </a:cxn>
                  <a:cxn ang="0">
                    <a:pos x="T6" y="T7"/>
                  </a:cxn>
                </a:cxnLst>
                <a:rect l="0" t="0" r="r" b="b"/>
                <a:pathLst>
                  <a:path w="65" h="26">
                    <a:moveTo>
                      <a:pt x="0" y="26"/>
                    </a:moveTo>
                    <a:cubicBezTo>
                      <a:pt x="0" y="26"/>
                      <a:pt x="17" y="19"/>
                      <a:pt x="33" y="13"/>
                    </a:cubicBezTo>
                    <a:cubicBezTo>
                      <a:pt x="41" y="10"/>
                      <a:pt x="49" y="6"/>
                      <a:pt x="55" y="4"/>
                    </a:cubicBezTo>
                    <a:cubicBezTo>
                      <a:pt x="61" y="2"/>
                      <a:pt x="65" y="0"/>
                      <a:pt x="6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2" name="Line 79"/>
              <p:cNvSpPr>
                <a:spLocks noChangeShapeType="1"/>
              </p:cNvSpPr>
              <p:nvPr/>
            </p:nvSpPr>
            <p:spPr bwMode="auto">
              <a:xfrm flipV="1">
                <a:off x="5135563"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3" name="Freeform 80"/>
              <p:cNvSpPr/>
              <p:nvPr/>
            </p:nvSpPr>
            <p:spPr bwMode="auto">
              <a:xfrm>
                <a:off x="5461000" y="344488"/>
                <a:ext cx="304800" cy="249238"/>
              </a:xfrm>
              <a:custGeom>
                <a:avLst/>
                <a:gdLst>
                  <a:gd name="T0" fmla="*/ 120 w 377"/>
                  <a:gd name="T1" fmla="*/ 170 h 308"/>
                  <a:gd name="T2" fmla="*/ 157 w 377"/>
                  <a:gd name="T3" fmla="*/ 160 h 308"/>
                  <a:gd name="T4" fmla="*/ 194 w 377"/>
                  <a:gd name="T5" fmla="*/ 149 h 308"/>
                  <a:gd name="T6" fmla="*/ 216 w 377"/>
                  <a:gd name="T7" fmla="*/ 143 h 308"/>
                  <a:gd name="T8" fmla="*/ 238 w 377"/>
                  <a:gd name="T9" fmla="*/ 138 h 308"/>
                  <a:gd name="T10" fmla="*/ 320 w 377"/>
                  <a:gd name="T11" fmla="*/ 119 h 308"/>
                  <a:gd name="T12" fmla="*/ 347 w 377"/>
                  <a:gd name="T13" fmla="*/ 113 h 308"/>
                  <a:gd name="T14" fmla="*/ 357 w 377"/>
                  <a:gd name="T15" fmla="*/ 111 h 308"/>
                  <a:gd name="T16" fmla="*/ 335 w 377"/>
                  <a:gd name="T17" fmla="*/ 0 h 308"/>
                  <a:gd name="T18" fmla="*/ 331 w 377"/>
                  <a:gd name="T19" fmla="*/ 1 h 308"/>
                  <a:gd name="T20" fmla="*/ 320 w 377"/>
                  <a:gd name="T21" fmla="*/ 3 h 308"/>
                  <a:gd name="T22" fmla="*/ 282 w 377"/>
                  <a:gd name="T23" fmla="*/ 12 h 308"/>
                  <a:gd name="T24" fmla="*/ 228 w 377"/>
                  <a:gd name="T25" fmla="*/ 25 h 308"/>
                  <a:gd name="T26" fmla="*/ 166 w 377"/>
                  <a:gd name="T27" fmla="*/ 40 h 308"/>
                  <a:gd name="T28" fmla="*/ 51 w 377"/>
                  <a:gd name="T29" fmla="*/ 73 h 308"/>
                  <a:gd name="T30" fmla="*/ 0 w 377"/>
                  <a:gd name="T31" fmla="*/ 90 h 308"/>
                  <a:gd name="T32" fmla="*/ 73 w 377"/>
                  <a:gd name="T33" fmla="*/ 308 h 308"/>
                  <a:gd name="T34" fmla="*/ 119 w 377"/>
                  <a:gd name="T35" fmla="*/ 292 h 308"/>
                  <a:gd name="T36" fmla="*/ 224 w 377"/>
                  <a:gd name="T37" fmla="*/ 262 h 308"/>
                  <a:gd name="T38" fmla="*/ 252 w 377"/>
                  <a:gd name="T39" fmla="*/ 255 h 308"/>
                  <a:gd name="T40" fmla="*/ 280 w 377"/>
                  <a:gd name="T41" fmla="*/ 248 h 308"/>
                  <a:gd name="T42" fmla="*/ 329 w 377"/>
                  <a:gd name="T43" fmla="*/ 237 h 308"/>
                  <a:gd name="T44" fmla="*/ 364 w 377"/>
                  <a:gd name="T45" fmla="*/ 229 h 308"/>
                  <a:gd name="T46" fmla="*/ 377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120" y="170"/>
                    </a:moveTo>
                    <a:cubicBezTo>
                      <a:pt x="120" y="170"/>
                      <a:pt x="134" y="166"/>
                      <a:pt x="157" y="160"/>
                    </a:cubicBezTo>
                    <a:cubicBezTo>
                      <a:pt x="168" y="157"/>
                      <a:pt x="180" y="153"/>
                      <a:pt x="194" y="149"/>
                    </a:cubicBezTo>
                    <a:cubicBezTo>
                      <a:pt x="201" y="147"/>
                      <a:pt x="208" y="145"/>
                      <a:pt x="216" y="143"/>
                    </a:cubicBezTo>
                    <a:cubicBezTo>
                      <a:pt x="223" y="141"/>
                      <a:pt x="230" y="140"/>
                      <a:pt x="238" y="138"/>
                    </a:cubicBezTo>
                    <a:cubicBezTo>
                      <a:pt x="268" y="131"/>
                      <a:pt x="297" y="124"/>
                      <a:pt x="320" y="119"/>
                    </a:cubicBezTo>
                    <a:cubicBezTo>
                      <a:pt x="331" y="116"/>
                      <a:pt x="340" y="114"/>
                      <a:pt x="347" y="113"/>
                    </a:cubicBezTo>
                    <a:cubicBezTo>
                      <a:pt x="353" y="111"/>
                      <a:pt x="357" y="111"/>
                      <a:pt x="357" y="111"/>
                    </a:cubicBezTo>
                    <a:cubicBezTo>
                      <a:pt x="335" y="0"/>
                      <a:pt x="335" y="0"/>
                      <a:pt x="335" y="0"/>
                    </a:cubicBezTo>
                    <a:cubicBezTo>
                      <a:pt x="335" y="0"/>
                      <a:pt x="333" y="1"/>
                      <a:pt x="331" y="1"/>
                    </a:cubicBezTo>
                    <a:cubicBezTo>
                      <a:pt x="328" y="2"/>
                      <a:pt x="325" y="2"/>
                      <a:pt x="320" y="3"/>
                    </a:cubicBezTo>
                    <a:cubicBezTo>
                      <a:pt x="311" y="6"/>
                      <a:pt x="298" y="9"/>
                      <a:pt x="282" y="12"/>
                    </a:cubicBezTo>
                    <a:cubicBezTo>
                      <a:pt x="266" y="16"/>
                      <a:pt x="248" y="20"/>
                      <a:pt x="228" y="25"/>
                    </a:cubicBezTo>
                    <a:cubicBezTo>
                      <a:pt x="208" y="29"/>
                      <a:pt x="187" y="34"/>
                      <a:pt x="166" y="40"/>
                    </a:cubicBezTo>
                    <a:cubicBezTo>
                      <a:pt x="124" y="52"/>
                      <a:pt x="83" y="64"/>
                      <a:pt x="51" y="73"/>
                    </a:cubicBezTo>
                    <a:cubicBezTo>
                      <a:pt x="21" y="83"/>
                      <a:pt x="0" y="90"/>
                      <a:pt x="0" y="90"/>
                    </a:cubicBezTo>
                    <a:cubicBezTo>
                      <a:pt x="73" y="308"/>
                      <a:pt x="73" y="308"/>
                      <a:pt x="73" y="308"/>
                    </a:cubicBezTo>
                    <a:cubicBezTo>
                      <a:pt x="73" y="308"/>
                      <a:pt x="91" y="302"/>
                      <a:pt x="119" y="292"/>
                    </a:cubicBezTo>
                    <a:cubicBezTo>
                      <a:pt x="148" y="284"/>
                      <a:pt x="186" y="273"/>
                      <a:pt x="224" y="262"/>
                    </a:cubicBezTo>
                    <a:cubicBezTo>
                      <a:pt x="233" y="260"/>
                      <a:pt x="243" y="257"/>
                      <a:pt x="252" y="255"/>
                    </a:cubicBezTo>
                    <a:cubicBezTo>
                      <a:pt x="262" y="252"/>
                      <a:pt x="271" y="250"/>
                      <a:pt x="280" y="248"/>
                    </a:cubicBezTo>
                    <a:cubicBezTo>
                      <a:pt x="298" y="244"/>
                      <a:pt x="315" y="240"/>
                      <a:pt x="329" y="237"/>
                    </a:cubicBezTo>
                    <a:cubicBezTo>
                      <a:pt x="343" y="234"/>
                      <a:pt x="355" y="231"/>
                      <a:pt x="364" y="229"/>
                    </a:cubicBezTo>
                    <a:cubicBezTo>
                      <a:pt x="372" y="227"/>
                      <a:pt x="377" y="226"/>
                      <a:pt x="377"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4" name="Line 81"/>
              <p:cNvSpPr>
                <a:spLocks noChangeShapeType="1"/>
              </p:cNvSpPr>
              <p:nvPr/>
            </p:nvSpPr>
            <p:spPr bwMode="auto">
              <a:xfrm flipH="1">
                <a:off x="5467350"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5" name="Line 82"/>
              <p:cNvSpPr>
                <a:spLocks noChangeShapeType="1"/>
              </p:cNvSpPr>
              <p:nvPr/>
            </p:nvSpPr>
            <p:spPr bwMode="auto">
              <a:xfrm flipH="1">
                <a:off x="5765800"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6" name="Freeform 83"/>
              <p:cNvSpPr/>
              <p:nvPr/>
            </p:nvSpPr>
            <p:spPr bwMode="auto">
              <a:xfrm>
                <a:off x="5846763" y="301625"/>
                <a:ext cx="284163" cy="206375"/>
              </a:xfrm>
              <a:custGeom>
                <a:avLst/>
                <a:gdLst>
                  <a:gd name="T0" fmla="*/ 260 w 351"/>
                  <a:gd name="T1" fmla="*/ 116 h 256"/>
                  <a:gd name="T2" fmla="*/ 138 w 351"/>
                  <a:gd name="T3" fmla="*/ 125 h 256"/>
                  <a:gd name="T4" fmla="*/ 16 w 351"/>
                  <a:gd name="T5" fmla="*/ 141 h 256"/>
                  <a:gd name="T6" fmla="*/ 0 w 351"/>
                  <a:gd name="T7" fmla="*/ 30 h 256"/>
                  <a:gd name="T8" fmla="*/ 54 w 351"/>
                  <a:gd name="T9" fmla="*/ 23 h 256"/>
                  <a:gd name="T10" fmla="*/ 172 w 351"/>
                  <a:gd name="T11" fmla="*/ 10 h 256"/>
                  <a:gd name="T12" fmla="*/ 236 w 351"/>
                  <a:gd name="T13" fmla="*/ 5 h 256"/>
                  <a:gd name="T14" fmla="*/ 291 w 351"/>
                  <a:gd name="T15" fmla="*/ 2 h 256"/>
                  <a:gd name="T16" fmla="*/ 345 w 351"/>
                  <a:gd name="T17" fmla="*/ 0 h 256"/>
                  <a:gd name="T18" fmla="*/ 351 w 351"/>
                  <a:gd name="T19" fmla="*/ 230 h 256"/>
                  <a:gd name="T20" fmla="*/ 302 w 351"/>
                  <a:gd name="T21" fmla="*/ 231 h 256"/>
                  <a:gd name="T22" fmla="*/ 251 w 351"/>
                  <a:gd name="T23" fmla="*/ 234 h 256"/>
                  <a:gd name="T24" fmla="*/ 194 w 351"/>
                  <a:gd name="T25" fmla="*/ 238 h 256"/>
                  <a:gd name="T26" fmla="*/ 86 w 351"/>
                  <a:gd name="T27" fmla="*/ 250 h 256"/>
                  <a:gd name="T28" fmla="*/ 37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16"/>
                    </a:moveTo>
                    <a:cubicBezTo>
                      <a:pt x="260" y="116"/>
                      <a:pt x="199" y="121"/>
                      <a:pt x="138" y="125"/>
                    </a:cubicBezTo>
                    <a:cubicBezTo>
                      <a:pt x="77" y="133"/>
                      <a:pt x="16" y="141"/>
                      <a:pt x="16" y="141"/>
                    </a:cubicBezTo>
                    <a:cubicBezTo>
                      <a:pt x="0" y="30"/>
                      <a:pt x="0" y="30"/>
                      <a:pt x="0" y="30"/>
                    </a:cubicBezTo>
                    <a:cubicBezTo>
                      <a:pt x="0" y="30"/>
                      <a:pt x="21" y="27"/>
                      <a:pt x="54" y="23"/>
                    </a:cubicBezTo>
                    <a:cubicBezTo>
                      <a:pt x="86" y="19"/>
                      <a:pt x="129" y="12"/>
                      <a:pt x="172" y="10"/>
                    </a:cubicBezTo>
                    <a:cubicBezTo>
                      <a:pt x="194" y="8"/>
                      <a:pt x="215" y="7"/>
                      <a:pt x="236" y="5"/>
                    </a:cubicBezTo>
                    <a:cubicBezTo>
                      <a:pt x="256" y="4"/>
                      <a:pt x="275" y="2"/>
                      <a:pt x="291" y="2"/>
                    </a:cubicBezTo>
                    <a:cubicBezTo>
                      <a:pt x="323" y="1"/>
                      <a:pt x="345" y="0"/>
                      <a:pt x="345" y="0"/>
                    </a:cubicBezTo>
                    <a:cubicBezTo>
                      <a:pt x="351" y="230"/>
                      <a:pt x="351" y="230"/>
                      <a:pt x="351" y="230"/>
                    </a:cubicBezTo>
                    <a:cubicBezTo>
                      <a:pt x="351" y="230"/>
                      <a:pt x="331" y="230"/>
                      <a:pt x="302" y="231"/>
                    </a:cubicBezTo>
                    <a:cubicBezTo>
                      <a:pt x="287" y="231"/>
                      <a:pt x="270" y="233"/>
                      <a:pt x="251" y="234"/>
                    </a:cubicBezTo>
                    <a:cubicBezTo>
                      <a:pt x="233" y="235"/>
                      <a:pt x="213" y="237"/>
                      <a:pt x="194" y="238"/>
                    </a:cubicBezTo>
                    <a:cubicBezTo>
                      <a:pt x="154" y="240"/>
                      <a:pt x="115" y="247"/>
                      <a:pt x="86" y="250"/>
                    </a:cubicBezTo>
                    <a:cubicBezTo>
                      <a:pt x="56" y="254"/>
                      <a:pt x="37" y="256"/>
                      <a:pt x="37"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7" name="Line 84"/>
              <p:cNvSpPr>
                <a:spLocks noChangeShapeType="1"/>
              </p:cNvSpPr>
              <p:nvPr/>
            </p:nvSpPr>
            <p:spPr bwMode="auto">
              <a:xfrm flipV="1">
                <a:off x="6130925"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8" name="Freeform 85"/>
              <p:cNvSpPr/>
              <p:nvPr/>
            </p:nvSpPr>
            <p:spPr bwMode="auto">
              <a:xfrm>
                <a:off x="5821363" y="508000"/>
                <a:ext cx="55563" cy="9525"/>
              </a:xfrm>
              <a:custGeom>
                <a:avLst/>
                <a:gdLst>
                  <a:gd name="T0" fmla="*/ 0 w 69"/>
                  <a:gd name="T1" fmla="*/ 12 h 12"/>
                  <a:gd name="T2" fmla="*/ 35 w 69"/>
                  <a:gd name="T3" fmla="*/ 6 h 12"/>
                  <a:gd name="T4" fmla="*/ 58 w 69"/>
                  <a:gd name="T5" fmla="*/ 2 h 12"/>
                  <a:gd name="T6" fmla="*/ 69 w 69"/>
                  <a:gd name="T7" fmla="*/ 0 h 12"/>
                </a:gdLst>
                <a:ahLst/>
                <a:cxnLst>
                  <a:cxn ang="0">
                    <a:pos x="T0" y="T1"/>
                  </a:cxn>
                  <a:cxn ang="0">
                    <a:pos x="T2" y="T3"/>
                  </a:cxn>
                  <a:cxn ang="0">
                    <a:pos x="T4" y="T5"/>
                  </a:cxn>
                  <a:cxn ang="0">
                    <a:pos x="T6" y="T7"/>
                  </a:cxn>
                </a:cxnLst>
                <a:rect l="0" t="0" r="r" b="b"/>
                <a:pathLst>
                  <a:path w="69" h="12">
                    <a:moveTo>
                      <a:pt x="0" y="12"/>
                    </a:moveTo>
                    <a:cubicBezTo>
                      <a:pt x="0" y="12"/>
                      <a:pt x="17" y="9"/>
                      <a:pt x="35" y="6"/>
                    </a:cubicBezTo>
                    <a:cubicBezTo>
                      <a:pt x="43" y="4"/>
                      <a:pt x="52" y="3"/>
                      <a:pt x="58" y="2"/>
                    </a:cubicBezTo>
                    <a:cubicBezTo>
                      <a:pt x="64" y="1"/>
                      <a:pt x="69" y="0"/>
                      <a:pt x="6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9" name="Freeform 86"/>
              <p:cNvSpPr/>
              <p:nvPr/>
            </p:nvSpPr>
            <p:spPr bwMode="auto">
              <a:xfrm>
                <a:off x="6242050" y="301625"/>
                <a:ext cx="284163" cy="206375"/>
              </a:xfrm>
              <a:custGeom>
                <a:avLst/>
                <a:gdLst>
                  <a:gd name="T0" fmla="*/ 91 w 351"/>
                  <a:gd name="T1" fmla="*/ 116 h 256"/>
                  <a:gd name="T2" fmla="*/ 213 w 351"/>
                  <a:gd name="T3" fmla="*/ 125 h 256"/>
                  <a:gd name="T4" fmla="*/ 335 w 351"/>
                  <a:gd name="T5" fmla="*/ 141 h 256"/>
                  <a:gd name="T6" fmla="*/ 351 w 351"/>
                  <a:gd name="T7" fmla="*/ 30 h 256"/>
                  <a:gd name="T8" fmla="*/ 297 w 351"/>
                  <a:gd name="T9" fmla="*/ 23 h 256"/>
                  <a:gd name="T10" fmla="*/ 179 w 351"/>
                  <a:gd name="T11" fmla="*/ 10 h 256"/>
                  <a:gd name="T12" fmla="*/ 115 w 351"/>
                  <a:gd name="T13" fmla="*/ 5 h 256"/>
                  <a:gd name="T14" fmla="*/ 60 w 351"/>
                  <a:gd name="T15" fmla="*/ 2 h 256"/>
                  <a:gd name="T16" fmla="*/ 6 w 351"/>
                  <a:gd name="T17" fmla="*/ 0 h 256"/>
                  <a:gd name="T18" fmla="*/ 0 w 351"/>
                  <a:gd name="T19" fmla="*/ 230 h 256"/>
                  <a:gd name="T20" fmla="*/ 49 w 351"/>
                  <a:gd name="T21" fmla="*/ 231 h 256"/>
                  <a:gd name="T22" fmla="*/ 100 w 351"/>
                  <a:gd name="T23" fmla="*/ 234 h 256"/>
                  <a:gd name="T24" fmla="*/ 157 w 351"/>
                  <a:gd name="T25" fmla="*/ 238 h 256"/>
                  <a:gd name="T26" fmla="*/ 265 w 351"/>
                  <a:gd name="T27" fmla="*/ 250 h 256"/>
                  <a:gd name="T28" fmla="*/ 314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16"/>
                    </a:moveTo>
                    <a:cubicBezTo>
                      <a:pt x="91" y="116"/>
                      <a:pt x="152" y="121"/>
                      <a:pt x="213" y="125"/>
                    </a:cubicBezTo>
                    <a:cubicBezTo>
                      <a:pt x="274" y="133"/>
                      <a:pt x="335" y="141"/>
                      <a:pt x="335" y="141"/>
                    </a:cubicBezTo>
                    <a:cubicBezTo>
                      <a:pt x="351" y="30"/>
                      <a:pt x="351" y="30"/>
                      <a:pt x="351" y="30"/>
                    </a:cubicBezTo>
                    <a:cubicBezTo>
                      <a:pt x="351" y="30"/>
                      <a:pt x="330" y="27"/>
                      <a:pt x="297" y="23"/>
                    </a:cubicBezTo>
                    <a:cubicBezTo>
                      <a:pt x="265" y="19"/>
                      <a:pt x="222" y="12"/>
                      <a:pt x="179" y="10"/>
                    </a:cubicBezTo>
                    <a:cubicBezTo>
                      <a:pt x="157" y="8"/>
                      <a:pt x="136" y="7"/>
                      <a:pt x="115" y="5"/>
                    </a:cubicBezTo>
                    <a:cubicBezTo>
                      <a:pt x="95" y="4"/>
                      <a:pt x="76" y="2"/>
                      <a:pt x="60" y="2"/>
                    </a:cubicBezTo>
                    <a:cubicBezTo>
                      <a:pt x="28" y="1"/>
                      <a:pt x="6" y="0"/>
                      <a:pt x="6" y="0"/>
                    </a:cubicBezTo>
                    <a:cubicBezTo>
                      <a:pt x="0" y="230"/>
                      <a:pt x="0" y="230"/>
                      <a:pt x="0" y="230"/>
                    </a:cubicBezTo>
                    <a:cubicBezTo>
                      <a:pt x="0" y="230"/>
                      <a:pt x="20" y="230"/>
                      <a:pt x="49" y="231"/>
                    </a:cubicBezTo>
                    <a:cubicBezTo>
                      <a:pt x="64" y="231"/>
                      <a:pt x="81" y="233"/>
                      <a:pt x="100" y="234"/>
                    </a:cubicBezTo>
                    <a:cubicBezTo>
                      <a:pt x="118" y="235"/>
                      <a:pt x="138" y="237"/>
                      <a:pt x="157" y="238"/>
                    </a:cubicBezTo>
                    <a:cubicBezTo>
                      <a:pt x="197" y="240"/>
                      <a:pt x="236" y="247"/>
                      <a:pt x="265" y="250"/>
                    </a:cubicBezTo>
                    <a:cubicBezTo>
                      <a:pt x="295" y="254"/>
                      <a:pt x="314" y="256"/>
                      <a:pt x="314"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0" name="Line 87"/>
              <p:cNvSpPr>
                <a:spLocks noChangeShapeType="1"/>
              </p:cNvSpPr>
              <p:nvPr/>
            </p:nvSpPr>
            <p:spPr bwMode="auto">
              <a:xfrm flipH="1" flipV="1">
                <a:off x="6186488"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1" name="Freeform 88"/>
              <p:cNvSpPr/>
              <p:nvPr/>
            </p:nvSpPr>
            <p:spPr bwMode="auto">
              <a:xfrm>
                <a:off x="6496050" y="508000"/>
                <a:ext cx="55563" cy="9525"/>
              </a:xfrm>
              <a:custGeom>
                <a:avLst/>
                <a:gdLst>
                  <a:gd name="T0" fmla="*/ 69 w 69"/>
                  <a:gd name="T1" fmla="*/ 12 h 12"/>
                  <a:gd name="T2" fmla="*/ 34 w 69"/>
                  <a:gd name="T3" fmla="*/ 6 h 12"/>
                  <a:gd name="T4" fmla="*/ 11 w 69"/>
                  <a:gd name="T5" fmla="*/ 2 h 12"/>
                  <a:gd name="T6" fmla="*/ 0 w 69"/>
                  <a:gd name="T7" fmla="*/ 0 h 12"/>
                </a:gdLst>
                <a:ahLst/>
                <a:cxnLst>
                  <a:cxn ang="0">
                    <a:pos x="T0" y="T1"/>
                  </a:cxn>
                  <a:cxn ang="0">
                    <a:pos x="T2" y="T3"/>
                  </a:cxn>
                  <a:cxn ang="0">
                    <a:pos x="T4" y="T5"/>
                  </a:cxn>
                  <a:cxn ang="0">
                    <a:pos x="T6" y="T7"/>
                  </a:cxn>
                </a:cxnLst>
                <a:rect l="0" t="0" r="r" b="b"/>
                <a:pathLst>
                  <a:path w="69" h="12">
                    <a:moveTo>
                      <a:pt x="69" y="12"/>
                    </a:moveTo>
                    <a:cubicBezTo>
                      <a:pt x="69" y="12"/>
                      <a:pt x="52" y="9"/>
                      <a:pt x="34" y="6"/>
                    </a:cubicBezTo>
                    <a:cubicBezTo>
                      <a:pt x="26" y="4"/>
                      <a:pt x="17" y="3"/>
                      <a:pt x="11" y="2"/>
                    </a:cubicBezTo>
                    <a:cubicBezTo>
                      <a:pt x="5" y="1"/>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2" name="Freeform 89"/>
              <p:cNvSpPr/>
              <p:nvPr/>
            </p:nvSpPr>
            <p:spPr bwMode="auto">
              <a:xfrm>
                <a:off x="6607175" y="344488"/>
                <a:ext cx="304800" cy="249238"/>
              </a:xfrm>
              <a:custGeom>
                <a:avLst/>
                <a:gdLst>
                  <a:gd name="T0" fmla="*/ 257 w 377"/>
                  <a:gd name="T1" fmla="*/ 170 h 308"/>
                  <a:gd name="T2" fmla="*/ 220 w 377"/>
                  <a:gd name="T3" fmla="*/ 160 h 308"/>
                  <a:gd name="T4" fmla="*/ 183 w 377"/>
                  <a:gd name="T5" fmla="*/ 149 h 308"/>
                  <a:gd name="T6" fmla="*/ 162 w 377"/>
                  <a:gd name="T7" fmla="*/ 143 h 308"/>
                  <a:gd name="T8" fmla="*/ 139 w 377"/>
                  <a:gd name="T9" fmla="*/ 138 h 308"/>
                  <a:gd name="T10" fmla="*/ 57 w 377"/>
                  <a:gd name="T11" fmla="*/ 119 h 308"/>
                  <a:gd name="T12" fmla="*/ 30 w 377"/>
                  <a:gd name="T13" fmla="*/ 113 h 308"/>
                  <a:gd name="T14" fmla="*/ 20 w 377"/>
                  <a:gd name="T15" fmla="*/ 111 h 308"/>
                  <a:gd name="T16" fmla="*/ 42 w 377"/>
                  <a:gd name="T17" fmla="*/ 0 h 308"/>
                  <a:gd name="T18" fmla="*/ 46 w 377"/>
                  <a:gd name="T19" fmla="*/ 1 h 308"/>
                  <a:gd name="T20" fmla="*/ 57 w 377"/>
                  <a:gd name="T21" fmla="*/ 3 h 308"/>
                  <a:gd name="T22" fmla="*/ 95 w 377"/>
                  <a:gd name="T23" fmla="*/ 12 h 308"/>
                  <a:gd name="T24" fmla="*/ 149 w 377"/>
                  <a:gd name="T25" fmla="*/ 25 h 308"/>
                  <a:gd name="T26" fmla="*/ 211 w 377"/>
                  <a:gd name="T27" fmla="*/ 40 h 308"/>
                  <a:gd name="T28" fmla="*/ 326 w 377"/>
                  <a:gd name="T29" fmla="*/ 73 h 308"/>
                  <a:gd name="T30" fmla="*/ 377 w 377"/>
                  <a:gd name="T31" fmla="*/ 90 h 308"/>
                  <a:gd name="T32" fmla="*/ 304 w 377"/>
                  <a:gd name="T33" fmla="*/ 308 h 308"/>
                  <a:gd name="T34" fmla="*/ 258 w 377"/>
                  <a:gd name="T35" fmla="*/ 292 h 308"/>
                  <a:gd name="T36" fmla="*/ 153 w 377"/>
                  <a:gd name="T37" fmla="*/ 262 h 308"/>
                  <a:gd name="T38" fmla="*/ 125 w 377"/>
                  <a:gd name="T39" fmla="*/ 255 h 308"/>
                  <a:gd name="T40" fmla="*/ 97 w 377"/>
                  <a:gd name="T41" fmla="*/ 248 h 308"/>
                  <a:gd name="T42" fmla="*/ 48 w 377"/>
                  <a:gd name="T43" fmla="*/ 237 h 308"/>
                  <a:gd name="T44" fmla="*/ 13 w 377"/>
                  <a:gd name="T45" fmla="*/ 229 h 308"/>
                  <a:gd name="T46" fmla="*/ 0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257" y="170"/>
                    </a:moveTo>
                    <a:cubicBezTo>
                      <a:pt x="257" y="170"/>
                      <a:pt x="243" y="166"/>
                      <a:pt x="220" y="160"/>
                    </a:cubicBezTo>
                    <a:cubicBezTo>
                      <a:pt x="209" y="157"/>
                      <a:pt x="197" y="153"/>
                      <a:pt x="183" y="149"/>
                    </a:cubicBezTo>
                    <a:cubicBezTo>
                      <a:pt x="176" y="147"/>
                      <a:pt x="169" y="145"/>
                      <a:pt x="162" y="143"/>
                    </a:cubicBezTo>
                    <a:cubicBezTo>
                      <a:pt x="154" y="141"/>
                      <a:pt x="147" y="140"/>
                      <a:pt x="139" y="138"/>
                    </a:cubicBezTo>
                    <a:cubicBezTo>
                      <a:pt x="110" y="131"/>
                      <a:pt x="80" y="124"/>
                      <a:pt x="57" y="119"/>
                    </a:cubicBezTo>
                    <a:cubicBezTo>
                      <a:pt x="46" y="116"/>
                      <a:pt x="37" y="114"/>
                      <a:pt x="30" y="113"/>
                    </a:cubicBezTo>
                    <a:cubicBezTo>
                      <a:pt x="24" y="111"/>
                      <a:pt x="20" y="111"/>
                      <a:pt x="20" y="111"/>
                    </a:cubicBezTo>
                    <a:cubicBezTo>
                      <a:pt x="42" y="0"/>
                      <a:pt x="42" y="0"/>
                      <a:pt x="42" y="0"/>
                    </a:cubicBezTo>
                    <a:cubicBezTo>
                      <a:pt x="42" y="0"/>
                      <a:pt x="44" y="1"/>
                      <a:pt x="46" y="1"/>
                    </a:cubicBezTo>
                    <a:cubicBezTo>
                      <a:pt x="49" y="2"/>
                      <a:pt x="52" y="2"/>
                      <a:pt x="57" y="3"/>
                    </a:cubicBezTo>
                    <a:cubicBezTo>
                      <a:pt x="66" y="6"/>
                      <a:pt x="79" y="9"/>
                      <a:pt x="95" y="12"/>
                    </a:cubicBezTo>
                    <a:cubicBezTo>
                      <a:pt x="111" y="16"/>
                      <a:pt x="129" y="20"/>
                      <a:pt x="149" y="25"/>
                    </a:cubicBezTo>
                    <a:cubicBezTo>
                      <a:pt x="169" y="29"/>
                      <a:pt x="190" y="34"/>
                      <a:pt x="211" y="40"/>
                    </a:cubicBezTo>
                    <a:cubicBezTo>
                      <a:pt x="253" y="52"/>
                      <a:pt x="294" y="64"/>
                      <a:pt x="326" y="73"/>
                    </a:cubicBezTo>
                    <a:cubicBezTo>
                      <a:pt x="356" y="83"/>
                      <a:pt x="377" y="90"/>
                      <a:pt x="377" y="90"/>
                    </a:cubicBezTo>
                    <a:cubicBezTo>
                      <a:pt x="304" y="308"/>
                      <a:pt x="304" y="308"/>
                      <a:pt x="304" y="308"/>
                    </a:cubicBezTo>
                    <a:cubicBezTo>
                      <a:pt x="304" y="308"/>
                      <a:pt x="286" y="302"/>
                      <a:pt x="258" y="292"/>
                    </a:cubicBezTo>
                    <a:cubicBezTo>
                      <a:pt x="229" y="284"/>
                      <a:pt x="191" y="273"/>
                      <a:pt x="153" y="262"/>
                    </a:cubicBezTo>
                    <a:cubicBezTo>
                      <a:pt x="144" y="260"/>
                      <a:pt x="134" y="257"/>
                      <a:pt x="125" y="255"/>
                    </a:cubicBezTo>
                    <a:cubicBezTo>
                      <a:pt x="116" y="252"/>
                      <a:pt x="106" y="250"/>
                      <a:pt x="97" y="248"/>
                    </a:cubicBezTo>
                    <a:cubicBezTo>
                      <a:pt x="79" y="244"/>
                      <a:pt x="62" y="240"/>
                      <a:pt x="48" y="237"/>
                    </a:cubicBezTo>
                    <a:cubicBezTo>
                      <a:pt x="34" y="234"/>
                      <a:pt x="22" y="231"/>
                      <a:pt x="13" y="229"/>
                    </a:cubicBezTo>
                    <a:cubicBezTo>
                      <a:pt x="5" y="227"/>
                      <a:pt x="0" y="226"/>
                      <a:pt x="0"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3" name="Line 90"/>
              <p:cNvSpPr>
                <a:spLocks noChangeShapeType="1"/>
              </p:cNvSpPr>
              <p:nvPr/>
            </p:nvSpPr>
            <p:spPr bwMode="auto">
              <a:xfrm>
                <a:off x="6853238"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4" name="Line 91"/>
              <p:cNvSpPr>
                <a:spLocks noChangeShapeType="1"/>
              </p:cNvSpPr>
              <p:nvPr/>
            </p:nvSpPr>
            <p:spPr bwMode="auto">
              <a:xfrm>
                <a:off x="6551613"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5" name="Freeform 92"/>
              <p:cNvSpPr/>
              <p:nvPr/>
            </p:nvSpPr>
            <p:spPr bwMode="auto">
              <a:xfrm>
                <a:off x="6958013" y="458788"/>
                <a:ext cx="322263" cy="280988"/>
              </a:xfrm>
              <a:custGeom>
                <a:avLst/>
                <a:gdLst>
                  <a:gd name="T0" fmla="*/ 124 w 398"/>
                  <a:gd name="T1" fmla="*/ 138 h 346"/>
                  <a:gd name="T2" fmla="*/ 159 w 398"/>
                  <a:gd name="T3" fmla="*/ 154 h 346"/>
                  <a:gd name="T4" fmla="*/ 195 w 398"/>
                  <a:gd name="T5" fmla="*/ 170 h 346"/>
                  <a:gd name="T6" fmla="*/ 235 w 398"/>
                  <a:gd name="T7" fmla="*/ 189 h 346"/>
                  <a:gd name="T8" fmla="*/ 310 w 398"/>
                  <a:gd name="T9" fmla="*/ 227 h 346"/>
                  <a:gd name="T10" fmla="*/ 335 w 398"/>
                  <a:gd name="T11" fmla="*/ 240 h 346"/>
                  <a:gd name="T12" fmla="*/ 344 w 398"/>
                  <a:gd name="T13" fmla="*/ 245 h 346"/>
                  <a:gd name="T14" fmla="*/ 398 w 398"/>
                  <a:gd name="T15" fmla="*/ 146 h 346"/>
                  <a:gd name="T16" fmla="*/ 395 w 398"/>
                  <a:gd name="T17" fmla="*/ 144 h 346"/>
                  <a:gd name="T18" fmla="*/ 385 w 398"/>
                  <a:gd name="T19" fmla="*/ 139 h 346"/>
                  <a:gd name="T20" fmla="*/ 350 w 398"/>
                  <a:gd name="T21" fmla="*/ 121 h 346"/>
                  <a:gd name="T22" fmla="*/ 301 w 398"/>
                  <a:gd name="T23" fmla="*/ 96 h 346"/>
                  <a:gd name="T24" fmla="*/ 273 w 398"/>
                  <a:gd name="T25" fmla="*/ 82 h 346"/>
                  <a:gd name="T26" fmla="*/ 243 w 398"/>
                  <a:gd name="T27" fmla="*/ 68 h 346"/>
                  <a:gd name="T28" fmla="*/ 185 w 398"/>
                  <a:gd name="T29" fmla="*/ 42 h 346"/>
                  <a:gd name="T30" fmla="*/ 134 w 398"/>
                  <a:gd name="T31" fmla="*/ 20 h 346"/>
                  <a:gd name="T32" fmla="*/ 84 w 398"/>
                  <a:gd name="T33" fmla="*/ 0 h 346"/>
                  <a:gd name="T34" fmla="*/ 0 w 398"/>
                  <a:gd name="T35" fmla="*/ 214 h 346"/>
                  <a:gd name="T36" fmla="*/ 45 w 398"/>
                  <a:gd name="T37" fmla="*/ 232 h 346"/>
                  <a:gd name="T38" fmla="*/ 92 w 398"/>
                  <a:gd name="T39" fmla="*/ 252 h 346"/>
                  <a:gd name="T40" fmla="*/ 145 w 398"/>
                  <a:gd name="T41" fmla="*/ 276 h 346"/>
                  <a:gd name="T42" fmla="*/ 171 w 398"/>
                  <a:gd name="T43" fmla="*/ 288 h 346"/>
                  <a:gd name="T44" fmla="*/ 197 w 398"/>
                  <a:gd name="T45" fmla="*/ 301 h 346"/>
                  <a:gd name="T46" fmla="*/ 242 w 398"/>
                  <a:gd name="T47" fmla="*/ 324 h 346"/>
                  <a:gd name="T48" fmla="*/ 286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138"/>
                    </a:moveTo>
                    <a:cubicBezTo>
                      <a:pt x="124" y="138"/>
                      <a:pt x="138" y="144"/>
                      <a:pt x="159" y="154"/>
                    </a:cubicBezTo>
                    <a:cubicBezTo>
                      <a:pt x="170" y="159"/>
                      <a:pt x="182" y="164"/>
                      <a:pt x="195" y="170"/>
                    </a:cubicBezTo>
                    <a:cubicBezTo>
                      <a:pt x="208" y="176"/>
                      <a:pt x="222" y="182"/>
                      <a:pt x="235" y="189"/>
                    </a:cubicBezTo>
                    <a:cubicBezTo>
                      <a:pt x="263" y="203"/>
                      <a:pt x="290" y="217"/>
                      <a:pt x="310" y="227"/>
                    </a:cubicBezTo>
                    <a:cubicBezTo>
                      <a:pt x="321" y="233"/>
                      <a:pt x="329" y="237"/>
                      <a:pt x="335" y="240"/>
                    </a:cubicBezTo>
                    <a:cubicBezTo>
                      <a:pt x="341" y="243"/>
                      <a:pt x="344" y="245"/>
                      <a:pt x="344" y="245"/>
                    </a:cubicBezTo>
                    <a:cubicBezTo>
                      <a:pt x="398" y="146"/>
                      <a:pt x="398" y="146"/>
                      <a:pt x="398" y="146"/>
                    </a:cubicBezTo>
                    <a:cubicBezTo>
                      <a:pt x="398" y="146"/>
                      <a:pt x="397" y="146"/>
                      <a:pt x="395" y="144"/>
                    </a:cubicBezTo>
                    <a:cubicBezTo>
                      <a:pt x="392" y="143"/>
                      <a:pt x="389" y="141"/>
                      <a:pt x="385" y="139"/>
                    </a:cubicBezTo>
                    <a:cubicBezTo>
                      <a:pt x="376" y="135"/>
                      <a:pt x="364" y="129"/>
                      <a:pt x="350" y="121"/>
                    </a:cubicBezTo>
                    <a:cubicBezTo>
                      <a:pt x="336" y="114"/>
                      <a:pt x="319" y="105"/>
                      <a:pt x="301" y="96"/>
                    </a:cubicBezTo>
                    <a:cubicBezTo>
                      <a:pt x="291" y="91"/>
                      <a:pt x="282" y="87"/>
                      <a:pt x="273" y="82"/>
                    </a:cubicBezTo>
                    <a:cubicBezTo>
                      <a:pt x="263" y="77"/>
                      <a:pt x="253" y="73"/>
                      <a:pt x="243" y="68"/>
                    </a:cubicBezTo>
                    <a:cubicBezTo>
                      <a:pt x="223" y="59"/>
                      <a:pt x="204" y="51"/>
                      <a:pt x="185" y="42"/>
                    </a:cubicBezTo>
                    <a:cubicBezTo>
                      <a:pt x="167" y="34"/>
                      <a:pt x="150" y="26"/>
                      <a:pt x="134" y="20"/>
                    </a:cubicBezTo>
                    <a:cubicBezTo>
                      <a:pt x="104" y="8"/>
                      <a:pt x="84" y="0"/>
                      <a:pt x="84" y="0"/>
                    </a:cubicBezTo>
                    <a:cubicBezTo>
                      <a:pt x="0" y="214"/>
                      <a:pt x="0" y="214"/>
                      <a:pt x="0" y="214"/>
                    </a:cubicBezTo>
                    <a:cubicBezTo>
                      <a:pt x="0" y="214"/>
                      <a:pt x="18" y="221"/>
                      <a:pt x="45" y="232"/>
                    </a:cubicBezTo>
                    <a:cubicBezTo>
                      <a:pt x="59" y="237"/>
                      <a:pt x="75" y="244"/>
                      <a:pt x="92" y="252"/>
                    </a:cubicBezTo>
                    <a:cubicBezTo>
                      <a:pt x="109" y="259"/>
                      <a:pt x="127" y="268"/>
                      <a:pt x="145" y="276"/>
                    </a:cubicBezTo>
                    <a:cubicBezTo>
                      <a:pt x="154" y="280"/>
                      <a:pt x="162" y="284"/>
                      <a:pt x="171" y="288"/>
                    </a:cubicBezTo>
                    <a:cubicBezTo>
                      <a:pt x="180" y="292"/>
                      <a:pt x="188" y="297"/>
                      <a:pt x="197" y="301"/>
                    </a:cubicBezTo>
                    <a:cubicBezTo>
                      <a:pt x="213" y="309"/>
                      <a:pt x="229" y="317"/>
                      <a:pt x="242" y="324"/>
                    </a:cubicBezTo>
                    <a:cubicBezTo>
                      <a:pt x="268" y="337"/>
                      <a:pt x="286" y="346"/>
                      <a:pt x="286"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6" name="Freeform 93"/>
              <p:cNvSpPr/>
              <p:nvPr/>
            </p:nvSpPr>
            <p:spPr bwMode="auto">
              <a:xfrm>
                <a:off x="6905625" y="611188"/>
                <a:ext cx="52388" cy="20638"/>
              </a:xfrm>
              <a:custGeom>
                <a:avLst/>
                <a:gdLst>
                  <a:gd name="T0" fmla="*/ 65 w 65"/>
                  <a:gd name="T1" fmla="*/ 26 h 26"/>
                  <a:gd name="T2" fmla="*/ 32 w 65"/>
                  <a:gd name="T3" fmla="*/ 13 h 26"/>
                  <a:gd name="T4" fmla="*/ 10 w 65"/>
                  <a:gd name="T5" fmla="*/ 4 h 26"/>
                  <a:gd name="T6" fmla="*/ 0 w 65"/>
                  <a:gd name="T7" fmla="*/ 0 h 26"/>
                </a:gdLst>
                <a:ahLst/>
                <a:cxnLst>
                  <a:cxn ang="0">
                    <a:pos x="T0" y="T1"/>
                  </a:cxn>
                  <a:cxn ang="0">
                    <a:pos x="T2" y="T3"/>
                  </a:cxn>
                  <a:cxn ang="0">
                    <a:pos x="T4" y="T5"/>
                  </a:cxn>
                  <a:cxn ang="0">
                    <a:pos x="T6" y="T7"/>
                  </a:cxn>
                </a:cxnLst>
                <a:rect l="0" t="0" r="r" b="b"/>
                <a:pathLst>
                  <a:path w="65" h="26">
                    <a:moveTo>
                      <a:pt x="65" y="26"/>
                    </a:moveTo>
                    <a:cubicBezTo>
                      <a:pt x="65" y="26"/>
                      <a:pt x="48" y="19"/>
                      <a:pt x="32" y="13"/>
                    </a:cubicBezTo>
                    <a:cubicBezTo>
                      <a:pt x="24" y="10"/>
                      <a:pt x="16" y="6"/>
                      <a:pt x="10" y="4"/>
                    </a:cubicBezTo>
                    <a:cubicBezTo>
                      <a:pt x="4"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7" name="Line 94"/>
              <p:cNvSpPr>
                <a:spLocks noChangeShapeType="1"/>
              </p:cNvSpPr>
              <p:nvPr/>
            </p:nvSpPr>
            <p:spPr bwMode="auto">
              <a:xfrm flipH="1" flipV="1">
                <a:off x="7189788"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8" name="Freeform 95"/>
              <p:cNvSpPr/>
              <p:nvPr/>
            </p:nvSpPr>
            <p:spPr bwMode="auto">
              <a:xfrm>
                <a:off x="7286625" y="636588"/>
                <a:ext cx="322263" cy="304800"/>
              </a:xfrm>
              <a:custGeom>
                <a:avLst/>
                <a:gdLst>
                  <a:gd name="T0" fmla="*/ 261 w 400"/>
                  <a:gd name="T1" fmla="*/ 233 h 378"/>
                  <a:gd name="T2" fmla="*/ 161 w 400"/>
                  <a:gd name="T3" fmla="*/ 162 h 378"/>
                  <a:gd name="T4" fmla="*/ 58 w 400"/>
                  <a:gd name="T5" fmla="*/ 96 h 378"/>
                  <a:gd name="T6" fmla="*/ 117 w 400"/>
                  <a:gd name="T7" fmla="*/ 0 h 378"/>
                  <a:gd name="T8" fmla="*/ 163 w 400"/>
                  <a:gd name="T9" fmla="*/ 29 h 378"/>
                  <a:gd name="T10" fmla="*/ 209 w 400"/>
                  <a:gd name="T11" fmla="*/ 59 h 378"/>
                  <a:gd name="T12" fmla="*/ 222 w 400"/>
                  <a:gd name="T13" fmla="*/ 67 h 378"/>
                  <a:gd name="T14" fmla="*/ 235 w 400"/>
                  <a:gd name="T15" fmla="*/ 76 h 378"/>
                  <a:gd name="T16" fmla="*/ 262 w 400"/>
                  <a:gd name="T17" fmla="*/ 95 h 378"/>
                  <a:gd name="T18" fmla="*/ 313 w 400"/>
                  <a:gd name="T19" fmla="*/ 132 h 378"/>
                  <a:gd name="T20" fmla="*/ 337 w 400"/>
                  <a:gd name="T21" fmla="*/ 149 h 378"/>
                  <a:gd name="T22" fmla="*/ 358 w 400"/>
                  <a:gd name="T23" fmla="*/ 165 h 378"/>
                  <a:gd name="T24" fmla="*/ 400 w 400"/>
                  <a:gd name="T25" fmla="*/ 199 h 378"/>
                  <a:gd name="T26" fmla="*/ 257 w 400"/>
                  <a:gd name="T27" fmla="*/ 378 h 378"/>
                  <a:gd name="T28" fmla="*/ 219 w 400"/>
                  <a:gd name="T29" fmla="*/ 348 h 378"/>
                  <a:gd name="T30" fmla="*/ 131 w 400"/>
                  <a:gd name="T31" fmla="*/ 284 h 378"/>
                  <a:gd name="T32" fmla="*/ 107 w 400"/>
                  <a:gd name="T33" fmla="*/ 267 h 378"/>
                  <a:gd name="T34" fmla="*/ 84 w 400"/>
                  <a:gd name="T35" fmla="*/ 251 h 378"/>
                  <a:gd name="T36" fmla="*/ 41 w 400"/>
                  <a:gd name="T37" fmla="*/ 224 h 378"/>
                  <a:gd name="T38" fmla="*/ 0 w 400"/>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8">
                    <a:moveTo>
                      <a:pt x="261" y="233"/>
                    </a:moveTo>
                    <a:cubicBezTo>
                      <a:pt x="261" y="233"/>
                      <a:pt x="211" y="197"/>
                      <a:pt x="161" y="162"/>
                    </a:cubicBezTo>
                    <a:cubicBezTo>
                      <a:pt x="110" y="129"/>
                      <a:pt x="58" y="96"/>
                      <a:pt x="58" y="96"/>
                    </a:cubicBezTo>
                    <a:cubicBezTo>
                      <a:pt x="117" y="0"/>
                      <a:pt x="117" y="0"/>
                      <a:pt x="117" y="0"/>
                    </a:cubicBezTo>
                    <a:cubicBezTo>
                      <a:pt x="117" y="0"/>
                      <a:pt x="135" y="11"/>
                      <a:pt x="163" y="29"/>
                    </a:cubicBezTo>
                    <a:cubicBezTo>
                      <a:pt x="176" y="38"/>
                      <a:pt x="192" y="48"/>
                      <a:pt x="209" y="59"/>
                    </a:cubicBezTo>
                    <a:cubicBezTo>
                      <a:pt x="214" y="62"/>
                      <a:pt x="218" y="64"/>
                      <a:pt x="222" y="67"/>
                    </a:cubicBezTo>
                    <a:cubicBezTo>
                      <a:pt x="227" y="70"/>
                      <a:pt x="231" y="73"/>
                      <a:pt x="235" y="76"/>
                    </a:cubicBezTo>
                    <a:cubicBezTo>
                      <a:pt x="244" y="83"/>
                      <a:pt x="253" y="89"/>
                      <a:pt x="262" y="95"/>
                    </a:cubicBezTo>
                    <a:cubicBezTo>
                      <a:pt x="279" y="108"/>
                      <a:pt x="297" y="120"/>
                      <a:pt x="313" y="132"/>
                    </a:cubicBezTo>
                    <a:cubicBezTo>
                      <a:pt x="322" y="138"/>
                      <a:pt x="330" y="143"/>
                      <a:pt x="337" y="149"/>
                    </a:cubicBezTo>
                    <a:cubicBezTo>
                      <a:pt x="344" y="155"/>
                      <a:pt x="351" y="160"/>
                      <a:pt x="358" y="165"/>
                    </a:cubicBezTo>
                    <a:cubicBezTo>
                      <a:pt x="383" y="185"/>
                      <a:pt x="400" y="199"/>
                      <a:pt x="400" y="199"/>
                    </a:cubicBezTo>
                    <a:cubicBezTo>
                      <a:pt x="257" y="378"/>
                      <a:pt x="257" y="378"/>
                      <a:pt x="257" y="378"/>
                    </a:cubicBezTo>
                    <a:cubicBezTo>
                      <a:pt x="257" y="378"/>
                      <a:pt x="242" y="366"/>
                      <a:pt x="219" y="348"/>
                    </a:cubicBezTo>
                    <a:cubicBezTo>
                      <a:pt x="196" y="329"/>
                      <a:pt x="163" y="307"/>
                      <a:pt x="131" y="284"/>
                    </a:cubicBezTo>
                    <a:cubicBezTo>
                      <a:pt x="123" y="278"/>
                      <a:pt x="115" y="273"/>
                      <a:pt x="107" y="267"/>
                    </a:cubicBezTo>
                    <a:cubicBezTo>
                      <a:pt x="99" y="261"/>
                      <a:pt x="91" y="256"/>
                      <a:pt x="84" y="251"/>
                    </a:cubicBezTo>
                    <a:cubicBezTo>
                      <a:pt x="68" y="241"/>
                      <a:pt x="53" y="232"/>
                      <a:pt x="41" y="224"/>
                    </a:cubicBezTo>
                    <a:cubicBezTo>
                      <a:pt x="16" y="208"/>
                      <a:pt x="0" y="197"/>
                      <a:pt x="0"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9" name="Freeform 96"/>
              <p:cNvSpPr/>
              <p:nvPr/>
            </p:nvSpPr>
            <p:spPr bwMode="auto">
              <a:xfrm>
                <a:off x="7494588" y="941388"/>
                <a:ext cx="42863" cy="36513"/>
              </a:xfrm>
              <a:custGeom>
                <a:avLst/>
                <a:gdLst>
                  <a:gd name="T0" fmla="*/ 0 w 54"/>
                  <a:gd name="T1" fmla="*/ 0 h 44"/>
                  <a:gd name="T2" fmla="*/ 28 w 54"/>
                  <a:gd name="T3" fmla="*/ 22 h 44"/>
                  <a:gd name="T4" fmla="*/ 38 w 54"/>
                  <a:gd name="T5" fmla="*/ 30 h 44"/>
                  <a:gd name="T6" fmla="*/ 46 w 54"/>
                  <a:gd name="T7" fmla="*/ 37 h 44"/>
                  <a:gd name="T8" fmla="*/ 54 w 54"/>
                  <a:gd name="T9" fmla="*/ 44 h 44"/>
                </a:gdLst>
                <a:ahLst/>
                <a:cxnLst>
                  <a:cxn ang="0">
                    <a:pos x="T0" y="T1"/>
                  </a:cxn>
                  <a:cxn ang="0">
                    <a:pos x="T2" y="T3"/>
                  </a:cxn>
                  <a:cxn ang="0">
                    <a:pos x="T4" y="T5"/>
                  </a:cxn>
                  <a:cxn ang="0">
                    <a:pos x="T6" y="T7"/>
                  </a:cxn>
                  <a:cxn ang="0">
                    <a:pos x="T8" y="T9"/>
                  </a:cxn>
                </a:cxnLst>
                <a:rect l="0" t="0" r="r" b="b"/>
                <a:pathLst>
                  <a:path w="54" h="44">
                    <a:moveTo>
                      <a:pt x="0" y="0"/>
                    </a:moveTo>
                    <a:cubicBezTo>
                      <a:pt x="0" y="0"/>
                      <a:pt x="14" y="11"/>
                      <a:pt x="28" y="22"/>
                    </a:cubicBezTo>
                    <a:cubicBezTo>
                      <a:pt x="31" y="25"/>
                      <a:pt x="35" y="27"/>
                      <a:pt x="38" y="30"/>
                    </a:cubicBezTo>
                    <a:cubicBezTo>
                      <a:pt x="41" y="32"/>
                      <a:pt x="44" y="35"/>
                      <a:pt x="46" y="37"/>
                    </a:cubicBezTo>
                    <a:cubicBezTo>
                      <a:pt x="51" y="41"/>
                      <a:pt x="54" y="44"/>
                      <a:pt x="54"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0" name="Freeform 97"/>
              <p:cNvSpPr/>
              <p:nvPr/>
            </p:nvSpPr>
            <p:spPr bwMode="auto">
              <a:xfrm>
                <a:off x="7237413" y="766763"/>
                <a:ext cx="49213" cy="28575"/>
              </a:xfrm>
              <a:custGeom>
                <a:avLst/>
                <a:gdLst>
                  <a:gd name="T0" fmla="*/ 0 w 60"/>
                  <a:gd name="T1" fmla="*/ 0 h 35"/>
                  <a:gd name="T2" fmla="*/ 30 w 60"/>
                  <a:gd name="T3" fmla="*/ 17 h 35"/>
                  <a:gd name="T4" fmla="*/ 50 w 60"/>
                  <a:gd name="T5" fmla="*/ 29 h 35"/>
                  <a:gd name="T6" fmla="*/ 60 w 60"/>
                  <a:gd name="T7" fmla="*/ 35 h 35"/>
                </a:gdLst>
                <a:ahLst/>
                <a:cxnLst>
                  <a:cxn ang="0">
                    <a:pos x="T0" y="T1"/>
                  </a:cxn>
                  <a:cxn ang="0">
                    <a:pos x="T2" y="T3"/>
                  </a:cxn>
                  <a:cxn ang="0">
                    <a:pos x="T4" y="T5"/>
                  </a:cxn>
                  <a:cxn ang="0">
                    <a:pos x="T6" y="T7"/>
                  </a:cxn>
                </a:cxnLst>
                <a:rect l="0" t="0" r="r" b="b"/>
                <a:pathLst>
                  <a:path w="60" h="35">
                    <a:moveTo>
                      <a:pt x="0" y="0"/>
                    </a:moveTo>
                    <a:cubicBezTo>
                      <a:pt x="0" y="0"/>
                      <a:pt x="15" y="8"/>
                      <a:pt x="30" y="17"/>
                    </a:cubicBezTo>
                    <a:cubicBezTo>
                      <a:pt x="37" y="21"/>
                      <a:pt x="45" y="26"/>
                      <a:pt x="50" y="29"/>
                    </a:cubicBezTo>
                    <a:cubicBezTo>
                      <a:pt x="56" y="33"/>
                      <a:pt x="60" y="35"/>
                      <a:pt x="6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1" name="Freeform 98"/>
              <p:cNvSpPr/>
              <p:nvPr/>
            </p:nvSpPr>
            <p:spPr bwMode="auto">
              <a:xfrm>
                <a:off x="7580313" y="876300"/>
                <a:ext cx="320675" cy="319088"/>
              </a:xfrm>
              <a:custGeom>
                <a:avLst/>
                <a:gdLst>
                  <a:gd name="T0" fmla="*/ 142 w 397"/>
                  <a:gd name="T1" fmla="*/ 144 h 395"/>
                  <a:gd name="T2" fmla="*/ 170 w 397"/>
                  <a:gd name="T3" fmla="*/ 170 h 395"/>
                  <a:gd name="T4" fmla="*/ 198 w 397"/>
                  <a:gd name="T5" fmla="*/ 197 h 395"/>
                  <a:gd name="T6" fmla="*/ 229 w 397"/>
                  <a:gd name="T7" fmla="*/ 230 h 395"/>
                  <a:gd name="T8" fmla="*/ 287 w 397"/>
                  <a:gd name="T9" fmla="*/ 291 h 395"/>
                  <a:gd name="T10" fmla="*/ 313 w 397"/>
                  <a:gd name="T11" fmla="*/ 319 h 395"/>
                  <a:gd name="T12" fmla="*/ 397 w 397"/>
                  <a:gd name="T13" fmla="*/ 245 h 395"/>
                  <a:gd name="T14" fmla="*/ 387 w 397"/>
                  <a:gd name="T15" fmla="*/ 234 h 395"/>
                  <a:gd name="T16" fmla="*/ 361 w 397"/>
                  <a:gd name="T17" fmla="*/ 204 h 395"/>
                  <a:gd name="T18" fmla="*/ 279 w 397"/>
                  <a:gd name="T19" fmla="*/ 118 h 395"/>
                  <a:gd name="T20" fmla="*/ 192 w 397"/>
                  <a:gd name="T21" fmla="*/ 36 h 395"/>
                  <a:gd name="T22" fmla="*/ 163 w 397"/>
                  <a:gd name="T23" fmla="*/ 10 h 395"/>
                  <a:gd name="T24" fmla="*/ 152 w 397"/>
                  <a:gd name="T25" fmla="*/ 0 h 395"/>
                  <a:gd name="T26" fmla="*/ 0 w 397"/>
                  <a:gd name="T27" fmla="*/ 172 h 395"/>
                  <a:gd name="T28" fmla="*/ 10 w 397"/>
                  <a:gd name="T29" fmla="*/ 180 h 395"/>
                  <a:gd name="T30" fmla="*/ 37 w 397"/>
                  <a:gd name="T31" fmla="*/ 204 h 395"/>
                  <a:gd name="T32" fmla="*/ 115 w 397"/>
                  <a:gd name="T33" fmla="*/ 279 h 395"/>
                  <a:gd name="T34" fmla="*/ 190 w 397"/>
                  <a:gd name="T35" fmla="*/ 358 h 395"/>
                  <a:gd name="T36" fmla="*/ 214 w 397"/>
                  <a:gd name="T37" fmla="*/ 384 h 395"/>
                  <a:gd name="T38" fmla="*/ 223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144"/>
                    </a:moveTo>
                    <a:cubicBezTo>
                      <a:pt x="142" y="144"/>
                      <a:pt x="154" y="154"/>
                      <a:pt x="170" y="170"/>
                    </a:cubicBezTo>
                    <a:cubicBezTo>
                      <a:pt x="178" y="178"/>
                      <a:pt x="188" y="187"/>
                      <a:pt x="198" y="197"/>
                    </a:cubicBezTo>
                    <a:cubicBezTo>
                      <a:pt x="208" y="208"/>
                      <a:pt x="219" y="219"/>
                      <a:pt x="229" y="230"/>
                    </a:cubicBezTo>
                    <a:cubicBezTo>
                      <a:pt x="251" y="252"/>
                      <a:pt x="272" y="274"/>
                      <a:pt x="287" y="291"/>
                    </a:cubicBezTo>
                    <a:cubicBezTo>
                      <a:pt x="303" y="308"/>
                      <a:pt x="313" y="319"/>
                      <a:pt x="313" y="319"/>
                    </a:cubicBezTo>
                    <a:cubicBezTo>
                      <a:pt x="397" y="245"/>
                      <a:pt x="397" y="245"/>
                      <a:pt x="397" y="245"/>
                    </a:cubicBezTo>
                    <a:cubicBezTo>
                      <a:pt x="397" y="245"/>
                      <a:pt x="393" y="241"/>
                      <a:pt x="387" y="234"/>
                    </a:cubicBezTo>
                    <a:cubicBezTo>
                      <a:pt x="381" y="227"/>
                      <a:pt x="372" y="216"/>
                      <a:pt x="361" y="204"/>
                    </a:cubicBezTo>
                    <a:cubicBezTo>
                      <a:pt x="338" y="181"/>
                      <a:pt x="308" y="150"/>
                      <a:pt x="279" y="118"/>
                    </a:cubicBezTo>
                    <a:cubicBezTo>
                      <a:pt x="247" y="88"/>
                      <a:pt x="216" y="58"/>
                      <a:pt x="192" y="36"/>
                    </a:cubicBezTo>
                    <a:cubicBezTo>
                      <a:pt x="181" y="25"/>
                      <a:pt x="170" y="16"/>
                      <a:pt x="163" y="10"/>
                    </a:cubicBezTo>
                    <a:cubicBezTo>
                      <a:pt x="156" y="3"/>
                      <a:pt x="152" y="0"/>
                      <a:pt x="152" y="0"/>
                    </a:cubicBezTo>
                    <a:cubicBezTo>
                      <a:pt x="0" y="172"/>
                      <a:pt x="0" y="172"/>
                      <a:pt x="0" y="172"/>
                    </a:cubicBezTo>
                    <a:cubicBezTo>
                      <a:pt x="0" y="172"/>
                      <a:pt x="4" y="175"/>
                      <a:pt x="10" y="180"/>
                    </a:cubicBezTo>
                    <a:cubicBezTo>
                      <a:pt x="17" y="186"/>
                      <a:pt x="26" y="194"/>
                      <a:pt x="37" y="204"/>
                    </a:cubicBezTo>
                    <a:cubicBezTo>
                      <a:pt x="58" y="225"/>
                      <a:pt x="87" y="252"/>
                      <a:pt x="115" y="279"/>
                    </a:cubicBezTo>
                    <a:cubicBezTo>
                      <a:pt x="142" y="308"/>
                      <a:pt x="170" y="336"/>
                      <a:pt x="190" y="358"/>
                    </a:cubicBezTo>
                    <a:cubicBezTo>
                      <a:pt x="200" y="368"/>
                      <a:pt x="208" y="378"/>
                      <a:pt x="214" y="384"/>
                    </a:cubicBezTo>
                    <a:cubicBezTo>
                      <a:pt x="220" y="391"/>
                      <a:pt x="223" y="395"/>
                      <a:pt x="223"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2" name="Line 99"/>
              <p:cNvSpPr>
                <a:spLocks noChangeShapeType="1"/>
              </p:cNvSpPr>
              <p:nvPr/>
            </p:nvSpPr>
            <p:spPr bwMode="auto">
              <a:xfrm flipH="1" flipV="1">
                <a:off x="7537450"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3" name="Line 100"/>
              <p:cNvSpPr>
                <a:spLocks noChangeShapeType="1"/>
              </p:cNvSpPr>
              <p:nvPr/>
            </p:nvSpPr>
            <p:spPr bwMode="auto">
              <a:xfrm flipH="1" flipV="1">
                <a:off x="7761288" y="1195388"/>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4" name="Freeform 101"/>
              <p:cNvSpPr/>
              <p:nvPr/>
            </p:nvSpPr>
            <p:spPr bwMode="auto">
              <a:xfrm>
                <a:off x="7832725" y="1162050"/>
                <a:ext cx="304800" cy="327025"/>
              </a:xfrm>
              <a:custGeom>
                <a:avLst/>
                <a:gdLst>
                  <a:gd name="T0" fmla="*/ 234 w 377"/>
                  <a:gd name="T1" fmla="*/ 268 h 404"/>
                  <a:gd name="T2" fmla="*/ 228 w 377"/>
                  <a:gd name="T3" fmla="*/ 259 h 404"/>
                  <a:gd name="T4" fmla="*/ 213 w 377"/>
                  <a:gd name="T5" fmla="*/ 236 h 404"/>
                  <a:gd name="T6" fmla="*/ 164 w 377"/>
                  <a:gd name="T7" fmla="*/ 168 h 404"/>
                  <a:gd name="T8" fmla="*/ 137 w 377"/>
                  <a:gd name="T9" fmla="*/ 131 h 404"/>
                  <a:gd name="T10" fmla="*/ 113 w 377"/>
                  <a:gd name="T11" fmla="*/ 101 h 404"/>
                  <a:gd name="T12" fmla="*/ 90 w 377"/>
                  <a:gd name="T13" fmla="*/ 71 h 404"/>
                  <a:gd name="T14" fmla="*/ 178 w 377"/>
                  <a:gd name="T15" fmla="*/ 0 h 404"/>
                  <a:gd name="T16" fmla="*/ 211 w 377"/>
                  <a:gd name="T17" fmla="*/ 43 h 404"/>
                  <a:gd name="T18" fmla="*/ 281 w 377"/>
                  <a:gd name="T19" fmla="*/ 139 h 404"/>
                  <a:gd name="T20" fmla="*/ 300 w 377"/>
                  <a:gd name="T21" fmla="*/ 165 h 404"/>
                  <a:gd name="T22" fmla="*/ 318 w 377"/>
                  <a:gd name="T23" fmla="*/ 191 h 404"/>
                  <a:gd name="T24" fmla="*/ 348 w 377"/>
                  <a:gd name="T25" fmla="*/ 238 h 404"/>
                  <a:gd name="T26" fmla="*/ 377 w 377"/>
                  <a:gd name="T27" fmla="*/ 284 h 404"/>
                  <a:gd name="T28" fmla="*/ 181 w 377"/>
                  <a:gd name="T29" fmla="*/ 404 h 404"/>
                  <a:gd name="T30" fmla="*/ 155 w 377"/>
                  <a:gd name="T31" fmla="*/ 362 h 404"/>
                  <a:gd name="T32" fmla="*/ 128 w 377"/>
                  <a:gd name="T33" fmla="*/ 320 h 404"/>
                  <a:gd name="T34" fmla="*/ 112 w 377"/>
                  <a:gd name="T35" fmla="*/ 296 h 404"/>
                  <a:gd name="T36" fmla="*/ 94 w 377"/>
                  <a:gd name="T37" fmla="*/ 272 h 404"/>
                  <a:gd name="T38" fmla="*/ 30 w 377"/>
                  <a:gd name="T39" fmla="*/ 185 h 404"/>
                  <a:gd name="T40" fmla="*/ 0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234" y="268"/>
                    </a:moveTo>
                    <a:cubicBezTo>
                      <a:pt x="234" y="268"/>
                      <a:pt x="231" y="265"/>
                      <a:pt x="228" y="259"/>
                    </a:cubicBezTo>
                    <a:cubicBezTo>
                      <a:pt x="224" y="254"/>
                      <a:pt x="219" y="246"/>
                      <a:pt x="213" y="236"/>
                    </a:cubicBezTo>
                    <a:cubicBezTo>
                      <a:pt x="199" y="218"/>
                      <a:pt x="181" y="193"/>
                      <a:pt x="164" y="168"/>
                    </a:cubicBezTo>
                    <a:cubicBezTo>
                      <a:pt x="155" y="155"/>
                      <a:pt x="146" y="143"/>
                      <a:pt x="137" y="131"/>
                    </a:cubicBezTo>
                    <a:cubicBezTo>
                      <a:pt x="129" y="120"/>
                      <a:pt x="120" y="110"/>
                      <a:pt x="113" y="101"/>
                    </a:cubicBezTo>
                    <a:cubicBezTo>
                      <a:pt x="99" y="83"/>
                      <a:pt x="90" y="71"/>
                      <a:pt x="90" y="71"/>
                    </a:cubicBezTo>
                    <a:cubicBezTo>
                      <a:pt x="178" y="0"/>
                      <a:pt x="178" y="0"/>
                      <a:pt x="178" y="0"/>
                    </a:cubicBezTo>
                    <a:cubicBezTo>
                      <a:pt x="178" y="0"/>
                      <a:pt x="191" y="17"/>
                      <a:pt x="211" y="43"/>
                    </a:cubicBezTo>
                    <a:cubicBezTo>
                      <a:pt x="232" y="68"/>
                      <a:pt x="256" y="104"/>
                      <a:pt x="281" y="139"/>
                    </a:cubicBezTo>
                    <a:cubicBezTo>
                      <a:pt x="288" y="148"/>
                      <a:pt x="294" y="157"/>
                      <a:pt x="300" y="165"/>
                    </a:cubicBezTo>
                    <a:cubicBezTo>
                      <a:pt x="306" y="174"/>
                      <a:pt x="312" y="183"/>
                      <a:pt x="318" y="191"/>
                    </a:cubicBezTo>
                    <a:cubicBezTo>
                      <a:pt x="329" y="208"/>
                      <a:pt x="339" y="224"/>
                      <a:pt x="348" y="238"/>
                    </a:cubicBezTo>
                    <a:cubicBezTo>
                      <a:pt x="365" y="265"/>
                      <a:pt x="377" y="284"/>
                      <a:pt x="377" y="284"/>
                    </a:cubicBezTo>
                    <a:cubicBezTo>
                      <a:pt x="181" y="404"/>
                      <a:pt x="181" y="404"/>
                      <a:pt x="181" y="404"/>
                    </a:cubicBezTo>
                    <a:cubicBezTo>
                      <a:pt x="181" y="404"/>
                      <a:pt x="171" y="387"/>
                      <a:pt x="155" y="362"/>
                    </a:cubicBezTo>
                    <a:cubicBezTo>
                      <a:pt x="147" y="350"/>
                      <a:pt x="138" y="335"/>
                      <a:pt x="128" y="320"/>
                    </a:cubicBezTo>
                    <a:cubicBezTo>
                      <a:pt x="123" y="312"/>
                      <a:pt x="117" y="304"/>
                      <a:pt x="112" y="296"/>
                    </a:cubicBezTo>
                    <a:cubicBezTo>
                      <a:pt x="106" y="288"/>
                      <a:pt x="100" y="280"/>
                      <a:pt x="94" y="272"/>
                    </a:cubicBezTo>
                    <a:cubicBezTo>
                      <a:pt x="71" y="240"/>
                      <a:pt x="49" y="207"/>
                      <a:pt x="30" y="185"/>
                    </a:cubicBezTo>
                    <a:cubicBezTo>
                      <a:pt x="12" y="161"/>
                      <a:pt x="0" y="146"/>
                      <a:pt x="0"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5" name="Freeform 102"/>
              <p:cNvSpPr/>
              <p:nvPr/>
            </p:nvSpPr>
            <p:spPr bwMode="auto">
              <a:xfrm>
                <a:off x="7978775" y="1489075"/>
                <a:ext cx="28575" cy="47625"/>
              </a:xfrm>
              <a:custGeom>
                <a:avLst/>
                <a:gdLst>
                  <a:gd name="T0" fmla="*/ 0 w 36"/>
                  <a:gd name="T1" fmla="*/ 0 h 60"/>
                  <a:gd name="T2" fmla="*/ 6 w 36"/>
                  <a:gd name="T3" fmla="*/ 9 h 60"/>
                  <a:gd name="T4" fmla="*/ 18 w 36"/>
                  <a:gd name="T5" fmla="*/ 30 h 60"/>
                  <a:gd name="T6" fmla="*/ 36 w 36"/>
                  <a:gd name="T7" fmla="*/ 60 h 60"/>
                </a:gdLst>
                <a:ahLst/>
                <a:cxnLst>
                  <a:cxn ang="0">
                    <a:pos x="T0" y="T1"/>
                  </a:cxn>
                  <a:cxn ang="0">
                    <a:pos x="T2" y="T3"/>
                  </a:cxn>
                  <a:cxn ang="0">
                    <a:pos x="T4" y="T5"/>
                  </a:cxn>
                  <a:cxn ang="0">
                    <a:pos x="T6" y="T7"/>
                  </a:cxn>
                </a:cxnLst>
                <a:rect l="0" t="0" r="r" b="b"/>
                <a:pathLst>
                  <a:path w="36" h="60">
                    <a:moveTo>
                      <a:pt x="0" y="0"/>
                    </a:moveTo>
                    <a:cubicBezTo>
                      <a:pt x="0" y="0"/>
                      <a:pt x="3" y="4"/>
                      <a:pt x="6" y="9"/>
                    </a:cubicBezTo>
                    <a:cubicBezTo>
                      <a:pt x="10" y="15"/>
                      <a:pt x="14" y="22"/>
                      <a:pt x="18" y="30"/>
                    </a:cubicBezTo>
                    <a:cubicBezTo>
                      <a:pt x="27" y="45"/>
                      <a:pt x="36" y="60"/>
                      <a:pt x="36"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6" name="Freeform 103"/>
              <p:cNvSpPr/>
              <p:nvPr/>
            </p:nvSpPr>
            <p:spPr bwMode="auto">
              <a:xfrm>
                <a:off x="7796213" y="1236663"/>
                <a:ext cx="36513" cy="44450"/>
              </a:xfrm>
              <a:custGeom>
                <a:avLst/>
                <a:gdLst>
                  <a:gd name="T0" fmla="*/ 0 w 44"/>
                  <a:gd name="T1" fmla="*/ 0 h 54"/>
                  <a:gd name="T2" fmla="*/ 7 w 44"/>
                  <a:gd name="T3" fmla="*/ 8 h 54"/>
                  <a:gd name="T4" fmla="*/ 15 w 44"/>
                  <a:gd name="T5" fmla="*/ 17 h 54"/>
                  <a:gd name="T6" fmla="*/ 23 w 44"/>
                  <a:gd name="T7" fmla="*/ 27 h 54"/>
                  <a:gd name="T8" fmla="*/ 44 w 44"/>
                  <a:gd name="T9" fmla="*/ 54 h 54"/>
                </a:gdLst>
                <a:ahLst/>
                <a:cxnLst>
                  <a:cxn ang="0">
                    <a:pos x="T0" y="T1"/>
                  </a:cxn>
                  <a:cxn ang="0">
                    <a:pos x="T2" y="T3"/>
                  </a:cxn>
                  <a:cxn ang="0">
                    <a:pos x="T4" y="T5"/>
                  </a:cxn>
                  <a:cxn ang="0">
                    <a:pos x="T6" y="T7"/>
                  </a:cxn>
                  <a:cxn ang="0">
                    <a:pos x="T8" y="T9"/>
                  </a:cxn>
                </a:cxnLst>
                <a:rect l="0" t="0" r="r" b="b"/>
                <a:pathLst>
                  <a:path w="44" h="54">
                    <a:moveTo>
                      <a:pt x="0" y="0"/>
                    </a:moveTo>
                    <a:cubicBezTo>
                      <a:pt x="0" y="0"/>
                      <a:pt x="3" y="3"/>
                      <a:pt x="7" y="8"/>
                    </a:cubicBezTo>
                    <a:cubicBezTo>
                      <a:pt x="10" y="11"/>
                      <a:pt x="12" y="14"/>
                      <a:pt x="15" y="17"/>
                    </a:cubicBezTo>
                    <a:cubicBezTo>
                      <a:pt x="17" y="20"/>
                      <a:pt x="20" y="23"/>
                      <a:pt x="23" y="27"/>
                    </a:cubicBezTo>
                    <a:cubicBezTo>
                      <a:pt x="33" y="40"/>
                      <a:pt x="44" y="54"/>
                      <a:pt x="44"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7" name="Freeform 104"/>
              <p:cNvSpPr/>
              <p:nvPr/>
            </p:nvSpPr>
            <p:spPr bwMode="auto">
              <a:xfrm>
                <a:off x="8035925" y="1497013"/>
                <a:ext cx="280988" cy="320675"/>
              </a:xfrm>
              <a:custGeom>
                <a:avLst/>
                <a:gdLst>
                  <a:gd name="T0" fmla="*/ 143 w 348"/>
                  <a:gd name="T1" fmla="*/ 132 h 396"/>
                  <a:gd name="T2" fmla="*/ 161 w 348"/>
                  <a:gd name="T3" fmla="*/ 167 h 396"/>
                  <a:gd name="T4" fmla="*/ 196 w 348"/>
                  <a:gd name="T5" fmla="*/ 243 h 396"/>
                  <a:gd name="T6" fmla="*/ 214 w 348"/>
                  <a:gd name="T7" fmla="*/ 284 h 396"/>
                  <a:gd name="T8" fmla="*/ 229 w 348"/>
                  <a:gd name="T9" fmla="*/ 320 h 396"/>
                  <a:gd name="T10" fmla="*/ 243 w 348"/>
                  <a:gd name="T11" fmla="*/ 356 h 396"/>
                  <a:gd name="T12" fmla="*/ 348 w 348"/>
                  <a:gd name="T13" fmla="*/ 315 h 396"/>
                  <a:gd name="T14" fmla="*/ 328 w 348"/>
                  <a:gd name="T15" fmla="*/ 264 h 396"/>
                  <a:gd name="T16" fmla="*/ 306 w 348"/>
                  <a:gd name="T17" fmla="*/ 213 h 396"/>
                  <a:gd name="T18" fmla="*/ 279 w 348"/>
                  <a:gd name="T19" fmla="*/ 155 h 396"/>
                  <a:gd name="T20" fmla="*/ 266 w 348"/>
                  <a:gd name="T21" fmla="*/ 126 h 396"/>
                  <a:gd name="T22" fmla="*/ 252 w 348"/>
                  <a:gd name="T23" fmla="*/ 98 h 396"/>
                  <a:gd name="T24" fmla="*/ 227 w 348"/>
                  <a:gd name="T25" fmla="*/ 48 h 396"/>
                  <a:gd name="T26" fmla="*/ 202 w 348"/>
                  <a:gd name="T27" fmla="*/ 0 h 396"/>
                  <a:gd name="T28" fmla="*/ 0 w 348"/>
                  <a:gd name="T29" fmla="*/ 110 h 396"/>
                  <a:gd name="T30" fmla="*/ 23 w 348"/>
                  <a:gd name="T31" fmla="*/ 154 h 396"/>
                  <a:gd name="T32" fmla="*/ 46 w 348"/>
                  <a:gd name="T33" fmla="*/ 199 h 396"/>
                  <a:gd name="T34" fmla="*/ 59 w 348"/>
                  <a:gd name="T35" fmla="*/ 224 h 396"/>
                  <a:gd name="T36" fmla="*/ 71 w 348"/>
                  <a:gd name="T37" fmla="*/ 251 h 396"/>
                  <a:gd name="T38" fmla="*/ 95 w 348"/>
                  <a:gd name="T39" fmla="*/ 304 h 396"/>
                  <a:gd name="T40" fmla="*/ 115 w 348"/>
                  <a:gd name="T41" fmla="*/ 350 h 396"/>
                  <a:gd name="T42" fmla="*/ 133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132"/>
                    </a:moveTo>
                    <a:cubicBezTo>
                      <a:pt x="143" y="132"/>
                      <a:pt x="150" y="146"/>
                      <a:pt x="161" y="167"/>
                    </a:cubicBezTo>
                    <a:cubicBezTo>
                      <a:pt x="171" y="187"/>
                      <a:pt x="183" y="215"/>
                      <a:pt x="196" y="243"/>
                    </a:cubicBezTo>
                    <a:cubicBezTo>
                      <a:pt x="202" y="257"/>
                      <a:pt x="208" y="271"/>
                      <a:pt x="214" y="284"/>
                    </a:cubicBezTo>
                    <a:cubicBezTo>
                      <a:pt x="220" y="297"/>
                      <a:pt x="225" y="310"/>
                      <a:pt x="229" y="320"/>
                    </a:cubicBezTo>
                    <a:cubicBezTo>
                      <a:pt x="237" y="342"/>
                      <a:pt x="243" y="356"/>
                      <a:pt x="243" y="356"/>
                    </a:cubicBezTo>
                    <a:cubicBezTo>
                      <a:pt x="348" y="315"/>
                      <a:pt x="348" y="315"/>
                      <a:pt x="348" y="315"/>
                    </a:cubicBezTo>
                    <a:cubicBezTo>
                      <a:pt x="348" y="315"/>
                      <a:pt x="340" y="294"/>
                      <a:pt x="328" y="264"/>
                    </a:cubicBezTo>
                    <a:cubicBezTo>
                      <a:pt x="322" y="249"/>
                      <a:pt x="314" y="232"/>
                      <a:pt x="306" y="213"/>
                    </a:cubicBezTo>
                    <a:cubicBezTo>
                      <a:pt x="297" y="195"/>
                      <a:pt x="288" y="175"/>
                      <a:pt x="279" y="155"/>
                    </a:cubicBezTo>
                    <a:cubicBezTo>
                      <a:pt x="275" y="145"/>
                      <a:pt x="270" y="136"/>
                      <a:pt x="266" y="126"/>
                    </a:cubicBezTo>
                    <a:cubicBezTo>
                      <a:pt x="261" y="116"/>
                      <a:pt x="256" y="107"/>
                      <a:pt x="252" y="98"/>
                    </a:cubicBezTo>
                    <a:cubicBezTo>
                      <a:pt x="243" y="80"/>
                      <a:pt x="234" y="63"/>
                      <a:pt x="227" y="48"/>
                    </a:cubicBezTo>
                    <a:cubicBezTo>
                      <a:pt x="212" y="20"/>
                      <a:pt x="202" y="0"/>
                      <a:pt x="202" y="0"/>
                    </a:cubicBezTo>
                    <a:cubicBezTo>
                      <a:pt x="0" y="110"/>
                      <a:pt x="0" y="110"/>
                      <a:pt x="0" y="110"/>
                    </a:cubicBezTo>
                    <a:cubicBezTo>
                      <a:pt x="0" y="110"/>
                      <a:pt x="9" y="127"/>
                      <a:pt x="23" y="154"/>
                    </a:cubicBezTo>
                    <a:cubicBezTo>
                      <a:pt x="29" y="167"/>
                      <a:pt x="37" y="182"/>
                      <a:pt x="46" y="199"/>
                    </a:cubicBezTo>
                    <a:cubicBezTo>
                      <a:pt x="50" y="207"/>
                      <a:pt x="54" y="215"/>
                      <a:pt x="59" y="224"/>
                    </a:cubicBezTo>
                    <a:cubicBezTo>
                      <a:pt x="63" y="233"/>
                      <a:pt x="67" y="242"/>
                      <a:pt x="71" y="251"/>
                    </a:cubicBezTo>
                    <a:cubicBezTo>
                      <a:pt x="79" y="269"/>
                      <a:pt x="87" y="287"/>
                      <a:pt x="95" y="304"/>
                    </a:cubicBezTo>
                    <a:cubicBezTo>
                      <a:pt x="102" y="321"/>
                      <a:pt x="110" y="336"/>
                      <a:pt x="115" y="350"/>
                    </a:cubicBezTo>
                    <a:cubicBezTo>
                      <a:pt x="126" y="377"/>
                      <a:pt x="133" y="396"/>
                      <a:pt x="133"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Line 105"/>
              <p:cNvSpPr>
                <a:spLocks noChangeShapeType="1"/>
              </p:cNvSpPr>
              <p:nvPr/>
            </p:nvSpPr>
            <p:spPr bwMode="auto">
              <a:xfrm flipH="1" flipV="1">
                <a:off x="8007350" y="1536700"/>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Freeform 106"/>
              <p:cNvSpPr/>
              <p:nvPr/>
            </p:nvSpPr>
            <p:spPr bwMode="auto">
              <a:xfrm>
                <a:off x="8142288" y="1817688"/>
                <a:ext cx="20638" cy="50800"/>
              </a:xfrm>
              <a:custGeom>
                <a:avLst/>
                <a:gdLst>
                  <a:gd name="T0" fmla="*/ 25 w 25"/>
                  <a:gd name="T1" fmla="*/ 64 h 64"/>
                  <a:gd name="T2" fmla="*/ 21 w 25"/>
                  <a:gd name="T3" fmla="*/ 54 h 64"/>
                  <a:gd name="T4" fmla="*/ 13 w 25"/>
                  <a:gd name="T5" fmla="*/ 32 h 64"/>
                  <a:gd name="T6" fmla="*/ 0 w 25"/>
                  <a:gd name="T7" fmla="*/ 0 h 64"/>
                </a:gdLst>
                <a:ahLst/>
                <a:cxnLst>
                  <a:cxn ang="0">
                    <a:pos x="T0" y="T1"/>
                  </a:cxn>
                  <a:cxn ang="0">
                    <a:pos x="T2" y="T3"/>
                  </a:cxn>
                  <a:cxn ang="0">
                    <a:pos x="T4" y="T5"/>
                  </a:cxn>
                  <a:cxn ang="0">
                    <a:pos x="T6" y="T7"/>
                  </a:cxn>
                </a:cxnLst>
                <a:rect l="0" t="0" r="r" b="b"/>
                <a:pathLst>
                  <a:path w="25" h="64">
                    <a:moveTo>
                      <a:pt x="25" y="64"/>
                    </a:moveTo>
                    <a:cubicBezTo>
                      <a:pt x="25" y="64"/>
                      <a:pt x="24" y="60"/>
                      <a:pt x="21" y="54"/>
                    </a:cubicBezTo>
                    <a:cubicBezTo>
                      <a:pt x="19" y="48"/>
                      <a:pt x="16" y="40"/>
                      <a:pt x="13" y="32"/>
                    </a:cubicBezTo>
                    <a:cubicBezTo>
                      <a:pt x="6" y="16"/>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0" name="Freeform 107"/>
              <p:cNvSpPr/>
              <p:nvPr/>
            </p:nvSpPr>
            <p:spPr bwMode="auto">
              <a:xfrm>
                <a:off x="8180388" y="1860550"/>
                <a:ext cx="247650" cy="307975"/>
              </a:xfrm>
              <a:custGeom>
                <a:avLst/>
                <a:gdLst>
                  <a:gd name="T0" fmla="*/ 177 w 307"/>
                  <a:gd name="T1" fmla="*/ 271 h 381"/>
                  <a:gd name="T2" fmla="*/ 169 w 307"/>
                  <a:gd name="T3" fmla="*/ 234 h 381"/>
                  <a:gd name="T4" fmla="*/ 159 w 307"/>
                  <a:gd name="T5" fmla="*/ 196 h 381"/>
                  <a:gd name="T6" fmla="*/ 147 w 307"/>
                  <a:gd name="T7" fmla="*/ 153 h 381"/>
                  <a:gd name="T8" fmla="*/ 134 w 307"/>
                  <a:gd name="T9" fmla="*/ 110 h 381"/>
                  <a:gd name="T10" fmla="*/ 129 w 307"/>
                  <a:gd name="T11" fmla="*/ 90 h 381"/>
                  <a:gd name="T12" fmla="*/ 123 w 307"/>
                  <a:gd name="T13" fmla="*/ 72 h 381"/>
                  <a:gd name="T14" fmla="*/ 110 w 307"/>
                  <a:gd name="T15" fmla="*/ 36 h 381"/>
                  <a:gd name="T16" fmla="*/ 217 w 307"/>
                  <a:gd name="T17" fmla="*/ 0 h 381"/>
                  <a:gd name="T18" fmla="*/ 234 w 307"/>
                  <a:gd name="T19" fmla="*/ 52 h 381"/>
                  <a:gd name="T20" fmla="*/ 267 w 307"/>
                  <a:gd name="T21" fmla="*/ 166 h 381"/>
                  <a:gd name="T22" fmla="*/ 276 w 307"/>
                  <a:gd name="T23" fmla="*/ 197 h 381"/>
                  <a:gd name="T24" fmla="*/ 283 w 307"/>
                  <a:gd name="T25" fmla="*/ 228 h 381"/>
                  <a:gd name="T26" fmla="*/ 295 w 307"/>
                  <a:gd name="T27" fmla="*/ 282 h 381"/>
                  <a:gd name="T28" fmla="*/ 304 w 307"/>
                  <a:gd name="T29" fmla="*/ 320 h 381"/>
                  <a:gd name="T30" fmla="*/ 307 w 307"/>
                  <a:gd name="T31" fmla="*/ 335 h 381"/>
                  <a:gd name="T32" fmla="*/ 82 w 307"/>
                  <a:gd name="T33" fmla="*/ 381 h 381"/>
                  <a:gd name="T34" fmla="*/ 80 w 307"/>
                  <a:gd name="T35" fmla="*/ 367 h 381"/>
                  <a:gd name="T36" fmla="*/ 71 w 307"/>
                  <a:gd name="T37" fmla="*/ 332 h 381"/>
                  <a:gd name="T38" fmla="*/ 60 w 307"/>
                  <a:gd name="T39" fmla="*/ 283 h 381"/>
                  <a:gd name="T40" fmla="*/ 54 w 307"/>
                  <a:gd name="T41" fmla="*/ 255 h 381"/>
                  <a:gd name="T42" fmla="*/ 46 w 307"/>
                  <a:gd name="T43" fmla="*/ 227 h 381"/>
                  <a:gd name="T44" fmla="*/ 16 w 307"/>
                  <a:gd name="T45" fmla="*/ 123 h 381"/>
                  <a:gd name="T46" fmla="*/ 0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271"/>
                    </a:moveTo>
                    <a:cubicBezTo>
                      <a:pt x="177" y="271"/>
                      <a:pt x="174" y="256"/>
                      <a:pt x="169" y="234"/>
                    </a:cubicBezTo>
                    <a:cubicBezTo>
                      <a:pt x="167" y="223"/>
                      <a:pt x="163" y="210"/>
                      <a:pt x="159" y="196"/>
                    </a:cubicBezTo>
                    <a:cubicBezTo>
                      <a:pt x="155" y="182"/>
                      <a:pt x="151" y="168"/>
                      <a:pt x="147" y="153"/>
                    </a:cubicBezTo>
                    <a:cubicBezTo>
                      <a:pt x="142" y="138"/>
                      <a:pt x="138" y="123"/>
                      <a:pt x="134" y="110"/>
                    </a:cubicBezTo>
                    <a:cubicBezTo>
                      <a:pt x="132" y="103"/>
                      <a:pt x="131" y="96"/>
                      <a:pt x="129" y="90"/>
                    </a:cubicBezTo>
                    <a:cubicBezTo>
                      <a:pt x="126" y="84"/>
                      <a:pt x="124" y="78"/>
                      <a:pt x="123" y="72"/>
                    </a:cubicBezTo>
                    <a:cubicBezTo>
                      <a:pt x="115" y="50"/>
                      <a:pt x="110" y="36"/>
                      <a:pt x="110" y="36"/>
                    </a:cubicBezTo>
                    <a:cubicBezTo>
                      <a:pt x="217" y="0"/>
                      <a:pt x="217" y="0"/>
                      <a:pt x="217" y="0"/>
                    </a:cubicBezTo>
                    <a:cubicBezTo>
                      <a:pt x="217" y="0"/>
                      <a:pt x="224" y="21"/>
                      <a:pt x="234" y="52"/>
                    </a:cubicBezTo>
                    <a:cubicBezTo>
                      <a:pt x="244" y="83"/>
                      <a:pt x="255" y="125"/>
                      <a:pt x="267" y="166"/>
                    </a:cubicBezTo>
                    <a:cubicBezTo>
                      <a:pt x="270" y="177"/>
                      <a:pt x="273" y="187"/>
                      <a:pt x="276" y="197"/>
                    </a:cubicBezTo>
                    <a:cubicBezTo>
                      <a:pt x="278" y="208"/>
                      <a:pt x="281" y="218"/>
                      <a:pt x="283" y="228"/>
                    </a:cubicBezTo>
                    <a:cubicBezTo>
                      <a:pt x="287" y="248"/>
                      <a:pt x="292" y="266"/>
                      <a:pt x="295" y="282"/>
                    </a:cubicBezTo>
                    <a:cubicBezTo>
                      <a:pt x="299" y="298"/>
                      <a:pt x="302" y="311"/>
                      <a:pt x="304" y="320"/>
                    </a:cubicBezTo>
                    <a:cubicBezTo>
                      <a:pt x="306" y="330"/>
                      <a:pt x="307" y="335"/>
                      <a:pt x="307" y="335"/>
                    </a:cubicBezTo>
                    <a:cubicBezTo>
                      <a:pt x="82" y="381"/>
                      <a:pt x="82" y="381"/>
                      <a:pt x="82" y="381"/>
                    </a:cubicBezTo>
                    <a:cubicBezTo>
                      <a:pt x="82" y="381"/>
                      <a:pt x="82" y="376"/>
                      <a:pt x="80" y="367"/>
                    </a:cubicBezTo>
                    <a:cubicBezTo>
                      <a:pt x="78" y="359"/>
                      <a:pt x="75" y="347"/>
                      <a:pt x="71" y="332"/>
                    </a:cubicBezTo>
                    <a:cubicBezTo>
                      <a:pt x="68" y="318"/>
                      <a:pt x="64" y="301"/>
                      <a:pt x="60" y="283"/>
                    </a:cubicBezTo>
                    <a:cubicBezTo>
                      <a:pt x="58" y="274"/>
                      <a:pt x="56" y="265"/>
                      <a:pt x="54" y="255"/>
                    </a:cubicBezTo>
                    <a:cubicBezTo>
                      <a:pt x="52" y="246"/>
                      <a:pt x="49" y="237"/>
                      <a:pt x="46" y="227"/>
                    </a:cubicBezTo>
                    <a:cubicBezTo>
                      <a:pt x="35" y="189"/>
                      <a:pt x="25" y="151"/>
                      <a:pt x="16" y="123"/>
                    </a:cubicBezTo>
                    <a:cubicBezTo>
                      <a:pt x="7" y="95"/>
                      <a:pt x="0" y="76"/>
                      <a:pt x="0"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Line 108"/>
              <p:cNvSpPr>
                <a:spLocks noChangeShapeType="1"/>
              </p:cNvSpPr>
              <p:nvPr/>
            </p:nvSpPr>
            <p:spPr bwMode="auto">
              <a:xfrm>
                <a:off x="8247063"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Line 109"/>
              <p:cNvSpPr>
                <a:spLocks noChangeShapeType="1"/>
              </p:cNvSpPr>
              <p:nvPr/>
            </p:nvSpPr>
            <p:spPr bwMode="auto">
              <a:xfrm>
                <a:off x="8162925"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Freeform 110"/>
              <p:cNvSpPr/>
              <p:nvPr/>
            </p:nvSpPr>
            <p:spPr bwMode="auto">
              <a:xfrm>
                <a:off x="8266113" y="2251075"/>
                <a:ext cx="206375" cy="280988"/>
              </a:xfrm>
              <a:custGeom>
                <a:avLst/>
                <a:gdLst>
                  <a:gd name="T0" fmla="*/ 127 w 256"/>
                  <a:gd name="T1" fmla="*/ 104 h 348"/>
                  <a:gd name="T2" fmla="*/ 132 w 256"/>
                  <a:gd name="T3" fmla="*/ 142 h 348"/>
                  <a:gd name="T4" fmla="*/ 138 w 256"/>
                  <a:gd name="T5" fmla="*/ 225 h 348"/>
                  <a:gd name="T6" fmla="*/ 142 w 256"/>
                  <a:gd name="T7" fmla="*/ 270 h 348"/>
                  <a:gd name="T8" fmla="*/ 143 w 256"/>
                  <a:gd name="T9" fmla="*/ 309 h 348"/>
                  <a:gd name="T10" fmla="*/ 144 w 256"/>
                  <a:gd name="T11" fmla="*/ 348 h 348"/>
                  <a:gd name="T12" fmla="*/ 256 w 256"/>
                  <a:gd name="T13" fmla="*/ 345 h 348"/>
                  <a:gd name="T14" fmla="*/ 255 w 256"/>
                  <a:gd name="T15" fmla="*/ 291 h 348"/>
                  <a:gd name="T16" fmla="*/ 252 w 256"/>
                  <a:gd name="T17" fmla="*/ 235 h 348"/>
                  <a:gd name="T18" fmla="*/ 247 w 256"/>
                  <a:gd name="T19" fmla="*/ 172 h 348"/>
                  <a:gd name="T20" fmla="*/ 234 w 256"/>
                  <a:gd name="T21" fmla="*/ 53 h 348"/>
                  <a:gd name="T22" fmla="*/ 227 w 256"/>
                  <a:gd name="T23" fmla="*/ 0 h 348"/>
                  <a:gd name="T24" fmla="*/ 0 w 256"/>
                  <a:gd name="T25" fmla="*/ 33 h 348"/>
                  <a:gd name="T26" fmla="*/ 6 w 256"/>
                  <a:gd name="T27" fmla="*/ 82 h 348"/>
                  <a:gd name="T28" fmla="*/ 18 w 256"/>
                  <a:gd name="T29" fmla="*/ 190 h 348"/>
                  <a:gd name="T30" fmla="*/ 22 w 256"/>
                  <a:gd name="T31" fmla="*/ 248 h 348"/>
                  <a:gd name="T32" fmla="*/ 25 w 256"/>
                  <a:gd name="T33" fmla="*/ 298 h 348"/>
                  <a:gd name="T34" fmla="*/ 27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104"/>
                    </a:moveTo>
                    <a:cubicBezTo>
                      <a:pt x="127" y="104"/>
                      <a:pt x="129" y="119"/>
                      <a:pt x="132" y="142"/>
                    </a:cubicBezTo>
                    <a:cubicBezTo>
                      <a:pt x="133" y="164"/>
                      <a:pt x="136" y="195"/>
                      <a:pt x="138" y="225"/>
                    </a:cubicBezTo>
                    <a:cubicBezTo>
                      <a:pt x="139" y="241"/>
                      <a:pt x="140" y="256"/>
                      <a:pt x="142" y="270"/>
                    </a:cubicBezTo>
                    <a:cubicBezTo>
                      <a:pt x="143" y="285"/>
                      <a:pt x="142" y="298"/>
                      <a:pt x="143" y="309"/>
                    </a:cubicBezTo>
                    <a:cubicBezTo>
                      <a:pt x="143" y="332"/>
                      <a:pt x="144" y="348"/>
                      <a:pt x="144" y="348"/>
                    </a:cubicBezTo>
                    <a:cubicBezTo>
                      <a:pt x="256" y="345"/>
                      <a:pt x="256" y="345"/>
                      <a:pt x="256" y="345"/>
                    </a:cubicBezTo>
                    <a:cubicBezTo>
                      <a:pt x="256" y="345"/>
                      <a:pt x="256" y="323"/>
                      <a:pt x="255" y="291"/>
                    </a:cubicBezTo>
                    <a:cubicBezTo>
                      <a:pt x="255" y="274"/>
                      <a:pt x="253" y="256"/>
                      <a:pt x="252" y="235"/>
                    </a:cubicBezTo>
                    <a:cubicBezTo>
                      <a:pt x="250" y="215"/>
                      <a:pt x="248" y="193"/>
                      <a:pt x="247" y="172"/>
                    </a:cubicBezTo>
                    <a:cubicBezTo>
                      <a:pt x="244" y="129"/>
                      <a:pt x="238" y="86"/>
                      <a:pt x="234" y="53"/>
                    </a:cubicBezTo>
                    <a:cubicBezTo>
                      <a:pt x="230" y="21"/>
                      <a:pt x="227" y="0"/>
                      <a:pt x="227" y="0"/>
                    </a:cubicBezTo>
                    <a:cubicBezTo>
                      <a:pt x="0" y="33"/>
                      <a:pt x="0" y="33"/>
                      <a:pt x="0" y="33"/>
                    </a:cubicBezTo>
                    <a:cubicBezTo>
                      <a:pt x="0" y="33"/>
                      <a:pt x="3" y="53"/>
                      <a:pt x="6" y="82"/>
                    </a:cubicBezTo>
                    <a:cubicBezTo>
                      <a:pt x="10" y="111"/>
                      <a:pt x="16" y="150"/>
                      <a:pt x="18" y="190"/>
                    </a:cubicBezTo>
                    <a:cubicBezTo>
                      <a:pt x="20" y="210"/>
                      <a:pt x="21" y="229"/>
                      <a:pt x="22" y="248"/>
                    </a:cubicBezTo>
                    <a:cubicBezTo>
                      <a:pt x="24" y="266"/>
                      <a:pt x="26" y="283"/>
                      <a:pt x="25" y="298"/>
                    </a:cubicBezTo>
                    <a:cubicBezTo>
                      <a:pt x="26" y="328"/>
                      <a:pt x="27" y="347"/>
                      <a:pt x="27"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Freeform 111"/>
              <p:cNvSpPr/>
              <p:nvPr/>
            </p:nvSpPr>
            <p:spPr bwMode="auto">
              <a:xfrm>
                <a:off x="8256588" y="2224088"/>
                <a:ext cx="9525" cy="53975"/>
              </a:xfrm>
              <a:custGeom>
                <a:avLst/>
                <a:gdLst>
                  <a:gd name="T0" fmla="*/ 11 w 11"/>
                  <a:gd name="T1" fmla="*/ 68 h 68"/>
                  <a:gd name="T2" fmla="*/ 10 w 11"/>
                  <a:gd name="T3" fmla="*/ 57 h 68"/>
                  <a:gd name="T4" fmla="*/ 6 w 11"/>
                  <a:gd name="T5" fmla="*/ 34 h 68"/>
                  <a:gd name="T6" fmla="*/ 0 w 11"/>
                  <a:gd name="T7" fmla="*/ 0 h 68"/>
                </a:gdLst>
                <a:ahLst/>
                <a:cxnLst>
                  <a:cxn ang="0">
                    <a:pos x="T0" y="T1"/>
                  </a:cxn>
                  <a:cxn ang="0">
                    <a:pos x="T2" y="T3"/>
                  </a:cxn>
                  <a:cxn ang="0">
                    <a:pos x="T4" y="T5"/>
                  </a:cxn>
                  <a:cxn ang="0">
                    <a:pos x="T6" y="T7"/>
                  </a:cxn>
                </a:cxnLst>
                <a:rect l="0" t="0" r="r" b="b"/>
                <a:pathLst>
                  <a:path w="11" h="68">
                    <a:moveTo>
                      <a:pt x="11" y="68"/>
                    </a:moveTo>
                    <a:cubicBezTo>
                      <a:pt x="11" y="68"/>
                      <a:pt x="11" y="64"/>
                      <a:pt x="10" y="57"/>
                    </a:cubicBezTo>
                    <a:cubicBezTo>
                      <a:pt x="9" y="51"/>
                      <a:pt x="7" y="42"/>
                      <a:pt x="6" y="34"/>
                    </a:cubicBezTo>
                    <a:cubicBezTo>
                      <a:pt x="3" y="17"/>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Line 112"/>
              <p:cNvSpPr>
                <a:spLocks noChangeShapeType="1"/>
              </p:cNvSpPr>
              <p:nvPr/>
            </p:nvSpPr>
            <p:spPr bwMode="auto">
              <a:xfrm flipH="1" flipV="1">
                <a:off x="8288338" y="2532063"/>
                <a:ext cx="1588"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17" name="椭圆 116"/>
            <p:cNvSpPr/>
            <p:nvPr/>
          </p:nvSpPr>
          <p:spPr>
            <a:xfrm>
              <a:off x="4373286" y="935826"/>
              <a:ext cx="3448965" cy="3448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26" name="文本框 460"/>
          <p:cNvSpPr txBox="1"/>
          <p:nvPr/>
        </p:nvSpPr>
        <p:spPr>
          <a:xfrm>
            <a:off x="4538904" y="2960478"/>
            <a:ext cx="3244827" cy="1015663"/>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b="1" dirty="0">
                <a:solidFill>
                  <a:srgbClr val="000560"/>
                </a:solidFill>
              </a:rPr>
              <a:t>任务描述</a:t>
            </a:r>
            <a:endParaRPr lang="zh-CN" altLang="en-US" sz="6000" b="1" dirty="0">
              <a:solidFill>
                <a:srgbClr val="000560"/>
              </a:solidFill>
            </a:endParaRPr>
          </a:p>
        </p:txBody>
      </p:sp>
      <p:sp>
        <p:nvSpPr>
          <p:cNvPr id="227" name="文本框 231"/>
          <p:cNvSpPr txBox="1"/>
          <p:nvPr/>
        </p:nvSpPr>
        <p:spPr>
          <a:xfrm flipH="1">
            <a:off x="5138675" y="2392756"/>
            <a:ext cx="197063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2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PART</a:t>
            </a:r>
            <a:r>
              <a:rPr kumimoji="1" lang="zh-CN" altLang="en-US" sz="32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  </a:t>
            </a:r>
            <a:r>
              <a:rPr kumimoji="1" lang="en-US" altLang="zh-CN" sz="36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02</a:t>
            </a:r>
            <a:endParaRPr kumimoji="1" lang="en-US" altLang="zh-CN" sz="54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8307" y="815443"/>
            <a:ext cx="2020857" cy="584775"/>
          </a:xfrm>
          <a:prstGeom prst="rect">
            <a:avLst/>
          </a:prstGeom>
          <a:noFill/>
        </p:spPr>
        <p:txBody>
          <a:bodyPr wrap="square" lIns="91440" tIns="45720" rIns="91440" bIns="45720">
            <a:spAutoFit/>
          </a:bodyPr>
          <a:lstStyle/>
          <a:p>
            <a:r>
              <a:rPr lang="zh-CN" altLang="en-US" sz="3200" b="1" cap="none" spc="0" dirty="0">
                <a:ln w="9525">
                  <a:solidFill>
                    <a:schemeClr val="bg1"/>
                  </a:solidFill>
                  <a:prstDash val="solid"/>
                </a:ln>
                <a:latin typeface="+mj-ea"/>
                <a:ea typeface="+mj-ea"/>
              </a:rPr>
              <a:t>任务描述</a:t>
            </a:r>
            <a:endParaRPr lang="zh-CN" altLang="en-US" sz="3200" b="1" cap="none" spc="0" dirty="0">
              <a:ln w="9525">
                <a:solidFill>
                  <a:schemeClr val="bg1"/>
                </a:solidFill>
                <a:prstDash val="solid"/>
              </a:ln>
              <a:latin typeface="+mj-ea"/>
              <a:ea typeface="+mj-ea"/>
            </a:endParaRPr>
          </a:p>
        </p:txBody>
      </p:sp>
      <p:sp>
        <p:nvSpPr>
          <p:cNvPr id="5" name="矩形 4"/>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7" name="矩形 6"/>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10" name="矩形 9"/>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2" name="矩形 1"/>
          <p:cNvSpPr/>
          <p:nvPr/>
        </p:nvSpPr>
        <p:spPr>
          <a:xfrm>
            <a:off x="1381105" y="3624452"/>
            <a:ext cx="9617095" cy="200311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Bef>
                <a:spcPts val="600"/>
              </a:spcBef>
              <a:spcAft>
                <a:spcPts val="600"/>
              </a:spcAft>
              <a:buFont typeface="Wingdings" panose="05000000000000000000" pitchFamily="2" charset="2"/>
              <a:buChar char="Ø"/>
            </a:pPr>
            <a:r>
              <a:rPr lang="zh-CN" altLang="en-US" sz="2400" dirty="0">
                <a:solidFill>
                  <a:schemeClr val="accent3">
                    <a:lumMod val="50000"/>
                  </a:schemeClr>
                </a:solidFill>
                <a:effectLst/>
                <a:ea typeface="微软雅黑" panose="020B0503020204020204" pitchFamily="34" charset="-122"/>
                <a:cs typeface="微软雅黑" panose="020B0503020204020204" pitchFamily="34" charset="-122"/>
              </a:rPr>
              <a:t>解决基本查询的信息问答；</a:t>
            </a:r>
            <a:endParaRPr lang="zh-CN" altLang="en-US" sz="900" b="0" cap="none" spc="0" dirty="0">
              <a:ln w="0"/>
              <a:solidFill>
                <a:schemeClr val="accent3">
                  <a:lumMod val="50000"/>
                </a:schemeClr>
              </a:solidFill>
              <a:effectLst>
                <a:outerShdw blurRad="38100" dist="25400" dir="5400000" algn="ctr" rotWithShape="0">
                  <a:srgbClr val="6E747A">
                    <a:alpha val="43000"/>
                  </a:srgbClr>
                </a:outerShdw>
              </a:effectLst>
            </a:endParaRPr>
          </a:p>
          <a:p>
            <a:pPr marL="342900" indent="-342900">
              <a:lnSpc>
                <a:spcPct val="150000"/>
              </a:lnSpc>
              <a:spcBef>
                <a:spcPts val="600"/>
              </a:spcBef>
              <a:spcAft>
                <a:spcPts val="600"/>
              </a:spcAft>
              <a:buFont typeface="Wingdings" panose="05000000000000000000" pitchFamily="2" charset="2"/>
              <a:buChar char="Ø"/>
            </a:pPr>
            <a:r>
              <a:rPr lang="zh-CN" altLang="en-US" sz="2400" dirty="0">
                <a:solidFill>
                  <a:schemeClr val="accent3">
                    <a:lumMod val="50000"/>
                  </a:schemeClr>
                </a:solidFill>
                <a:ea typeface="微软雅黑" panose="020B0503020204020204" pitchFamily="34" charset="-122"/>
              </a:rPr>
              <a:t>基于各类指标，进行金融数据的统计分析和关联指标查询；</a:t>
            </a:r>
            <a:endParaRPr lang="en-US" altLang="zh-CN" sz="2400" dirty="0">
              <a:solidFill>
                <a:schemeClr val="accent3">
                  <a:lumMod val="50000"/>
                </a:schemeClr>
              </a:solidFill>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Ø"/>
            </a:pPr>
            <a:r>
              <a:rPr lang="zh-CN" altLang="en-US" sz="2400" dirty="0">
                <a:solidFill>
                  <a:schemeClr val="accent3">
                    <a:lumMod val="50000"/>
                  </a:schemeClr>
                </a:solidFill>
                <a:ea typeface="微软雅黑" panose="020B0503020204020204" pitchFamily="34" charset="-122"/>
              </a:rPr>
              <a:t>回答有关年报与金融知识的开放性问题。</a:t>
            </a:r>
            <a:endParaRPr lang="zh-CN" altLang="en-US" sz="2400" dirty="0">
              <a:solidFill>
                <a:schemeClr val="accent3">
                  <a:lumMod val="50000"/>
                </a:schemeClr>
              </a:solidFill>
              <a:ea typeface="微软雅黑" panose="020B0503020204020204" pitchFamily="34" charset="-122"/>
            </a:endParaRPr>
          </a:p>
        </p:txBody>
      </p:sp>
      <p:sp>
        <p:nvSpPr>
          <p:cNvPr id="11" name="文本框 10"/>
          <p:cNvSpPr txBox="1"/>
          <p:nvPr/>
        </p:nvSpPr>
        <p:spPr>
          <a:xfrm>
            <a:off x="1381105" y="1638654"/>
            <a:ext cx="4473332" cy="621067"/>
          </a:xfrm>
          <a:prstGeom prst="rect">
            <a:avLst/>
          </a:prstGeom>
          <a:noFill/>
        </p:spPr>
        <p:txBody>
          <a:bodyPr wrap="square" rtlCol="0">
            <a:spAutoFit/>
          </a:bodyPr>
          <a:lstStyle/>
          <a:p>
            <a:pPr>
              <a:lnSpc>
                <a:spcPct val="150000"/>
              </a:lnSpc>
              <a:spcBef>
                <a:spcPts val="600"/>
              </a:spcBef>
              <a:spcAft>
                <a:spcPts val="600"/>
              </a:spcAft>
            </a:pPr>
            <a:r>
              <a:rPr lang="zh-CN" altLang="en-US" sz="2600" dirty="0">
                <a:solidFill>
                  <a:srgbClr val="C00000"/>
                </a:solidFill>
                <a:latin typeface="Linux Libertine"/>
                <a:ea typeface="微软雅黑" panose="020B0503020204020204" pitchFamily="34" charset="-122"/>
              </a:rPr>
              <a:t>数据</a:t>
            </a:r>
            <a:r>
              <a:rPr lang="en-US" altLang="zh-CN" sz="2400" dirty="0">
                <a:solidFill>
                  <a:schemeClr val="accent3">
                    <a:lumMod val="50000"/>
                  </a:schemeClr>
                </a:solidFill>
                <a:ea typeface="微软雅黑" panose="020B0503020204020204" pitchFamily="34" charset="-122"/>
              </a:rPr>
              <a:t>-</a:t>
            </a:r>
            <a:r>
              <a:rPr lang="zh-CN" altLang="en-US" sz="2400" dirty="0">
                <a:solidFill>
                  <a:schemeClr val="accent3">
                    <a:lumMod val="50000"/>
                  </a:schemeClr>
                </a:solidFill>
                <a:ea typeface="微软雅黑" panose="020B0503020204020204" pitchFamily="34" charset="-122"/>
              </a:rPr>
              <a:t>上市公司年报</a:t>
            </a:r>
            <a:endParaRPr lang="zh-CN" altLang="zh-CN" sz="2400" dirty="0">
              <a:solidFill>
                <a:schemeClr val="accent3">
                  <a:lumMod val="50000"/>
                </a:schemeClr>
              </a:solidFill>
              <a:ea typeface="微软雅黑" panose="020B0503020204020204" pitchFamily="34" charset="-122"/>
            </a:endParaRPr>
          </a:p>
        </p:txBody>
      </p:sp>
      <p:sp>
        <p:nvSpPr>
          <p:cNvPr id="12" name="文本框 11"/>
          <p:cNvSpPr txBox="1"/>
          <p:nvPr/>
        </p:nvSpPr>
        <p:spPr>
          <a:xfrm>
            <a:off x="1381105" y="2291441"/>
            <a:ext cx="4473332" cy="621067"/>
          </a:xfrm>
          <a:prstGeom prst="rect">
            <a:avLst/>
          </a:prstGeom>
          <a:noFill/>
        </p:spPr>
        <p:txBody>
          <a:bodyPr wrap="square" rtlCol="0">
            <a:spAutoFit/>
          </a:bodyPr>
          <a:lstStyle/>
          <a:p>
            <a:pPr>
              <a:lnSpc>
                <a:spcPct val="150000"/>
              </a:lnSpc>
              <a:spcBef>
                <a:spcPts val="600"/>
              </a:spcBef>
              <a:spcAft>
                <a:spcPts val="600"/>
              </a:spcAft>
            </a:pPr>
            <a:r>
              <a:rPr lang="zh-CN" altLang="en-US" sz="2600" dirty="0">
                <a:solidFill>
                  <a:srgbClr val="C00000"/>
                </a:solidFill>
                <a:latin typeface="Linux Libertine"/>
                <a:ea typeface="微软雅黑" panose="020B0503020204020204" pitchFamily="34" charset="-122"/>
              </a:rPr>
              <a:t>模型</a:t>
            </a:r>
            <a:r>
              <a:rPr lang="en-US" altLang="zh-CN" sz="2400" dirty="0">
                <a:solidFill>
                  <a:schemeClr val="accent3">
                    <a:lumMod val="50000"/>
                  </a:schemeClr>
                </a:solidFill>
                <a:ea typeface="微软雅黑" panose="020B0503020204020204" pitchFamily="34" charset="-122"/>
              </a:rPr>
              <a:t>-ChatGLM2-6B</a:t>
            </a:r>
            <a:endParaRPr lang="zh-CN" altLang="zh-CN" sz="2400" dirty="0">
              <a:solidFill>
                <a:schemeClr val="accent3">
                  <a:lumMod val="50000"/>
                </a:schemeClr>
              </a:solidFill>
              <a:ea typeface="微软雅黑" panose="020B0503020204020204" pitchFamily="34" charset="-122"/>
            </a:endParaRPr>
          </a:p>
        </p:txBody>
      </p:sp>
      <p:sp>
        <p:nvSpPr>
          <p:cNvPr id="13" name="文本框 12"/>
          <p:cNvSpPr txBox="1"/>
          <p:nvPr/>
        </p:nvSpPr>
        <p:spPr>
          <a:xfrm>
            <a:off x="1381105" y="2944228"/>
            <a:ext cx="4473332" cy="621067"/>
          </a:xfrm>
          <a:prstGeom prst="rect">
            <a:avLst/>
          </a:prstGeom>
          <a:noFill/>
        </p:spPr>
        <p:txBody>
          <a:bodyPr wrap="square" rtlCol="0">
            <a:spAutoFit/>
          </a:bodyPr>
          <a:lstStyle/>
          <a:p>
            <a:pPr>
              <a:lnSpc>
                <a:spcPct val="150000"/>
              </a:lnSpc>
              <a:spcBef>
                <a:spcPts val="600"/>
              </a:spcBef>
              <a:spcAft>
                <a:spcPts val="600"/>
              </a:spcAft>
            </a:pPr>
            <a:r>
              <a:rPr lang="zh-CN" altLang="en-US" sz="2600" dirty="0">
                <a:solidFill>
                  <a:srgbClr val="C00000"/>
                </a:solidFill>
                <a:latin typeface="Linux Libertine"/>
                <a:ea typeface="微软雅黑" panose="020B0503020204020204" pitchFamily="34" charset="-122"/>
              </a:rPr>
              <a:t>问题</a:t>
            </a:r>
            <a:endParaRPr lang="zh-CN" altLang="zh-CN" sz="2600" dirty="0">
              <a:effectLst/>
              <a:latin typeface="Linux Libertine"/>
              <a:ea typeface="Calibri" panose="020F0502020204030204" pitchFamily="34" charset="0"/>
              <a:cs typeface="Arial" panose="020B0604020202020204" pitchFamily="34" charset="0"/>
            </a:endParaRPr>
          </a:p>
        </p:txBody>
      </p:sp>
      <p:pic>
        <p:nvPicPr>
          <p:cNvPr id="15" name="图片 14"/>
          <p:cNvPicPr>
            <a:picLocks noChangeAspect="1"/>
          </p:cNvPicPr>
          <p:nvPr/>
        </p:nvPicPr>
        <p:blipFill>
          <a:blip r:embed="rId1"/>
          <a:stretch>
            <a:fillRect/>
          </a:stretch>
        </p:blipFill>
        <p:spPr>
          <a:xfrm>
            <a:off x="6740768" y="921141"/>
            <a:ext cx="4473332" cy="32032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组合 114"/>
          <p:cNvGrpSpPr/>
          <p:nvPr/>
        </p:nvGrpSpPr>
        <p:grpSpPr>
          <a:xfrm>
            <a:off x="4179595" y="1511928"/>
            <a:ext cx="3832810" cy="3834145"/>
            <a:chOff x="4179587" y="739775"/>
            <a:chExt cx="3832810" cy="3834145"/>
          </a:xfrm>
        </p:grpSpPr>
        <p:grpSp>
          <p:nvGrpSpPr>
            <p:cNvPr id="116" name="组合 115"/>
            <p:cNvGrpSpPr/>
            <p:nvPr/>
          </p:nvGrpSpPr>
          <p:grpSpPr>
            <a:xfrm>
              <a:off x="4179587" y="739775"/>
              <a:ext cx="3832810" cy="3834145"/>
              <a:chOff x="3900488" y="301625"/>
              <a:chExt cx="4572000" cy="4573588"/>
            </a:xfrm>
          </p:grpSpPr>
          <p:sp>
            <p:nvSpPr>
              <p:cNvPr id="118" name="Freeform 5"/>
              <p:cNvSpPr/>
              <p:nvPr/>
            </p:nvSpPr>
            <p:spPr bwMode="auto">
              <a:xfrm>
                <a:off x="8266113" y="2644775"/>
                <a:ext cx="206375" cy="280988"/>
              </a:xfrm>
              <a:custGeom>
                <a:avLst/>
                <a:gdLst>
                  <a:gd name="T0" fmla="*/ 127 w 256"/>
                  <a:gd name="T1" fmla="*/ 244 h 348"/>
                  <a:gd name="T2" fmla="*/ 132 w 256"/>
                  <a:gd name="T3" fmla="*/ 206 h 348"/>
                  <a:gd name="T4" fmla="*/ 138 w 256"/>
                  <a:gd name="T5" fmla="*/ 122 h 348"/>
                  <a:gd name="T6" fmla="*/ 142 w 256"/>
                  <a:gd name="T7" fmla="*/ 78 h 348"/>
                  <a:gd name="T8" fmla="*/ 143 w 256"/>
                  <a:gd name="T9" fmla="*/ 38 h 348"/>
                  <a:gd name="T10" fmla="*/ 144 w 256"/>
                  <a:gd name="T11" fmla="*/ 0 h 348"/>
                  <a:gd name="T12" fmla="*/ 256 w 256"/>
                  <a:gd name="T13" fmla="*/ 3 h 348"/>
                  <a:gd name="T14" fmla="*/ 255 w 256"/>
                  <a:gd name="T15" fmla="*/ 57 h 348"/>
                  <a:gd name="T16" fmla="*/ 252 w 256"/>
                  <a:gd name="T17" fmla="*/ 113 h 348"/>
                  <a:gd name="T18" fmla="*/ 247 w 256"/>
                  <a:gd name="T19" fmla="*/ 176 h 348"/>
                  <a:gd name="T20" fmla="*/ 234 w 256"/>
                  <a:gd name="T21" fmla="*/ 294 h 348"/>
                  <a:gd name="T22" fmla="*/ 227 w 256"/>
                  <a:gd name="T23" fmla="*/ 348 h 348"/>
                  <a:gd name="T24" fmla="*/ 0 w 256"/>
                  <a:gd name="T25" fmla="*/ 315 h 348"/>
                  <a:gd name="T26" fmla="*/ 6 w 256"/>
                  <a:gd name="T27" fmla="*/ 266 h 348"/>
                  <a:gd name="T28" fmla="*/ 18 w 256"/>
                  <a:gd name="T29" fmla="*/ 158 h 348"/>
                  <a:gd name="T30" fmla="*/ 22 w 256"/>
                  <a:gd name="T31" fmla="*/ 100 h 348"/>
                  <a:gd name="T32" fmla="*/ 25 w 256"/>
                  <a:gd name="T33" fmla="*/ 50 h 348"/>
                  <a:gd name="T34" fmla="*/ 27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244"/>
                    </a:moveTo>
                    <a:cubicBezTo>
                      <a:pt x="127" y="244"/>
                      <a:pt x="129" y="229"/>
                      <a:pt x="132" y="206"/>
                    </a:cubicBezTo>
                    <a:cubicBezTo>
                      <a:pt x="133" y="183"/>
                      <a:pt x="136" y="153"/>
                      <a:pt x="138" y="122"/>
                    </a:cubicBezTo>
                    <a:cubicBezTo>
                      <a:pt x="139" y="107"/>
                      <a:pt x="140" y="92"/>
                      <a:pt x="142" y="78"/>
                    </a:cubicBezTo>
                    <a:cubicBezTo>
                      <a:pt x="143" y="63"/>
                      <a:pt x="142" y="50"/>
                      <a:pt x="143" y="38"/>
                    </a:cubicBezTo>
                    <a:cubicBezTo>
                      <a:pt x="143" y="15"/>
                      <a:pt x="144" y="0"/>
                      <a:pt x="144" y="0"/>
                    </a:cubicBezTo>
                    <a:cubicBezTo>
                      <a:pt x="256" y="3"/>
                      <a:pt x="256" y="3"/>
                      <a:pt x="256" y="3"/>
                    </a:cubicBezTo>
                    <a:cubicBezTo>
                      <a:pt x="256" y="3"/>
                      <a:pt x="256" y="25"/>
                      <a:pt x="255" y="57"/>
                    </a:cubicBezTo>
                    <a:cubicBezTo>
                      <a:pt x="255" y="73"/>
                      <a:pt x="253" y="92"/>
                      <a:pt x="252" y="113"/>
                    </a:cubicBezTo>
                    <a:cubicBezTo>
                      <a:pt x="250" y="133"/>
                      <a:pt x="248" y="154"/>
                      <a:pt x="247" y="176"/>
                    </a:cubicBezTo>
                    <a:cubicBezTo>
                      <a:pt x="244" y="219"/>
                      <a:pt x="238" y="262"/>
                      <a:pt x="234" y="294"/>
                    </a:cubicBezTo>
                    <a:cubicBezTo>
                      <a:pt x="230" y="327"/>
                      <a:pt x="227" y="348"/>
                      <a:pt x="227" y="348"/>
                    </a:cubicBezTo>
                    <a:cubicBezTo>
                      <a:pt x="0" y="315"/>
                      <a:pt x="0" y="315"/>
                      <a:pt x="0" y="315"/>
                    </a:cubicBezTo>
                    <a:cubicBezTo>
                      <a:pt x="0" y="315"/>
                      <a:pt x="3" y="295"/>
                      <a:pt x="6" y="266"/>
                    </a:cubicBezTo>
                    <a:cubicBezTo>
                      <a:pt x="10" y="236"/>
                      <a:pt x="16" y="197"/>
                      <a:pt x="18" y="158"/>
                    </a:cubicBezTo>
                    <a:cubicBezTo>
                      <a:pt x="20" y="138"/>
                      <a:pt x="21" y="119"/>
                      <a:pt x="22" y="100"/>
                    </a:cubicBezTo>
                    <a:cubicBezTo>
                      <a:pt x="24" y="82"/>
                      <a:pt x="26" y="64"/>
                      <a:pt x="25" y="50"/>
                    </a:cubicBezTo>
                    <a:cubicBezTo>
                      <a:pt x="26" y="20"/>
                      <a:pt x="27" y="0"/>
                      <a:pt x="2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 name="Freeform 6"/>
              <p:cNvSpPr/>
              <p:nvPr/>
            </p:nvSpPr>
            <p:spPr bwMode="auto">
              <a:xfrm>
                <a:off x="8256588" y="2898775"/>
                <a:ext cx="9525" cy="55563"/>
              </a:xfrm>
              <a:custGeom>
                <a:avLst/>
                <a:gdLst>
                  <a:gd name="T0" fmla="*/ 11 w 11"/>
                  <a:gd name="T1" fmla="*/ 0 h 68"/>
                  <a:gd name="T2" fmla="*/ 10 w 11"/>
                  <a:gd name="T3" fmla="*/ 10 h 68"/>
                  <a:gd name="T4" fmla="*/ 6 w 11"/>
                  <a:gd name="T5" fmla="*/ 34 h 68"/>
                  <a:gd name="T6" fmla="*/ 0 w 11"/>
                  <a:gd name="T7" fmla="*/ 68 h 68"/>
                </a:gdLst>
                <a:ahLst/>
                <a:cxnLst>
                  <a:cxn ang="0">
                    <a:pos x="T0" y="T1"/>
                  </a:cxn>
                  <a:cxn ang="0">
                    <a:pos x="T2" y="T3"/>
                  </a:cxn>
                  <a:cxn ang="0">
                    <a:pos x="T4" y="T5"/>
                  </a:cxn>
                  <a:cxn ang="0">
                    <a:pos x="T6" y="T7"/>
                  </a:cxn>
                </a:cxnLst>
                <a:rect l="0" t="0" r="r" b="b"/>
                <a:pathLst>
                  <a:path w="11" h="68">
                    <a:moveTo>
                      <a:pt x="11" y="0"/>
                    </a:moveTo>
                    <a:cubicBezTo>
                      <a:pt x="11" y="0"/>
                      <a:pt x="11" y="4"/>
                      <a:pt x="10" y="10"/>
                    </a:cubicBezTo>
                    <a:cubicBezTo>
                      <a:pt x="9" y="17"/>
                      <a:pt x="7" y="25"/>
                      <a:pt x="6" y="34"/>
                    </a:cubicBezTo>
                    <a:cubicBezTo>
                      <a:pt x="3" y="51"/>
                      <a:pt x="0" y="68"/>
                      <a:pt x="0"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 name="Line 7"/>
              <p:cNvSpPr>
                <a:spLocks noChangeShapeType="1"/>
              </p:cNvSpPr>
              <p:nvPr/>
            </p:nvSpPr>
            <p:spPr bwMode="auto">
              <a:xfrm flipH="1">
                <a:off x="8288338" y="2589213"/>
                <a:ext cx="1588"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 name="Freeform 8"/>
              <p:cNvSpPr/>
              <p:nvPr/>
            </p:nvSpPr>
            <p:spPr bwMode="auto">
              <a:xfrm>
                <a:off x="8180388" y="3008313"/>
                <a:ext cx="247650" cy="307975"/>
              </a:xfrm>
              <a:custGeom>
                <a:avLst/>
                <a:gdLst>
                  <a:gd name="T0" fmla="*/ 177 w 307"/>
                  <a:gd name="T1" fmla="*/ 110 h 381"/>
                  <a:gd name="T2" fmla="*/ 169 w 307"/>
                  <a:gd name="T3" fmla="*/ 147 h 381"/>
                  <a:gd name="T4" fmla="*/ 159 w 307"/>
                  <a:gd name="T5" fmla="*/ 185 h 381"/>
                  <a:gd name="T6" fmla="*/ 147 w 307"/>
                  <a:gd name="T7" fmla="*/ 228 h 381"/>
                  <a:gd name="T8" fmla="*/ 134 w 307"/>
                  <a:gd name="T9" fmla="*/ 271 h 381"/>
                  <a:gd name="T10" fmla="*/ 129 w 307"/>
                  <a:gd name="T11" fmla="*/ 291 h 381"/>
                  <a:gd name="T12" fmla="*/ 123 w 307"/>
                  <a:gd name="T13" fmla="*/ 309 h 381"/>
                  <a:gd name="T14" fmla="*/ 110 w 307"/>
                  <a:gd name="T15" fmla="*/ 345 h 381"/>
                  <a:gd name="T16" fmla="*/ 217 w 307"/>
                  <a:gd name="T17" fmla="*/ 381 h 381"/>
                  <a:gd name="T18" fmla="*/ 234 w 307"/>
                  <a:gd name="T19" fmla="*/ 329 h 381"/>
                  <a:gd name="T20" fmla="*/ 267 w 307"/>
                  <a:gd name="T21" fmla="*/ 215 h 381"/>
                  <a:gd name="T22" fmla="*/ 276 w 307"/>
                  <a:gd name="T23" fmla="*/ 183 h 381"/>
                  <a:gd name="T24" fmla="*/ 283 w 307"/>
                  <a:gd name="T25" fmla="*/ 153 h 381"/>
                  <a:gd name="T26" fmla="*/ 295 w 307"/>
                  <a:gd name="T27" fmla="*/ 99 h 381"/>
                  <a:gd name="T28" fmla="*/ 304 w 307"/>
                  <a:gd name="T29" fmla="*/ 60 h 381"/>
                  <a:gd name="T30" fmla="*/ 307 w 307"/>
                  <a:gd name="T31" fmla="*/ 46 h 381"/>
                  <a:gd name="T32" fmla="*/ 82 w 307"/>
                  <a:gd name="T33" fmla="*/ 0 h 381"/>
                  <a:gd name="T34" fmla="*/ 80 w 307"/>
                  <a:gd name="T35" fmla="*/ 14 h 381"/>
                  <a:gd name="T36" fmla="*/ 71 w 307"/>
                  <a:gd name="T37" fmla="*/ 48 h 381"/>
                  <a:gd name="T38" fmla="*/ 60 w 307"/>
                  <a:gd name="T39" fmla="*/ 98 h 381"/>
                  <a:gd name="T40" fmla="*/ 54 w 307"/>
                  <a:gd name="T41" fmla="*/ 125 h 381"/>
                  <a:gd name="T42" fmla="*/ 46 w 307"/>
                  <a:gd name="T43" fmla="*/ 154 h 381"/>
                  <a:gd name="T44" fmla="*/ 16 w 307"/>
                  <a:gd name="T45" fmla="*/ 258 h 381"/>
                  <a:gd name="T46" fmla="*/ 0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110"/>
                    </a:moveTo>
                    <a:cubicBezTo>
                      <a:pt x="177" y="110"/>
                      <a:pt x="174" y="125"/>
                      <a:pt x="169" y="147"/>
                    </a:cubicBezTo>
                    <a:cubicBezTo>
                      <a:pt x="167" y="158"/>
                      <a:pt x="163" y="171"/>
                      <a:pt x="159" y="185"/>
                    </a:cubicBezTo>
                    <a:cubicBezTo>
                      <a:pt x="155" y="199"/>
                      <a:pt x="151" y="213"/>
                      <a:pt x="147" y="228"/>
                    </a:cubicBezTo>
                    <a:cubicBezTo>
                      <a:pt x="142" y="243"/>
                      <a:pt x="138" y="257"/>
                      <a:pt x="134" y="271"/>
                    </a:cubicBezTo>
                    <a:cubicBezTo>
                      <a:pt x="132" y="278"/>
                      <a:pt x="131" y="285"/>
                      <a:pt x="129" y="291"/>
                    </a:cubicBezTo>
                    <a:cubicBezTo>
                      <a:pt x="126" y="297"/>
                      <a:pt x="124" y="303"/>
                      <a:pt x="123" y="309"/>
                    </a:cubicBezTo>
                    <a:cubicBezTo>
                      <a:pt x="115" y="330"/>
                      <a:pt x="110" y="345"/>
                      <a:pt x="110" y="345"/>
                    </a:cubicBezTo>
                    <a:cubicBezTo>
                      <a:pt x="217" y="381"/>
                      <a:pt x="217" y="381"/>
                      <a:pt x="217" y="381"/>
                    </a:cubicBezTo>
                    <a:cubicBezTo>
                      <a:pt x="217" y="381"/>
                      <a:pt x="224" y="360"/>
                      <a:pt x="234" y="329"/>
                    </a:cubicBezTo>
                    <a:cubicBezTo>
                      <a:pt x="244" y="298"/>
                      <a:pt x="255" y="256"/>
                      <a:pt x="267" y="215"/>
                    </a:cubicBezTo>
                    <a:cubicBezTo>
                      <a:pt x="270" y="204"/>
                      <a:pt x="273" y="194"/>
                      <a:pt x="276" y="183"/>
                    </a:cubicBezTo>
                    <a:cubicBezTo>
                      <a:pt x="278" y="173"/>
                      <a:pt x="281" y="163"/>
                      <a:pt x="283" y="153"/>
                    </a:cubicBezTo>
                    <a:cubicBezTo>
                      <a:pt x="287" y="133"/>
                      <a:pt x="292" y="115"/>
                      <a:pt x="295" y="99"/>
                    </a:cubicBezTo>
                    <a:cubicBezTo>
                      <a:pt x="299" y="83"/>
                      <a:pt x="302" y="70"/>
                      <a:pt x="304" y="60"/>
                    </a:cubicBezTo>
                    <a:cubicBezTo>
                      <a:pt x="306" y="51"/>
                      <a:pt x="307" y="46"/>
                      <a:pt x="307" y="46"/>
                    </a:cubicBezTo>
                    <a:cubicBezTo>
                      <a:pt x="82" y="0"/>
                      <a:pt x="82" y="0"/>
                      <a:pt x="82" y="0"/>
                    </a:cubicBezTo>
                    <a:cubicBezTo>
                      <a:pt x="82" y="0"/>
                      <a:pt x="82" y="5"/>
                      <a:pt x="80" y="14"/>
                    </a:cubicBezTo>
                    <a:cubicBezTo>
                      <a:pt x="78" y="22"/>
                      <a:pt x="75" y="34"/>
                      <a:pt x="71" y="48"/>
                    </a:cubicBezTo>
                    <a:cubicBezTo>
                      <a:pt x="68" y="63"/>
                      <a:pt x="64" y="80"/>
                      <a:pt x="60" y="98"/>
                    </a:cubicBezTo>
                    <a:cubicBezTo>
                      <a:pt x="58" y="107"/>
                      <a:pt x="56" y="116"/>
                      <a:pt x="54" y="125"/>
                    </a:cubicBezTo>
                    <a:cubicBezTo>
                      <a:pt x="52" y="135"/>
                      <a:pt x="49" y="144"/>
                      <a:pt x="46" y="154"/>
                    </a:cubicBezTo>
                    <a:cubicBezTo>
                      <a:pt x="35" y="192"/>
                      <a:pt x="25" y="230"/>
                      <a:pt x="16" y="258"/>
                    </a:cubicBezTo>
                    <a:cubicBezTo>
                      <a:pt x="7" y="286"/>
                      <a:pt x="0" y="305"/>
                      <a:pt x="0"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 name="Line 9"/>
              <p:cNvSpPr>
                <a:spLocks noChangeShapeType="1"/>
              </p:cNvSpPr>
              <p:nvPr/>
            </p:nvSpPr>
            <p:spPr bwMode="auto">
              <a:xfrm flipV="1">
                <a:off x="8247063"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 name="Line 10"/>
              <p:cNvSpPr>
                <a:spLocks noChangeShapeType="1"/>
              </p:cNvSpPr>
              <p:nvPr/>
            </p:nvSpPr>
            <p:spPr bwMode="auto">
              <a:xfrm flipV="1">
                <a:off x="8162925"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Freeform 11"/>
              <p:cNvSpPr/>
              <p:nvPr/>
            </p:nvSpPr>
            <p:spPr bwMode="auto">
              <a:xfrm>
                <a:off x="8035925" y="3360738"/>
                <a:ext cx="280988" cy="319088"/>
              </a:xfrm>
              <a:custGeom>
                <a:avLst/>
                <a:gdLst>
                  <a:gd name="T0" fmla="*/ 143 w 348"/>
                  <a:gd name="T1" fmla="*/ 263 h 396"/>
                  <a:gd name="T2" fmla="*/ 161 w 348"/>
                  <a:gd name="T3" fmla="*/ 229 h 396"/>
                  <a:gd name="T4" fmla="*/ 196 w 348"/>
                  <a:gd name="T5" fmla="*/ 153 h 396"/>
                  <a:gd name="T6" fmla="*/ 214 w 348"/>
                  <a:gd name="T7" fmla="*/ 112 h 396"/>
                  <a:gd name="T8" fmla="*/ 229 w 348"/>
                  <a:gd name="T9" fmla="*/ 76 h 396"/>
                  <a:gd name="T10" fmla="*/ 243 w 348"/>
                  <a:gd name="T11" fmla="*/ 40 h 396"/>
                  <a:gd name="T12" fmla="*/ 348 w 348"/>
                  <a:gd name="T13" fmla="*/ 81 h 396"/>
                  <a:gd name="T14" fmla="*/ 328 w 348"/>
                  <a:gd name="T15" fmla="*/ 132 h 396"/>
                  <a:gd name="T16" fmla="*/ 306 w 348"/>
                  <a:gd name="T17" fmla="*/ 182 h 396"/>
                  <a:gd name="T18" fmla="*/ 279 w 348"/>
                  <a:gd name="T19" fmla="*/ 241 h 396"/>
                  <a:gd name="T20" fmla="*/ 266 w 348"/>
                  <a:gd name="T21" fmla="*/ 270 h 396"/>
                  <a:gd name="T22" fmla="*/ 252 w 348"/>
                  <a:gd name="T23" fmla="*/ 298 h 396"/>
                  <a:gd name="T24" fmla="*/ 227 w 348"/>
                  <a:gd name="T25" fmla="*/ 347 h 396"/>
                  <a:gd name="T26" fmla="*/ 202 w 348"/>
                  <a:gd name="T27" fmla="*/ 396 h 396"/>
                  <a:gd name="T28" fmla="*/ 0 w 348"/>
                  <a:gd name="T29" fmla="*/ 286 h 396"/>
                  <a:gd name="T30" fmla="*/ 23 w 348"/>
                  <a:gd name="T31" fmla="*/ 242 h 396"/>
                  <a:gd name="T32" fmla="*/ 46 w 348"/>
                  <a:gd name="T33" fmla="*/ 197 h 396"/>
                  <a:gd name="T34" fmla="*/ 59 w 348"/>
                  <a:gd name="T35" fmla="*/ 172 h 396"/>
                  <a:gd name="T36" fmla="*/ 71 w 348"/>
                  <a:gd name="T37" fmla="*/ 145 h 396"/>
                  <a:gd name="T38" fmla="*/ 95 w 348"/>
                  <a:gd name="T39" fmla="*/ 92 h 396"/>
                  <a:gd name="T40" fmla="*/ 115 w 348"/>
                  <a:gd name="T41" fmla="*/ 46 h 396"/>
                  <a:gd name="T42" fmla="*/ 133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263"/>
                    </a:moveTo>
                    <a:cubicBezTo>
                      <a:pt x="143" y="263"/>
                      <a:pt x="150" y="250"/>
                      <a:pt x="161" y="229"/>
                    </a:cubicBezTo>
                    <a:cubicBezTo>
                      <a:pt x="171" y="209"/>
                      <a:pt x="183" y="181"/>
                      <a:pt x="196" y="153"/>
                    </a:cubicBezTo>
                    <a:cubicBezTo>
                      <a:pt x="202" y="139"/>
                      <a:pt x="208" y="125"/>
                      <a:pt x="214" y="112"/>
                    </a:cubicBezTo>
                    <a:cubicBezTo>
                      <a:pt x="220" y="99"/>
                      <a:pt x="225" y="86"/>
                      <a:pt x="229" y="76"/>
                    </a:cubicBezTo>
                    <a:cubicBezTo>
                      <a:pt x="237" y="54"/>
                      <a:pt x="243" y="40"/>
                      <a:pt x="243" y="40"/>
                    </a:cubicBezTo>
                    <a:cubicBezTo>
                      <a:pt x="348" y="81"/>
                      <a:pt x="348" y="81"/>
                      <a:pt x="348" y="81"/>
                    </a:cubicBezTo>
                    <a:cubicBezTo>
                      <a:pt x="348" y="81"/>
                      <a:pt x="340" y="101"/>
                      <a:pt x="328" y="132"/>
                    </a:cubicBezTo>
                    <a:cubicBezTo>
                      <a:pt x="322" y="147"/>
                      <a:pt x="314" y="164"/>
                      <a:pt x="306" y="182"/>
                    </a:cubicBezTo>
                    <a:cubicBezTo>
                      <a:pt x="297" y="201"/>
                      <a:pt x="288" y="221"/>
                      <a:pt x="279" y="241"/>
                    </a:cubicBezTo>
                    <a:cubicBezTo>
                      <a:pt x="275" y="250"/>
                      <a:pt x="270" y="260"/>
                      <a:pt x="266" y="270"/>
                    </a:cubicBezTo>
                    <a:cubicBezTo>
                      <a:pt x="261" y="280"/>
                      <a:pt x="256" y="289"/>
                      <a:pt x="252" y="298"/>
                    </a:cubicBezTo>
                    <a:cubicBezTo>
                      <a:pt x="243" y="316"/>
                      <a:pt x="234" y="333"/>
                      <a:pt x="227" y="347"/>
                    </a:cubicBezTo>
                    <a:cubicBezTo>
                      <a:pt x="212" y="376"/>
                      <a:pt x="202" y="396"/>
                      <a:pt x="202" y="396"/>
                    </a:cubicBezTo>
                    <a:cubicBezTo>
                      <a:pt x="0" y="286"/>
                      <a:pt x="0" y="286"/>
                      <a:pt x="0" y="286"/>
                    </a:cubicBezTo>
                    <a:cubicBezTo>
                      <a:pt x="0" y="286"/>
                      <a:pt x="9" y="268"/>
                      <a:pt x="23" y="242"/>
                    </a:cubicBezTo>
                    <a:cubicBezTo>
                      <a:pt x="29" y="229"/>
                      <a:pt x="37" y="214"/>
                      <a:pt x="46" y="197"/>
                    </a:cubicBezTo>
                    <a:cubicBezTo>
                      <a:pt x="50" y="189"/>
                      <a:pt x="54" y="180"/>
                      <a:pt x="59" y="172"/>
                    </a:cubicBezTo>
                    <a:cubicBezTo>
                      <a:pt x="63" y="163"/>
                      <a:pt x="67" y="154"/>
                      <a:pt x="71" y="145"/>
                    </a:cubicBezTo>
                    <a:cubicBezTo>
                      <a:pt x="79" y="127"/>
                      <a:pt x="87" y="109"/>
                      <a:pt x="95" y="92"/>
                    </a:cubicBezTo>
                    <a:cubicBezTo>
                      <a:pt x="102" y="75"/>
                      <a:pt x="110" y="60"/>
                      <a:pt x="115" y="46"/>
                    </a:cubicBezTo>
                    <a:cubicBezTo>
                      <a:pt x="126" y="18"/>
                      <a:pt x="133" y="0"/>
                      <a:pt x="13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 name="Line 12"/>
              <p:cNvSpPr>
                <a:spLocks noChangeShapeType="1"/>
              </p:cNvSpPr>
              <p:nvPr/>
            </p:nvSpPr>
            <p:spPr bwMode="auto">
              <a:xfrm flipH="1">
                <a:off x="8007350" y="3590925"/>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 name="Freeform 13"/>
              <p:cNvSpPr/>
              <p:nvPr/>
            </p:nvSpPr>
            <p:spPr bwMode="auto">
              <a:xfrm>
                <a:off x="8142288" y="3308350"/>
                <a:ext cx="20638" cy="52388"/>
              </a:xfrm>
              <a:custGeom>
                <a:avLst/>
                <a:gdLst>
                  <a:gd name="T0" fmla="*/ 25 w 25"/>
                  <a:gd name="T1" fmla="*/ 0 h 65"/>
                  <a:gd name="T2" fmla="*/ 21 w 25"/>
                  <a:gd name="T3" fmla="*/ 11 h 65"/>
                  <a:gd name="T4" fmla="*/ 13 w 25"/>
                  <a:gd name="T5" fmla="*/ 33 h 65"/>
                  <a:gd name="T6" fmla="*/ 0 w 25"/>
                  <a:gd name="T7" fmla="*/ 65 h 65"/>
                </a:gdLst>
                <a:ahLst/>
                <a:cxnLst>
                  <a:cxn ang="0">
                    <a:pos x="T0" y="T1"/>
                  </a:cxn>
                  <a:cxn ang="0">
                    <a:pos x="T2" y="T3"/>
                  </a:cxn>
                  <a:cxn ang="0">
                    <a:pos x="T4" y="T5"/>
                  </a:cxn>
                  <a:cxn ang="0">
                    <a:pos x="T6" y="T7"/>
                  </a:cxn>
                </a:cxnLst>
                <a:rect l="0" t="0" r="r" b="b"/>
                <a:pathLst>
                  <a:path w="25" h="65">
                    <a:moveTo>
                      <a:pt x="25" y="0"/>
                    </a:moveTo>
                    <a:cubicBezTo>
                      <a:pt x="25" y="0"/>
                      <a:pt x="24" y="5"/>
                      <a:pt x="21" y="11"/>
                    </a:cubicBezTo>
                    <a:cubicBezTo>
                      <a:pt x="19" y="17"/>
                      <a:pt x="16" y="25"/>
                      <a:pt x="13" y="33"/>
                    </a:cubicBezTo>
                    <a:cubicBezTo>
                      <a:pt x="6" y="49"/>
                      <a:pt x="0" y="65"/>
                      <a:pt x="0"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 name="Freeform 14"/>
              <p:cNvSpPr/>
              <p:nvPr/>
            </p:nvSpPr>
            <p:spPr bwMode="auto">
              <a:xfrm>
                <a:off x="7832725" y="3687763"/>
                <a:ext cx="304800" cy="325438"/>
              </a:xfrm>
              <a:custGeom>
                <a:avLst/>
                <a:gdLst>
                  <a:gd name="T0" fmla="*/ 234 w 377"/>
                  <a:gd name="T1" fmla="*/ 136 h 403"/>
                  <a:gd name="T2" fmla="*/ 228 w 377"/>
                  <a:gd name="T3" fmla="*/ 144 h 403"/>
                  <a:gd name="T4" fmla="*/ 213 w 377"/>
                  <a:gd name="T5" fmla="*/ 167 h 403"/>
                  <a:gd name="T6" fmla="*/ 164 w 377"/>
                  <a:gd name="T7" fmla="*/ 236 h 403"/>
                  <a:gd name="T8" fmla="*/ 137 w 377"/>
                  <a:gd name="T9" fmla="*/ 272 h 403"/>
                  <a:gd name="T10" fmla="*/ 113 w 377"/>
                  <a:gd name="T11" fmla="*/ 303 h 403"/>
                  <a:gd name="T12" fmla="*/ 90 w 377"/>
                  <a:gd name="T13" fmla="*/ 333 h 403"/>
                  <a:gd name="T14" fmla="*/ 178 w 377"/>
                  <a:gd name="T15" fmla="*/ 403 h 403"/>
                  <a:gd name="T16" fmla="*/ 211 w 377"/>
                  <a:gd name="T17" fmla="*/ 361 h 403"/>
                  <a:gd name="T18" fmla="*/ 281 w 377"/>
                  <a:gd name="T19" fmla="*/ 265 h 403"/>
                  <a:gd name="T20" fmla="*/ 300 w 377"/>
                  <a:gd name="T21" fmla="*/ 238 h 403"/>
                  <a:gd name="T22" fmla="*/ 318 w 377"/>
                  <a:gd name="T23" fmla="*/ 212 h 403"/>
                  <a:gd name="T24" fmla="*/ 348 w 377"/>
                  <a:gd name="T25" fmla="*/ 166 h 403"/>
                  <a:gd name="T26" fmla="*/ 377 w 377"/>
                  <a:gd name="T27" fmla="*/ 120 h 403"/>
                  <a:gd name="T28" fmla="*/ 181 w 377"/>
                  <a:gd name="T29" fmla="*/ 0 h 403"/>
                  <a:gd name="T30" fmla="*/ 155 w 377"/>
                  <a:gd name="T31" fmla="*/ 41 h 403"/>
                  <a:gd name="T32" fmla="*/ 128 w 377"/>
                  <a:gd name="T33" fmla="*/ 84 h 403"/>
                  <a:gd name="T34" fmla="*/ 112 w 377"/>
                  <a:gd name="T35" fmla="*/ 108 h 403"/>
                  <a:gd name="T36" fmla="*/ 94 w 377"/>
                  <a:gd name="T37" fmla="*/ 132 h 403"/>
                  <a:gd name="T38" fmla="*/ 30 w 377"/>
                  <a:gd name="T39" fmla="*/ 219 h 403"/>
                  <a:gd name="T40" fmla="*/ 0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234" y="136"/>
                    </a:moveTo>
                    <a:cubicBezTo>
                      <a:pt x="234" y="136"/>
                      <a:pt x="231" y="139"/>
                      <a:pt x="228" y="144"/>
                    </a:cubicBezTo>
                    <a:cubicBezTo>
                      <a:pt x="224" y="150"/>
                      <a:pt x="219" y="158"/>
                      <a:pt x="213" y="167"/>
                    </a:cubicBezTo>
                    <a:cubicBezTo>
                      <a:pt x="199" y="186"/>
                      <a:pt x="181" y="211"/>
                      <a:pt x="164" y="236"/>
                    </a:cubicBezTo>
                    <a:cubicBezTo>
                      <a:pt x="155" y="248"/>
                      <a:pt x="146" y="261"/>
                      <a:pt x="137" y="272"/>
                    </a:cubicBezTo>
                    <a:cubicBezTo>
                      <a:pt x="129" y="284"/>
                      <a:pt x="120" y="294"/>
                      <a:pt x="113" y="303"/>
                    </a:cubicBezTo>
                    <a:cubicBezTo>
                      <a:pt x="99" y="321"/>
                      <a:pt x="90" y="333"/>
                      <a:pt x="90" y="333"/>
                    </a:cubicBezTo>
                    <a:cubicBezTo>
                      <a:pt x="178" y="403"/>
                      <a:pt x="178" y="403"/>
                      <a:pt x="178" y="403"/>
                    </a:cubicBezTo>
                    <a:cubicBezTo>
                      <a:pt x="178" y="403"/>
                      <a:pt x="191" y="386"/>
                      <a:pt x="211" y="361"/>
                    </a:cubicBezTo>
                    <a:cubicBezTo>
                      <a:pt x="232" y="336"/>
                      <a:pt x="256" y="300"/>
                      <a:pt x="281" y="265"/>
                    </a:cubicBezTo>
                    <a:cubicBezTo>
                      <a:pt x="288" y="256"/>
                      <a:pt x="294" y="247"/>
                      <a:pt x="300" y="238"/>
                    </a:cubicBezTo>
                    <a:cubicBezTo>
                      <a:pt x="306" y="230"/>
                      <a:pt x="312" y="221"/>
                      <a:pt x="318" y="212"/>
                    </a:cubicBezTo>
                    <a:cubicBezTo>
                      <a:pt x="329" y="195"/>
                      <a:pt x="339" y="179"/>
                      <a:pt x="348" y="166"/>
                    </a:cubicBezTo>
                    <a:cubicBezTo>
                      <a:pt x="365" y="138"/>
                      <a:pt x="377" y="120"/>
                      <a:pt x="377" y="120"/>
                    </a:cubicBezTo>
                    <a:cubicBezTo>
                      <a:pt x="181" y="0"/>
                      <a:pt x="181" y="0"/>
                      <a:pt x="181" y="0"/>
                    </a:cubicBezTo>
                    <a:cubicBezTo>
                      <a:pt x="181" y="0"/>
                      <a:pt x="171" y="17"/>
                      <a:pt x="155" y="41"/>
                    </a:cubicBezTo>
                    <a:cubicBezTo>
                      <a:pt x="147" y="54"/>
                      <a:pt x="138" y="68"/>
                      <a:pt x="128" y="84"/>
                    </a:cubicBezTo>
                    <a:cubicBezTo>
                      <a:pt x="123" y="92"/>
                      <a:pt x="117" y="100"/>
                      <a:pt x="112" y="108"/>
                    </a:cubicBezTo>
                    <a:cubicBezTo>
                      <a:pt x="106" y="115"/>
                      <a:pt x="100" y="123"/>
                      <a:pt x="94" y="132"/>
                    </a:cubicBezTo>
                    <a:cubicBezTo>
                      <a:pt x="71" y="163"/>
                      <a:pt x="49" y="196"/>
                      <a:pt x="30" y="219"/>
                    </a:cubicBezTo>
                    <a:cubicBezTo>
                      <a:pt x="12" y="242"/>
                      <a:pt x="0" y="258"/>
                      <a:pt x="0"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 name="Freeform 15"/>
              <p:cNvSpPr/>
              <p:nvPr/>
            </p:nvSpPr>
            <p:spPr bwMode="auto">
              <a:xfrm>
                <a:off x="7978775" y="3640138"/>
                <a:ext cx="28575" cy="47625"/>
              </a:xfrm>
              <a:custGeom>
                <a:avLst/>
                <a:gdLst>
                  <a:gd name="T0" fmla="*/ 0 w 36"/>
                  <a:gd name="T1" fmla="*/ 60 h 60"/>
                  <a:gd name="T2" fmla="*/ 6 w 36"/>
                  <a:gd name="T3" fmla="*/ 51 h 60"/>
                  <a:gd name="T4" fmla="*/ 18 w 36"/>
                  <a:gd name="T5" fmla="*/ 30 h 60"/>
                  <a:gd name="T6" fmla="*/ 36 w 36"/>
                  <a:gd name="T7" fmla="*/ 0 h 60"/>
                </a:gdLst>
                <a:ahLst/>
                <a:cxnLst>
                  <a:cxn ang="0">
                    <a:pos x="T0" y="T1"/>
                  </a:cxn>
                  <a:cxn ang="0">
                    <a:pos x="T2" y="T3"/>
                  </a:cxn>
                  <a:cxn ang="0">
                    <a:pos x="T4" y="T5"/>
                  </a:cxn>
                  <a:cxn ang="0">
                    <a:pos x="T6" y="T7"/>
                  </a:cxn>
                </a:cxnLst>
                <a:rect l="0" t="0" r="r" b="b"/>
                <a:pathLst>
                  <a:path w="36" h="60">
                    <a:moveTo>
                      <a:pt x="0" y="60"/>
                    </a:moveTo>
                    <a:cubicBezTo>
                      <a:pt x="0" y="60"/>
                      <a:pt x="3" y="56"/>
                      <a:pt x="6" y="51"/>
                    </a:cubicBezTo>
                    <a:cubicBezTo>
                      <a:pt x="10" y="45"/>
                      <a:pt x="14" y="38"/>
                      <a:pt x="18" y="30"/>
                    </a:cubicBezTo>
                    <a:cubicBezTo>
                      <a:pt x="27" y="15"/>
                      <a:pt x="36" y="0"/>
                      <a:pt x="3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 name="Freeform 16"/>
              <p:cNvSpPr/>
              <p:nvPr/>
            </p:nvSpPr>
            <p:spPr bwMode="auto">
              <a:xfrm>
                <a:off x="7796213" y="3897313"/>
                <a:ext cx="36513" cy="42863"/>
              </a:xfrm>
              <a:custGeom>
                <a:avLst/>
                <a:gdLst>
                  <a:gd name="T0" fmla="*/ 0 w 44"/>
                  <a:gd name="T1" fmla="*/ 54 h 54"/>
                  <a:gd name="T2" fmla="*/ 7 w 44"/>
                  <a:gd name="T3" fmla="*/ 46 h 54"/>
                  <a:gd name="T4" fmla="*/ 15 w 44"/>
                  <a:gd name="T5" fmla="*/ 37 h 54"/>
                  <a:gd name="T6" fmla="*/ 23 w 44"/>
                  <a:gd name="T7" fmla="*/ 27 h 54"/>
                  <a:gd name="T8" fmla="*/ 44 w 44"/>
                  <a:gd name="T9" fmla="*/ 0 h 54"/>
                </a:gdLst>
                <a:ahLst/>
                <a:cxnLst>
                  <a:cxn ang="0">
                    <a:pos x="T0" y="T1"/>
                  </a:cxn>
                  <a:cxn ang="0">
                    <a:pos x="T2" y="T3"/>
                  </a:cxn>
                  <a:cxn ang="0">
                    <a:pos x="T4" y="T5"/>
                  </a:cxn>
                  <a:cxn ang="0">
                    <a:pos x="T6" y="T7"/>
                  </a:cxn>
                  <a:cxn ang="0">
                    <a:pos x="T8" y="T9"/>
                  </a:cxn>
                </a:cxnLst>
                <a:rect l="0" t="0" r="r" b="b"/>
                <a:pathLst>
                  <a:path w="44" h="54">
                    <a:moveTo>
                      <a:pt x="0" y="54"/>
                    </a:moveTo>
                    <a:cubicBezTo>
                      <a:pt x="0" y="54"/>
                      <a:pt x="3" y="50"/>
                      <a:pt x="7" y="46"/>
                    </a:cubicBezTo>
                    <a:cubicBezTo>
                      <a:pt x="10" y="43"/>
                      <a:pt x="12" y="40"/>
                      <a:pt x="15" y="37"/>
                    </a:cubicBezTo>
                    <a:cubicBezTo>
                      <a:pt x="17" y="34"/>
                      <a:pt x="20" y="31"/>
                      <a:pt x="23" y="27"/>
                    </a:cubicBezTo>
                    <a:cubicBezTo>
                      <a:pt x="33" y="14"/>
                      <a:pt x="44" y="0"/>
                      <a:pt x="4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 name="Freeform 17"/>
              <p:cNvSpPr/>
              <p:nvPr/>
            </p:nvSpPr>
            <p:spPr bwMode="auto">
              <a:xfrm>
                <a:off x="7580313" y="3981450"/>
                <a:ext cx="320675" cy="320675"/>
              </a:xfrm>
              <a:custGeom>
                <a:avLst/>
                <a:gdLst>
                  <a:gd name="T0" fmla="*/ 142 w 397"/>
                  <a:gd name="T1" fmla="*/ 251 h 395"/>
                  <a:gd name="T2" fmla="*/ 170 w 397"/>
                  <a:gd name="T3" fmla="*/ 225 h 395"/>
                  <a:gd name="T4" fmla="*/ 198 w 397"/>
                  <a:gd name="T5" fmla="*/ 198 h 395"/>
                  <a:gd name="T6" fmla="*/ 229 w 397"/>
                  <a:gd name="T7" fmla="*/ 165 h 395"/>
                  <a:gd name="T8" fmla="*/ 287 w 397"/>
                  <a:gd name="T9" fmla="*/ 104 h 395"/>
                  <a:gd name="T10" fmla="*/ 313 w 397"/>
                  <a:gd name="T11" fmla="*/ 75 h 395"/>
                  <a:gd name="T12" fmla="*/ 397 w 397"/>
                  <a:gd name="T13" fmla="*/ 150 h 395"/>
                  <a:gd name="T14" fmla="*/ 387 w 397"/>
                  <a:gd name="T15" fmla="*/ 161 h 395"/>
                  <a:gd name="T16" fmla="*/ 361 w 397"/>
                  <a:gd name="T17" fmla="*/ 190 h 395"/>
                  <a:gd name="T18" fmla="*/ 279 w 397"/>
                  <a:gd name="T19" fmla="*/ 277 h 395"/>
                  <a:gd name="T20" fmla="*/ 192 w 397"/>
                  <a:gd name="T21" fmla="*/ 359 h 395"/>
                  <a:gd name="T22" fmla="*/ 163 w 397"/>
                  <a:gd name="T23" fmla="*/ 385 h 395"/>
                  <a:gd name="T24" fmla="*/ 152 w 397"/>
                  <a:gd name="T25" fmla="*/ 395 h 395"/>
                  <a:gd name="T26" fmla="*/ 0 w 397"/>
                  <a:gd name="T27" fmla="*/ 223 h 395"/>
                  <a:gd name="T28" fmla="*/ 10 w 397"/>
                  <a:gd name="T29" fmla="*/ 214 h 395"/>
                  <a:gd name="T30" fmla="*/ 37 w 397"/>
                  <a:gd name="T31" fmla="*/ 190 h 395"/>
                  <a:gd name="T32" fmla="*/ 115 w 397"/>
                  <a:gd name="T33" fmla="*/ 115 h 395"/>
                  <a:gd name="T34" fmla="*/ 190 w 397"/>
                  <a:gd name="T35" fmla="*/ 37 h 395"/>
                  <a:gd name="T36" fmla="*/ 214 w 397"/>
                  <a:gd name="T37" fmla="*/ 10 h 395"/>
                  <a:gd name="T38" fmla="*/ 223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251"/>
                    </a:moveTo>
                    <a:cubicBezTo>
                      <a:pt x="142" y="251"/>
                      <a:pt x="154" y="241"/>
                      <a:pt x="170" y="225"/>
                    </a:cubicBezTo>
                    <a:cubicBezTo>
                      <a:pt x="178" y="217"/>
                      <a:pt x="188" y="208"/>
                      <a:pt x="198" y="198"/>
                    </a:cubicBezTo>
                    <a:cubicBezTo>
                      <a:pt x="208" y="187"/>
                      <a:pt x="219" y="176"/>
                      <a:pt x="229" y="165"/>
                    </a:cubicBezTo>
                    <a:cubicBezTo>
                      <a:pt x="251" y="143"/>
                      <a:pt x="272" y="121"/>
                      <a:pt x="287" y="104"/>
                    </a:cubicBezTo>
                    <a:cubicBezTo>
                      <a:pt x="303" y="87"/>
                      <a:pt x="313" y="75"/>
                      <a:pt x="313" y="75"/>
                    </a:cubicBezTo>
                    <a:cubicBezTo>
                      <a:pt x="397" y="150"/>
                      <a:pt x="397" y="150"/>
                      <a:pt x="397" y="150"/>
                    </a:cubicBezTo>
                    <a:cubicBezTo>
                      <a:pt x="397" y="150"/>
                      <a:pt x="393" y="154"/>
                      <a:pt x="387" y="161"/>
                    </a:cubicBezTo>
                    <a:cubicBezTo>
                      <a:pt x="381" y="168"/>
                      <a:pt x="372" y="179"/>
                      <a:pt x="361" y="190"/>
                    </a:cubicBezTo>
                    <a:cubicBezTo>
                      <a:pt x="338" y="214"/>
                      <a:pt x="308" y="245"/>
                      <a:pt x="279" y="277"/>
                    </a:cubicBezTo>
                    <a:cubicBezTo>
                      <a:pt x="247" y="307"/>
                      <a:pt x="216" y="336"/>
                      <a:pt x="192" y="359"/>
                    </a:cubicBezTo>
                    <a:cubicBezTo>
                      <a:pt x="181" y="370"/>
                      <a:pt x="170" y="379"/>
                      <a:pt x="163" y="385"/>
                    </a:cubicBezTo>
                    <a:cubicBezTo>
                      <a:pt x="156" y="391"/>
                      <a:pt x="152" y="395"/>
                      <a:pt x="152" y="395"/>
                    </a:cubicBezTo>
                    <a:cubicBezTo>
                      <a:pt x="0" y="223"/>
                      <a:pt x="0" y="223"/>
                      <a:pt x="0" y="223"/>
                    </a:cubicBezTo>
                    <a:cubicBezTo>
                      <a:pt x="0" y="223"/>
                      <a:pt x="4" y="220"/>
                      <a:pt x="10" y="214"/>
                    </a:cubicBezTo>
                    <a:cubicBezTo>
                      <a:pt x="17" y="209"/>
                      <a:pt x="26" y="201"/>
                      <a:pt x="37" y="190"/>
                    </a:cubicBezTo>
                    <a:cubicBezTo>
                      <a:pt x="58" y="170"/>
                      <a:pt x="87" y="143"/>
                      <a:pt x="115" y="115"/>
                    </a:cubicBezTo>
                    <a:cubicBezTo>
                      <a:pt x="142" y="87"/>
                      <a:pt x="170" y="58"/>
                      <a:pt x="190" y="37"/>
                    </a:cubicBezTo>
                    <a:cubicBezTo>
                      <a:pt x="200" y="26"/>
                      <a:pt x="208" y="17"/>
                      <a:pt x="214" y="10"/>
                    </a:cubicBezTo>
                    <a:cubicBezTo>
                      <a:pt x="220" y="4"/>
                      <a:pt x="223" y="0"/>
                      <a:pt x="223"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 name="Line 18"/>
              <p:cNvSpPr>
                <a:spLocks noChangeShapeType="1"/>
              </p:cNvSpPr>
              <p:nvPr/>
            </p:nvSpPr>
            <p:spPr bwMode="auto">
              <a:xfrm flipH="1">
                <a:off x="7537450"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Line 19"/>
              <p:cNvSpPr>
                <a:spLocks noChangeShapeType="1"/>
              </p:cNvSpPr>
              <p:nvPr/>
            </p:nvSpPr>
            <p:spPr bwMode="auto">
              <a:xfrm flipH="1">
                <a:off x="7761288" y="3940175"/>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 name="Freeform 20"/>
              <p:cNvSpPr/>
              <p:nvPr/>
            </p:nvSpPr>
            <p:spPr bwMode="auto">
              <a:xfrm>
                <a:off x="7286625" y="4233863"/>
                <a:ext cx="322263" cy="306388"/>
              </a:xfrm>
              <a:custGeom>
                <a:avLst/>
                <a:gdLst>
                  <a:gd name="T0" fmla="*/ 261 w 400"/>
                  <a:gd name="T1" fmla="*/ 146 h 379"/>
                  <a:gd name="T2" fmla="*/ 161 w 400"/>
                  <a:gd name="T3" fmla="*/ 217 h 379"/>
                  <a:gd name="T4" fmla="*/ 58 w 400"/>
                  <a:gd name="T5" fmla="*/ 283 h 379"/>
                  <a:gd name="T6" fmla="*/ 117 w 400"/>
                  <a:gd name="T7" fmla="*/ 379 h 379"/>
                  <a:gd name="T8" fmla="*/ 163 w 400"/>
                  <a:gd name="T9" fmla="*/ 350 h 379"/>
                  <a:gd name="T10" fmla="*/ 209 w 400"/>
                  <a:gd name="T11" fmla="*/ 320 h 379"/>
                  <a:gd name="T12" fmla="*/ 222 w 400"/>
                  <a:gd name="T13" fmla="*/ 312 h 379"/>
                  <a:gd name="T14" fmla="*/ 235 w 400"/>
                  <a:gd name="T15" fmla="*/ 302 h 379"/>
                  <a:gd name="T16" fmla="*/ 262 w 400"/>
                  <a:gd name="T17" fmla="*/ 284 h 379"/>
                  <a:gd name="T18" fmla="*/ 313 w 400"/>
                  <a:gd name="T19" fmla="*/ 247 h 379"/>
                  <a:gd name="T20" fmla="*/ 337 w 400"/>
                  <a:gd name="T21" fmla="*/ 230 h 379"/>
                  <a:gd name="T22" fmla="*/ 358 w 400"/>
                  <a:gd name="T23" fmla="*/ 213 h 379"/>
                  <a:gd name="T24" fmla="*/ 400 w 400"/>
                  <a:gd name="T25" fmla="*/ 180 h 379"/>
                  <a:gd name="T26" fmla="*/ 257 w 400"/>
                  <a:gd name="T27" fmla="*/ 0 h 379"/>
                  <a:gd name="T28" fmla="*/ 219 w 400"/>
                  <a:gd name="T29" fmla="*/ 31 h 379"/>
                  <a:gd name="T30" fmla="*/ 131 w 400"/>
                  <a:gd name="T31" fmla="*/ 95 h 379"/>
                  <a:gd name="T32" fmla="*/ 107 w 400"/>
                  <a:gd name="T33" fmla="*/ 112 h 379"/>
                  <a:gd name="T34" fmla="*/ 84 w 400"/>
                  <a:gd name="T35" fmla="*/ 128 h 379"/>
                  <a:gd name="T36" fmla="*/ 41 w 400"/>
                  <a:gd name="T37" fmla="*/ 155 h 379"/>
                  <a:gd name="T38" fmla="*/ 0 w 400"/>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9">
                    <a:moveTo>
                      <a:pt x="261" y="146"/>
                    </a:moveTo>
                    <a:cubicBezTo>
                      <a:pt x="261" y="146"/>
                      <a:pt x="211" y="182"/>
                      <a:pt x="161" y="217"/>
                    </a:cubicBezTo>
                    <a:cubicBezTo>
                      <a:pt x="110" y="250"/>
                      <a:pt x="58" y="283"/>
                      <a:pt x="58" y="283"/>
                    </a:cubicBezTo>
                    <a:cubicBezTo>
                      <a:pt x="117" y="379"/>
                      <a:pt x="117" y="379"/>
                      <a:pt x="117" y="379"/>
                    </a:cubicBezTo>
                    <a:cubicBezTo>
                      <a:pt x="117" y="379"/>
                      <a:pt x="135" y="367"/>
                      <a:pt x="163" y="350"/>
                    </a:cubicBezTo>
                    <a:cubicBezTo>
                      <a:pt x="176" y="341"/>
                      <a:pt x="192" y="331"/>
                      <a:pt x="209" y="320"/>
                    </a:cubicBezTo>
                    <a:cubicBezTo>
                      <a:pt x="214" y="317"/>
                      <a:pt x="218" y="314"/>
                      <a:pt x="222" y="312"/>
                    </a:cubicBezTo>
                    <a:cubicBezTo>
                      <a:pt x="227" y="309"/>
                      <a:pt x="231" y="306"/>
                      <a:pt x="235" y="302"/>
                    </a:cubicBezTo>
                    <a:cubicBezTo>
                      <a:pt x="244" y="296"/>
                      <a:pt x="253" y="290"/>
                      <a:pt x="262" y="284"/>
                    </a:cubicBezTo>
                    <a:cubicBezTo>
                      <a:pt x="279" y="271"/>
                      <a:pt x="297" y="259"/>
                      <a:pt x="313" y="247"/>
                    </a:cubicBezTo>
                    <a:cubicBezTo>
                      <a:pt x="322" y="241"/>
                      <a:pt x="330" y="235"/>
                      <a:pt x="337" y="230"/>
                    </a:cubicBezTo>
                    <a:cubicBezTo>
                      <a:pt x="344" y="224"/>
                      <a:pt x="351" y="218"/>
                      <a:pt x="358" y="213"/>
                    </a:cubicBezTo>
                    <a:cubicBezTo>
                      <a:pt x="383" y="193"/>
                      <a:pt x="400" y="180"/>
                      <a:pt x="400" y="180"/>
                    </a:cubicBezTo>
                    <a:cubicBezTo>
                      <a:pt x="257" y="0"/>
                      <a:pt x="257" y="0"/>
                      <a:pt x="257" y="0"/>
                    </a:cubicBezTo>
                    <a:cubicBezTo>
                      <a:pt x="257" y="0"/>
                      <a:pt x="242" y="13"/>
                      <a:pt x="219" y="31"/>
                    </a:cubicBezTo>
                    <a:cubicBezTo>
                      <a:pt x="196" y="50"/>
                      <a:pt x="163" y="72"/>
                      <a:pt x="131" y="95"/>
                    </a:cubicBezTo>
                    <a:cubicBezTo>
                      <a:pt x="123" y="101"/>
                      <a:pt x="115" y="106"/>
                      <a:pt x="107" y="112"/>
                    </a:cubicBezTo>
                    <a:cubicBezTo>
                      <a:pt x="99" y="118"/>
                      <a:pt x="91" y="123"/>
                      <a:pt x="84" y="128"/>
                    </a:cubicBezTo>
                    <a:cubicBezTo>
                      <a:pt x="68" y="138"/>
                      <a:pt x="53" y="147"/>
                      <a:pt x="41" y="155"/>
                    </a:cubicBezTo>
                    <a:cubicBezTo>
                      <a:pt x="16" y="171"/>
                      <a:pt x="0" y="182"/>
                      <a:pt x="0"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 name="Freeform 21"/>
              <p:cNvSpPr/>
              <p:nvPr/>
            </p:nvSpPr>
            <p:spPr bwMode="auto">
              <a:xfrm>
                <a:off x="7494588" y="4198938"/>
                <a:ext cx="42863" cy="34925"/>
              </a:xfrm>
              <a:custGeom>
                <a:avLst/>
                <a:gdLst>
                  <a:gd name="T0" fmla="*/ 0 w 54"/>
                  <a:gd name="T1" fmla="*/ 43 h 43"/>
                  <a:gd name="T2" fmla="*/ 28 w 54"/>
                  <a:gd name="T3" fmla="*/ 22 h 43"/>
                  <a:gd name="T4" fmla="*/ 38 w 54"/>
                  <a:gd name="T5" fmla="*/ 14 h 43"/>
                  <a:gd name="T6" fmla="*/ 46 w 54"/>
                  <a:gd name="T7" fmla="*/ 7 h 43"/>
                  <a:gd name="T8" fmla="*/ 54 w 54"/>
                  <a:gd name="T9" fmla="*/ 0 h 43"/>
                </a:gdLst>
                <a:ahLst/>
                <a:cxnLst>
                  <a:cxn ang="0">
                    <a:pos x="T0" y="T1"/>
                  </a:cxn>
                  <a:cxn ang="0">
                    <a:pos x="T2" y="T3"/>
                  </a:cxn>
                  <a:cxn ang="0">
                    <a:pos x="T4" y="T5"/>
                  </a:cxn>
                  <a:cxn ang="0">
                    <a:pos x="T6" y="T7"/>
                  </a:cxn>
                  <a:cxn ang="0">
                    <a:pos x="T8" y="T9"/>
                  </a:cxn>
                </a:cxnLst>
                <a:rect l="0" t="0" r="r" b="b"/>
                <a:pathLst>
                  <a:path w="54" h="43">
                    <a:moveTo>
                      <a:pt x="0" y="43"/>
                    </a:moveTo>
                    <a:cubicBezTo>
                      <a:pt x="0" y="43"/>
                      <a:pt x="14" y="33"/>
                      <a:pt x="28" y="22"/>
                    </a:cubicBezTo>
                    <a:cubicBezTo>
                      <a:pt x="31" y="19"/>
                      <a:pt x="35" y="17"/>
                      <a:pt x="38" y="14"/>
                    </a:cubicBezTo>
                    <a:cubicBezTo>
                      <a:pt x="41" y="11"/>
                      <a:pt x="44" y="9"/>
                      <a:pt x="46" y="7"/>
                    </a:cubicBezTo>
                    <a:cubicBezTo>
                      <a:pt x="51" y="2"/>
                      <a:pt x="54" y="0"/>
                      <a:pt x="5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 name="Freeform 22"/>
              <p:cNvSpPr/>
              <p:nvPr/>
            </p:nvSpPr>
            <p:spPr bwMode="auto">
              <a:xfrm>
                <a:off x="7237413" y="4381500"/>
                <a:ext cx="49213" cy="28575"/>
              </a:xfrm>
              <a:custGeom>
                <a:avLst/>
                <a:gdLst>
                  <a:gd name="T0" fmla="*/ 0 w 60"/>
                  <a:gd name="T1" fmla="*/ 35 h 35"/>
                  <a:gd name="T2" fmla="*/ 30 w 60"/>
                  <a:gd name="T3" fmla="*/ 18 h 35"/>
                  <a:gd name="T4" fmla="*/ 50 w 60"/>
                  <a:gd name="T5" fmla="*/ 6 h 35"/>
                  <a:gd name="T6" fmla="*/ 60 w 60"/>
                  <a:gd name="T7" fmla="*/ 0 h 35"/>
                </a:gdLst>
                <a:ahLst/>
                <a:cxnLst>
                  <a:cxn ang="0">
                    <a:pos x="T0" y="T1"/>
                  </a:cxn>
                  <a:cxn ang="0">
                    <a:pos x="T2" y="T3"/>
                  </a:cxn>
                  <a:cxn ang="0">
                    <a:pos x="T4" y="T5"/>
                  </a:cxn>
                  <a:cxn ang="0">
                    <a:pos x="T6" y="T7"/>
                  </a:cxn>
                </a:cxnLst>
                <a:rect l="0" t="0" r="r" b="b"/>
                <a:pathLst>
                  <a:path w="60" h="35">
                    <a:moveTo>
                      <a:pt x="0" y="35"/>
                    </a:moveTo>
                    <a:cubicBezTo>
                      <a:pt x="0" y="35"/>
                      <a:pt x="15" y="26"/>
                      <a:pt x="30" y="18"/>
                    </a:cubicBezTo>
                    <a:cubicBezTo>
                      <a:pt x="37" y="13"/>
                      <a:pt x="45" y="9"/>
                      <a:pt x="50" y="6"/>
                    </a:cubicBezTo>
                    <a:cubicBezTo>
                      <a:pt x="56" y="2"/>
                      <a:pt x="60" y="0"/>
                      <a:pt x="6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 name="Freeform 23"/>
              <p:cNvSpPr/>
              <p:nvPr/>
            </p:nvSpPr>
            <p:spPr bwMode="auto">
              <a:xfrm>
                <a:off x="6958013" y="4438650"/>
                <a:ext cx="322263" cy="279400"/>
              </a:xfrm>
              <a:custGeom>
                <a:avLst/>
                <a:gdLst>
                  <a:gd name="T0" fmla="*/ 124 w 398"/>
                  <a:gd name="T1" fmla="*/ 208 h 346"/>
                  <a:gd name="T2" fmla="*/ 159 w 398"/>
                  <a:gd name="T3" fmla="*/ 192 h 346"/>
                  <a:gd name="T4" fmla="*/ 195 w 398"/>
                  <a:gd name="T5" fmla="*/ 176 h 346"/>
                  <a:gd name="T6" fmla="*/ 235 w 398"/>
                  <a:gd name="T7" fmla="*/ 157 h 346"/>
                  <a:gd name="T8" fmla="*/ 310 w 398"/>
                  <a:gd name="T9" fmla="*/ 118 h 346"/>
                  <a:gd name="T10" fmla="*/ 335 w 398"/>
                  <a:gd name="T11" fmla="*/ 106 h 346"/>
                  <a:gd name="T12" fmla="*/ 344 w 398"/>
                  <a:gd name="T13" fmla="*/ 101 h 346"/>
                  <a:gd name="T14" fmla="*/ 398 w 398"/>
                  <a:gd name="T15" fmla="*/ 200 h 346"/>
                  <a:gd name="T16" fmla="*/ 395 w 398"/>
                  <a:gd name="T17" fmla="*/ 201 h 346"/>
                  <a:gd name="T18" fmla="*/ 385 w 398"/>
                  <a:gd name="T19" fmla="*/ 207 h 346"/>
                  <a:gd name="T20" fmla="*/ 350 w 398"/>
                  <a:gd name="T21" fmla="*/ 224 h 346"/>
                  <a:gd name="T22" fmla="*/ 301 w 398"/>
                  <a:gd name="T23" fmla="*/ 250 h 346"/>
                  <a:gd name="T24" fmla="*/ 273 w 398"/>
                  <a:gd name="T25" fmla="*/ 264 h 346"/>
                  <a:gd name="T26" fmla="*/ 243 w 398"/>
                  <a:gd name="T27" fmla="*/ 277 h 346"/>
                  <a:gd name="T28" fmla="*/ 185 w 398"/>
                  <a:gd name="T29" fmla="*/ 304 h 346"/>
                  <a:gd name="T30" fmla="*/ 134 w 398"/>
                  <a:gd name="T31" fmla="*/ 326 h 346"/>
                  <a:gd name="T32" fmla="*/ 84 w 398"/>
                  <a:gd name="T33" fmla="*/ 346 h 346"/>
                  <a:gd name="T34" fmla="*/ 0 w 398"/>
                  <a:gd name="T35" fmla="*/ 132 h 346"/>
                  <a:gd name="T36" fmla="*/ 45 w 398"/>
                  <a:gd name="T37" fmla="*/ 114 h 346"/>
                  <a:gd name="T38" fmla="*/ 92 w 398"/>
                  <a:gd name="T39" fmla="*/ 94 h 346"/>
                  <a:gd name="T40" fmla="*/ 145 w 398"/>
                  <a:gd name="T41" fmla="*/ 70 h 346"/>
                  <a:gd name="T42" fmla="*/ 171 w 398"/>
                  <a:gd name="T43" fmla="*/ 58 h 346"/>
                  <a:gd name="T44" fmla="*/ 197 w 398"/>
                  <a:gd name="T45" fmla="*/ 45 h 346"/>
                  <a:gd name="T46" fmla="*/ 242 w 398"/>
                  <a:gd name="T47" fmla="*/ 22 h 346"/>
                  <a:gd name="T48" fmla="*/ 286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208"/>
                    </a:moveTo>
                    <a:cubicBezTo>
                      <a:pt x="124" y="208"/>
                      <a:pt x="138" y="201"/>
                      <a:pt x="159" y="192"/>
                    </a:cubicBezTo>
                    <a:cubicBezTo>
                      <a:pt x="170" y="187"/>
                      <a:pt x="182" y="182"/>
                      <a:pt x="195" y="176"/>
                    </a:cubicBezTo>
                    <a:cubicBezTo>
                      <a:pt x="208" y="170"/>
                      <a:pt x="222" y="164"/>
                      <a:pt x="235" y="157"/>
                    </a:cubicBezTo>
                    <a:cubicBezTo>
                      <a:pt x="263" y="143"/>
                      <a:pt x="290" y="129"/>
                      <a:pt x="310" y="118"/>
                    </a:cubicBezTo>
                    <a:cubicBezTo>
                      <a:pt x="321" y="113"/>
                      <a:pt x="329" y="109"/>
                      <a:pt x="335" y="106"/>
                    </a:cubicBezTo>
                    <a:cubicBezTo>
                      <a:pt x="341" y="103"/>
                      <a:pt x="344" y="101"/>
                      <a:pt x="344" y="101"/>
                    </a:cubicBezTo>
                    <a:cubicBezTo>
                      <a:pt x="398" y="200"/>
                      <a:pt x="398" y="200"/>
                      <a:pt x="398" y="200"/>
                    </a:cubicBezTo>
                    <a:cubicBezTo>
                      <a:pt x="398" y="200"/>
                      <a:pt x="397" y="200"/>
                      <a:pt x="395" y="201"/>
                    </a:cubicBezTo>
                    <a:cubicBezTo>
                      <a:pt x="392" y="203"/>
                      <a:pt x="389" y="204"/>
                      <a:pt x="385" y="207"/>
                    </a:cubicBezTo>
                    <a:cubicBezTo>
                      <a:pt x="376" y="211"/>
                      <a:pt x="364" y="217"/>
                      <a:pt x="350" y="224"/>
                    </a:cubicBezTo>
                    <a:cubicBezTo>
                      <a:pt x="336" y="232"/>
                      <a:pt x="319" y="241"/>
                      <a:pt x="301" y="250"/>
                    </a:cubicBezTo>
                    <a:cubicBezTo>
                      <a:pt x="291" y="254"/>
                      <a:pt x="282" y="259"/>
                      <a:pt x="273" y="264"/>
                    </a:cubicBezTo>
                    <a:cubicBezTo>
                      <a:pt x="263" y="268"/>
                      <a:pt x="253" y="273"/>
                      <a:pt x="243" y="277"/>
                    </a:cubicBezTo>
                    <a:cubicBezTo>
                      <a:pt x="223" y="286"/>
                      <a:pt x="204" y="295"/>
                      <a:pt x="185" y="304"/>
                    </a:cubicBezTo>
                    <a:cubicBezTo>
                      <a:pt x="167" y="312"/>
                      <a:pt x="150" y="320"/>
                      <a:pt x="134" y="326"/>
                    </a:cubicBezTo>
                    <a:cubicBezTo>
                      <a:pt x="104" y="338"/>
                      <a:pt x="84" y="346"/>
                      <a:pt x="84" y="346"/>
                    </a:cubicBezTo>
                    <a:cubicBezTo>
                      <a:pt x="0" y="132"/>
                      <a:pt x="0" y="132"/>
                      <a:pt x="0" y="132"/>
                    </a:cubicBezTo>
                    <a:cubicBezTo>
                      <a:pt x="0" y="132"/>
                      <a:pt x="18" y="125"/>
                      <a:pt x="45" y="114"/>
                    </a:cubicBezTo>
                    <a:cubicBezTo>
                      <a:pt x="59" y="109"/>
                      <a:pt x="75" y="101"/>
                      <a:pt x="92" y="94"/>
                    </a:cubicBezTo>
                    <a:cubicBezTo>
                      <a:pt x="109" y="86"/>
                      <a:pt x="127" y="78"/>
                      <a:pt x="145" y="70"/>
                    </a:cubicBezTo>
                    <a:cubicBezTo>
                      <a:pt x="154" y="66"/>
                      <a:pt x="162" y="62"/>
                      <a:pt x="171" y="58"/>
                    </a:cubicBezTo>
                    <a:cubicBezTo>
                      <a:pt x="180" y="54"/>
                      <a:pt x="188" y="49"/>
                      <a:pt x="197" y="45"/>
                    </a:cubicBezTo>
                    <a:cubicBezTo>
                      <a:pt x="213" y="37"/>
                      <a:pt x="229" y="29"/>
                      <a:pt x="242" y="22"/>
                    </a:cubicBezTo>
                    <a:cubicBezTo>
                      <a:pt x="268" y="9"/>
                      <a:pt x="286" y="0"/>
                      <a:pt x="286"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 name="Freeform 24"/>
              <p:cNvSpPr/>
              <p:nvPr/>
            </p:nvSpPr>
            <p:spPr bwMode="auto">
              <a:xfrm>
                <a:off x="6905625" y="4545013"/>
                <a:ext cx="52388" cy="20638"/>
              </a:xfrm>
              <a:custGeom>
                <a:avLst/>
                <a:gdLst>
                  <a:gd name="T0" fmla="*/ 65 w 65"/>
                  <a:gd name="T1" fmla="*/ 0 h 26"/>
                  <a:gd name="T2" fmla="*/ 32 w 65"/>
                  <a:gd name="T3" fmla="*/ 13 h 26"/>
                  <a:gd name="T4" fmla="*/ 10 w 65"/>
                  <a:gd name="T5" fmla="*/ 22 h 26"/>
                  <a:gd name="T6" fmla="*/ 0 w 65"/>
                  <a:gd name="T7" fmla="*/ 26 h 26"/>
                </a:gdLst>
                <a:ahLst/>
                <a:cxnLst>
                  <a:cxn ang="0">
                    <a:pos x="T0" y="T1"/>
                  </a:cxn>
                  <a:cxn ang="0">
                    <a:pos x="T2" y="T3"/>
                  </a:cxn>
                  <a:cxn ang="0">
                    <a:pos x="T4" y="T5"/>
                  </a:cxn>
                  <a:cxn ang="0">
                    <a:pos x="T6" y="T7"/>
                  </a:cxn>
                </a:cxnLst>
                <a:rect l="0" t="0" r="r" b="b"/>
                <a:pathLst>
                  <a:path w="65" h="26">
                    <a:moveTo>
                      <a:pt x="65" y="0"/>
                    </a:moveTo>
                    <a:cubicBezTo>
                      <a:pt x="65" y="0"/>
                      <a:pt x="48" y="7"/>
                      <a:pt x="32" y="13"/>
                    </a:cubicBezTo>
                    <a:cubicBezTo>
                      <a:pt x="24" y="16"/>
                      <a:pt x="16" y="19"/>
                      <a:pt x="10" y="22"/>
                    </a:cubicBezTo>
                    <a:cubicBezTo>
                      <a:pt x="4" y="24"/>
                      <a:pt x="0" y="26"/>
                      <a:pt x="0"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 name="Line 25"/>
              <p:cNvSpPr>
                <a:spLocks noChangeShapeType="1"/>
              </p:cNvSpPr>
              <p:nvPr/>
            </p:nvSpPr>
            <p:spPr bwMode="auto">
              <a:xfrm flipH="1">
                <a:off x="7189788"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 name="Freeform 26"/>
              <p:cNvSpPr/>
              <p:nvPr/>
            </p:nvSpPr>
            <p:spPr bwMode="auto">
              <a:xfrm>
                <a:off x="6607175" y="4583113"/>
                <a:ext cx="304800" cy="247650"/>
              </a:xfrm>
              <a:custGeom>
                <a:avLst/>
                <a:gdLst>
                  <a:gd name="T0" fmla="*/ 257 w 377"/>
                  <a:gd name="T1" fmla="*/ 137 h 307"/>
                  <a:gd name="T2" fmla="*/ 220 w 377"/>
                  <a:gd name="T3" fmla="*/ 148 h 307"/>
                  <a:gd name="T4" fmla="*/ 183 w 377"/>
                  <a:gd name="T5" fmla="*/ 159 h 307"/>
                  <a:gd name="T6" fmla="*/ 162 w 377"/>
                  <a:gd name="T7" fmla="*/ 165 h 307"/>
                  <a:gd name="T8" fmla="*/ 139 w 377"/>
                  <a:gd name="T9" fmla="*/ 170 h 307"/>
                  <a:gd name="T10" fmla="*/ 57 w 377"/>
                  <a:gd name="T11" fmla="*/ 189 h 307"/>
                  <a:gd name="T12" fmla="*/ 30 w 377"/>
                  <a:gd name="T13" fmla="*/ 195 h 307"/>
                  <a:gd name="T14" fmla="*/ 20 w 377"/>
                  <a:gd name="T15" fmla="*/ 197 h 307"/>
                  <a:gd name="T16" fmla="*/ 42 w 377"/>
                  <a:gd name="T17" fmla="*/ 307 h 307"/>
                  <a:gd name="T18" fmla="*/ 46 w 377"/>
                  <a:gd name="T19" fmla="*/ 307 h 307"/>
                  <a:gd name="T20" fmla="*/ 57 w 377"/>
                  <a:gd name="T21" fmla="*/ 304 h 307"/>
                  <a:gd name="T22" fmla="*/ 95 w 377"/>
                  <a:gd name="T23" fmla="*/ 296 h 307"/>
                  <a:gd name="T24" fmla="*/ 149 w 377"/>
                  <a:gd name="T25" fmla="*/ 283 h 307"/>
                  <a:gd name="T26" fmla="*/ 211 w 377"/>
                  <a:gd name="T27" fmla="*/ 268 h 307"/>
                  <a:gd name="T28" fmla="*/ 326 w 377"/>
                  <a:gd name="T29" fmla="*/ 235 h 307"/>
                  <a:gd name="T30" fmla="*/ 377 w 377"/>
                  <a:gd name="T31" fmla="*/ 217 h 307"/>
                  <a:gd name="T32" fmla="*/ 304 w 377"/>
                  <a:gd name="T33" fmla="*/ 0 h 307"/>
                  <a:gd name="T34" fmla="*/ 258 w 377"/>
                  <a:gd name="T35" fmla="*/ 16 h 307"/>
                  <a:gd name="T36" fmla="*/ 153 w 377"/>
                  <a:gd name="T37" fmla="*/ 45 h 307"/>
                  <a:gd name="T38" fmla="*/ 125 w 377"/>
                  <a:gd name="T39" fmla="*/ 53 h 307"/>
                  <a:gd name="T40" fmla="*/ 97 w 377"/>
                  <a:gd name="T41" fmla="*/ 60 h 307"/>
                  <a:gd name="T42" fmla="*/ 48 w 377"/>
                  <a:gd name="T43" fmla="*/ 71 h 307"/>
                  <a:gd name="T44" fmla="*/ 13 w 377"/>
                  <a:gd name="T45" fmla="*/ 79 h 307"/>
                  <a:gd name="T46" fmla="*/ 0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257" y="137"/>
                    </a:moveTo>
                    <a:cubicBezTo>
                      <a:pt x="257" y="137"/>
                      <a:pt x="243" y="142"/>
                      <a:pt x="220" y="148"/>
                    </a:cubicBezTo>
                    <a:cubicBezTo>
                      <a:pt x="209" y="151"/>
                      <a:pt x="197" y="155"/>
                      <a:pt x="183" y="159"/>
                    </a:cubicBezTo>
                    <a:cubicBezTo>
                      <a:pt x="176" y="161"/>
                      <a:pt x="169" y="163"/>
                      <a:pt x="162" y="165"/>
                    </a:cubicBezTo>
                    <a:cubicBezTo>
                      <a:pt x="154" y="167"/>
                      <a:pt x="147" y="168"/>
                      <a:pt x="139" y="170"/>
                    </a:cubicBezTo>
                    <a:cubicBezTo>
                      <a:pt x="110" y="177"/>
                      <a:pt x="80" y="184"/>
                      <a:pt x="57" y="189"/>
                    </a:cubicBezTo>
                    <a:cubicBezTo>
                      <a:pt x="46" y="191"/>
                      <a:pt x="37" y="194"/>
                      <a:pt x="30" y="195"/>
                    </a:cubicBezTo>
                    <a:cubicBezTo>
                      <a:pt x="24" y="197"/>
                      <a:pt x="20" y="197"/>
                      <a:pt x="20" y="197"/>
                    </a:cubicBezTo>
                    <a:cubicBezTo>
                      <a:pt x="42" y="307"/>
                      <a:pt x="42" y="307"/>
                      <a:pt x="42" y="307"/>
                    </a:cubicBezTo>
                    <a:cubicBezTo>
                      <a:pt x="42" y="307"/>
                      <a:pt x="44" y="307"/>
                      <a:pt x="46" y="307"/>
                    </a:cubicBezTo>
                    <a:cubicBezTo>
                      <a:pt x="49" y="306"/>
                      <a:pt x="52" y="305"/>
                      <a:pt x="57" y="304"/>
                    </a:cubicBezTo>
                    <a:cubicBezTo>
                      <a:pt x="66" y="302"/>
                      <a:pt x="79" y="299"/>
                      <a:pt x="95" y="296"/>
                    </a:cubicBezTo>
                    <a:cubicBezTo>
                      <a:pt x="111" y="292"/>
                      <a:pt x="129" y="288"/>
                      <a:pt x="149" y="283"/>
                    </a:cubicBezTo>
                    <a:cubicBezTo>
                      <a:pt x="169" y="278"/>
                      <a:pt x="190" y="274"/>
                      <a:pt x="211" y="268"/>
                    </a:cubicBezTo>
                    <a:cubicBezTo>
                      <a:pt x="253" y="256"/>
                      <a:pt x="294" y="244"/>
                      <a:pt x="326" y="235"/>
                    </a:cubicBezTo>
                    <a:cubicBezTo>
                      <a:pt x="356" y="224"/>
                      <a:pt x="377" y="217"/>
                      <a:pt x="377" y="217"/>
                    </a:cubicBezTo>
                    <a:cubicBezTo>
                      <a:pt x="304" y="0"/>
                      <a:pt x="304" y="0"/>
                      <a:pt x="304" y="0"/>
                    </a:cubicBezTo>
                    <a:cubicBezTo>
                      <a:pt x="304" y="0"/>
                      <a:pt x="286" y="6"/>
                      <a:pt x="258" y="16"/>
                    </a:cubicBezTo>
                    <a:cubicBezTo>
                      <a:pt x="229" y="24"/>
                      <a:pt x="191" y="34"/>
                      <a:pt x="153" y="45"/>
                    </a:cubicBezTo>
                    <a:cubicBezTo>
                      <a:pt x="144" y="48"/>
                      <a:pt x="134" y="51"/>
                      <a:pt x="125" y="53"/>
                    </a:cubicBezTo>
                    <a:cubicBezTo>
                      <a:pt x="116" y="55"/>
                      <a:pt x="106" y="57"/>
                      <a:pt x="97" y="60"/>
                    </a:cubicBezTo>
                    <a:cubicBezTo>
                      <a:pt x="79" y="64"/>
                      <a:pt x="62" y="68"/>
                      <a:pt x="48" y="71"/>
                    </a:cubicBezTo>
                    <a:cubicBezTo>
                      <a:pt x="34" y="74"/>
                      <a:pt x="22" y="77"/>
                      <a:pt x="13" y="79"/>
                    </a:cubicBezTo>
                    <a:cubicBezTo>
                      <a:pt x="5" y="81"/>
                      <a:pt x="0" y="82"/>
                      <a:pt x="0"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 name="Line 27"/>
              <p:cNvSpPr>
                <a:spLocks noChangeShapeType="1"/>
              </p:cNvSpPr>
              <p:nvPr/>
            </p:nvSpPr>
            <p:spPr bwMode="auto">
              <a:xfrm flipV="1">
                <a:off x="6853238"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 name="Line 28"/>
              <p:cNvSpPr>
                <a:spLocks noChangeShapeType="1"/>
              </p:cNvSpPr>
              <p:nvPr/>
            </p:nvSpPr>
            <p:spPr bwMode="auto">
              <a:xfrm flipV="1">
                <a:off x="6551613"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 name="Freeform 29"/>
              <p:cNvSpPr/>
              <p:nvPr/>
            </p:nvSpPr>
            <p:spPr bwMode="auto">
              <a:xfrm>
                <a:off x="6242050" y="4668838"/>
                <a:ext cx="284164" cy="206375"/>
              </a:xfrm>
              <a:custGeom>
                <a:avLst/>
                <a:gdLst>
                  <a:gd name="T0" fmla="*/ 91 w 351"/>
                  <a:gd name="T1" fmla="*/ 140 h 256"/>
                  <a:gd name="T2" fmla="*/ 213 w 351"/>
                  <a:gd name="T3" fmla="*/ 130 h 256"/>
                  <a:gd name="T4" fmla="*/ 335 w 351"/>
                  <a:gd name="T5" fmla="*/ 115 h 256"/>
                  <a:gd name="T6" fmla="*/ 351 w 351"/>
                  <a:gd name="T7" fmla="*/ 226 h 256"/>
                  <a:gd name="T8" fmla="*/ 297 w 351"/>
                  <a:gd name="T9" fmla="*/ 233 h 256"/>
                  <a:gd name="T10" fmla="*/ 179 w 351"/>
                  <a:gd name="T11" fmla="*/ 246 h 256"/>
                  <a:gd name="T12" fmla="*/ 115 w 351"/>
                  <a:gd name="T13" fmla="*/ 251 h 256"/>
                  <a:gd name="T14" fmla="*/ 60 w 351"/>
                  <a:gd name="T15" fmla="*/ 254 h 256"/>
                  <a:gd name="T16" fmla="*/ 6 w 351"/>
                  <a:gd name="T17" fmla="*/ 256 h 256"/>
                  <a:gd name="T18" fmla="*/ 0 w 351"/>
                  <a:gd name="T19" fmla="*/ 26 h 256"/>
                  <a:gd name="T20" fmla="*/ 49 w 351"/>
                  <a:gd name="T21" fmla="*/ 25 h 256"/>
                  <a:gd name="T22" fmla="*/ 100 w 351"/>
                  <a:gd name="T23" fmla="*/ 22 h 256"/>
                  <a:gd name="T24" fmla="*/ 157 w 351"/>
                  <a:gd name="T25" fmla="*/ 17 h 256"/>
                  <a:gd name="T26" fmla="*/ 265 w 351"/>
                  <a:gd name="T27" fmla="*/ 6 h 256"/>
                  <a:gd name="T28" fmla="*/ 314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40"/>
                    </a:moveTo>
                    <a:cubicBezTo>
                      <a:pt x="91" y="140"/>
                      <a:pt x="152" y="135"/>
                      <a:pt x="213" y="130"/>
                    </a:cubicBezTo>
                    <a:cubicBezTo>
                      <a:pt x="274" y="123"/>
                      <a:pt x="335" y="115"/>
                      <a:pt x="335" y="115"/>
                    </a:cubicBezTo>
                    <a:cubicBezTo>
                      <a:pt x="351" y="226"/>
                      <a:pt x="351" y="226"/>
                      <a:pt x="351" y="226"/>
                    </a:cubicBezTo>
                    <a:cubicBezTo>
                      <a:pt x="351" y="226"/>
                      <a:pt x="330" y="229"/>
                      <a:pt x="297" y="233"/>
                    </a:cubicBezTo>
                    <a:cubicBezTo>
                      <a:pt x="265" y="237"/>
                      <a:pt x="222" y="244"/>
                      <a:pt x="179" y="246"/>
                    </a:cubicBezTo>
                    <a:cubicBezTo>
                      <a:pt x="157" y="248"/>
                      <a:pt x="136" y="249"/>
                      <a:pt x="115" y="251"/>
                    </a:cubicBezTo>
                    <a:cubicBezTo>
                      <a:pt x="95" y="252"/>
                      <a:pt x="76" y="254"/>
                      <a:pt x="60" y="254"/>
                    </a:cubicBezTo>
                    <a:cubicBezTo>
                      <a:pt x="28" y="255"/>
                      <a:pt x="6" y="256"/>
                      <a:pt x="6" y="256"/>
                    </a:cubicBezTo>
                    <a:cubicBezTo>
                      <a:pt x="0" y="26"/>
                      <a:pt x="0" y="26"/>
                      <a:pt x="0" y="26"/>
                    </a:cubicBezTo>
                    <a:cubicBezTo>
                      <a:pt x="0" y="26"/>
                      <a:pt x="20" y="26"/>
                      <a:pt x="49" y="25"/>
                    </a:cubicBezTo>
                    <a:cubicBezTo>
                      <a:pt x="64" y="25"/>
                      <a:pt x="81" y="23"/>
                      <a:pt x="100" y="22"/>
                    </a:cubicBezTo>
                    <a:cubicBezTo>
                      <a:pt x="118" y="20"/>
                      <a:pt x="138" y="19"/>
                      <a:pt x="157" y="17"/>
                    </a:cubicBezTo>
                    <a:cubicBezTo>
                      <a:pt x="197" y="15"/>
                      <a:pt x="236" y="9"/>
                      <a:pt x="265" y="6"/>
                    </a:cubicBezTo>
                    <a:cubicBezTo>
                      <a:pt x="295" y="2"/>
                      <a:pt x="314" y="0"/>
                      <a:pt x="31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 name="Line 30"/>
              <p:cNvSpPr>
                <a:spLocks noChangeShapeType="1"/>
              </p:cNvSpPr>
              <p:nvPr/>
            </p:nvSpPr>
            <p:spPr bwMode="auto">
              <a:xfrm flipH="1">
                <a:off x="6186488"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 name="Freeform 31"/>
              <p:cNvSpPr/>
              <p:nvPr/>
            </p:nvSpPr>
            <p:spPr bwMode="auto">
              <a:xfrm>
                <a:off x="6496050" y="4659313"/>
                <a:ext cx="55563" cy="9525"/>
              </a:xfrm>
              <a:custGeom>
                <a:avLst/>
                <a:gdLst>
                  <a:gd name="T0" fmla="*/ 69 w 69"/>
                  <a:gd name="T1" fmla="*/ 0 h 12"/>
                  <a:gd name="T2" fmla="*/ 34 w 69"/>
                  <a:gd name="T3" fmla="*/ 6 h 12"/>
                  <a:gd name="T4" fmla="*/ 11 w 69"/>
                  <a:gd name="T5" fmla="*/ 10 h 12"/>
                  <a:gd name="T6" fmla="*/ 0 w 69"/>
                  <a:gd name="T7" fmla="*/ 12 h 12"/>
                </a:gdLst>
                <a:ahLst/>
                <a:cxnLst>
                  <a:cxn ang="0">
                    <a:pos x="T0" y="T1"/>
                  </a:cxn>
                  <a:cxn ang="0">
                    <a:pos x="T2" y="T3"/>
                  </a:cxn>
                  <a:cxn ang="0">
                    <a:pos x="T4" y="T5"/>
                  </a:cxn>
                  <a:cxn ang="0">
                    <a:pos x="T6" y="T7"/>
                  </a:cxn>
                </a:cxnLst>
                <a:rect l="0" t="0" r="r" b="b"/>
                <a:pathLst>
                  <a:path w="69" h="12">
                    <a:moveTo>
                      <a:pt x="69" y="0"/>
                    </a:moveTo>
                    <a:cubicBezTo>
                      <a:pt x="69" y="0"/>
                      <a:pt x="52" y="3"/>
                      <a:pt x="34" y="6"/>
                    </a:cubicBezTo>
                    <a:cubicBezTo>
                      <a:pt x="26" y="8"/>
                      <a:pt x="17" y="9"/>
                      <a:pt x="11" y="10"/>
                    </a:cubicBezTo>
                    <a:cubicBezTo>
                      <a:pt x="5" y="11"/>
                      <a:pt x="0" y="12"/>
                      <a:pt x="0"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 name="Freeform 32"/>
              <p:cNvSpPr/>
              <p:nvPr/>
            </p:nvSpPr>
            <p:spPr bwMode="auto">
              <a:xfrm>
                <a:off x="5846763" y="4668838"/>
                <a:ext cx="284163" cy="206375"/>
              </a:xfrm>
              <a:custGeom>
                <a:avLst/>
                <a:gdLst>
                  <a:gd name="T0" fmla="*/ 260 w 351"/>
                  <a:gd name="T1" fmla="*/ 140 h 256"/>
                  <a:gd name="T2" fmla="*/ 138 w 351"/>
                  <a:gd name="T3" fmla="*/ 130 h 256"/>
                  <a:gd name="T4" fmla="*/ 16 w 351"/>
                  <a:gd name="T5" fmla="*/ 115 h 256"/>
                  <a:gd name="T6" fmla="*/ 0 w 351"/>
                  <a:gd name="T7" fmla="*/ 226 h 256"/>
                  <a:gd name="T8" fmla="*/ 54 w 351"/>
                  <a:gd name="T9" fmla="*/ 233 h 256"/>
                  <a:gd name="T10" fmla="*/ 172 w 351"/>
                  <a:gd name="T11" fmla="*/ 246 h 256"/>
                  <a:gd name="T12" fmla="*/ 236 w 351"/>
                  <a:gd name="T13" fmla="*/ 251 h 256"/>
                  <a:gd name="T14" fmla="*/ 291 w 351"/>
                  <a:gd name="T15" fmla="*/ 254 h 256"/>
                  <a:gd name="T16" fmla="*/ 345 w 351"/>
                  <a:gd name="T17" fmla="*/ 256 h 256"/>
                  <a:gd name="T18" fmla="*/ 351 w 351"/>
                  <a:gd name="T19" fmla="*/ 26 h 256"/>
                  <a:gd name="T20" fmla="*/ 302 w 351"/>
                  <a:gd name="T21" fmla="*/ 25 h 256"/>
                  <a:gd name="T22" fmla="*/ 251 w 351"/>
                  <a:gd name="T23" fmla="*/ 22 h 256"/>
                  <a:gd name="T24" fmla="*/ 194 w 351"/>
                  <a:gd name="T25" fmla="*/ 17 h 256"/>
                  <a:gd name="T26" fmla="*/ 86 w 351"/>
                  <a:gd name="T27" fmla="*/ 6 h 256"/>
                  <a:gd name="T28" fmla="*/ 37 w 351"/>
                  <a:gd name="T2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40"/>
                    </a:moveTo>
                    <a:cubicBezTo>
                      <a:pt x="260" y="140"/>
                      <a:pt x="199" y="135"/>
                      <a:pt x="138" y="130"/>
                    </a:cubicBezTo>
                    <a:cubicBezTo>
                      <a:pt x="77" y="123"/>
                      <a:pt x="16" y="115"/>
                      <a:pt x="16" y="115"/>
                    </a:cubicBezTo>
                    <a:cubicBezTo>
                      <a:pt x="0" y="226"/>
                      <a:pt x="0" y="226"/>
                      <a:pt x="0" y="226"/>
                    </a:cubicBezTo>
                    <a:cubicBezTo>
                      <a:pt x="0" y="226"/>
                      <a:pt x="21" y="229"/>
                      <a:pt x="54" y="233"/>
                    </a:cubicBezTo>
                    <a:cubicBezTo>
                      <a:pt x="86" y="237"/>
                      <a:pt x="129" y="244"/>
                      <a:pt x="172" y="246"/>
                    </a:cubicBezTo>
                    <a:cubicBezTo>
                      <a:pt x="194" y="248"/>
                      <a:pt x="215" y="249"/>
                      <a:pt x="236" y="251"/>
                    </a:cubicBezTo>
                    <a:cubicBezTo>
                      <a:pt x="256" y="252"/>
                      <a:pt x="275" y="254"/>
                      <a:pt x="291" y="254"/>
                    </a:cubicBezTo>
                    <a:cubicBezTo>
                      <a:pt x="323" y="255"/>
                      <a:pt x="345" y="256"/>
                      <a:pt x="345" y="256"/>
                    </a:cubicBezTo>
                    <a:cubicBezTo>
                      <a:pt x="351" y="26"/>
                      <a:pt x="351" y="26"/>
                      <a:pt x="351" y="26"/>
                    </a:cubicBezTo>
                    <a:cubicBezTo>
                      <a:pt x="351" y="26"/>
                      <a:pt x="331" y="26"/>
                      <a:pt x="302" y="25"/>
                    </a:cubicBezTo>
                    <a:cubicBezTo>
                      <a:pt x="287" y="25"/>
                      <a:pt x="270" y="23"/>
                      <a:pt x="251" y="22"/>
                    </a:cubicBezTo>
                    <a:cubicBezTo>
                      <a:pt x="233" y="20"/>
                      <a:pt x="213" y="19"/>
                      <a:pt x="194" y="17"/>
                    </a:cubicBezTo>
                    <a:cubicBezTo>
                      <a:pt x="154" y="15"/>
                      <a:pt x="115" y="9"/>
                      <a:pt x="86" y="6"/>
                    </a:cubicBezTo>
                    <a:cubicBezTo>
                      <a:pt x="56" y="2"/>
                      <a:pt x="37" y="0"/>
                      <a:pt x="37"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 name="Line 33"/>
              <p:cNvSpPr>
                <a:spLocks noChangeShapeType="1"/>
              </p:cNvSpPr>
              <p:nvPr/>
            </p:nvSpPr>
            <p:spPr bwMode="auto">
              <a:xfrm>
                <a:off x="6130925" y="46894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 name="Freeform 34"/>
              <p:cNvSpPr/>
              <p:nvPr/>
            </p:nvSpPr>
            <p:spPr bwMode="auto">
              <a:xfrm>
                <a:off x="5821363" y="4659313"/>
                <a:ext cx="55563" cy="9525"/>
              </a:xfrm>
              <a:custGeom>
                <a:avLst/>
                <a:gdLst>
                  <a:gd name="T0" fmla="*/ 0 w 69"/>
                  <a:gd name="T1" fmla="*/ 0 h 12"/>
                  <a:gd name="T2" fmla="*/ 35 w 69"/>
                  <a:gd name="T3" fmla="*/ 6 h 12"/>
                  <a:gd name="T4" fmla="*/ 58 w 69"/>
                  <a:gd name="T5" fmla="*/ 10 h 12"/>
                  <a:gd name="T6" fmla="*/ 69 w 69"/>
                  <a:gd name="T7" fmla="*/ 12 h 12"/>
                </a:gdLst>
                <a:ahLst/>
                <a:cxnLst>
                  <a:cxn ang="0">
                    <a:pos x="T0" y="T1"/>
                  </a:cxn>
                  <a:cxn ang="0">
                    <a:pos x="T2" y="T3"/>
                  </a:cxn>
                  <a:cxn ang="0">
                    <a:pos x="T4" y="T5"/>
                  </a:cxn>
                  <a:cxn ang="0">
                    <a:pos x="T6" y="T7"/>
                  </a:cxn>
                </a:cxnLst>
                <a:rect l="0" t="0" r="r" b="b"/>
                <a:pathLst>
                  <a:path w="69" h="12">
                    <a:moveTo>
                      <a:pt x="0" y="0"/>
                    </a:moveTo>
                    <a:cubicBezTo>
                      <a:pt x="0" y="0"/>
                      <a:pt x="17" y="3"/>
                      <a:pt x="35" y="6"/>
                    </a:cubicBezTo>
                    <a:cubicBezTo>
                      <a:pt x="43" y="8"/>
                      <a:pt x="52" y="9"/>
                      <a:pt x="58" y="10"/>
                    </a:cubicBezTo>
                    <a:cubicBezTo>
                      <a:pt x="64" y="11"/>
                      <a:pt x="69" y="12"/>
                      <a:pt x="69" y="1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 name="Freeform 35"/>
              <p:cNvSpPr/>
              <p:nvPr/>
            </p:nvSpPr>
            <p:spPr bwMode="auto">
              <a:xfrm>
                <a:off x="5461000" y="4583113"/>
                <a:ext cx="304800" cy="247650"/>
              </a:xfrm>
              <a:custGeom>
                <a:avLst/>
                <a:gdLst>
                  <a:gd name="T0" fmla="*/ 120 w 377"/>
                  <a:gd name="T1" fmla="*/ 137 h 307"/>
                  <a:gd name="T2" fmla="*/ 157 w 377"/>
                  <a:gd name="T3" fmla="*/ 148 h 307"/>
                  <a:gd name="T4" fmla="*/ 194 w 377"/>
                  <a:gd name="T5" fmla="*/ 159 h 307"/>
                  <a:gd name="T6" fmla="*/ 216 w 377"/>
                  <a:gd name="T7" fmla="*/ 165 h 307"/>
                  <a:gd name="T8" fmla="*/ 238 w 377"/>
                  <a:gd name="T9" fmla="*/ 170 h 307"/>
                  <a:gd name="T10" fmla="*/ 320 w 377"/>
                  <a:gd name="T11" fmla="*/ 189 h 307"/>
                  <a:gd name="T12" fmla="*/ 347 w 377"/>
                  <a:gd name="T13" fmla="*/ 195 h 307"/>
                  <a:gd name="T14" fmla="*/ 357 w 377"/>
                  <a:gd name="T15" fmla="*/ 197 h 307"/>
                  <a:gd name="T16" fmla="*/ 335 w 377"/>
                  <a:gd name="T17" fmla="*/ 307 h 307"/>
                  <a:gd name="T18" fmla="*/ 331 w 377"/>
                  <a:gd name="T19" fmla="*/ 307 h 307"/>
                  <a:gd name="T20" fmla="*/ 320 w 377"/>
                  <a:gd name="T21" fmla="*/ 304 h 307"/>
                  <a:gd name="T22" fmla="*/ 282 w 377"/>
                  <a:gd name="T23" fmla="*/ 296 h 307"/>
                  <a:gd name="T24" fmla="*/ 228 w 377"/>
                  <a:gd name="T25" fmla="*/ 283 h 307"/>
                  <a:gd name="T26" fmla="*/ 166 w 377"/>
                  <a:gd name="T27" fmla="*/ 268 h 307"/>
                  <a:gd name="T28" fmla="*/ 51 w 377"/>
                  <a:gd name="T29" fmla="*/ 235 h 307"/>
                  <a:gd name="T30" fmla="*/ 0 w 377"/>
                  <a:gd name="T31" fmla="*/ 217 h 307"/>
                  <a:gd name="T32" fmla="*/ 73 w 377"/>
                  <a:gd name="T33" fmla="*/ 0 h 307"/>
                  <a:gd name="T34" fmla="*/ 119 w 377"/>
                  <a:gd name="T35" fmla="*/ 16 h 307"/>
                  <a:gd name="T36" fmla="*/ 224 w 377"/>
                  <a:gd name="T37" fmla="*/ 45 h 307"/>
                  <a:gd name="T38" fmla="*/ 252 w 377"/>
                  <a:gd name="T39" fmla="*/ 53 h 307"/>
                  <a:gd name="T40" fmla="*/ 280 w 377"/>
                  <a:gd name="T41" fmla="*/ 60 h 307"/>
                  <a:gd name="T42" fmla="*/ 329 w 377"/>
                  <a:gd name="T43" fmla="*/ 71 h 307"/>
                  <a:gd name="T44" fmla="*/ 364 w 377"/>
                  <a:gd name="T45" fmla="*/ 79 h 307"/>
                  <a:gd name="T46" fmla="*/ 377 w 377"/>
                  <a:gd name="T47"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7">
                    <a:moveTo>
                      <a:pt x="120" y="137"/>
                    </a:moveTo>
                    <a:cubicBezTo>
                      <a:pt x="120" y="137"/>
                      <a:pt x="134" y="142"/>
                      <a:pt x="157" y="148"/>
                    </a:cubicBezTo>
                    <a:cubicBezTo>
                      <a:pt x="168" y="151"/>
                      <a:pt x="180" y="155"/>
                      <a:pt x="194" y="159"/>
                    </a:cubicBezTo>
                    <a:cubicBezTo>
                      <a:pt x="201" y="161"/>
                      <a:pt x="208" y="163"/>
                      <a:pt x="216" y="165"/>
                    </a:cubicBezTo>
                    <a:cubicBezTo>
                      <a:pt x="223" y="167"/>
                      <a:pt x="230" y="168"/>
                      <a:pt x="238" y="170"/>
                    </a:cubicBezTo>
                    <a:cubicBezTo>
                      <a:pt x="268" y="177"/>
                      <a:pt x="297" y="184"/>
                      <a:pt x="320" y="189"/>
                    </a:cubicBezTo>
                    <a:cubicBezTo>
                      <a:pt x="331" y="191"/>
                      <a:pt x="340" y="194"/>
                      <a:pt x="347" y="195"/>
                    </a:cubicBezTo>
                    <a:cubicBezTo>
                      <a:pt x="353" y="197"/>
                      <a:pt x="357" y="197"/>
                      <a:pt x="357" y="197"/>
                    </a:cubicBezTo>
                    <a:cubicBezTo>
                      <a:pt x="335" y="307"/>
                      <a:pt x="335" y="307"/>
                      <a:pt x="335" y="307"/>
                    </a:cubicBezTo>
                    <a:cubicBezTo>
                      <a:pt x="335" y="307"/>
                      <a:pt x="333" y="307"/>
                      <a:pt x="331" y="307"/>
                    </a:cubicBezTo>
                    <a:cubicBezTo>
                      <a:pt x="328" y="306"/>
                      <a:pt x="325" y="305"/>
                      <a:pt x="320" y="304"/>
                    </a:cubicBezTo>
                    <a:cubicBezTo>
                      <a:pt x="311" y="302"/>
                      <a:pt x="298" y="299"/>
                      <a:pt x="282" y="296"/>
                    </a:cubicBezTo>
                    <a:cubicBezTo>
                      <a:pt x="266" y="292"/>
                      <a:pt x="248" y="288"/>
                      <a:pt x="228" y="283"/>
                    </a:cubicBezTo>
                    <a:cubicBezTo>
                      <a:pt x="208" y="278"/>
                      <a:pt x="187" y="274"/>
                      <a:pt x="166" y="268"/>
                    </a:cubicBezTo>
                    <a:cubicBezTo>
                      <a:pt x="124" y="256"/>
                      <a:pt x="83" y="244"/>
                      <a:pt x="51" y="235"/>
                    </a:cubicBezTo>
                    <a:cubicBezTo>
                      <a:pt x="21" y="224"/>
                      <a:pt x="0" y="217"/>
                      <a:pt x="0" y="217"/>
                    </a:cubicBezTo>
                    <a:cubicBezTo>
                      <a:pt x="73" y="0"/>
                      <a:pt x="73" y="0"/>
                      <a:pt x="73" y="0"/>
                    </a:cubicBezTo>
                    <a:cubicBezTo>
                      <a:pt x="73" y="0"/>
                      <a:pt x="91" y="6"/>
                      <a:pt x="119" y="16"/>
                    </a:cubicBezTo>
                    <a:cubicBezTo>
                      <a:pt x="148" y="24"/>
                      <a:pt x="186" y="34"/>
                      <a:pt x="224" y="45"/>
                    </a:cubicBezTo>
                    <a:cubicBezTo>
                      <a:pt x="233" y="48"/>
                      <a:pt x="243" y="51"/>
                      <a:pt x="252" y="53"/>
                    </a:cubicBezTo>
                    <a:cubicBezTo>
                      <a:pt x="262" y="55"/>
                      <a:pt x="271" y="57"/>
                      <a:pt x="280" y="60"/>
                    </a:cubicBezTo>
                    <a:cubicBezTo>
                      <a:pt x="298" y="64"/>
                      <a:pt x="315" y="68"/>
                      <a:pt x="329" y="71"/>
                    </a:cubicBezTo>
                    <a:cubicBezTo>
                      <a:pt x="343" y="74"/>
                      <a:pt x="355" y="77"/>
                      <a:pt x="364" y="79"/>
                    </a:cubicBezTo>
                    <a:cubicBezTo>
                      <a:pt x="372" y="81"/>
                      <a:pt x="377" y="82"/>
                      <a:pt x="377" y="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 name="Line 36"/>
              <p:cNvSpPr>
                <a:spLocks noChangeShapeType="1"/>
              </p:cNvSpPr>
              <p:nvPr/>
            </p:nvSpPr>
            <p:spPr bwMode="auto">
              <a:xfrm flipH="1" flipV="1">
                <a:off x="5467350" y="4565650"/>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 name="Line 37"/>
              <p:cNvSpPr>
                <a:spLocks noChangeShapeType="1"/>
              </p:cNvSpPr>
              <p:nvPr/>
            </p:nvSpPr>
            <p:spPr bwMode="auto">
              <a:xfrm flipH="1" flipV="1">
                <a:off x="5765800" y="4649788"/>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 name="Freeform 38"/>
              <p:cNvSpPr/>
              <p:nvPr/>
            </p:nvSpPr>
            <p:spPr bwMode="auto">
              <a:xfrm>
                <a:off x="5092700" y="4438650"/>
                <a:ext cx="322263" cy="279400"/>
              </a:xfrm>
              <a:custGeom>
                <a:avLst/>
                <a:gdLst>
                  <a:gd name="T0" fmla="*/ 274 w 398"/>
                  <a:gd name="T1" fmla="*/ 208 h 346"/>
                  <a:gd name="T2" fmla="*/ 239 w 398"/>
                  <a:gd name="T3" fmla="*/ 192 h 346"/>
                  <a:gd name="T4" fmla="*/ 203 w 398"/>
                  <a:gd name="T5" fmla="*/ 176 h 346"/>
                  <a:gd name="T6" fmla="*/ 163 w 398"/>
                  <a:gd name="T7" fmla="*/ 157 h 346"/>
                  <a:gd name="T8" fmla="*/ 88 w 398"/>
                  <a:gd name="T9" fmla="*/ 118 h 346"/>
                  <a:gd name="T10" fmla="*/ 63 w 398"/>
                  <a:gd name="T11" fmla="*/ 106 h 346"/>
                  <a:gd name="T12" fmla="*/ 54 w 398"/>
                  <a:gd name="T13" fmla="*/ 101 h 346"/>
                  <a:gd name="T14" fmla="*/ 0 w 398"/>
                  <a:gd name="T15" fmla="*/ 200 h 346"/>
                  <a:gd name="T16" fmla="*/ 3 w 398"/>
                  <a:gd name="T17" fmla="*/ 201 h 346"/>
                  <a:gd name="T18" fmla="*/ 13 w 398"/>
                  <a:gd name="T19" fmla="*/ 207 h 346"/>
                  <a:gd name="T20" fmla="*/ 48 w 398"/>
                  <a:gd name="T21" fmla="*/ 224 h 346"/>
                  <a:gd name="T22" fmla="*/ 98 w 398"/>
                  <a:gd name="T23" fmla="*/ 250 h 346"/>
                  <a:gd name="T24" fmla="*/ 125 w 398"/>
                  <a:gd name="T25" fmla="*/ 264 h 346"/>
                  <a:gd name="T26" fmla="*/ 155 w 398"/>
                  <a:gd name="T27" fmla="*/ 277 h 346"/>
                  <a:gd name="T28" fmla="*/ 213 w 398"/>
                  <a:gd name="T29" fmla="*/ 304 h 346"/>
                  <a:gd name="T30" fmla="*/ 264 w 398"/>
                  <a:gd name="T31" fmla="*/ 326 h 346"/>
                  <a:gd name="T32" fmla="*/ 314 w 398"/>
                  <a:gd name="T33" fmla="*/ 346 h 346"/>
                  <a:gd name="T34" fmla="*/ 398 w 398"/>
                  <a:gd name="T35" fmla="*/ 132 h 346"/>
                  <a:gd name="T36" fmla="*/ 353 w 398"/>
                  <a:gd name="T37" fmla="*/ 114 h 346"/>
                  <a:gd name="T38" fmla="*/ 306 w 398"/>
                  <a:gd name="T39" fmla="*/ 94 h 346"/>
                  <a:gd name="T40" fmla="*/ 254 w 398"/>
                  <a:gd name="T41" fmla="*/ 70 h 346"/>
                  <a:gd name="T42" fmla="*/ 227 w 398"/>
                  <a:gd name="T43" fmla="*/ 58 h 346"/>
                  <a:gd name="T44" fmla="*/ 201 w 398"/>
                  <a:gd name="T45" fmla="*/ 45 h 346"/>
                  <a:gd name="T46" fmla="*/ 156 w 398"/>
                  <a:gd name="T47" fmla="*/ 22 h 346"/>
                  <a:gd name="T48" fmla="*/ 112 w 398"/>
                  <a:gd name="T4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208"/>
                    </a:moveTo>
                    <a:cubicBezTo>
                      <a:pt x="274" y="208"/>
                      <a:pt x="260" y="201"/>
                      <a:pt x="239" y="192"/>
                    </a:cubicBezTo>
                    <a:cubicBezTo>
                      <a:pt x="228" y="187"/>
                      <a:pt x="216" y="182"/>
                      <a:pt x="203" y="176"/>
                    </a:cubicBezTo>
                    <a:cubicBezTo>
                      <a:pt x="190" y="170"/>
                      <a:pt x="176" y="164"/>
                      <a:pt x="163" y="157"/>
                    </a:cubicBezTo>
                    <a:cubicBezTo>
                      <a:pt x="135" y="143"/>
                      <a:pt x="108" y="129"/>
                      <a:pt x="88" y="118"/>
                    </a:cubicBezTo>
                    <a:cubicBezTo>
                      <a:pt x="77" y="113"/>
                      <a:pt x="69" y="109"/>
                      <a:pt x="63" y="106"/>
                    </a:cubicBezTo>
                    <a:cubicBezTo>
                      <a:pt x="57" y="103"/>
                      <a:pt x="54" y="101"/>
                      <a:pt x="54" y="101"/>
                    </a:cubicBezTo>
                    <a:cubicBezTo>
                      <a:pt x="0" y="200"/>
                      <a:pt x="0" y="200"/>
                      <a:pt x="0" y="200"/>
                    </a:cubicBezTo>
                    <a:cubicBezTo>
                      <a:pt x="0" y="200"/>
                      <a:pt x="1" y="200"/>
                      <a:pt x="3" y="201"/>
                    </a:cubicBezTo>
                    <a:cubicBezTo>
                      <a:pt x="6" y="203"/>
                      <a:pt x="9" y="204"/>
                      <a:pt x="13" y="207"/>
                    </a:cubicBezTo>
                    <a:cubicBezTo>
                      <a:pt x="22" y="211"/>
                      <a:pt x="34" y="217"/>
                      <a:pt x="48" y="224"/>
                    </a:cubicBezTo>
                    <a:cubicBezTo>
                      <a:pt x="63" y="232"/>
                      <a:pt x="79" y="241"/>
                      <a:pt x="98" y="250"/>
                    </a:cubicBezTo>
                    <a:cubicBezTo>
                      <a:pt x="107" y="254"/>
                      <a:pt x="116" y="259"/>
                      <a:pt x="125" y="264"/>
                    </a:cubicBezTo>
                    <a:cubicBezTo>
                      <a:pt x="135" y="268"/>
                      <a:pt x="145" y="273"/>
                      <a:pt x="155" y="277"/>
                    </a:cubicBezTo>
                    <a:cubicBezTo>
                      <a:pt x="175" y="286"/>
                      <a:pt x="194" y="295"/>
                      <a:pt x="213" y="304"/>
                    </a:cubicBezTo>
                    <a:cubicBezTo>
                      <a:pt x="231" y="312"/>
                      <a:pt x="248" y="320"/>
                      <a:pt x="264" y="326"/>
                    </a:cubicBezTo>
                    <a:cubicBezTo>
                      <a:pt x="294" y="338"/>
                      <a:pt x="314" y="346"/>
                      <a:pt x="314" y="346"/>
                    </a:cubicBezTo>
                    <a:cubicBezTo>
                      <a:pt x="398" y="132"/>
                      <a:pt x="398" y="132"/>
                      <a:pt x="398" y="132"/>
                    </a:cubicBezTo>
                    <a:cubicBezTo>
                      <a:pt x="398" y="132"/>
                      <a:pt x="380" y="125"/>
                      <a:pt x="353" y="114"/>
                    </a:cubicBezTo>
                    <a:cubicBezTo>
                      <a:pt x="339" y="109"/>
                      <a:pt x="323" y="101"/>
                      <a:pt x="306" y="94"/>
                    </a:cubicBezTo>
                    <a:cubicBezTo>
                      <a:pt x="289" y="86"/>
                      <a:pt x="271" y="78"/>
                      <a:pt x="254" y="70"/>
                    </a:cubicBezTo>
                    <a:cubicBezTo>
                      <a:pt x="245" y="66"/>
                      <a:pt x="236" y="62"/>
                      <a:pt x="227" y="58"/>
                    </a:cubicBezTo>
                    <a:cubicBezTo>
                      <a:pt x="218" y="54"/>
                      <a:pt x="210" y="49"/>
                      <a:pt x="201" y="45"/>
                    </a:cubicBezTo>
                    <a:cubicBezTo>
                      <a:pt x="185" y="37"/>
                      <a:pt x="169" y="29"/>
                      <a:pt x="156" y="22"/>
                    </a:cubicBezTo>
                    <a:cubicBezTo>
                      <a:pt x="130" y="9"/>
                      <a:pt x="112" y="0"/>
                      <a:pt x="112"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 name="Freeform 39"/>
              <p:cNvSpPr/>
              <p:nvPr/>
            </p:nvSpPr>
            <p:spPr bwMode="auto">
              <a:xfrm>
                <a:off x="5414963" y="4545013"/>
                <a:ext cx="52388" cy="20638"/>
              </a:xfrm>
              <a:custGeom>
                <a:avLst/>
                <a:gdLst>
                  <a:gd name="T0" fmla="*/ 0 w 65"/>
                  <a:gd name="T1" fmla="*/ 0 h 26"/>
                  <a:gd name="T2" fmla="*/ 33 w 65"/>
                  <a:gd name="T3" fmla="*/ 13 h 26"/>
                  <a:gd name="T4" fmla="*/ 55 w 65"/>
                  <a:gd name="T5" fmla="*/ 22 h 26"/>
                  <a:gd name="T6" fmla="*/ 65 w 65"/>
                  <a:gd name="T7" fmla="*/ 26 h 26"/>
                </a:gdLst>
                <a:ahLst/>
                <a:cxnLst>
                  <a:cxn ang="0">
                    <a:pos x="T0" y="T1"/>
                  </a:cxn>
                  <a:cxn ang="0">
                    <a:pos x="T2" y="T3"/>
                  </a:cxn>
                  <a:cxn ang="0">
                    <a:pos x="T4" y="T5"/>
                  </a:cxn>
                  <a:cxn ang="0">
                    <a:pos x="T6" y="T7"/>
                  </a:cxn>
                </a:cxnLst>
                <a:rect l="0" t="0" r="r" b="b"/>
                <a:pathLst>
                  <a:path w="65" h="26">
                    <a:moveTo>
                      <a:pt x="0" y="0"/>
                    </a:moveTo>
                    <a:cubicBezTo>
                      <a:pt x="0" y="0"/>
                      <a:pt x="17" y="7"/>
                      <a:pt x="33" y="13"/>
                    </a:cubicBezTo>
                    <a:cubicBezTo>
                      <a:pt x="41" y="16"/>
                      <a:pt x="49" y="19"/>
                      <a:pt x="55" y="22"/>
                    </a:cubicBezTo>
                    <a:cubicBezTo>
                      <a:pt x="61" y="24"/>
                      <a:pt x="65" y="26"/>
                      <a:pt x="65" y="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 name="Line 40"/>
              <p:cNvSpPr>
                <a:spLocks noChangeShapeType="1"/>
              </p:cNvSpPr>
              <p:nvPr/>
            </p:nvSpPr>
            <p:spPr bwMode="auto">
              <a:xfrm>
                <a:off x="5135563" y="4410075"/>
                <a:ext cx="47625" cy="285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 name="Freeform 41"/>
              <p:cNvSpPr/>
              <p:nvPr/>
            </p:nvSpPr>
            <p:spPr bwMode="auto">
              <a:xfrm>
                <a:off x="4764088" y="4233863"/>
                <a:ext cx="323850" cy="306388"/>
              </a:xfrm>
              <a:custGeom>
                <a:avLst/>
                <a:gdLst>
                  <a:gd name="T0" fmla="*/ 139 w 401"/>
                  <a:gd name="T1" fmla="*/ 146 h 379"/>
                  <a:gd name="T2" fmla="*/ 239 w 401"/>
                  <a:gd name="T3" fmla="*/ 217 h 379"/>
                  <a:gd name="T4" fmla="*/ 342 w 401"/>
                  <a:gd name="T5" fmla="*/ 283 h 379"/>
                  <a:gd name="T6" fmla="*/ 283 w 401"/>
                  <a:gd name="T7" fmla="*/ 379 h 379"/>
                  <a:gd name="T8" fmla="*/ 237 w 401"/>
                  <a:gd name="T9" fmla="*/ 350 h 379"/>
                  <a:gd name="T10" fmla="*/ 191 w 401"/>
                  <a:gd name="T11" fmla="*/ 320 h 379"/>
                  <a:gd name="T12" fmla="*/ 178 w 401"/>
                  <a:gd name="T13" fmla="*/ 312 h 379"/>
                  <a:gd name="T14" fmla="*/ 165 w 401"/>
                  <a:gd name="T15" fmla="*/ 302 h 379"/>
                  <a:gd name="T16" fmla="*/ 138 w 401"/>
                  <a:gd name="T17" fmla="*/ 284 h 379"/>
                  <a:gd name="T18" fmla="*/ 87 w 401"/>
                  <a:gd name="T19" fmla="*/ 247 h 379"/>
                  <a:gd name="T20" fmla="*/ 63 w 401"/>
                  <a:gd name="T21" fmla="*/ 230 h 379"/>
                  <a:gd name="T22" fmla="*/ 42 w 401"/>
                  <a:gd name="T23" fmla="*/ 213 h 379"/>
                  <a:gd name="T24" fmla="*/ 0 w 401"/>
                  <a:gd name="T25" fmla="*/ 180 h 379"/>
                  <a:gd name="T26" fmla="*/ 143 w 401"/>
                  <a:gd name="T27" fmla="*/ 0 h 379"/>
                  <a:gd name="T28" fmla="*/ 181 w 401"/>
                  <a:gd name="T29" fmla="*/ 31 h 379"/>
                  <a:gd name="T30" fmla="*/ 269 w 401"/>
                  <a:gd name="T31" fmla="*/ 95 h 379"/>
                  <a:gd name="T32" fmla="*/ 293 w 401"/>
                  <a:gd name="T33" fmla="*/ 112 h 379"/>
                  <a:gd name="T34" fmla="*/ 316 w 401"/>
                  <a:gd name="T35" fmla="*/ 128 h 379"/>
                  <a:gd name="T36" fmla="*/ 359 w 401"/>
                  <a:gd name="T37" fmla="*/ 155 h 379"/>
                  <a:gd name="T38" fmla="*/ 401 w 401"/>
                  <a:gd name="T39" fmla="*/ 18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9">
                    <a:moveTo>
                      <a:pt x="139" y="146"/>
                    </a:moveTo>
                    <a:cubicBezTo>
                      <a:pt x="139" y="146"/>
                      <a:pt x="189" y="182"/>
                      <a:pt x="239" y="217"/>
                    </a:cubicBezTo>
                    <a:cubicBezTo>
                      <a:pt x="290" y="250"/>
                      <a:pt x="342" y="283"/>
                      <a:pt x="342" y="283"/>
                    </a:cubicBezTo>
                    <a:cubicBezTo>
                      <a:pt x="283" y="379"/>
                      <a:pt x="283" y="379"/>
                      <a:pt x="283" y="379"/>
                    </a:cubicBezTo>
                    <a:cubicBezTo>
                      <a:pt x="283" y="379"/>
                      <a:pt x="265" y="367"/>
                      <a:pt x="237" y="350"/>
                    </a:cubicBezTo>
                    <a:cubicBezTo>
                      <a:pt x="224" y="341"/>
                      <a:pt x="208" y="331"/>
                      <a:pt x="191" y="320"/>
                    </a:cubicBezTo>
                    <a:cubicBezTo>
                      <a:pt x="186" y="317"/>
                      <a:pt x="182" y="314"/>
                      <a:pt x="178" y="312"/>
                    </a:cubicBezTo>
                    <a:cubicBezTo>
                      <a:pt x="173" y="309"/>
                      <a:pt x="169" y="306"/>
                      <a:pt x="165" y="302"/>
                    </a:cubicBezTo>
                    <a:cubicBezTo>
                      <a:pt x="156" y="296"/>
                      <a:pt x="147" y="290"/>
                      <a:pt x="138" y="284"/>
                    </a:cubicBezTo>
                    <a:cubicBezTo>
                      <a:pt x="121" y="271"/>
                      <a:pt x="103" y="259"/>
                      <a:pt x="87" y="247"/>
                    </a:cubicBezTo>
                    <a:cubicBezTo>
                      <a:pt x="78" y="241"/>
                      <a:pt x="70" y="235"/>
                      <a:pt x="63" y="230"/>
                    </a:cubicBezTo>
                    <a:cubicBezTo>
                      <a:pt x="56" y="224"/>
                      <a:pt x="49" y="218"/>
                      <a:pt x="42" y="213"/>
                    </a:cubicBezTo>
                    <a:cubicBezTo>
                      <a:pt x="17" y="193"/>
                      <a:pt x="0" y="180"/>
                      <a:pt x="0" y="180"/>
                    </a:cubicBezTo>
                    <a:cubicBezTo>
                      <a:pt x="143" y="0"/>
                      <a:pt x="143" y="0"/>
                      <a:pt x="143" y="0"/>
                    </a:cubicBezTo>
                    <a:cubicBezTo>
                      <a:pt x="143" y="0"/>
                      <a:pt x="158" y="13"/>
                      <a:pt x="181" y="31"/>
                    </a:cubicBezTo>
                    <a:cubicBezTo>
                      <a:pt x="204" y="50"/>
                      <a:pt x="237" y="72"/>
                      <a:pt x="269" y="95"/>
                    </a:cubicBezTo>
                    <a:cubicBezTo>
                      <a:pt x="277" y="101"/>
                      <a:pt x="285" y="106"/>
                      <a:pt x="293" y="112"/>
                    </a:cubicBezTo>
                    <a:cubicBezTo>
                      <a:pt x="301" y="118"/>
                      <a:pt x="309" y="123"/>
                      <a:pt x="316" y="128"/>
                    </a:cubicBezTo>
                    <a:cubicBezTo>
                      <a:pt x="332" y="138"/>
                      <a:pt x="347" y="147"/>
                      <a:pt x="359" y="155"/>
                    </a:cubicBezTo>
                    <a:cubicBezTo>
                      <a:pt x="384" y="171"/>
                      <a:pt x="401" y="182"/>
                      <a:pt x="401" y="182"/>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 name="Freeform 42"/>
              <p:cNvSpPr/>
              <p:nvPr/>
            </p:nvSpPr>
            <p:spPr bwMode="auto">
              <a:xfrm>
                <a:off x="4835525" y="4198938"/>
                <a:ext cx="42863" cy="34925"/>
              </a:xfrm>
              <a:custGeom>
                <a:avLst/>
                <a:gdLst>
                  <a:gd name="T0" fmla="*/ 54 w 54"/>
                  <a:gd name="T1" fmla="*/ 43 h 43"/>
                  <a:gd name="T2" fmla="*/ 26 w 54"/>
                  <a:gd name="T3" fmla="*/ 22 h 43"/>
                  <a:gd name="T4" fmla="*/ 16 w 54"/>
                  <a:gd name="T5" fmla="*/ 14 h 43"/>
                  <a:gd name="T6" fmla="*/ 8 w 54"/>
                  <a:gd name="T7" fmla="*/ 7 h 43"/>
                  <a:gd name="T8" fmla="*/ 0 w 54"/>
                  <a:gd name="T9" fmla="*/ 0 h 43"/>
                </a:gdLst>
                <a:ahLst/>
                <a:cxnLst>
                  <a:cxn ang="0">
                    <a:pos x="T0" y="T1"/>
                  </a:cxn>
                  <a:cxn ang="0">
                    <a:pos x="T2" y="T3"/>
                  </a:cxn>
                  <a:cxn ang="0">
                    <a:pos x="T4" y="T5"/>
                  </a:cxn>
                  <a:cxn ang="0">
                    <a:pos x="T6" y="T7"/>
                  </a:cxn>
                  <a:cxn ang="0">
                    <a:pos x="T8" y="T9"/>
                  </a:cxn>
                </a:cxnLst>
                <a:rect l="0" t="0" r="r" b="b"/>
                <a:pathLst>
                  <a:path w="54" h="43">
                    <a:moveTo>
                      <a:pt x="54" y="43"/>
                    </a:moveTo>
                    <a:cubicBezTo>
                      <a:pt x="54" y="43"/>
                      <a:pt x="40" y="33"/>
                      <a:pt x="26" y="22"/>
                    </a:cubicBezTo>
                    <a:cubicBezTo>
                      <a:pt x="23" y="19"/>
                      <a:pt x="19" y="17"/>
                      <a:pt x="16" y="14"/>
                    </a:cubicBezTo>
                    <a:cubicBezTo>
                      <a:pt x="13" y="11"/>
                      <a:pt x="10" y="9"/>
                      <a:pt x="8" y="7"/>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 name="Freeform 43"/>
              <p:cNvSpPr/>
              <p:nvPr/>
            </p:nvSpPr>
            <p:spPr bwMode="auto">
              <a:xfrm>
                <a:off x="5087938" y="4381500"/>
                <a:ext cx="47625" cy="28575"/>
              </a:xfrm>
              <a:custGeom>
                <a:avLst/>
                <a:gdLst>
                  <a:gd name="T0" fmla="*/ 59 w 59"/>
                  <a:gd name="T1" fmla="*/ 35 h 35"/>
                  <a:gd name="T2" fmla="*/ 29 w 59"/>
                  <a:gd name="T3" fmla="*/ 18 h 35"/>
                  <a:gd name="T4" fmla="*/ 9 w 59"/>
                  <a:gd name="T5" fmla="*/ 6 h 35"/>
                  <a:gd name="T6" fmla="*/ 0 w 59"/>
                  <a:gd name="T7" fmla="*/ 0 h 35"/>
                </a:gdLst>
                <a:ahLst/>
                <a:cxnLst>
                  <a:cxn ang="0">
                    <a:pos x="T0" y="T1"/>
                  </a:cxn>
                  <a:cxn ang="0">
                    <a:pos x="T2" y="T3"/>
                  </a:cxn>
                  <a:cxn ang="0">
                    <a:pos x="T4" y="T5"/>
                  </a:cxn>
                  <a:cxn ang="0">
                    <a:pos x="T6" y="T7"/>
                  </a:cxn>
                </a:cxnLst>
                <a:rect l="0" t="0" r="r" b="b"/>
                <a:pathLst>
                  <a:path w="59" h="35">
                    <a:moveTo>
                      <a:pt x="59" y="35"/>
                    </a:moveTo>
                    <a:cubicBezTo>
                      <a:pt x="59" y="35"/>
                      <a:pt x="44" y="26"/>
                      <a:pt x="29" y="18"/>
                    </a:cubicBezTo>
                    <a:cubicBezTo>
                      <a:pt x="22" y="13"/>
                      <a:pt x="14" y="9"/>
                      <a:pt x="9" y="6"/>
                    </a:cubicBezTo>
                    <a:cubicBezTo>
                      <a:pt x="3"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 name="Freeform 44"/>
              <p:cNvSpPr/>
              <p:nvPr/>
            </p:nvSpPr>
            <p:spPr bwMode="auto">
              <a:xfrm>
                <a:off x="4471988" y="3981450"/>
                <a:ext cx="320675" cy="320675"/>
              </a:xfrm>
              <a:custGeom>
                <a:avLst/>
                <a:gdLst>
                  <a:gd name="T0" fmla="*/ 255 w 397"/>
                  <a:gd name="T1" fmla="*/ 251 h 395"/>
                  <a:gd name="T2" fmla="*/ 227 w 397"/>
                  <a:gd name="T3" fmla="*/ 225 h 395"/>
                  <a:gd name="T4" fmla="*/ 199 w 397"/>
                  <a:gd name="T5" fmla="*/ 198 h 395"/>
                  <a:gd name="T6" fmla="*/ 168 w 397"/>
                  <a:gd name="T7" fmla="*/ 165 h 395"/>
                  <a:gd name="T8" fmla="*/ 110 w 397"/>
                  <a:gd name="T9" fmla="*/ 104 h 395"/>
                  <a:gd name="T10" fmla="*/ 84 w 397"/>
                  <a:gd name="T11" fmla="*/ 75 h 395"/>
                  <a:gd name="T12" fmla="*/ 0 w 397"/>
                  <a:gd name="T13" fmla="*/ 150 h 395"/>
                  <a:gd name="T14" fmla="*/ 10 w 397"/>
                  <a:gd name="T15" fmla="*/ 161 h 395"/>
                  <a:gd name="T16" fmla="*/ 36 w 397"/>
                  <a:gd name="T17" fmla="*/ 190 h 395"/>
                  <a:gd name="T18" fmla="*/ 118 w 397"/>
                  <a:gd name="T19" fmla="*/ 277 h 395"/>
                  <a:gd name="T20" fmla="*/ 205 w 397"/>
                  <a:gd name="T21" fmla="*/ 359 h 395"/>
                  <a:gd name="T22" fmla="*/ 234 w 397"/>
                  <a:gd name="T23" fmla="*/ 385 h 395"/>
                  <a:gd name="T24" fmla="*/ 245 w 397"/>
                  <a:gd name="T25" fmla="*/ 395 h 395"/>
                  <a:gd name="T26" fmla="*/ 397 w 397"/>
                  <a:gd name="T27" fmla="*/ 223 h 395"/>
                  <a:gd name="T28" fmla="*/ 387 w 397"/>
                  <a:gd name="T29" fmla="*/ 214 h 395"/>
                  <a:gd name="T30" fmla="*/ 360 w 397"/>
                  <a:gd name="T31" fmla="*/ 190 h 395"/>
                  <a:gd name="T32" fmla="*/ 282 w 397"/>
                  <a:gd name="T33" fmla="*/ 115 h 395"/>
                  <a:gd name="T34" fmla="*/ 207 w 397"/>
                  <a:gd name="T35" fmla="*/ 37 h 395"/>
                  <a:gd name="T36" fmla="*/ 183 w 397"/>
                  <a:gd name="T37" fmla="*/ 10 h 395"/>
                  <a:gd name="T38" fmla="*/ 174 w 397"/>
                  <a:gd name="T39"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251"/>
                    </a:moveTo>
                    <a:cubicBezTo>
                      <a:pt x="255" y="251"/>
                      <a:pt x="244" y="241"/>
                      <a:pt x="227" y="225"/>
                    </a:cubicBezTo>
                    <a:cubicBezTo>
                      <a:pt x="219" y="217"/>
                      <a:pt x="209" y="208"/>
                      <a:pt x="199" y="198"/>
                    </a:cubicBezTo>
                    <a:cubicBezTo>
                      <a:pt x="189" y="187"/>
                      <a:pt x="178" y="176"/>
                      <a:pt x="168" y="165"/>
                    </a:cubicBezTo>
                    <a:cubicBezTo>
                      <a:pt x="146" y="143"/>
                      <a:pt x="125" y="121"/>
                      <a:pt x="110" y="104"/>
                    </a:cubicBezTo>
                    <a:cubicBezTo>
                      <a:pt x="95" y="87"/>
                      <a:pt x="84" y="75"/>
                      <a:pt x="84" y="75"/>
                    </a:cubicBezTo>
                    <a:cubicBezTo>
                      <a:pt x="0" y="150"/>
                      <a:pt x="0" y="150"/>
                      <a:pt x="0" y="150"/>
                    </a:cubicBezTo>
                    <a:cubicBezTo>
                      <a:pt x="0" y="150"/>
                      <a:pt x="4" y="154"/>
                      <a:pt x="10" y="161"/>
                    </a:cubicBezTo>
                    <a:cubicBezTo>
                      <a:pt x="16" y="168"/>
                      <a:pt x="25" y="179"/>
                      <a:pt x="36" y="190"/>
                    </a:cubicBezTo>
                    <a:cubicBezTo>
                      <a:pt x="59" y="214"/>
                      <a:pt x="89" y="245"/>
                      <a:pt x="118" y="277"/>
                    </a:cubicBezTo>
                    <a:cubicBezTo>
                      <a:pt x="150" y="307"/>
                      <a:pt x="181" y="336"/>
                      <a:pt x="205" y="359"/>
                    </a:cubicBezTo>
                    <a:cubicBezTo>
                      <a:pt x="216" y="370"/>
                      <a:pt x="227" y="379"/>
                      <a:pt x="234" y="385"/>
                    </a:cubicBezTo>
                    <a:cubicBezTo>
                      <a:pt x="241" y="391"/>
                      <a:pt x="245" y="395"/>
                      <a:pt x="245" y="395"/>
                    </a:cubicBezTo>
                    <a:cubicBezTo>
                      <a:pt x="397" y="223"/>
                      <a:pt x="397" y="223"/>
                      <a:pt x="397" y="223"/>
                    </a:cubicBezTo>
                    <a:cubicBezTo>
                      <a:pt x="397" y="223"/>
                      <a:pt x="393" y="220"/>
                      <a:pt x="387" y="214"/>
                    </a:cubicBezTo>
                    <a:cubicBezTo>
                      <a:pt x="380" y="209"/>
                      <a:pt x="371" y="201"/>
                      <a:pt x="360" y="190"/>
                    </a:cubicBezTo>
                    <a:cubicBezTo>
                      <a:pt x="339" y="170"/>
                      <a:pt x="310" y="143"/>
                      <a:pt x="282" y="115"/>
                    </a:cubicBezTo>
                    <a:cubicBezTo>
                      <a:pt x="255" y="87"/>
                      <a:pt x="227" y="58"/>
                      <a:pt x="207" y="37"/>
                    </a:cubicBezTo>
                    <a:cubicBezTo>
                      <a:pt x="197" y="26"/>
                      <a:pt x="189" y="17"/>
                      <a:pt x="183" y="10"/>
                    </a:cubicBezTo>
                    <a:cubicBezTo>
                      <a:pt x="177" y="4"/>
                      <a:pt x="174" y="0"/>
                      <a:pt x="174"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 name="Line 45"/>
              <p:cNvSpPr>
                <a:spLocks noChangeShapeType="1"/>
              </p:cNvSpPr>
              <p:nvPr/>
            </p:nvSpPr>
            <p:spPr bwMode="auto">
              <a:xfrm>
                <a:off x="4792663" y="4162425"/>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 name="Line 46"/>
              <p:cNvSpPr>
                <a:spLocks noChangeShapeType="1"/>
              </p:cNvSpPr>
              <p:nvPr/>
            </p:nvSpPr>
            <p:spPr bwMode="auto">
              <a:xfrm>
                <a:off x="4576763" y="3940175"/>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 name="Freeform 47"/>
              <p:cNvSpPr/>
              <p:nvPr/>
            </p:nvSpPr>
            <p:spPr bwMode="auto">
              <a:xfrm>
                <a:off x="4235450" y="3687763"/>
                <a:ext cx="304800" cy="325438"/>
              </a:xfrm>
              <a:custGeom>
                <a:avLst/>
                <a:gdLst>
                  <a:gd name="T0" fmla="*/ 144 w 377"/>
                  <a:gd name="T1" fmla="*/ 136 h 403"/>
                  <a:gd name="T2" fmla="*/ 149 w 377"/>
                  <a:gd name="T3" fmla="*/ 144 h 403"/>
                  <a:gd name="T4" fmla="*/ 165 w 377"/>
                  <a:gd name="T5" fmla="*/ 167 h 403"/>
                  <a:gd name="T6" fmla="*/ 213 w 377"/>
                  <a:gd name="T7" fmla="*/ 236 h 403"/>
                  <a:gd name="T8" fmla="*/ 240 w 377"/>
                  <a:gd name="T9" fmla="*/ 272 h 403"/>
                  <a:gd name="T10" fmla="*/ 264 w 377"/>
                  <a:gd name="T11" fmla="*/ 303 h 403"/>
                  <a:gd name="T12" fmla="*/ 287 w 377"/>
                  <a:gd name="T13" fmla="*/ 333 h 403"/>
                  <a:gd name="T14" fmla="*/ 200 w 377"/>
                  <a:gd name="T15" fmla="*/ 403 h 403"/>
                  <a:gd name="T16" fmla="*/ 166 w 377"/>
                  <a:gd name="T17" fmla="*/ 361 h 403"/>
                  <a:gd name="T18" fmla="*/ 96 w 377"/>
                  <a:gd name="T19" fmla="*/ 265 h 403"/>
                  <a:gd name="T20" fmla="*/ 77 w 377"/>
                  <a:gd name="T21" fmla="*/ 238 h 403"/>
                  <a:gd name="T22" fmla="*/ 59 w 377"/>
                  <a:gd name="T23" fmla="*/ 212 h 403"/>
                  <a:gd name="T24" fmla="*/ 29 w 377"/>
                  <a:gd name="T25" fmla="*/ 166 h 403"/>
                  <a:gd name="T26" fmla="*/ 0 w 377"/>
                  <a:gd name="T27" fmla="*/ 120 h 403"/>
                  <a:gd name="T28" fmla="*/ 196 w 377"/>
                  <a:gd name="T29" fmla="*/ 0 h 403"/>
                  <a:gd name="T30" fmla="*/ 222 w 377"/>
                  <a:gd name="T31" fmla="*/ 41 h 403"/>
                  <a:gd name="T32" fmla="*/ 249 w 377"/>
                  <a:gd name="T33" fmla="*/ 84 h 403"/>
                  <a:gd name="T34" fmla="*/ 266 w 377"/>
                  <a:gd name="T35" fmla="*/ 108 h 403"/>
                  <a:gd name="T36" fmla="*/ 283 w 377"/>
                  <a:gd name="T37" fmla="*/ 132 h 403"/>
                  <a:gd name="T38" fmla="*/ 347 w 377"/>
                  <a:gd name="T39" fmla="*/ 219 h 403"/>
                  <a:gd name="T40" fmla="*/ 377 w 377"/>
                  <a:gd name="T41" fmla="*/ 25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3">
                    <a:moveTo>
                      <a:pt x="144" y="136"/>
                    </a:moveTo>
                    <a:cubicBezTo>
                      <a:pt x="144" y="136"/>
                      <a:pt x="146" y="139"/>
                      <a:pt x="149" y="144"/>
                    </a:cubicBezTo>
                    <a:cubicBezTo>
                      <a:pt x="153" y="150"/>
                      <a:pt x="158" y="158"/>
                      <a:pt x="165" y="167"/>
                    </a:cubicBezTo>
                    <a:cubicBezTo>
                      <a:pt x="178" y="186"/>
                      <a:pt x="196" y="211"/>
                      <a:pt x="213" y="236"/>
                    </a:cubicBezTo>
                    <a:cubicBezTo>
                      <a:pt x="222" y="248"/>
                      <a:pt x="231" y="261"/>
                      <a:pt x="240" y="272"/>
                    </a:cubicBezTo>
                    <a:cubicBezTo>
                      <a:pt x="248" y="284"/>
                      <a:pt x="257" y="294"/>
                      <a:pt x="264" y="303"/>
                    </a:cubicBezTo>
                    <a:cubicBezTo>
                      <a:pt x="278" y="321"/>
                      <a:pt x="287" y="333"/>
                      <a:pt x="287" y="333"/>
                    </a:cubicBezTo>
                    <a:cubicBezTo>
                      <a:pt x="200" y="403"/>
                      <a:pt x="200" y="403"/>
                      <a:pt x="200" y="403"/>
                    </a:cubicBezTo>
                    <a:cubicBezTo>
                      <a:pt x="200" y="403"/>
                      <a:pt x="186" y="386"/>
                      <a:pt x="166" y="361"/>
                    </a:cubicBezTo>
                    <a:cubicBezTo>
                      <a:pt x="145" y="336"/>
                      <a:pt x="121" y="300"/>
                      <a:pt x="96" y="265"/>
                    </a:cubicBezTo>
                    <a:cubicBezTo>
                      <a:pt x="89" y="256"/>
                      <a:pt x="83" y="247"/>
                      <a:pt x="77" y="238"/>
                    </a:cubicBezTo>
                    <a:cubicBezTo>
                      <a:pt x="71" y="230"/>
                      <a:pt x="65" y="221"/>
                      <a:pt x="59" y="212"/>
                    </a:cubicBezTo>
                    <a:cubicBezTo>
                      <a:pt x="48" y="195"/>
                      <a:pt x="38" y="179"/>
                      <a:pt x="29" y="166"/>
                    </a:cubicBezTo>
                    <a:cubicBezTo>
                      <a:pt x="12" y="138"/>
                      <a:pt x="0" y="120"/>
                      <a:pt x="0" y="120"/>
                    </a:cubicBezTo>
                    <a:cubicBezTo>
                      <a:pt x="196" y="0"/>
                      <a:pt x="196" y="0"/>
                      <a:pt x="196" y="0"/>
                    </a:cubicBezTo>
                    <a:cubicBezTo>
                      <a:pt x="196" y="0"/>
                      <a:pt x="206" y="17"/>
                      <a:pt x="222" y="41"/>
                    </a:cubicBezTo>
                    <a:cubicBezTo>
                      <a:pt x="230" y="54"/>
                      <a:pt x="240" y="68"/>
                      <a:pt x="249" y="84"/>
                    </a:cubicBezTo>
                    <a:cubicBezTo>
                      <a:pt x="254" y="92"/>
                      <a:pt x="260" y="100"/>
                      <a:pt x="266" y="108"/>
                    </a:cubicBezTo>
                    <a:cubicBezTo>
                      <a:pt x="271" y="115"/>
                      <a:pt x="277" y="123"/>
                      <a:pt x="283" y="132"/>
                    </a:cubicBezTo>
                    <a:cubicBezTo>
                      <a:pt x="306" y="163"/>
                      <a:pt x="328" y="196"/>
                      <a:pt x="347" y="219"/>
                    </a:cubicBezTo>
                    <a:cubicBezTo>
                      <a:pt x="365" y="242"/>
                      <a:pt x="377" y="258"/>
                      <a:pt x="377" y="25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 name="Freeform 48"/>
              <p:cNvSpPr/>
              <p:nvPr/>
            </p:nvSpPr>
            <p:spPr bwMode="auto">
              <a:xfrm>
                <a:off x="4365625" y="3640138"/>
                <a:ext cx="28575" cy="47625"/>
              </a:xfrm>
              <a:custGeom>
                <a:avLst/>
                <a:gdLst>
                  <a:gd name="T0" fmla="*/ 36 w 36"/>
                  <a:gd name="T1" fmla="*/ 60 h 60"/>
                  <a:gd name="T2" fmla="*/ 30 w 36"/>
                  <a:gd name="T3" fmla="*/ 51 h 60"/>
                  <a:gd name="T4" fmla="*/ 18 w 36"/>
                  <a:gd name="T5" fmla="*/ 30 h 60"/>
                  <a:gd name="T6" fmla="*/ 0 w 36"/>
                  <a:gd name="T7" fmla="*/ 0 h 60"/>
                </a:gdLst>
                <a:ahLst/>
                <a:cxnLst>
                  <a:cxn ang="0">
                    <a:pos x="T0" y="T1"/>
                  </a:cxn>
                  <a:cxn ang="0">
                    <a:pos x="T2" y="T3"/>
                  </a:cxn>
                  <a:cxn ang="0">
                    <a:pos x="T4" y="T5"/>
                  </a:cxn>
                  <a:cxn ang="0">
                    <a:pos x="T6" y="T7"/>
                  </a:cxn>
                </a:cxnLst>
                <a:rect l="0" t="0" r="r" b="b"/>
                <a:pathLst>
                  <a:path w="36" h="60">
                    <a:moveTo>
                      <a:pt x="36" y="60"/>
                    </a:moveTo>
                    <a:cubicBezTo>
                      <a:pt x="36" y="60"/>
                      <a:pt x="33" y="56"/>
                      <a:pt x="30" y="51"/>
                    </a:cubicBezTo>
                    <a:cubicBezTo>
                      <a:pt x="26" y="45"/>
                      <a:pt x="22" y="38"/>
                      <a:pt x="18" y="30"/>
                    </a:cubicBezTo>
                    <a:cubicBezTo>
                      <a:pt x="9" y="15"/>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 name="Freeform 49"/>
              <p:cNvSpPr/>
              <p:nvPr/>
            </p:nvSpPr>
            <p:spPr bwMode="auto">
              <a:xfrm>
                <a:off x="4540250" y="3897313"/>
                <a:ext cx="36513" cy="42863"/>
              </a:xfrm>
              <a:custGeom>
                <a:avLst/>
                <a:gdLst>
                  <a:gd name="T0" fmla="*/ 44 w 44"/>
                  <a:gd name="T1" fmla="*/ 54 h 54"/>
                  <a:gd name="T2" fmla="*/ 37 w 44"/>
                  <a:gd name="T3" fmla="*/ 46 h 54"/>
                  <a:gd name="T4" fmla="*/ 29 w 44"/>
                  <a:gd name="T5" fmla="*/ 37 h 54"/>
                  <a:gd name="T6" fmla="*/ 21 w 44"/>
                  <a:gd name="T7" fmla="*/ 27 h 54"/>
                  <a:gd name="T8" fmla="*/ 0 w 44"/>
                  <a:gd name="T9" fmla="*/ 0 h 54"/>
                </a:gdLst>
                <a:ahLst/>
                <a:cxnLst>
                  <a:cxn ang="0">
                    <a:pos x="T0" y="T1"/>
                  </a:cxn>
                  <a:cxn ang="0">
                    <a:pos x="T2" y="T3"/>
                  </a:cxn>
                  <a:cxn ang="0">
                    <a:pos x="T4" y="T5"/>
                  </a:cxn>
                  <a:cxn ang="0">
                    <a:pos x="T6" y="T7"/>
                  </a:cxn>
                  <a:cxn ang="0">
                    <a:pos x="T8" y="T9"/>
                  </a:cxn>
                </a:cxnLst>
                <a:rect l="0" t="0" r="r" b="b"/>
                <a:pathLst>
                  <a:path w="44" h="54">
                    <a:moveTo>
                      <a:pt x="44" y="54"/>
                    </a:moveTo>
                    <a:cubicBezTo>
                      <a:pt x="44" y="54"/>
                      <a:pt x="41" y="50"/>
                      <a:pt x="37" y="46"/>
                    </a:cubicBezTo>
                    <a:cubicBezTo>
                      <a:pt x="35" y="43"/>
                      <a:pt x="32" y="40"/>
                      <a:pt x="29" y="37"/>
                    </a:cubicBezTo>
                    <a:cubicBezTo>
                      <a:pt x="27" y="34"/>
                      <a:pt x="24" y="31"/>
                      <a:pt x="21" y="27"/>
                    </a:cubicBezTo>
                    <a:cubicBezTo>
                      <a:pt x="11" y="14"/>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 name="Freeform 50"/>
              <p:cNvSpPr/>
              <p:nvPr/>
            </p:nvSpPr>
            <p:spPr bwMode="auto">
              <a:xfrm>
                <a:off x="4056063" y="3360738"/>
                <a:ext cx="282575" cy="319088"/>
              </a:xfrm>
              <a:custGeom>
                <a:avLst/>
                <a:gdLst>
                  <a:gd name="T0" fmla="*/ 205 w 348"/>
                  <a:gd name="T1" fmla="*/ 263 h 396"/>
                  <a:gd name="T2" fmla="*/ 187 w 348"/>
                  <a:gd name="T3" fmla="*/ 229 h 396"/>
                  <a:gd name="T4" fmla="*/ 152 w 348"/>
                  <a:gd name="T5" fmla="*/ 153 h 396"/>
                  <a:gd name="T6" fmla="*/ 134 w 348"/>
                  <a:gd name="T7" fmla="*/ 112 h 396"/>
                  <a:gd name="T8" fmla="*/ 119 w 348"/>
                  <a:gd name="T9" fmla="*/ 76 h 396"/>
                  <a:gd name="T10" fmla="*/ 105 w 348"/>
                  <a:gd name="T11" fmla="*/ 40 h 396"/>
                  <a:gd name="T12" fmla="*/ 0 w 348"/>
                  <a:gd name="T13" fmla="*/ 81 h 396"/>
                  <a:gd name="T14" fmla="*/ 20 w 348"/>
                  <a:gd name="T15" fmla="*/ 132 h 396"/>
                  <a:gd name="T16" fmla="*/ 42 w 348"/>
                  <a:gd name="T17" fmla="*/ 182 h 396"/>
                  <a:gd name="T18" fmla="*/ 69 w 348"/>
                  <a:gd name="T19" fmla="*/ 241 h 396"/>
                  <a:gd name="T20" fmla="*/ 82 w 348"/>
                  <a:gd name="T21" fmla="*/ 270 h 396"/>
                  <a:gd name="T22" fmla="*/ 96 w 348"/>
                  <a:gd name="T23" fmla="*/ 298 h 396"/>
                  <a:gd name="T24" fmla="*/ 121 w 348"/>
                  <a:gd name="T25" fmla="*/ 347 h 396"/>
                  <a:gd name="T26" fmla="*/ 146 w 348"/>
                  <a:gd name="T27" fmla="*/ 396 h 396"/>
                  <a:gd name="T28" fmla="*/ 348 w 348"/>
                  <a:gd name="T29" fmla="*/ 286 h 396"/>
                  <a:gd name="T30" fmla="*/ 325 w 348"/>
                  <a:gd name="T31" fmla="*/ 242 h 396"/>
                  <a:gd name="T32" fmla="*/ 302 w 348"/>
                  <a:gd name="T33" fmla="*/ 197 h 396"/>
                  <a:gd name="T34" fmla="*/ 289 w 348"/>
                  <a:gd name="T35" fmla="*/ 172 h 396"/>
                  <a:gd name="T36" fmla="*/ 277 w 348"/>
                  <a:gd name="T37" fmla="*/ 145 h 396"/>
                  <a:gd name="T38" fmla="*/ 253 w 348"/>
                  <a:gd name="T39" fmla="*/ 92 h 396"/>
                  <a:gd name="T40" fmla="*/ 233 w 348"/>
                  <a:gd name="T41" fmla="*/ 46 h 396"/>
                  <a:gd name="T42" fmla="*/ 215 w 348"/>
                  <a:gd name="T4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263"/>
                    </a:moveTo>
                    <a:cubicBezTo>
                      <a:pt x="205" y="263"/>
                      <a:pt x="198" y="250"/>
                      <a:pt x="187" y="229"/>
                    </a:cubicBezTo>
                    <a:cubicBezTo>
                      <a:pt x="177" y="209"/>
                      <a:pt x="165" y="181"/>
                      <a:pt x="152" y="153"/>
                    </a:cubicBezTo>
                    <a:cubicBezTo>
                      <a:pt x="146" y="139"/>
                      <a:pt x="140" y="125"/>
                      <a:pt x="134" y="112"/>
                    </a:cubicBezTo>
                    <a:cubicBezTo>
                      <a:pt x="128" y="99"/>
                      <a:pt x="124" y="86"/>
                      <a:pt x="119" y="76"/>
                    </a:cubicBezTo>
                    <a:cubicBezTo>
                      <a:pt x="111" y="54"/>
                      <a:pt x="105" y="40"/>
                      <a:pt x="105" y="40"/>
                    </a:cubicBezTo>
                    <a:cubicBezTo>
                      <a:pt x="0" y="81"/>
                      <a:pt x="0" y="81"/>
                      <a:pt x="0" y="81"/>
                    </a:cubicBezTo>
                    <a:cubicBezTo>
                      <a:pt x="0" y="81"/>
                      <a:pt x="8" y="101"/>
                      <a:pt x="20" y="132"/>
                    </a:cubicBezTo>
                    <a:cubicBezTo>
                      <a:pt x="26" y="147"/>
                      <a:pt x="34" y="164"/>
                      <a:pt x="42" y="182"/>
                    </a:cubicBezTo>
                    <a:cubicBezTo>
                      <a:pt x="51" y="201"/>
                      <a:pt x="60" y="221"/>
                      <a:pt x="69" y="241"/>
                    </a:cubicBezTo>
                    <a:cubicBezTo>
                      <a:pt x="73" y="250"/>
                      <a:pt x="78" y="260"/>
                      <a:pt x="82" y="270"/>
                    </a:cubicBezTo>
                    <a:cubicBezTo>
                      <a:pt x="87" y="280"/>
                      <a:pt x="92" y="289"/>
                      <a:pt x="96" y="298"/>
                    </a:cubicBezTo>
                    <a:cubicBezTo>
                      <a:pt x="105" y="316"/>
                      <a:pt x="114" y="333"/>
                      <a:pt x="121" y="347"/>
                    </a:cubicBezTo>
                    <a:cubicBezTo>
                      <a:pt x="136" y="376"/>
                      <a:pt x="146" y="396"/>
                      <a:pt x="146" y="396"/>
                    </a:cubicBezTo>
                    <a:cubicBezTo>
                      <a:pt x="348" y="286"/>
                      <a:pt x="348" y="286"/>
                      <a:pt x="348" y="286"/>
                    </a:cubicBezTo>
                    <a:cubicBezTo>
                      <a:pt x="348" y="286"/>
                      <a:pt x="339" y="268"/>
                      <a:pt x="325" y="242"/>
                    </a:cubicBezTo>
                    <a:cubicBezTo>
                      <a:pt x="319" y="229"/>
                      <a:pt x="311" y="214"/>
                      <a:pt x="302" y="197"/>
                    </a:cubicBezTo>
                    <a:cubicBezTo>
                      <a:pt x="298" y="189"/>
                      <a:pt x="294" y="180"/>
                      <a:pt x="289" y="172"/>
                    </a:cubicBezTo>
                    <a:cubicBezTo>
                      <a:pt x="285" y="163"/>
                      <a:pt x="281" y="154"/>
                      <a:pt x="277" y="145"/>
                    </a:cubicBezTo>
                    <a:cubicBezTo>
                      <a:pt x="269" y="127"/>
                      <a:pt x="261" y="109"/>
                      <a:pt x="253" y="92"/>
                    </a:cubicBezTo>
                    <a:cubicBezTo>
                      <a:pt x="246" y="75"/>
                      <a:pt x="238" y="60"/>
                      <a:pt x="233" y="46"/>
                    </a:cubicBezTo>
                    <a:cubicBezTo>
                      <a:pt x="222" y="18"/>
                      <a:pt x="215" y="0"/>
                      <a:pt x="21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 name="Line 51"/>
              <p:cNvSpPr>
                <a:spLocks noChangeShapeType="1"/>
              </p:cNvSpPr>
              <p:nvPr/>
            </p:nvSpPr>
            <p:spPr bwMode="auto">
              <a:xfrm>
                <a:off x="4338638" y="3590925"/>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 name="Freeform 52"/>
              <p:cNvSpPr/>
              <p:nvPr/>
            </p:nvSpPr>
            <p:spPr bwMode="auto">
              <a:xfrm>
                <a:off x="4210050" y="3308350"/>
                <a:ext cx="20638" cy="52388"/>
              </a:xfrm>
              <a:custGeom>
                <a:avLst/>
                <a:gdLst>
                  <a:gd name="T0" fmla="*/ 0 w 25"/>
                  <a:gd name="T1" fmla="*/ 0 h 65"/>
                  <a:gd name="T2" fmla="*/ 4 w 25"/>
                  <a:gd name="T3" fmla="*/ 11 h 65"/>
                  <a:gd name="T4" fmla="*/ 12 w 25"/>
                  <a:gd name="T5" fmla="*/ 33 h 65"/>
                  <a:gd name="T6" fmla="*/ 25 w 25"/>
                  <a:gd name="T7" fmla="*/ 65 h 65"/>
                </a:gdLst>
                <a:ahLst/>
                <a:cxnLst>
                  <a:cxn ang="0">
                    <a:pos x="T0" y="T1"/>
                  </a:cxn>
                  <a:cxn ang="0">
                    <a:pos x="T2" y="T3"/>
                  </a:cxn>
                  <a:cxn ang="0">
                    <a:pos x="T4" y="T5"/>
                  </a:cxn>
                  <a:cxn ang="0">
                    <a:pos x="T6" y="T7"/>
                  </a:cxn>
                </a:cxnLst>
                <a:rect l="0" t="0" r="r" b="b"/>
                <a:pathLst>
                  <a:path w="25" h="65">
                    <a:moveTo>
                      <a:pt x="0" y="0"/>
                    </a:moveTo>
                    <a:cubicBezTo>
                      <a:pt x="0" y="0"/>
                      <a:pt x="1" y="5"/>
                      <a:pt x="4" y="11"/>
                    </a:cubicBezTo>
                    <a:cubicBezTo>
                      <a:pt x="6" y="17"/>
                      <a:pt x="9" y="25"/>
                      <a:pt x="12" y="33"/>
                    </a:cubicBezTo>
                    <a:cubicBezTo>
                      <a:pt x="19" y="49"/>
                      <a:pt x="25" y="65"/>
                      <a:pt x="25" y="6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 name="Freeform 53"/>
              <p:cNvSpPr/>
              <p:nvPr/>
            </p:nvSpPr>
            <p:spPr bwMode="auto">
              <a:xfrm>
                <a:off x="3944938" y="3008313"/>
                <a:ext cx="247650" cy="307975"/>
              </a:xfrm>
              <a:custGeom>
                <a:avLst/>
                <a:gdLst>
                  <a:gd name="T0" fmla="*/ 130 w 307"/>
                  <a:gd name="T1" fmla="*/ 110 h 381"/>
                  <a:gd name="T2" fmla="*/ 138 w 307"/>
                  <a:gd name="T3" fmla="*/ 147 h 381"/>
                  <a:gd name="T4" fmla="*/ 148 w 307"/>
                  <a:gd name="T5" fmla="*/ 185 h 381"/>
                  <a:gd name="T6" fmla="*/ 160 w 307"/>
                  <a:gd name="T7" fmla="*/ 228 h 381"/>
                  <a:gd name="T8" fmla="*/ 173 w 307"/>
                  <a:gd name="T9" fmla="*/ 271 h 381"/>
                  <a:gd name="T10" fmla="*/ 179 w 307"/>
                  <a:gd name="T11" fmla="*/ 291 h 381"/>
                  <a:gd name="T12" fmla="*/ 184 w 307"/>
                  <a:gd name="T13" fmla="*/ 309 h 381"/>
                  <a:gd name="T14" fmla="*/ 197 w 307"/>
                  <a:gd name="T15" fmla="*/ 345 h 381"/>
                  <a:gd name="T16" fmla="*/ 90 w 307"/>
                  <a:gd name="T17" fmla="*/ 381 h 381"/>
                  <a:gd name="T18" fmla="*/ 73 w 307"/>
                  <a:gd name="T19" fmla="*/ 329 h 381"/>
                  <a:gd name="T20" fmla="*/ 40 w 307"/>
                  <a:gd name="T21" fmla="*/ 215 h 381"/>
                  <a:gd name="T22" fmla="*/ 31 w 307"/>
                  <a:gd name="T23" fmla="*/ 183 h 381"/>
                  <a:gd name="T24" fmla="*/ 24 w 307"/>
                  <a:gd name="T25" fmla="*/ 153 h 381"/>
                  <a:gd name="T26" fmla="*/ 12 w 307"/>
                  <a:gd name="T27" fmla="*/ 99 h 381"/>
                  <a:gd name="T28" fmla="*/ 3 w 307"/>
                  <a:gd name="T29" fmla="*/ 60 h 381"/>
                  <a:gd name="T30" fmla="*/ 0 w 307"/>
                  <a:gd name="T31" fmla="*/ 46 h 381"/>
                  <a:gd name="T32" fmla="*/ 225 w 307"/>
                  <a:gd name="T33" fmla="*/ 0 h 381"/>
                  <a:gd name="T34" fmla="*/ 227 w 307"/>
                  <a:gd name="T35" fmla="*/ 14 h 381"/>
                  <a:gd name="T36" fmla="*/ 236 w 307"/>
                  <a:gd name="T37" fmla="*/ 48 h 381"/>
                  <a:gd name="T38" fmla="*/ 247 w 307"/>
                  <a:gd name="T39" fmla="*/ 98 h 381"/>
                  <a:gd name="T40" fmla="*/ 253 w 307"/>
                  <a:gd name="T41" fmla="*/ 125 h 381"/>
                  <a:gd name="T42" fmla="*/ 261 w 307"/>
                  <a:gd name="T43" fmla="*/ 154 h 381"/>
                  <a:gd name="T44" fmla="*/ 291 w 307"/>
                  <a:gd name="T45" fmla="*/ 258 h 381"/>
                  <a:gd name="T46" fmla="*/ 307 w 307"/>
                  <a:gd name="T47" fmla="*/ 30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110"/>
                    </a:moveTo>
                    <a:cubicBezTo>
                      <a:pt x="130" y="110"/>
                      <a:pt x="133" y="125"/>
                      <a:pt x="138" y="147"/>
                    </a:cubicBezTo>
                    <a:cubicBezTo>
                      <a:pt x="140" y="158"/>
                      <a:pt x="144" y="171"/>
                      <a:pt x="148" y="185"/>
                    </a:cubicBezTo>
                    <a:cubicBezTo>
                      <a:pt x="152" y="199"/>
                      <a:pt x="156" y="213"/>
                      <a:pt x="160" y="228"/>
                    </a:cubicBezTo>
                    <a:cubicBezTo>
                      <a:pt x="165" y="243"/>
                      <a:pt x="169" y="257"/>
                      <a:pt x="173" y="271"/>
                    </a:cubicBezTo>
                    <a:cubicBezTo>
                      <a:pt x="175" y="278"/>
                      <a:pt x="176" y="285"/>
                      <a:pt x="179" y="291"/>
                    </a:cubicBezTo>
                    <a:cubicBezTo>
                      <a:pt x="181" y="297"/>
                      <a:pt x="183" y="303"/>
                      <a:pt x="184" y="309"/>
                    </a:cubicBezTo>
                    <a:cubicBezTo>
                      <a:pt x="192" y="330"/>
                      <a:pt x="197" y="345"/>
                      <a:pt x="197" y="345"/>
                    </a:cubicBezTo>
                    <a:cubicBezTo>
                      <a:pt x="90" y="381"/>
                      <a:pt x="90" y="381"/>
                      <a:pt x="90" y="381"/>
                    </a:cubicBezTo>
                    <a:cubicBezTo>
                      <a:pt x="90" y="381"/>
                      <a:pt x="83" y="360"/>
                      <a:pt x="73" y="329"/>
                    </a:cubicBezTo>
                    <a:cubicBezTo>
                      <a:pt x="63" y="298"/>
                      <a:pt x="52" y="256"/>
                      <a:pt x="40" y="215"/>
                    </a:cubicBezTo>
                    <a:cubicBezTo>
                      <a:pt x="37" y="204"/>
                      <a:pt x="34" y="194"/>
                      <a:pt x="31" y="183"/>
                    </a:cubicBezTo>
                    <a:cubicBezTo>
                      <a:pt x="29" y="173"/>
                      <a:pt x="26" y="163"/>
                      <a:pt x="24" y="153"/>
                    </a:cubicBezTo>
                    <a:cubicBezTo>
                      <a:pt x="20" y="133"/>
                      <a:pt x="15" y="115"/>
                      <a:pt x="12" y="99"/>
                    </a:cubicBezTo>
                    <a:cubicBezTo>
                      <a:pt x="8" y="83"/>
                      <a:pt x="5" y="70"/>
                      <a:pt x="3" y="60"/>
                    </a:cubicBezTo>
                    <a:cubicBezTo>
                      <a:pt x="1" y="51"/>
                      <a:pt x="0" y="46"/>
                      <a:pt x="0" y="46"/>
                    </a:cubicBezTo>
                    <a:cubicBezTo>
                      <a:pt x="225" y="0"/>
                      <a:pt x="225" y="0"/>
                      <a:pt x="225" y="0"/>
                    </a:cubicBezTo>
                    <a:cubicBezTo>
                      <a:pt x="225" y="0"/>
                      <a:pt x="225" y="5"/>
                      <a:pt x="227" y="14"/>
                    </a:cubicBezTo>
                    <a:cubicBezTo>
                      <a:pt x="229" y="22"/>
                      <a:pt x="232" y="34"/>
                      <a:pt x="236" y="48"/>
                    </a:cubicBezTo>
                    <a:cubicBezTo>
                      <a:pt x="239" y="63"/>
                      <a:pt x="243" y="80"/>
                      <a:pt x="247" y="98"/>
                    </a:cubicBezTo>
                    <a:cubicBezTo>
                      <a:pt x="249" y="107"/>
                      <a:pt x="251" y="116"/>
                      <a:pt x="253" y="125"/>
                    </a:cubicBezTo>
                    <a:cubicBezTo>
                      <a:pt x="255" y="135"/>
                      <a:pt x="259" y="144"/>
                      <a:pt x="261" y="154"/>
                    </a:cubicBezTo>
                    <a:cubicBezTo>
                      <a:pt x="272" y="192"/>
                      <a:pt x="282" y="230"/>
                      <a:pt x="291" y="258"/>
                    </a:cubicBezTo>
                    <a:cubicBezTo>
                      <a:pt x="300" y="286"/>
                      <a:pt x="307" y="305"/>
                      <a:pt x="307" y="30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 name="Line 54"/>
              <p:cNvSpPr>
                <a:spLocks noChangeShapeType="1"/>
              </p:cNvSpPr>
              <p:nvPr/>
            </p:nvSpPr>
            <p:spPr bwMode="auto">
              <a:xfrm flipH="1" flipV="1">
                <a:off x="4116388" y="2954338"/>
                <a:ext cx="9525"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 name="Line 55"/>
              <p:cNvSpPr>
                <a:spLocks noChangeShapeType="1"/>
              </p:cNvSpPr>
              <p:nvPr/>
            </p:nvSpPr>
            <p:spPr bwMode="auto">
              <a:xfrm flipH="1" flipV="1">
                <a:off x="4192588" y="3254375"/>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 name="Freeform 56"/>
              <p:cNvSpPr/>
              <p:nvPr/>
            </p:nvSpPr>
            <p:spPr bwMode="auto">
              <a:xfrm>
                <a:off x="3900488" y="2644775"/>
                <a:ext cx="206375" cy="280988"/>
              </a:xfrm>
              <a:custGeom>
                <a:avLst/>
                <a:gdLst>
                  <a:gd name="T0" fmla="*/ 129 w 256"/>
                  <a:gd name="T1" fmla="*/ 244 h 348"/>
                  <a:gd name="T2" fmla="*/ 124 w 256"/>
                  <a:gd name="T3" fmla="*/ 206 h 348"/>
                  <a:gd name="T4" fmla="*/ 118 w 256"/>
                  <a:gd name="T5" fmla="*/ 122 h 348"/>
                  <a:gd name="T6" fmla="*/ 115 w 256"/>
                  <a:gd name="T7" fmla="*/ 78 h 348"/>
                  <a:gd name="T8" fmla="*/ 113 w 256"/>
                  <a:gd name="T9" fmla="*/ 38 h 348"/>
                  <a:gd name="T10" fmla="*/ 112 w 256"/>
                  <a:gd name="T11" fmla="*/ 0 h 348"/>
                  <a:gd name="T12" fmla="*/ 0 w 256"/>
                  <a:gd name="T13" fmla="*/ 3 h 348"/>
                  <a:gd name="T14" fmla="*/ 1 w 256"/>
                  <a:gd name="T15" fmla="*/ 57 h 348"/>
                  <a:gd name="T16" fmla="*/ 4 w 256"/>
                  <a:gd name="T17" fmla="*/ 113 h 348"/>
                  <a:gd name="T18" fmla="*/ 9 w 256"/>
                  <a:gd name="T19" fmla="*/ 176 h 348"/>
                  <a:gd name="T20" fmla="*/ 22 w 256"/>
                  <a:gd name="T21" fmla="*/ 294 h 348"/>
                  <a:gd name="T22" fmla="*/ 29 w 256"/>
                  <a:gd name="T23" fmla="*/ 348 h 348"/>
                  <a:gd name="T24" fmla="*/ 256 w 256"/>
                  <a:gd name="T25" fmla="*/ 315 h 348"/>
                  <a:gd name="T26" fmla="*/ 250 w 256"/>
                  <a:gd name="T27" fmla="*/ 266 h 348"/>
                  <a:gd name="T28" fmla="*/ 238 w 256"/>
                  <a:gd name="T29" fmla="*/ 158 h 348"/>
                  <a:gd name="T30" fmla="*/ 234 w 256"/>
                  <a:gd name="T31" fmla="*/ 100 h 348"/>
                  <a:gd name="T32" fmla="*/ 231 w 256"/>
                  <a:gd name="T33" fmla="*/ 50 h 348"/>
                  <a:gd name="T34" fmla="*/ 229 w 256"/>
                  <a:gd name="T3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244"/>
                    </a:moveTo>
                    <a:cubicBezTo>
                      <a:pt x="129" y="244"/>
                      <a:pt x="127" y="229"/>
                      <a:pt x="124" y="206"/>
                    </a:cubicBezTo>
                    <a:cubicBezTo>
                      <a:pt x="123" y="183"/>
                      <a:pt x="120" y="153"/>
                      <a:pt x="118" y="122"/>
                    </a:cubicBezTo>
                    <a:cubicBezTo>
                      <a:pt x="117" y="107"/>
                      <a:pt x="116" y="92"/>
                      <a:pt x="115" y="78"/>
                    </a:cubicBezTo>
                    <a:cubicBezTo>
                      <a:pt x="113" y="63"/>
                      <a:pt x="114" y="50"/>
                      <a:pt x="113" y="38"/>
                    </a:cubicBezTo>
                    <a:cubicBezTo>
                      <a:pt x="113" y="15"/>
                      <a:pt x="112" y="0"/>
                      <a:pt x="112" y="0"/>
                    </a:cubicBezTo>
                    <a:cubicBezTo>
                      <a:pt x="0" y="3"/>
                      <a:pt x="0" y="3"/>
                      <a:pt x="0" y="3"/>
                    </a:cubicBezTo>
                    <a:cubicBezTo>
                      <a:pt x="0" y="3"/>
                      <a:pt x="0" y="25"/>
                      <a:pt x="1" y="57"/>
                    </a:cubicBezTo>
                    <a:cubicBezTo>
                      <a:pt x="1" y="73"/>
                      <a:pt x="3" y="92"/>
                      <a:pt x="4" y="113"/>
                    </a:cubicBezTo>
                    <a:cubicBezTo>
                      <a:pt x="6" y="133"/>
                      <a:pt x="8" y="154"/>
                      <a:pt x="9" y="176"/>
                    </a:cubicBezTo>
                    <a:cubicBezTo>
                      <a:pt x="12" y="219"/>
                      <a:pt x="18" y="262"/>
                      <a:pt x="22" y="294"/>
                    </a:cubicBezTo>
                    <a:cubicBezTo>
                      <a:pt x="26" y="327"/>
                      <a:pt x="29" y="348"/>
                      <a:pt x="29" y="348"/>
                    </a:cubicBezTo>
                    <a:cubicBezTo>
                      <a:pt x="256" y="315"/>
                      <a:pt x="256" y="315"/>
                      <a:pt x="256" y="315"/>
                    </a:cubicBezTo>
                    <a:cubicBezTo>
                      <a:pt x="256" y="315"/>
                      <a:pt x="253" y="295"/>
                      <a:pt x="250" y="266"/>
                    </a:cubicBezTo>
                    <a:cubicBezTo>
                      <a:pt x="246" y="236"/>
                      <a:pt x="240" y="197"/>
                      <a:pt x="238" y="158"/>
                    </a:cubicBezTo>
                    <a:cubicBezTo>
                      <a:pt x="237" y="138"/>
                      <a:pt x="235" y="119"/>
                      <a:pt x="234" y="100"/>
                    </a:cubicBezTo>
                    <a:cubicBezTo>
                      <a:pt x="232" y="82"/>
                      <a:pt x="231" y="64"/>
                      <a:pt x="231" y="50"/>
                    </a:cubicBezTo>
                    <a:cubicBezTo>
                      <a:pt x="230" y="20"/>
                      <a:pt x="229" y="0"/>
                      <a:pt x="22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 name="Freeform 57"/>
              <p:cNvSpPr/>
              <p:nvPr/>
            </p:nvSpPr>
            <p:spPr bwMode="auto">
              <a:xfrm>
                <a:off x="4106863" y="2898775"/>
                <a:ext cx="9525" cy="55563"/>
              </a:xfrm>
              <a:custGeom>
                <a:avLst/>
                <a:gdLst>
                  <a:gd name="T0" fmla="*/ 0 w 11"/>
                  <a:gd name="T1" fmla="*/ 0 h 68"/>
                  <a:gd name="T2" fmla="*/ 1 w 11"/>
                  <a:gd name="T3" fmla="*/ 10 h 68"/>
                  <a:gd name="T4" fmla="*/ 5 w 11"/>
                  <a:gd name="T5" fmla="*/ 34 h 68"/>
                  <a:gd name="T6" fmla="*/ 11 w 11"/>
                  <a:gd name="T7" fmla="*/ 68 h 68"/>
                </a:gdLst>
                <a:ahLst/>
                <a:cxnLst>
                  <a:cxn ang="0">
                    <a:pos x="T0" y="T1"/>
                  </a:cxn>
                  <a:cxn ang="0">
                    <a:pos x="T2" y="T3"/>
                  </a:cxn>
                  <a:cxn ang="0">
                    <a:pos x="T4" y="T5"/>
                  </a:cxn>
                  <a:cxn ang="0">
                    <a:pos x="T6" y="T7"/>
                  </a:cxn>
                </a:cxnLst>
                <a:rect l="0" t="0" r="r" b="b"/>
                <a:pathLst>
                  <a:path w="11" h="68">
                    <a:moveTo>
                      <a:pt x="0" y="0"/>
                    </a:moveTo>
                    <a:cubicBezTo>
                      <a:pt x="0" y="0"/>
                      <a:pt x="0" y="4"/>
                      <a:pt x="1" y="10"/>
                    </a:cubicBezTo>
                    <a:cubicBezTo>
                      <a:pt x="2" y="17"/>
                      <a:pt x="4" y="25"/>
                      <a:pt x="5" y="34"/>
                    </a:cubicBezTo>
                    <a:cubicBezTo>
                      <a:pt x="8" y="51"/>
                      <a:pt x="11" y="68"/>
                      <a:pt x="11" y="68"/>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 name="Line 58"/>
              <p:cNvSpPr>
                <a:spLocks noChangeShapeType="1"/>
              </p:cNvSpPr>
              <p:nvPr/>
            </p:nvSpPr>
            <p:spPr bwMode="auto">
              <a:xfrm>
                <a:off x="4084638" y="2589213"/>
                <a:ext cx="0"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 name="Freeform 59"/>
              <p:cNvSpPr/>
              <p:nvPr/>
            </p:nvSpPr>
            <p:spPr bwMode="auto">
              <a:xfrm>
                <a:off x="3900488" y="2251075"/>
                <a:ext cx="206375" cy="280988"/>
              </a:xfrm>
              <a:custGeom>
                <a:avLst/>
                <a:gdLst>
                  <a:gd name="T0" fmla="*/ 129 w 256"/>
                  <a:gd name="T1" fmla="*/ 104 h 348"/>
                  <a:gd name="T2" fmla="*/ 124 w 256"/>
                  <a:gd name="T3" fmla="*/ 142 h 348"/>
                  <a:gd name="T4" fmla="*/ 118 w 256"/>
                  <a:gd name="T5" fmla="*/ 225 h 348"/>
                  <a:gd name="T6" fmla="*/ 115 w 256"/>
                  <a:gd name="T7" fmla="*/ 270 h 348"/>
                  <a:gd name="T8" fmla="*/ 113 w 256"/>
                  <a:gd name="T9" fmla="*/ 309 h 348"/>
                  <a:gd name="T10" fmla="*/ 112 w 256"/>
                  <a:gd name="T11" fmla="*/ 348 h 348"/>
                  <a:gd name="T12" fmla="*/ 0 w 256"/>
                  <a:gd name="T13" fmla="*/ 345 h 348"/>
                  <a:gd name="T14" fmla="*/ 1 w 256"/>
                  <a:gd name="T15" fmla="*/ 291 h 348"/>
                  <a:gd name="T16" fmla="*/ 4 w 256"/>
                  <a:gd name="T17" fmla="*/ 235 h 348"/>
                  <a:gd name="T18" fmla="*/ 9 w 256"/>
                  <a:gd name="T19" fmla="*/ 172 h 348"/>
                  <a:gd name="T20" fmla="*/ 22 w 256"/>
                  <a:gd name="T21" fmla="*/ 53 h 348"/>
                  <a:gd name="T22" fmla="*/ 29 w 256"/>
                  <a:gd name="T23" fmla="*/ 0 h 348"/>
                  <a:gd name="T24" fmla="*/ 256 w 256"/>
                  <a:gd name="T25" fmla="*/ 33 h 348"/>
                  <a:gd name="T26" fmla="*/ 250 w 256"/>
                  <a:gd name="T27" fmla="*/ 82 h 348"/>
                  <a:gd name="T28" fmla="*/ 238 w 256"/>
                  <a:gd name="T29" fmla="*/ 190 h 348"/>
                  <a:gd name="T30" fmla="*/ 234 w 256"/>
                  <a:gd name="T31" fmla="*/ 248 h 348"/>
                  <a:gd name="T32" fmla="*/ 231 w 256"/>
                  <a:gd name="T33" fmla="*/ 298 h 348"/>
                  <a:gd name="T34" fmla="*/ 229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9" y="104"/>
                    </a:moveTo>
                    <a:cubicBezTo>
                      <a:pt x="129" y="104"/>
                      <a:pt x="127" y="119"/>
                      <a:pt x="124" y="142"/>
                    </a:cubicBezTo>
                    <a:cubicBezTo>
                      <a:pt x="123" y="164"/>
                      <a:pt x="120" y="195"/>
                      <a:pt x="118" y="225"/>
                    </a:cubicBezTo>
                    <a:cubicBezTo>
                      <a:pt x="117" y="241"/>
                      <a:pt x="116" y="256"/>
                      <a:pt x="115" y="270"/>
                    </a:cubicBezTo>
                    <a:cubicBezTo>
                      <a:pt x="113" y="285"/>
                      <a:pt x="114" y="298"/>
                      <a:pt x="113" y="309"/>
                    </a:cubicBezTo>
                    <a:cubicBezTo>
                      <a:pt x="113" y="332"/>
                      <a:pt x="112" y="348"/>
                      <a:pt x="112" y="348"/>
                    </a:cubicBezTo>
                    <a:cubicBezTo>
                      <a:pt x="0" y="345"/>
                      <a:pt x="0" y="345"/>
                      <a:pt x="0" y="345"/>
                    </a:cubicBezTo>
                    <a:cubicBezTo>
                      <a:pt x="0" y="345"/>
                      <a:pt x="0" y="323"/>
                      <a:pt x="1" y="291"/>
                    </a:cubicBezTo>
                    <a:cubicBezTo>
                      <a:pt x="1" y="274"/>
                      <a:pt x="3" y="256"/>
                      <a:pt x="4" y="235"/>
                    </a:cubicBezTo>
                    <a:cubicBezTo>
                      <a:pt x="6" y="215"/>
                      <a:pt x="8" y="193"/>
                      <a:pt x="9" y="172"/>
                    </a:cubicBezTo>
                    <a:cubicBezTo>
                      <a:pt x="12" y="129"/>
                      <a:pt x="18" y="86"/>
                      <a:pt x="22" y="53"/>
                    </a:cubicBezTo>
                    <a:cubicBezTo>
                      <a:pt x="26" y="21"/>
                      <a:pt x="29" y="0"/>
                      <a:pt x="29" y="0"/>
                    </a:cubicBezTo>
                    <a:cubicBezTo>
                      <a:pt x="256" y="33"/>
                      <a:pt x="256" y="33"/>
                      <a:pt x="256" y="33"/>
                    </a:cubicBezTo>
                    <a:cubicBezTo>
                      <a:pt x="256" y="33"/>
                      <a:pt x="253" y="53"/>
                      <a:pt x="250" y="82"/>
                    </a:cubicBezTo>
                    <a:cubicBezTo>
                      <a:pt x="246" y="111"/>
                      <a:pt x="240" y="150"/>
                      <a:pt x="238" y="190"/>
                    </a:cubicBezTo>
                    <a:cubicBezTo>
                      <a:pt x="237" y="210"/>
                      <a:pt x="235" y="229"/>
                      <a:pt x="234" y="248"/>
                    </a:cubicBezTo>
                    <a:cubicBezTo>
                      <a:pt x="232" y="266"/>
                      <a:pt x="231" y="283"/>
                      <a:pt x="231" y="298"/>
                    </a:cubicBezTo>
                    <a:cubicBezTo>
                      <a:pt x="230" y="328"/>
                      <a:pt x="229" y="347"/>
                      <a:pt x="229"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 name="Freeform 60"/>
              <p:cNvSpPr/>
              <p:nvPr/>
            </p:nvSpPr>
            <p:spPr bwMode="auto">
              <a:xfrm>
                <a:off x="4106863" y="2224088"/>
                <a:ext cx="9525" cy="53975"/>
              </a:xfrm>
              <a:custGeom>
                <a:avLst/>
                <a:gdLst>
                  <a:gd name="T0" fmla="*/ 0 w 11"/>
                  <a:gd name="T1" fmla="*/ 68 h 68"/>
                  <a:gd name="T2" fmla="*/ 1 w 11"/>
                  <a:gd name="T3" fmla="*/ 57 h 68"/>
                  <a:gd name="T4" fmla="*/ 5 w 11"/>
                  <a:gd name="T5" fmla="*/ 34 h 68"/>
                  <a:gd name="T6" fmla="*/ 11 w 11"/>
                  <a:gd name="T7" fmla="*/ 0 h 68"/>
                </a:gdLst>
                <a:ahLst/>
                <a:cxnLst>
                  <a:cxn ang="0">
                    <a:pos x="T0" y="T1"/>
                  </a:cxn>
                  <a:cxn ang="0">
                    <a:pos x="T2" y="T3"/>
                  </a:cxn>
                  <a:cxn ang="0">
                    <a:pos x="T4" y="T5"/>
                  </a:cxn>
                  <a:cxn ang="0">
                    <a:pos x="T6" y="T7"/>
                  </a:cxn>
                </a:cxnLst>
                <a:rect l="0" t="0" r="r" b="b"/>
                <a:pathLst>
                  <a:path w="11" h="68">
                    <a:moveTo>
                      <a:pt x="0" y="68"/>
                    </a:moveTo>
                    <a:cubicBezTo>
                      <a:pt x="0" y="68"/>
                      <a:pt x="0" y="64"/>
                      <a:pt x="1" y="57"/>
                    </a:cubicBezTo>
                    <a:cubicBezTo>
                      <a:pt x="2" y="51"/>
                      <a:pt x="4" y="42"/>
                      <a:pt x="5" y="34"/>
                    </a:cubicBezTo>
                    <a:cubicBezTo>
                      <a:pt x="8" y="17"/>
                      <a:pt x="11" y="0"/>
                      <a:pt x="11"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 name="Line 61"/>
              <p:cNvSpPr>
                <a:spLocks noChangeShapeType="1"/>
              </p:cNvSpPr>
              <p:nvPr/>
            </p:nvSpPr>
            <p:spPr bwMode="auto">
              <a:xfrm flipV="1">
                <a:off x="4084638" y="2532063"/>
                <a:ext cx="0"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5" name="Freeform 62"/>
              <p:cNvSpPr/>
              <p:nvPr/>
            </p:nvSpPr>
            <p:spPr bwMode="auto">
              <a:xfrm>
                <a:off x="3944938" y="1860550"/>
                <a:ext cx="247650" cy="307975"/>
              </a:xfrm>
              <a:custGeom>
                <a:avLst/>
                <a:gdLst>
                  <a:gd name="T0" fmla="*/ 130 w 307"/>
                  <a:gd name="T1" fmla="*/ 271 h 381"/>
                  <a:gd name="T2" fmla="*/ 138 w 307"/>
                  <a:gd name="T3" fmla="*/ 234 h 381"/>
                  <a:gd name="T4" fmla="*/ 148 w 307"/>
                  <a:gd name="T5" fmla="*/ 196 h 381"/>
                  <a:gd name="T6" fmla="*/ 160 w 307"/>
                  <a:gd name="T7" fmla="*/ 153 h 381"/>
                  <a:gd name="T8" fmla="*/ 173 w 307"/>
                  <a:gd name="T9" fmla="*/ 110 h 381"/>
                  <a:gd name="T10" fmla="*/ 179 w 307"/>
                  <a:gd name="T11" fmla="*/ 90 h 381"/>
                  <a:gd name="T12" fmla="*/ 184 w 307"/>
                  <a:gd name="T13" fmla="*/ 72 h 381"/>
                  <a:gd name="T14" fmla="*/ 197 w 307"/>
                  <a:gd name="T15" fmla="*/ 36 h 381"/>
                  <a:gd name="T16" fmla="*/ 90 w 307"/>
                  <a:gd name="T17" fmla="*/ 0 h 381"/>
                  <a:gd name="T18" fmla="*/ 73 w 307"/>
                  <a:gd name="T19" fmla="*/ 52 h 381"/>
                  <a:gd name="T20" fmla="*/ 40 w 307"/>
                  <a:gd name="T21" fmla="*/ 166 h 381"/>
                  <a:gd name="T22" fmla="*/ 31 w 307"/>
                  <a:gd name="T23" fmla="*/ 197 h 381"/>
                  <a:gd name="T24" fmla="*/ 24 w 307"/>
                  <a:gd name="T25" fmla="*/ 228 h 381"/>
                  <a:gd name="T26" fmla="*/ 12 w 307"/>
                  <a:gd name="T27" fmla="*/ 282 h 381"/>
                  <a:gd name="T28" fmla="*/ 3 w 307"/>
                  <a:gd name="T29" fmla="*/ 320 h 381"/>
                  <a:gd name="T30" fmla="*/ 0 w 307"/>
                  <a:gd name="T31" fmla="*/ 335 h 381"/>
                  <a:gd name="T32" fmla="*/ 225 w 307"/>
                  <a:gd name="T33" fmla="*/ 381 h 381"/>
                  <a:gd name="T34" fmla="*/ 227 w 307"/>
                  <a:gd name="T35" fmla="*/ 367 h 381"/>
                  <a:gd name="T36" fmla="*/ 236 w 307"/>
                  <a:gd name="T37" fmla="*/ 332 h 381"/>
                  <a:gd name="T38" fmla="*/ 247 w 307"/>
                  <a:gd name="T39" fmla="*/ 283 h 381"/>
                  <a:gd name="T40" fmla="*/ 253 w 307"/>
                  <a:gd name="T41" fmla="*/ 255 h 381"/>
                  <a:gd name="T42" fmla="*/ 261 w 307"/>
                  <a:gd name="T43" fmla="*/ 227 h 381"/>
                  <a:gd name="T44" fmla="*/ 291 w 307"/>
                  <a:gd name="T45" fmla="*/ 123 h 381"/>
                  <a:gd name="T46" fmla="*/ 307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30" y="271"/>
                    </a:moveTo>
                    <a:cubicBezTo>
                      <a:pt x="130" y="271"/>
                      <a:pt x="133" y="256"/>
                      <a:pt x="138" y="234"/>
                    </a:cubicBezTo>
                    <a:cubicBezTo>
                      <a:pt x="140" y="223"/>
                      <a:pt x="144" y="210"/>
                      <a:pt x="148" y="196"/>
                    </a:cubicBezTo>
                    <a:cubicBezTo>
                      <a:pt x="152" y="182"/>
                      <a:pt x="156" y="168"/>
                      <a:pt x="160" y="153"/>
                    </a:cubicBezTo>
                    <a:cubicBezTo>
                      <a:pt x="165" y="138"/>
                      <a:pt x="169" y="123"/>
                      <a:pt x="173" y="110"/>
                    </a:cubicBezTo>
                    <a:cubicBezTo>
                      <a:pt x="175" y="103"/>
                      <a:pt x="176" y="96"/>
                      <a:pt x="179" y="90"/>
                    </a:cubicBezTo>
                    <a:cubicBezTo>
                      <a:pt x="181" y="84"/>
                      <a:pt x="183" y="78"/>
                      <a:pt x="184" y="72"/>
                    </a:cubicBezTo>
                    <a:cubicBezTo>
                      <a:pt x="192" y="50"/>
                      <a:pt x="197" y="36"/>
                      <a:pt x="197" y="36"/>
                    </a:cubicBezTo>
                    <a:cubicBezTo>
                      <a:pt x="90" y="0"/>
                      <a:pt x="90" y="0"/>
                      <a:pt x="90" y="0"/>
                    </a:cubicBezTo>
                    <a:cubicBezTo>
                      <a:pt x="90" y="0"/>
                      <a:pt x="83" y="21"/>
                      <a:pt x="73" y="52"/>
                    </a:cubicBezTo>
                    <a:cubicBezTo>
                      <a:pt x="63" y="83"/>
                      <a:pt x="52" y="125"/>
                      <a:pt x="40" y="166"/>
                    </a:cubicBezTo>
                    <a:cubicBezTo>
                      <a:pt x="37" y="177"/>
                      <a:pt x="34" y="187"/>
                      <a:pt x="31" y="197"/>
                    </a:cubicBezTo>
                    <a:cubicBezTo>
                      <a:pt x="29" y="208"/>
                      <a:pt x="26" y="218"/>
                      <a:pt x="24" y="228"/>
                    </a:cubicBezTo>
                    <a:cubicBezTo>
                      <a:pt x="20" y="248"/>
                      <a:pt x="15" y="266"/>
                      <a:pt x="12" y="282"/>
                    </a:cubicBezTo>
                    <a:cubicBezTo>
                      <a:pt x="8" y="298"/>
                      <a:pt x="5" y="311"/>
                      <a:pt x="3" y="320"/>
                    </a:cubicBezTo>
                    <a:cubicBezTo>
                      <a:pt x="1" y="330"/>
                      <a:pt x="0" y="335"/>
                      <a:pt x="0" y="335"/>
                    </a:cubicBezTo>
                    <a:cubicBezTo>
                      <a:pt x="225" y="381"/>
                      <a:pt x="225" y="381"/>
                      <a:pt x="225" y="381"/>
                    </a:cubicBezTo>
                    <a:cubicBezTo>
                      <a:pt x="225" y="381"/>
                      <a:pt x="225" y="376"/>
                      <a:pt x="227" y="367"/>
                    </a:cubicBezTo>
                    <a:cubicBezTo>
                      <a:pt x="229" y="359"/>
                      <a:pt x="232" y="347"/>
                      <a:pt x="236" y="332"/>
                    </a:cubicBezTo>
                    <a:cubicBezTo>
                      <a:pt x="239" y="318"/>
                      <a:pt x="243" y="301"/>
                      <a:pt x="247" y="283"/>
                    </a:cubicBezTo>
                    <a:cubicBezTo>
                      <a:pt x="249" y="274"/>
                      <a:pt x="251" y="265"/>
                      <a:pt x="253" y="255"/>
                    </a:cubicBezTo>
                    <a:cubicBezTo>
                      <a:pt x="255" y="246"/>
                      <a:pt x="259" y="237"/>
                      <a:pt x="261" y="227"/>
                    </a:cubicBezTo>
                    <a:cubicBezTo>
                      <a:pt x="272" y="189"/>
                      <a:pt x="282" y="151"/>
                      <a:pt x="291" y="123"/>
                    </a:cubicBezTo>
                    <a:cubicBezTo>
                      <a:pt x="300" y="95"/>
                      <a:pt x="307" y="76"/>
                      <a:pt x="307"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6" name="Line 63"/>
              <p:cNvSpPr>
                <a:spLocks noChangeShapeType="1"/>
              </p:cNvSpPr>
              <p:nvPr/>
            </p:nvSpPr>
            <p:spPr bwMode="auto">
              <a:xfrm flipH="1">
                <a:off x="4116388"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7" name="Line 64"/>
              <p:cNvSpPr>
                <a:spLocks noChangeShapeType="1"/>
              </p:cNvSpPr>
              <p:nvPr/>
            </p:nvSpPr>
            <p:spPr bwMode="auto">
              <a:xfrm flipH="1">
                <a:off x="4192588"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8" name="Freeform 65"/>
              <p:cNvSpPr/>
              <p:nvPr/>
            </p:nvSpPr>
            <p:spPr bwMode="auto">
              <a:xfrm>
                <a:off x="4056063" y="1497013"/>
                <a:ext cx="282575" cy="320675"/>
              </a:xfrm>
              <a:custGeom>
                <a:avLst/>
                <a:gdLst>
                  <a:gd name="T0" fmla="*/ 205 w 348"/>
                  <a:gd name="T1" fmla="*/ 132 h 396"/>
                  <a:gd name="T2" fmla="*/ 187 w 348"/>
                  <a:gd name="T3" fmla="*/ 167 h 396"/>
                  <a:gd name="T4" fmla="*/ 152 w 348"/>
                  <a:gd name="T5" fmla="*/ 243 h 396"/>
                  <a:gd name="T6" fmla="*/ 134 w 348"/>
                  <a:gd name="T7" fmla="*/ 284 h 396"/>
                  <a:gd name="T8" fmla="*/ 119 w 348"/>
                  <a:gd name="T9" fmla="*/ 320 h 396"/>
                  <a:gd name="T10" fmla="*/ 105 w 348"/>
                  <a:gd name="T11" fmla="*/ 356 h 396"/>
                  <a:gd name="T12" fmla="*/ 0 w 348"/>
                  <a:gd name="T13" fmla="*/ 315 h 396"/>
                  <a:gd name="T14" fmla="*/ 20 w 348"/>
                  <a:gd name="T15" fmla="*/ 264 h 396"/>
                  <a:gd name="T16" fmla="*/ 42 w 348"/>
                  <a:gd name="T17" fmla="*/ 213 h 396"/>
                  <a:gd name="T18" fmla="*/ 69 w 348"/>
                  <a:gd name="T19" fmla="*/ 155 h 396"/>
                  <a:gd name="T20" fmla="*/ 82 w 348"/>
                  <a:gd name="T21" fmla="*/ 126 h 396"/>
                  <a:gd name="T22" fmla="*/ 96 w 348"/>
                  <a:gd name="T23" fmla="*/ 98 h 396"/>
                  <a:gd name="T24" fmla="*/ 121 w 348"/>
                  <a:gd name="T25" fmla="*/ 48 h 396"/>
                  <a:gd name="T26" fmla="*/ 146 w 348"/>
                  <a:gd name="T27" fmla="*/ 0 h 396"/>
                  <a:gd name="T28" fmla="*/ 348 w 348"/>
                  <a:gd name="T29" fmla="*/ 110 h 396"/>
                  <a:gd name="T30" fmla="*/ 325 w 348"/>
                  <a:gd name="T31" fmla="*/ 154 h 396"/>
                  <a:gd name="T32" fmla="*/ 302 w 348"/>
                  <a:gd name="T33" fmla="*/ 199 h 396"/>
                  <a:gd name="T34" fmla="*/ 289 w 348"/>
                  <a:gd name="T35" fmla="*/ 224 h 396"/>
                  <a:gd name="T36" fmla="*/ 277 w 348"/>
                  <a:gd name="T37" fmla="*/ 251 h 396"/>
                  <a:gd name="T38" fmla="*/ 253 w 348"/>
                  <a:gd name="T39" fmla="*/ 304 h 396"/>
                  <a:gd name="T40" fmla="*/ 233 w 348"/>
                  <a:gd name="T41" fmla="*/ 350 h 396"/>
                  <a:gd name="T42" fmla="*/ 215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205" y="132"/>
                    </a:moveTo>
                    <a:cubicBezTo>
                      <a:pt x="205" y="132"/>
                      <a:pt x="198" y="146"/>
                      <a:pt x="187" y="167"/>
                    </a:cubicBezTo>
                    <a:cubicBezTo>
                      <a:pt x="177" y="187"/>
                      <a:pt x="165" y="215"/>
                      <a:pt x="152" y="243"/>
                    </a:cubicBezTo>
                    <a:cubicBezTo>
                      <a:pt x="146" y="257"/>
                      <a:pt x="140" y="271"/>
                      <a:pt x="134" y="284"/>
                    </a:cubicBezTo>
                    <a:cubicBezTo>
                      <a:pt x="128" y="297"/>
                      <a:pt x="124" y="310"/>
                      <a:pt x="119" y="320"/>
                    </a:cubicBezTo>
                    <a:cubicBezTo>
                      <a:pt x="111" y="342"/>
                      <a:pt x="105" y="356"/>
                      <a:pt x="105" y="356"/>
                    </a:cubicBezTo>
                    <a:cubicBezTo>
                      <a:pt x="0" y="315"/>
                      <a:pt x="0" y="315"/>
                      <a:pt x="0" y="315"/>
                    </a:cubicBezTo>
                    <a:cubicBezTo>
                      <a:pt x="0" y="315"/>
                      <a:pt x="8" y="294"/>
                      <a:pt x="20" y="264"/>
                    </a:cubicBezTo>
                    <a:cubicBezTo>
                      <a:pt x="26" y="249"/>
                      <a:pt x="34" y="232"/>
                      <a:pt x="42" y="213"/>
                    </a:cubicBezTo>
                    <a:cubicBezTo>
                      <a:pt x="51" y="195"/>
                      <a:pt x="60" y="175"/>
                      <a:pt x="69" y="155"/>
                    </a:cubicBezTo>
                    <a:cubicBezTo>
                      <a:pt x="73" y="145"/>
                      <a:pt x="78" y="136"/>
                      <a:pt x="82" y="126"/>
                    </a:cubicBezTo>
                    <a:cubicBezTo>
                      <a:pt x="87" y="116"/>
                      <a:pt x="92" y="107"/>
                      <a:pt x="96" y="98"/>
                    </a:cubicBezTo>
                    <a:cubicBezTo>
                      <a:pt x="105" y="80"/>
                      <a:pt x="114" y="63"/>
                      <a:pt x="121" y="48"/>
                    </a:cubicBezTo>
                    <a:cubicBezTo>
                      <a:pt x="136" y="20"/>
                      <a:pt x="146" y="0"/>
                      <a:pt x="146" y="0"/>
                    </a:cubicBezTo>
                    <a:cubicBezTo>
                      <a:pt x="348" y="110"/>
                      <a:pt x="348" y="110"/>
                      <a:pt x="348" y="110"/>
                    </a:cubicBezTo>
                    <a:cubicBezTo>
                      <a:pt x="348" y="110"/>
                      <a:pt x="339" y="127"/>
                      <a:pt x="325" y="154"/>
                    </a:cubicBezTo>
                    <a:cubicBezTo>
                      <a:pt x="319" y="167"/>
                      <a:pt x="311" y="182"/>
                      <a:pt x="302" y="199"/>
                    </a:cubicBezTo>
                    <a:cubicBezTo>
                      <a:pt x="298" y="207"/>
                      <a:pt x="294" y="215"/>
                      <a:pt x="289" y="224"/>
                    </a:cubicBezTo>
                    <a:cubicBezTo>
                      <a:pt x="285" y="233"/>
                      <a:pt x="281" y="242"/>
                      <a:pt x="277" y="251"/>
                    </a:cubicBezTo>
                    <a:cubicBezTo>
                      <a:pt x="269" y="269"/>
                      <a:pt x="261" y="287"/>
                      <a:pt x="253" y="304"/>
                    </a:cubicBezTo>
                    <a:cubicBezTo>
                      <a:pt x="246" y="321"/>
                      <a:pt x="238" y="336"/>
                      <a:pt x="233" y="350"/>
                    </a:cubicBezTo>
                    <a:cubicBezTo>
                      <a:pt x="222" y="377"/>
                      <a:pt x="215" y="396"/>
                      <a:pt x="215"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9" name="Line 66"/>
              <p:cNvSpPr>
                <a:spLocks noChangeShapeType="1"/>
              </p:cNvSpPr>
              <p:nvPr/>
            </p:nvSpPr>
            <p:spPr bwMode="auto">
              <a:xfrm flipV="1">
                <a:off x="4338638" y="1536700"/>
                <a:ext cx="26988"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0" name="Freeform 67"/>
              <p:cNvSpPr/>
              <p:nvPr/>
            </p:nvSpPr>
            <p:spPr bwMode="auto">
              <a:xfrm>
                <a:off x="4210050" y="1817688"/>
                <a:ext cx="20638" cy="50800"/>
              </a:xfrm>
              <a:custGeom>
                <a:avLst/>
                <a:gdLst>
                  <a:gd name="T0" fmla="*/ 0 w 25"/>
                  <a:gd name="T1" fmla="*/ 64 h 64"/>
                  <a:gd name="T2" fmla="*/ 4 w 25"/>
                  <a:gd name="T3" fmla="*/ 54 h 64"/>
                  <a:gd name="T4" fmla="*/ 12 w 25"/>
                  <a:gd name="T5" fmla="*/ 32 h 64"/>
                  <a:gd name="T6" fmla="*/ 25 w 25"/>
                  <a:gd name="T7" fmla="*/ 0 h 64"/>
                </a:gdLst>
                <a:ahLst/>
                <a:cxnLst>
                  <a:cxn ang="0">
                    <a:pos x="T0" y="T1"/>
                  </a:cxn>
                  <a:cxn ang="0">
                    <a:pos x="T2" y="T3"/>
                  </a:cxn>
                  <a:cxn ang="0">
                    <a:pos x="T4" y="T5"/>
                  </a:cxn>
                  <a:cxn ang="0">
                    <a:pos x="T6" y="T7"/>
                  </a:cxn>
                </a:cxnLst>
                <a:rect l="0" t="0" r="r" b="b"/>
                <a:pathLst>
                  <a:path w="25" h="64">
                    <a:moveTo>
                      <a:pt x="0" y="64"/>
                    </a:moveTo>
                    <a:cubicBezTo>
                      <a:pt x="0" y="64"/>
                      <a:pt x="1" y="60"/>
                      <a:pt x="4" y="54"/>
                    </a:cubicBezTo>
                    <a:cubicBezTo>
                      <a:pt x="6" y="48"/>
                      <a:pt x="9" y="40"/>
                      <a:pt x="12" y="32"/>
                    </a:cubicBezTo>
                    <a:cubicBezTo>
                      <a:pt x="19" y="16"/>
                      <a:pt x="25" y="0"/>
                      <a:pt x="2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1" name="Freeform 68"/>
              <p:cNvSpPr/>
              <p:nvPr/>
            </p:nvSpPr>
            <p:spPr bwMode="auto">
              <a:xfrm>
                <a:off x="4235450" y="1162050"/>
                <a:ext cx="304800" cy="327025"/>
              </a:xfrm>
              <a:custGeom>
                <a:avLst/>
                <a:gdLst>
                  <a:gd name="T0" fmla="*/ 144 w 377"/>
                  <a:gd name="T1" fmla="*/ 268 h 404"/>
                  <a:gd name="T2" fmla="*/ 149 w 377"/>
                  <a:gd name="T3" fmla="*/ 259 h 404"/>
                  <a:gd name="T4" fmla="*/ 165 w 377"/>
                  <a:gd name="T5" fmla="*/ 236 h 404"/>
                  <a:gd name="T6" fmla="*/ 213 w 377"/>
                  <a:gd name="T7" fmla="*/ 168 h 404"/>
                  <a:gd name="T8" fmla="*/ 240 w 377"/>
                  <a:gd name="T9" fmla="*/ 131 h 404"/>
                  <a:gd name="T10" fmla="*/ 264 w 377"/>
                  <a:gd name="T11" fmla="*/ 101 h 404"/>
                  <a:gd name="T12" fmla="*/ 287 w 377"/>
                  <a:gd name="T13" fmla="*/ 71 h 404"/>
                  <a:gd name="T14" fmla="*/ 200 w 377"/>
                  <a:gd name="T15" fmla="*/ 0 h 404"/>
                  <a:gd name="T16" fmla="*/ 166 w 377"/>
                  <a:gd name="T17" fmla="*/ 43 h 404"/>
                  <a:gd name="T18" fmla="*/ 96 w 377"/>
                  <a:gd name="T19" fmla="*/ 139 h 404"/>
                  <a:gd name="T20" fmla="*/ 77 w 377"/>
                  <a:gd name="T21" fmla="*/ 165 h 404"/>
                  <a:gd name="T22" fmla="*/ 59 w 377"/>
                  <a:gd name="T23" fmla="*/ 191 h 404"/>
                  <a:gd name="T24" fmla="*/ 29 w 377"/>
                  <a:gd name="T25" fmla="*/ 238 h 404"/>
                  <a:gd name="T26" fmla="*/ 0 w 377"/>
                  <a:gd name="T27" fmla="*/ 284 h 404"/>
                  <a:gd name="T28" fmla="*/ 196 w 377"/>
                  <a:gd name="T29" fmla="*/ 404 h 404"/>
                  <a:gd name="T30" fmla="*/ 222 w 377"/>
                  <a:gd name="T31" fmla="*/ 362 h 404"/>
                  <a:gd name="T32" fmla="*/ 249 w 377"/>
                  <a:gd name="T33" fmla="*/ 320 h 404"/>
                  <a:gd name="T34" fmla="*/ 266 w 377"/>
                  <a:gd name="T35" fmla="*/ 296 h 404"/>
                  <a:gd name="T36" fmla="*/ 283 w 377"/>
                  <a:gd name="T37" fmla="*/ 272 h 404"/>
                  <a:gd name="T38" fmla="*/ 347 w 377"/>
                  <a:gd name="T39" fmla="*/ 185 h 404"/>
                  <a:gd name="T40" fmla="*/ 377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144" y="268"/>
                    </a:moveTo>
                    <a:cubicBezTo>
                      <a:pt x="144" y="268"/>
                      <a:pt x="146" y="265"/>
                      <a:pt x="149" y="259"/>
                    </a:cubicBezTo>
                    <a:cubicBezTo>
                      <a:pt x="153" y="254"/>
                      <a:pt x="158" y="246"/>
                      <a:pt x="165" y="236"/>
                    </a:cubicBezTo>
                    <a:cubicBezTo>
                      <a:pt x="178" y="218"/>
                      <a:pt x="196" y="193"/>
                      <a:pt x="213" y="168"/>
                    </a:cubicBezTo>
                    <a:cubicBezTo>
                      <a:pt x="222" y="155"/>
                      <a:pt x="231" y="143"/>
                      <a:pt x="240" y="131"/>
                    </a:cubicBezTo>
                    <a:cubicBezTo>
                      <a:pt x="248" y="120"/>
                      <a:pt x="257" y="110"/>
                      <a:pt x="264" y="101"/>
                    </a:cubicBezTo>
                    <a:cubicBezTo>
                      <a:pt x="278" y="83"/>
                      <a:pt x="287" y="71"/>
                      <a:pt x="287" y="71"/>
                    </a:cubicBezTo>
                    <a:cubicBezTo>
                      <a:pt x="200" y="0"/>
                      <a:pt x="200" y="0"/>
                      <a:pt x="200" y="0"/>
                    </a:cubicBezTo>
                    <a:cubicBezTo>
                      <a:pt x="200" y="0"/>
                      <a:pt x="186" y="17"/>
                      <a:pt x="166" y="43"/>
                    </a:cubicBezTo>
                    <a:cubicBezTo>
                      <a:pt x="145" y="68"/>
                      <a:pt x="121" y="104"/>
                      <a:pt x="96" y="139"/>
                    </a:cubicBezTo>
                    <a:cubicBezTo>
                      <a:pt x="89" y="148"/>
                      <a:pt x="83" y="157"/>
                      <a:pt x="77" y="165"/>
                    </a:cubicBezTo>
                    <a:cubicBezTo>
                      <a:pt x="71" y="174"/>
                      <a:pt x="65" y="183"/>
                      <a:pt x="59" y="191"/>
                    </a:cubicBezTo>
                    <a:cubicBezTo>
                      <a:pt x="48" y="208"/>
                      <a:pt x="38" y="224"/>
                      <a:pt x="29" y="238"/>
                    </a:cubicBezTo>
                    <a:cubicBezTo>
                      <a:pt x="12" y="265"/>
                      <a:pt x="0" y="284"/>
                      <a:pt x="0" y="284"/>
                    </a:cubicBezTo>
                    <a:cubicBezTo>
                      <a:pt x="196" y="404"/>
                      <a:pt x="196" y="404"/>
                      <a:pt x="196" y="404"/>
                    </a:cubicBezTo>
                    <a:cubicBezTo>
                      <a:pt x="196" y="404"/>
                      <a:pt x="206" y="387"/>
                      <a:pt x="222" y="362"/>
                    </a:cubicBezTo>
                    <a:cubicBezTo>
                      <a:pt x="230" y="350"/>
                      <a:pt x="240" y="335"/>
                      <a:pt x="249" y="320"/>
                    </a:cubicBezTo>
                    <a:cubicBezTo>
                      <a:pt x="254" y="312"/>
                      <a:pt x="260" y="304"/>
                      <a:pt x="266" y="296"/>
                    </a:cubicBezTo>
                    <a:cubicBezTo>
                      <a:pt x="271" y="288"/>
                      <a:pt x="277" y="280"/>
                      <a:pt x="283" y="272"/>
                    </a:cubicBezTo>
                    <a:cubicBezTo>
                      <a:pt x="306" y="240"/>
                      <a:pt x="328" y="207"/>
                      <a:pt x="347" y="185"/>
                    </a:cubicBezTo>
                    <a:cubicBezTo>
                      <a:pt x="365" y="161"/>
                      <a:pt x="377" y="146"/>
                      <a:pt x="377"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2" name="Freeform 69"/>
              <p:cNvSpPr/>
              <p:nvPr/>
            </p:nvSpPr>
            <p:spPr bwMode="auto">
              <a:xfrm>
                <a:off x="4365625" y="1489075"/>
                <a:ext cx="28575" cy="47625"/>
              </a:xfrm>
              <a:custGeom>
                <a:avLst/>
                <a:gdLst>
                  <a:gd name="T0" fmla="*/ 36 w 36"/>
                  <a:gd name="T1" fmla="*/ 0 h 60"/>
                  <a:gd name="T2" fmla="*/ 30 w 36"/>
                  <a:gd name="T3" fmla="*/ 9 h 60"/>
                  <a:gd name="T4" fmla="*/ 18 w 36"/>
                  <a:gd name="T5" fmla="*/ 30 h 60"/>
                  <a:gd name="T6" fmla="*/ 0 w 36"/>
                  <a:gd name="T7" fmla="*/ 60 h 60"/>
                </a:gdLst>
                <a:ahLst/>
                <a:cxnLst>
                  <a:cxn ang="0">
                    <a:pos x="T0" y="T1"/>
                  </a:cxn>
                  <a:cxn ang="0">
                    <a:pos x="T2" y="T3"/>
                  </a:cxn>
                  <a:cxn ang="0">
                    <a:pos x="T4" y="T5"/>
                  </a:cxn>
                  <a:cxn ang="0">
                    <a:pos x="T6" y="T7"/>
                  </a:cxn>
                </a:cxnLst>
                <a:rect l="0" t="0" r="r" b="b"/>
                <a:pathLst>
                  <a:path w="36" h="60">
                    <a:moveTo>
                      <a:pt x="36" y="0"/>
                    </a:moveTo>
                    <a:cubicBezTo>
                      <a:pt x="36" y="0"/>
                      <a:pt x="33" y="4"/>
                      <a:pt x="30" y="9"/>
                    </a:cubicBezTo>
                    <a:cubicBezTo>
                      <a:pt x="26" y="15"/>
                      <a:pt x="22" y="22"/>
                      <a:pt x="18" y="30"/>
                    </a:cubicBezTo>
                    <a:cubicBezTo>
                      <a:pt x="9" y="45"/>
                      <a:pt x="0" y="60"/>
                      <a:pt x="0"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3" name="Freeform 70"/>
              <p:cNvSpPr/>
              <p:nvPr/>
            </p:nvSpPr>
            <p:spPr bwMode="auto">
              <a:xfrm>
                <a:off x="4540250" y="1236663"/>
                <a:ext cx="36513" cy="44450"/>
              </a:xfrm>
              <a:custGeom>
                <a:avLst/>
                <a:gdLst>
                  <a:gd name="T0" fmla="*/ 44 w 44"/>
                  <a:gd name="T1" fmla="*/ 0 h 54"/>
                  <a:gd name="T2" fmla="*/ 37 w 44"/>
                  <a:gd name="T3" fmla="*/ 8 h 54"/>
                  <a:gd name="T4" fmla="*/ 29 w 44"/>
                  <a:gd name="T5" fmla="*/ 17 h 54"/>
                  <a:gd name="T6" fmla="*/ 21 w 44"/>
                  <a:gd name="T7" fmla="*/ 27 h 54"/>
                  <a:gd name="T8" fmla="*/ 0 w 44"/>
                  <a:gd name="T9" fmla="*/ 54 h 54"/>
                </a:gdLst>
                <a:ahLst/>
                <a:cxnLst>
                  <a:cxn ang="0">
                    <a:pos x="T0" y="T1"/>
                  </a:cxn>
                  <a:cxn ang="0">
                    <a:pos x="T2" y="T3"/>
                  </a:cxn>
                  <a:cxn ang="0">
                    <a:pos x="T4" y="T5"/>
                  </a:cxn>
                  <a:cxn ang="0">
                    <a:pos x="T6" y="T7"/>
                  </a:cxn>
                  <a:cxn ang="0">
                    <a:pos x="T8" y="T9"/>
                  </a:cxn>
                </a:cxnLst>
                <a:rect l="0" t="0" r="r" b="b"/>
                <a:pathLst>
                  <a:path w="44" h="54">
                    <a:moveTo>
                      <a:pt x="44" y="0"/>
                    </a:moveTo>
                    <a:cubicBezTo>
                      <a:pt x="44" y="0"/>
                      <a:pt x="41" y="3"/>
                      <a:pt x="37" y="8"/>
                    </a:cubicBezTo>
                    <a:cubicBezTo>
                      <a:pt x="35" y="11"/>
                      <a:pt x="32" y="14"/>
                      <a:pt x="29" y="17"/>
                    </a:cubicBezTo>
                    <a:cubicBezTo>
                      <a:pt x="27" y="20"/>
                      <a:pt x="24" y="23"/>
                      <a:pt x="21" y="27"/>
                    </a:cubicBezTo>
                    <a:cubicBezTo>
                      <a:pt x="11" y="40"/>
                      <a:pt x="0" y="54"/>
                      <a:pt x="0"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4" name="Freeform 71"/>
              <p:cNvSpPr/>
              <p:nvPr/>
            </p:nvSpPr>
            <p:spPr bwMode="auto">
              <a:xfrm>
                <a:off x="4471988" y="876300"/>
                <a:ext cx="320675" cy="319088"/>
              </a:xfrm>
              <a:custGeom>
                <a:avLst/>
                <a:gdLst>
                  <a:gd name="T0" fmla="*/ 255 w 397"/>
                  <a:gd name="T1" fmla="*/ 144 h 395"/>
                  <a:gd name="T2" fmla="*/ 227 w 397"/>
                  <a:gd name="T3" fmla="*/ 170 h 395"/>
                  <a:gd name="T4" fmla="*/ 199 w 397"/>
                  <a:gd name="T5" fmla="*/ 197 h 395"/>
                  <a:gd name="T6" fmla="*/ 168 w 397"/>
                  <a:gd name="T7" fmla="*/ 230 h 395"/>
                  <a:gd name="T8" fmla="*/ 110 w 397"/>
                  <a:gd name="T9" fmla="*/ 291 h 395"/>
                  <a:gd name="T10" fmla="*/ 84 w 397"/>
                  <a:gd name="T11" fmla="*/ 319 h 395"/>
                  <a:gd name="T12" fmla="*/ 0 w 397"/>
                  <a:gd name="T13" fmla="*/ 245 h 395"/>
                  <a:gd name="T14" fmla="*/ 10 w 397"/>
                  <a:gd name="T15" fmla="*/ 234 h 395"/>
                  <a:gd name="T16" fmla="*/ 36 w 397"/>
                  <a:gd name="T17" fmla="*/ 204 h 395"/>
                  <a:gd name="T18" fmla="*/ 118 w 397"/>
                  <a:gd name="T19" fmla="*/ 118 h 395"/>
                  <a:gd name="T20" fmla="*/ 205 w 397"/>
                  <a:gd name="T21" fmla="*/ 36 h 395"/>
                  <a:gd name="T22" fmla="*/ 234 w 397"/>
                  <a:gd name="T23" fmla="*/ 10 h 395"/>
                  <a:gd name="T24" fmla="*/ 245 w 397"/>
                  <a:gd name="T25" fmla="*/ 0 h 395"/>
                  <a:gd name="T26" fmla="*/ 397 w 397"/>
                  <a:gd name="T27" fmla="*/ 172 h 395"/>
                  <a:gd name="T28" fmla="*/ 387 w 397"/>
                  <a:gd name="T29" fmla="*/ 180 h 395"/>
                  <a:gd name="T30" fmla="*/ 360 w 397"/>
                  <a:gd name="T31" fmla="*/ 204 h 395"/>
                  <a:gd name="T32" fmla="*/ 282 w 397"/>
                  <a:gd name="T33" fmla="*/ 279 h 395"/>
                  <a:gd name="T34" fmla="*/ 207 w 397"/>
                  <a:gd name="T35" fmla="*/ 358 h 395"/>
                  <a:gd name="T36" fmla="*/ 183 w 397"/>
                  <a:gd name="T37" fmla="*/ 384 h 395"/>
                  <a:gd name="T38" fmla="*/ 174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255" y="144"/>
                    </a:moveTo>
                    <a:cubicBezTo>
                      <a:pt x="255" y="144"/>
                      <a:pt x="244" y="154"/>
                      <a:pt x="227" y="170"/>
                    </a:cubicBezTo>
                    <a:cubicBezTo>
                      <a:pt x="219" y="178"/>
                      <a:pt x="209" y="187"/>
                      <a:pt x="199" y="197"/>
                    </a:cubicBezTo>
                    <a:cubicBezTo>
                      <a:pt x="189" y="208"/>
                      <a:pt x="178" y="219"/>
                      <a:pt x="168" y="230"/>
                    </a:cubicBezTo>
                    <a:cubicBezTo>
                      <a:pt x="146" y="252"/>
                      <a:pt x="125" y="274"/>
                      <a:pt x="110" y="291"/>
                    </a:cubicBezTo>
                    <a:cubicBezTo>
                      <a:pt x="95" y="308"/>
                      <a:pt x="84" y="319"/>
                      <a:pt x="84" y="319"/>
                    </a:cubicBezTo>
                    <a:cubicBezTo>
                      <a:pt x="0" y="245"/>
                      <a:pt x="0" y="245"/>
                      <a:pt x="0" y="245"/>
                    </a:cubicBezTo>
                    <a:cubicBezTo>
                      <a:pt x="0" y="245"/>
                      <a:pt x="4" y="241"/>
                      <a:pt x="10" y="234"/>
                    </a:cubicBezTo>
                    <a:cubicBezTo>
                      <a:pt x="16" y="227"/>
                      <a:pt x="25" y="216"/>
                      <a:pt x="36" y="204"/>
                    </a:cubicBezTo>
                    <a:cubicBezTo>
                      <a:pt x="59" y="181"/>
                      <a:pt x="89" y="150"/>
                      <a:pt x="118" y="118"/>
                    </a:cubicBezTo>
                    <a:cubicBezTo>
                      <a:pt x="150" y="88"/>
                      <a:pt x="181" y="58"/>
                      <a:pt x="205" y="36"/>
                    </a:cubicBezTo>
                    <a:cubicBezTo>
                      <a:pt x="216" y="25"/>
                      <a:pt x="227" y="16"/>
                      <a:pt x="234" y="10"/>
                    </a:cubicBezTo>
                    <a:cubicBezTo>
                      <a:pt x="241" y="3"/>
                      <a:pt x="245" y="0"/>
                      <a:pt x="245" y="0"/>
                    </a:cubicBezTo>
                    <a:cubicBezTo>
                      <a:pt x="397" y="172"/>
                      <a:pt x="397" y="172"/>
                      <a:pt x="397" y="172"/>
                    </a:cubicBezTo>
                    <a:cubicBezTo>
                      <a:pt x="397" y="172"/>
                      <a:pt x="393" y="175"/>
                      <a:pt x="387" y="180"/>
                    </a:cubicBezTo>
                    <a:cubicBezTo>
                      <a:pt x="380" y="186"/>
                      <a:pt x="371" y="194"/>
                      <a:pt x="360" y="204"/>
                    </a:cubicBezTo>
                    <a:cubicBezTo>
                      <a:pt x="339" y="225"/>
                      <a:pt x="310" y="252"/>
                      <a:pt x="282" y="279"/>
                    </a:cubicBezTo>
                    <a:cubicBezTo>
                      <a:pt x="255" y="308"/>
                      <a:pt x="227" y="336"/>
                      <a:pt x="207" y="358"/>
                    </a:cubicBezTo>
                    <a:cubicBezTo>
                      <a:pt x="197" y="368"/>
                      <a:pt x="189" y="378"/>
                      <a:pt x="183" y="384"/>
                    </a:cubicBezTo>
                    <a:cubicBezTo>
                      <a:pt x="177" y="391"/>
                      <a:pt x="174" y="395"/>
                      <a:pt x="174"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5" name="Line 72"/>
              <p:cNvSpPr>
                <a:spLocks noChangeShapeType="1"/>
              </p:cNvSpPr>
              <p:nvPr/>
            </p:nvSpPr>
            <p:spPr bwMode="auto">
              <a:xfrm flipV="1">
                <a:off x="4792663"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6" name="Line 73"/>
              <p:cNvSpPr>
                <a:spLocks noChangeShapeType="1"/>
              </p:cNvSpPr>
              <p:nvPr/>
            </p:nvSpPr>
            <p:spPr bwMode="auto">
              <a:xfrm flipV="1">
                <a:off x="4576763" y="1195388"/>
                <a:ext cx="36513"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7" name="Freeform 74"/>
              <p:cNvSpPr/>
              <p:nvPr/>
            </p:nvSpPr>
            <p:spPr bwMode="auto">
              <a:xfrm>
                <a:off x="4764088" y="636588"/>
                <a:ext cx="323850" cy="304800"/>
              </a:xfrm>
              <a:custGeom>
                <a:avLst/>
                <a:gdLst>
                  <a:gd name="T0" fmla="*/ 139 w 401"/>
                  <a:gd name="T1" fmla="*/ 233 h 378"/>
                  <a:gd name="T2" fmla="*/ 239 w 401"/>
                  <a:gd name="T3" fmla="*/ 162 h 378"/>
                  <a:gd name="T4" fmla="*/ 342 w 401"/>
                  <a:gd name="T5" fmla="*/ 96 h 378"/>
                  <a:gd name="T6" fmla="*/ 283 w 401"/>
                  <a:gd name="T7" fmla="*/ 0 h 378"/>
                  <a:gd name="T8" fmla="*/ 237 w 401"/>
                  <a:gd name="T9" fmla="*/ 29 h 378"/>
                  <a:gd name="T10" fmla="*/ 191 w 401"/>
                  <a:gd name="T11" fmla="*/ 59 h 378"/>
                  <a:gd name="T12" fmla="*/ 178 w 401"/>
                  <a:gd name="T13" fmla="*/ 67 h 378"/>
                  <a:gd name="T14" fmla="*/ 165 w 401"/>
                  <a:gd name="T15" fmla="*/ 76 h 378"/>
                  <a:gd name="T16" fmla="*/ 138 w 401"/>
                  <a:gd name="T17" fmla="*/ 95 h 378"/>
                  <a:gd name="T18" fmla="*/ 87 w 401"/>
                  <a:gd name="T19" fmla="*/ 132 h 378"/>
                  <a:gd name="T20" fmla="*/ 63 w 401"/>
                  <a:gd name="T21" fmla="*/ 149 h 378"/>
                  <a:gd name="T22" fmla="*/ 42 w 401"/>
                  <a:gd name="T23" fmla="*/ 165 h 378"/>
                  <a:gd name="T24" fmla="*/ 0 w 401"/>
                  <a:gd name="T25" fmla="*/ 199 h 378"/>
                  <a:gd name="T26" fmla="*/ 143 w 401"/>
                  <a:gd name="T27" fmla="*/ 378 h 378"/>
                  <a:gd name="T28" fmla="*/ 181 w 401"/>
                  <a:gd name="T29" fmla="*/ 348 h 378"/>
                  <a:gd name="T30" fmla="*/ 269 w 401"/>
                  <a:gd name="T31" fmla="*/ 284 h 378"/>
                  <a:gd name="T32" fmla="*/ 293 w 401"/>
                  <a:gd name="T33" fmla="*/ 267 h 378"/>
                  <a:gd name="T34" fmla="*/ 316 w 401"/>
                  <a:gd name="T35" fmla="*/ 251 h 378"/>
                  <a:gd name="T36" fmla="*/ 359 w 401"/>
                  <a:gd name="T37" fmla="*/ 224 h 378"/>
                  <a:gd name="T38" fmla="*/ 401 w 401"/>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78">
                    <a:moveTo>
                      <a:pt x="139" y="233"/>
                    </a:moveTo>
                    <a:cubicBezTo>
                      <a:pt x="139" y="233"/>
                      <a:pt x="189" y="197"/>
                      <a:pt x="239" y="162"/>
                    </a:cubicBezTo>
                    <a:cubicBezTo>
                      <a:pt x="290" y="129"/>
                      <a:pt x="342" y="96"/>
                      <a:pt x="342" y="96"/>
                    </a:cubicBezTo>
                    <a:cubicBezTo>
                      <a:pt x="283" y="0"/>
                      <a:pt x="283" y="0"/>
                      <a:pt x="283" y="0"/>
                    </a:cubicBezTo>
                    <a:cubicBezTo>
                      <a:pt x="283" y="0"/>
                      <a:pt x="265" y="11"/>
                      <a:pt x="237" y="29"/>
                    </a:cubicBezTo>
                    <a:cubicBezTo>
                      <a:pt x="224" y="38"/>
                      <a:pt x="208" y="48"/>
                      <a:pt x="191" y="59"/>
                    </a:cubicBezTo>
                    <a:cubicBezTo>
                      <a:pt x="186" y="62"/>
                      <a:pt x="182" y="64"/>
                      <a:pt x="178" y="67"/>
                    </a:cubicBezTo>
                    <a:cubicBezTo>
                      <a:pt x="173" y="70"/>
                      <a:pt x="169" y="73"/>
                      <a:pt x="165" y="76"/>
                    </a:cubicBezTo>
                    <a:cubicBezTo>
                      <a:pt x="156" y="83"/>
                      <a:pt x="147" y="89"/>
                      <a:pt x="138" y="95"/>
                    </a:cubicBezTo>
                    <a:cubicBezTo>
                      <a:pt x="121" y="108"/>
                      <a:pt x="103" y="120"/>
                      <a:pt x="87" y="132"/>
                    </a:cubicBezTo>
                    <a:cubicBezTo>
                      <a:pt x="78" y="138"/>
                      <a:pt x="70" y="143"/>
                      <a:pt x="63" y="149"/>
                    </a:cubicBezTo>
                    <a:cubicBezTo>
                      <a:pt x="56" y="155"/>
                      <a:pt x="49" y="160"/>
                      <a:pt x="42" y="165"/>
                    </a:cubicBezTo>
                    <a:cubicBezTo>
                      <a:pt x="17" y="185"/>
                      <a:pt x="0" y="199"/>
                      <a:pt x="0" y="199"/>
                    </a:cubicBezTo>
                    <a:cubicBezTo>
                      <a:pt x="143" y="378"/>
                      <a:pt x="143" y="378"/>
                      <a:pt x="143" y="378"/>
                    </a:cubicBezTo>
                    <a:cubicBezTo>
                      <a:pt x="143" y="378"/>
                      <a:pt x="158" y="366"/>
                      <a:pt x="181" y="348"/>
                    </a:cubicBezTo>
                    <a:cubicBezTo>
                      <a:pt x="204" y="329"/>
                      <a:pt x="237" y="307"/>
                      <a:pt x="269" y="284"/>
                    </a:cubicBezTo>
                    <a:cubicBezTo>
                      <a:pt x="277" y="278"/>
                      <a:pt x="285" y="273"/>
                      <a:pt x="293" y="267"/>
                    </a:cubicBezTo>
                    <a:cubicBezTo>
                      <a:pt x="301" y="261"/>
                      <a:pt x="309" y="256"/>
                      <a:pt x="316" y="251"/>
                    </a:cubicBezTo>
                    <a:cubicBezTo>
                      <a:pt x="332" y="241"/>
                      <a:pt x="347" y="232"/>
                      <a:pt x="359" y="224"/>
                    </a:cubicBezTo>
                    <a:cubicBezTo>
                      <a:pt x="384" y="208"/>
                      <a:pt x="401" y="197"/>
                      <a:pt x="401"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8" name="Freeform 75"/>
              <p:cNvSpPr/>
              <p:nvPr/>
            </p:nvSpPr>
            <p:spPr bwMode="auto">
              <a:xfrm>
                <a:off x="4835525" y="941388"/>
                <a:ext cx="42863" cy="36513"/>
              </a:xfrm>
              <a:custGeom>
                <a:avLst/>
                <a:gdLst>
                  <a:gd name="T0" fmla="*/ 54 w 54"/>
                  <a:gd name="T1" fmla="*/ 0 h 44"/>
                  <a:gd name="T2" fmla="*/ 26 w 54"/>
                  <a:gd name="T3" fmla="*/ 22 h 44"/>
                  <a:gd name="T4" fmla="*/ 16 w 54"/>
                  <a:gd name="T5" fmla="*/ 30 h 44"/>
                  <a:gd name="T6" fmla="*/ 8 w 54"/>
                  <a:gd name="T7" fmla="*/ 37 h 44"/>
                  <a:gd name="T8" fmla="*/ 0 w 54"/>
                  <a:gd name="T9" fmla="*/ 44 h 44"/>
                </a:gdLst>
                <a:ahLst/>
                <a:cxnLst>
                  <a:cxn ang="0">
                    <a:pos x="T0" y="T1"/>
                  </a:cxn>
                  <a:cxn ang="0">
                    <a:pos x="T2" y="T3"/>
                  </a:cxn>
                  <a:cxn ang="0">
                    <a:pos x="T4" y="T5"/>
                  </a:cxn>
                  <a:cxn ang="0">
                    <a:pos x="T6" y="T7"/>
                  </a:cxn>
                  <a:cxn ang="0">
                    <a:pos x="T8" y="T9"/>
                  </a:cxn>
                </a:cxnLst>
                <a:rect l="0" t="0" r="r" b="b"/>
                <a:pathLst>
                  <a:path w="54" h="44">
                    <a:moveTo>
                      <a:pt x="54" y="0"/>
                    </a:moveTo>
                    <a:cubicBezTo>
                      <a:pt x="54" y="0"/>
                      <a:pt x="40" y="11"/>
                      <a:pt x="26" y="22"/>
                    </a:cubicBezTo>
                    <a:cubicBezTo>
                      <a:pt x="23" y="25"/>
                      <a:pt x="19" y="27"/>
                      <a:pt x="16" y="30"/>
                    </a:cubicBezTo>
                    <a:cubicBezTo>
                      <a:pt x="13" y="32"/>
                      <a:pt x="10" y="35"/>
                      <a:pt x="8" y="37"/>
                    </a:cubicBezTo>
                    <a:cubicBezTo>
                      <a:pt x="3" y="41"/>
                      <a:pt x="0" y="44"/>
                      <a:pt x="0"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9" name="Freeform 76"/>
              <p:cNvSpPr/>
              <p:nvPr/>
            </p:nvSpPr>
            <p:spPr bwMode="auto">
              <a:xfrm>
                <a:off x="5087938" y="766763"/>
                <a:ext cx="47625" cy="28575"/>
              </a:xfrm>
              <a:custGeom>
                <a:avLst/>
                <a:gdLst>
                  <a:gd name="T0" fmla="*/ 59 w 59"/>
                  <a:gd name="T1" fmla="*/ 0 h 35"/>
                  <a:gd name="T2" fmla="*/ 29 w 59"/>
                  <a:gd name="T3" fmla="*/ 17 h 35"/>
                  <a:gd name="T4" fmla="*/ 9 w 59"/>
                  <a:gd name="T5" fmla="*/ 29 h 35"/>
                  <a:gd name="T6" fmla="*/ 0 w 59"/>
                  <a:gd name="T7" fmla="*/ 35 h 35"/>
                </a:gdLst>
                <a:ahLst/>
                <a:cxnLst>
                  <a:cxn ang="0">
                    <a:pos x="T0" y="T1"/>
                  </a:cxn>
                  <a:cxn ang="0">
                    <a:pos x="T2" y="T3"/>
                  </a:cxn>
                  <a:cxn ang="0">
                    <a:pos x="T4" y="T5"/>
                  </a:cxn>
                  <a:cxn ang="0">
                    <a:pos x="T6" y="T7"/>
                  </a:cxn>
                </a:cxnLst>
                <a:rect l="0" t="0" r="r" b="b"/>
                <a:pathLst>
                  <a:path w="59" h="35">
                    <a:moveTo>
                      <a:pt x="59" y="0"/>
                    </a:moveTo>
                    <a:cubicBezTo>
                      <a:pt x="59" y="0"/>
                      <a:pt x="44" y="8"/>
                      <a:pt x="29" y="17"/>
                    </a:cubicBezTo>
                    <a:cubicBezTo>
                      <a:pt x="22" y="21"/>
                      <a:pt x="14" y="26"/>
                      <a:pt x="9" y="29"/>
                    </a:cubicBezTo>
                    <a:cubicBezTo>
                      <a:pt x="3" y="33"/>
                      <a:pt x="0" y="35"/>
                      <a:pt x="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0" name="Freeform 77"/>
              <p:cNvSpPr/>
              <p:nvPr/>
            </p:nvSpPr>
            <p:spPr bwMode="auto">
              <a:xfrm>
                <a:off x="5092700" y="458788"/>
                <a:ext cx="322263" cy="280988"/>
              </a:xfrm>
              <a:custGeom>
                <a:avLst/>
                <a:gdLst>
                  <a:gd name="T0" fmla="*/ 274 w 398"/>
                  <a:gd name="T1" fmla="*/ 138 h 346"/>
                  <a:gd name="T2" fmla="*/ 239 w 398"/>
                  <a:gd name="T3" fmla="*/ 154 h 346"/>
                  <a:gd name="T4" fmla="*/ 203 w 398"/>
                  <a:gd name="T5" fmla="*/ 170 h 346"/>
                  <a:gd name="T6" fmla="*/ 163 w 398"/>
                  <a:gd name="T7" fmla="*/ 189 h 346"/>
                  <a:gd name="T8" fmla="*/ 88 w 398"/>
                  <a:gd name="T9" fmla="*/ 227 h 346"/>
                  <a:gd name="T10" fmla="*/ 63 w 398"/>
                  <a:gd name="T11" fmla="*/ 240 h 346"/>
                  <a:gd name="T12" fmla="*/ 54 w 398"/>
                  <a:gd name="T13" fmla="*/ 245 h 346"/>
                  <a:gd name="T14" fmla="*/ 0 w 398"/>
                  <a:gd name="T15" fmla="*/ 146 h 346"/>
                  <a:gd name="T16" fmla="*/ 3 w 398"/>
                  <a:gd name="T17" fmla="*/ 144 h 346"/>
                  <a:gd name="T18" fmla="*/ 13 w 398"/>
                  <a:gd name="T19" fmla="*/ 139 h 346"/>
                  <a:gd name="T20" fmla="*/ 48 w 398"/>
                  <a:gd name="T21" fmla="*/ 121 h 346"/>
                  <a:gd name="T22" fmla="*/ 98 w 398"/>
                  <a:gd name="T23" fmla="*/ 96 h 346"/>
                  <a:gd name="T24" fmla="*/ 125 w 398"/>
                  <a:gd name="T25" fmla="*/ 82 h 346"/>
                  <a:gd name="T26" fmla="*/ 155 w 398"/>
                  <a:gd name="T27" fmla="*/ 68 h 346"/>
                  <a:gd name="T28" fmla="*/ 213 w 398"/>
                  <a:gd name="T29" fmla="*/ 42 h 346"/>
                  <a:gd name="T30" fmla="*/ 264 w 398"/>
                  <a:gd name="T31" fmla="*/ 20 h 346"/>
                  <a:gd name="T32" fmla="*/ 314 w 398"/>
                  <a:gd name="T33" fmla="*/ 0 h 346"/>
                  <a:gd name="T34" fmla="*/ 398 w 398"/>
                  <a:gd name="T35" fmla="*/ 214 h 346"/>
                  <a:gd name="T36" fmla="*/ 353 w 398"/>
                  <a:gd name="T37" fmla="*/ 232 h 346"/>
                  <a:gd name="T38" fmla="*/ 306 w 398"/>
                  <a:gd name="T39" fmla="*/ 252 h 346"/>
                  <a:gd name="T40" fmla="*/ 254 w 398"/>
                  <a:gd name="T41" fmla="*/ 276 h 346"/>
                  <a:gd name="T42" fmla="*/ 227 w 398"/>
                  <a:gd name="T43" fmla="*/ 288 h 346"/>
                  <a:gd name="T44" fmla="*/ 201 w 398"/>
                  <a:gd name="T45" fmla="*/ 301 h 346"/>
                  <a:gd name="T46" fmla="*/ 156 w 398"/>
                  <a:gd name="T47" fmla="*/ 324 h 346"/>
                  <a:gd name="T48" fmla="*/ 112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274" y="138"/>
                    </a:moveTo>
                    <a:cubicBezTo>
                      <a:pt x="274" y="138"/>
                      <a:pt x="260" y="144"/>
                      <a:pt x="239" y="154"/>
                    </a:cubicBezTo>
                    <a:cubicBezTo>
                      <a:pt x="228" y="159"/>
                      <a:pt x="216" y="164"/>
                      <a:pt x="203" y="170"/>
                    </a:cubicBezTo>
                    <a:cubicBezTo>
                      <a:pt x="190" y="176"/>
                      <a:pt x="176" y="182"/>
                      <a:pt x="163" y="189"/>
                    </a:cubicBezTo>
                    <a:cubicBezTo>
                      <a:pt x="135" y="203"/>
                      <a:pt x="108" y="217"/>
                      <a:pt x="88" y="227"/>
                    </a:cubicBezTo>
                    <a:cubicBezTo>
                      <a:pt x="77" y="233"/>
                      <a:pt x="69" y="237"/>
                      <a:pt x="63" y="240"/>
                    </a:cubicBezTo>
                    <a:cubicBezTo>
                      <a:pt x="57" y="243"/>
                      <a:pt x="54" y="245"/>
                      <a:pt x="54" y="245"/>
                    </a:cubicBezTo>
                    <a:cubicBezTo>
                      <a:pt x="0" y="146"/>
                      <a:pt x="0" y="146"/>
                      <a:pt x="0" y="146"/>
                    </a:cubicBezTo>
                    <a:cubicBezTo>
                      <a:pt x="0" y="146"/>
                      <a:pt x="1" y="146"/>
                      <a:pt x="3" y="144"/>
                    </a:cubicBezTo>
                    <a:cubicBezTo>
                      <a:pt x="6" y="143"/>
                      <a:pt x="9" y="141"/>
                      <a:pt x="13" y="139"/>
                    </a:cubicBezTo>
                    <a:cubicBezTo>
                      <a:pt x="22" y="135"/>
                      <a:pt x="34" y="129"/>
                      <a:pt x="48" y="121"/>
                    </a:cubicBezTo>
                    <a:cubicBezTo>
                      <a:pt x="63" y="114"/>
                      <a:pt x="79" y="105"/>
                      <a:pt x="98" y="96"/>
                    </a:cubicBezTo>
                    <a:cubicBezTo>
                      <a:pt x="107" y="91"/>
                      <a:pt x="116" y="87"/>
                      <a:pt x="125" y="82"/>
                    </a:cubicBezTo>
                    <a:cubicBezTo>
                      <a:pt x="135" y="77"/>
                      <a:pt x="145" y="73"/>
                      <a:pt x="155" y="68"/>
                    </a:cubicBezTo>
                    <a:cubicBezTo>
                      <a:pt x="175" y="59"/>
                      <a:pt x="194" y="51"/>
                      <a:pt x="213" y="42"/>
                    </a:cubicBezTo>
                    <a:cubicBezTo>
                      <a:pt x="231" y="34"/>
                      <a:pt x="248" y="26"/>
                      <a:pt x="264" y="20"/>
                    </a:cubicBezTo>
                    <a:cubicBezTo>
                      <a:pt x="294" y="8"/>
                      <a:pt x="314" y="0"/>
                      <a:pt x="314" y="0"/>
                    </a:cubicBezTo>
                    <a:cubicBezTo>
                      <a:pt x="398" y="214"/>
                      <a:pt x="398" y="214"/>
                      <a:pt x="398" y="214"/>
                    </a:cubicBezTo>
                    <a:cubicBezTo>
                      <a:pt x="398" y="214"/>
                      <a:pt x="380" y="221"/>
                      <a:pt x="353" y="232"/>
                    </a:cubicBezTo>
                    <a:cubicBezTo>
                      <a:pt x="339" y="237"/>
                      <a:pt x="323" y="244"/>
                      <a:pt x="306" y="252"/>
                    </a:cubicBezTo>
                    <a:cubicBezTo>
                      <a:pt x="289" y="259"/>
                      <a:pt x="271" y="268"/>
                      <a:pt x="254" y="276"/>
                    </a:cubicBezTo>
                    <a:cubicBezTo>
                      <a:pt x="245" y="280"/>
                      <a:pt x="236" y="284"/>
                      <a:pt x="227" y="288"/>
                    </a:cubicBezTo>
                    <a:cubicBezTo>
                      <a:pt x="218" y="292"/>
                      <a:pt x="210" y="297"/>
                      <a:pt x="201" y="301"/>
                    </a:cubicBezTo>
                    <a:cubicBezTo>
                      <a:pt x="185" y="309"/>
                      <a:pt x="169" y="317"/>
                      <a:pt x="156" y="324"/>
                    </a:cubicBezTo>
                    <a:cubicBezTo>
                      <a:pt x="130" y="337"/>
                      <a:pt x="112" y="346"/>
                      <a:pt x="112"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1" name="Freeform 78"/>
              <p:cNvSpPr/>
              <p:nvPr/>
            </p:nvSpPr>
            <p:spPr bwMode="auto">
              <a:xfrm>
                <a:off x="5414963" y="611188"/>
                <a:ext cx="52388" cy="20638"/>
              </a:xfrm>
              <a:custGeom>
                <a:avLst/>
                <a:gdLst>
                  <a:gd name="T0" fmla="*/ 0 w 65"/>
                  <a:gd name="T1" fmla="*/ 26 h 26"/>
                  <a:gd name="T2" fmla="*/ 33 w 65"/>
                  <a:gd name="T3" fmla="*/ 13 h 26"/>
                  <a:gd name="T4" fmla="*/ 55 w 65"/>
                  <a:gd name="T5" fmla="*/ 4 h 26"/>
                  <a:gd name="T6" fmla="*/ 65 w 65"/>
                  <a:gd name="T7" fmla="*/ 0 h 26"/>
                </a:gdLst>
                <a:ahLst/>
                <a:cxnLst>
                  <a:cxn ang="0">
                    <a:pos x="T0" y="T1"/>
                  </a:cxn>
                  <a:cxn ang="0">
                    <a:pos x="T2" y="T3"/>
                  </a:cxn>
                  <a:cxn ang="0">
                    <a:pos x="T4" y="T5"/>
                  </a:cxn>
                  <a:cxn ang="0">
                    <a:pos x="T6" y="T7"/>
                  </a:cxn>
                </a:cxnLst>
                <a:rect l="0" t="0" r="r" b="b"/>
                <a:pathLst>
                  <a:path w="65" h="26">
                    <a:moveTo>
                      <a:pt x="0" y="26"/>
                    </a:moveTo>
                    <a:cubicBezTo>
                      <a:pt x="0" y="26"/>
                      <a:pt x="17" y="19"/>
                      <a:pt x="33" y="13"/>
                    </a:cubicBezTo>
                    <a:cubicBezTo>
                      <a:pt x="41" y="10"/>
                      <a:pt x="49" y="6"/>
                      <a:pt x="55" y="4"/>
                    </a:cubicBezTo>
                    <a:cubicBezTo>
                      <a:pt x="61" y="2"/>
                      <a:pt x="65" y="0"/>
                      <a:pt x="65"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2" name="Line 79"/>
              <p:cNvSpPr>
                <a:spLocks noChangeShapeType="1"/>
              </p:cNvSpPr>
              <p:nvPr/>
            </p:nvSpPr>
            <p:spPr bwMode="auto">
              <a:xfrm flipV="1">
                <a:off x="5135563"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3" name="Freeform 80"/>
              <p:cNvSpPr/>
              <p:nvPr/>
            </p:nvSpPr>
            <p:spPr bwMode="auto">
              <a:xfrm>
                <a:off x="5461000" y="344488"/>
                <a:ext cx="304800" cy="249238"/>
              </a:xfrm>
              <a:custGeom>
                <a:avLst/>
                <a:gdLst>
                  <a:gd name="T0" fmla="*/ 120 w 377"/>
                  <a:gd name="T1" fmla="*/ 170 h 308"/>
                  <a:gd name="T2" fmla="*/ 157 w 377"/>
                  <a:gd name="T3" fmla="*/ 160 h 308"/>
                  <a:gd name="T4" fmla="*/ 194 w 377"/>
                  <a:gd name="T5" fmla="*/ 149 h 308"/>
                  <a:gd name="T6" fmla="*/ 216 w 377"/>
                  <a:gd name="T7" fmla="*/ 143 h 308"/>
                  <a:gd name="T8" fmla="*/ 238 w 377"/>
                  <a:gd name="T9" fmla="*/ 138 h 308"/>
                  <a:gd name="T10" fmla="*/ 320 w 377"/>
                  <a:gd name="T11" fmla="*/ 119 h 308"/>
                  <a:gd name="T12" fmla="*/ 347 w 377"/>
                  <a:gd name="T13" fmla="*/ 113 h 308"/>
                  <a:gd name="T14" fmla="*/ 357 w 377"/>
                  <a:gd name="T15" fmla="*/ 111 h 308"/>
                  <a:gd name="T16" fmla="*/ 335 w 377"/>
                  <a:gd name="T17" fmla="*/ 0 h 308"/>
                  <a:gd name="T18" fmla="*/ 331 w 377"/>
                  <a:gd name="T19" fmla="*/ 1 h 308"/>
                  <a:gd name="T20" fmla="*/ 320 w 377"/>
                  <a:gd name="T21" fmla="*/ 3 h 308"/>
                  <a:gd name="T22" fmla="*/ 282 w 377"/>
                  <a:gd name="T23" fmla="*/ 12 h 308"/>
                  <a:gd name="T24" fmla="*/ 228 w 377"/>
                  <a:gd name="T25" fmla="*/ 25 h 308"/>
                  <a:gd name="T26" fmla="*/ 166 w 377"/>
                  <a:gd name="T27" fmla="*/ 40 h 308"/>
                  <a:gd name="T28" fmla="*/ 51 w 377"/>
                  <a:gd name="T29" fmla="*/ 73 h 308"/>
                  <a:gd name="T30" fmla="*/ 0 w 377"/>
                  <a:gd name="T31" fmla="*/ 90 h 308"/>
                  <a:gd name="T32" fmla="*/ 73 w 377"/>
                  <a:gd name="T33" fmla="*/ 308 h 308"/>
                  <a:gd name="T34" fmla="*/ 119 w 377"/>
                  <a:gd name="T35" fmla="*/ 292 h 308"/>
                  <a:gd name="T36" fmla="*/ 224 w 377"/>
                  <a:gd name="T37" fmla="*/ 262 h 308"/>
                  <a:gd name="T38" fmla="*/ 252 w 377"/>
                  <a:gd name="T39" fmla="*/ 255 h 308"/>
                  <a:gd name="T40" fmla="*/ 280 w 377"/>
                  <a:gd name="T41" fmla="*/ 248 h 308"/>
                  <a:gd name="T42" fmla="*/ 329 w 377"/>
                  <a:gd name="T43" fmla="*/ 237 h 308"/>
                  <a:gd name="T44" fmla="*/ 364 w 377"/>
                  <a:gd name="T45" fmla="*/ 229 h 308"/>
                  <a:gd name="T46" fmla="*/ 377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120" y="170"/>
                    </a:moveTo>
                    <a:cubicBezTo>
                      <a:pt x="120" y="170"/>
                      <a:pt x="134" y="166"/>
                      <a:pt x="157" y="160"/>
                    </a:cubicBezTo>
                    <a:cubicBezTo>
                      <a:pt x="168" y="157"/>
                      <a:pt x="180" y="153"/>
                      <a:pt x="194" y="149"/>
                    </a:cubicBezTo>
                    <a:cubicBezTo>
                      <a:pt x="201" y="147"/>
                      <a:pt x="208" y="145"/>
                      <a:pt x="216" y="143"/>
                    </a:cubicBezTo>
                    <a:cubicBezTo>
                      <a:pt x="223" y="141"/>
                      <a:pt x="230" y="140"/>
                      <a:pt x="238" y="138"/>
                    </a:cubicBezTo>
                    <a:cubicBezTo>
                      <a:pt x="268" y="131"/>
                      <a:pt x="297" y="124"/>
                      <a:pt x="320" y="119"/>
                    </a:cubicBezTo>
                    <a:cubicBezTo>
                      <a:pt x="331" y="116"/>
                      <a:pt x="340" y="114"/>
                      <a:pt x="347" y="113"/>
                    </a:cubicBezTo>
                    <a:cubicBezTo>
                      <a:pt x="353" y="111"/>
                      <a:pt x="357" y="111"/>
                      <a:pt x="357" y="111"/>
                    </a:cubicBezTo>
                    <a:cubicBezTo>
                      <a:pt x="335" y="0"/>
                      <a:pt x="335" y="0"/>
                      <a:pt x="335" y="0"/>
                    </a:cubicBezTo>
                    <a:cubicBezTo>
                      <a:pt x="335" y="0"/>
                      <a:pt x="333" y="1"/>
                      <a:pt x="331" y="1"/>
                    </a:cubicBezTo>
                    <a:cubicBezTo>
                      <a:pt x="328" y="2"/>
                      <a:pt x="325" y="2"/>
                      <a:pt x="320" y="3"/>
                    </a:cubicBezTo>
                    <a:cubicBezTo>
                      <a:pt x="311" y="6"/>
                      <a:pt x="298" y="9"/>
                      <a:pt x="282" y="12"/>
                    </a:cubicBezTo>
                    <a:cubicBezTo>
                      <a:pt x="266" y="16"/>
                      <a:pt x="248" y="20"/>
                      <a:pt x="228" y="25"/>
                    </a:cubicBezTo>
                    <a:cubicBezTo>
                      <a:pt x="208" y="29"/>
                      <a:pt x="187" y="34"/>
                      <a:pt x="166" y="40"/>
                    </a:cubicBezTo>
                    <a:cubicBezTo>
                      <a:pt x="124" y="52"/>
                      <a:pt x="83" y="64"/>
                      <a:pt x="51" y="73"/>
                    </a:cubicBezTo>
                    <a:cubicBezTo>
                      <a:pt x="21" y="83"/>
                      <a:pt x="0" y="90"/>
                      <a:pt x="0" y="90"/>
                    </a:cubicBezTo>
                    <a:cubicBezTo>
                      <a:pt x="73" y="308"/>
                      <a:pt x="73" y="308"/>
                      <a:pt x="73" y="308"/>
                    </a:cubicBezTo>
                    <a:cubicBezTo>
                      <a:pt x="73" y="308"/>
                      <a:pt x="91" y="302"/>
                      <a:pt x="119" y="292"/>
                    </a:cubicBezTo>
                    <a:cubicBezTo>
                      <a:pt x="148" y="284"/>
                      <a:pt x="186" y="273"/>
                      <a:pt x="224" y="262"/>
                    </a:cubicBezTo>
                    <a:cubicBezTo>
                      <a:pt x="233" y="260"/>
                      <a:pt x="243" y="257"/>
                      <a:pt x="252" y="255"/>
                    </a:cubicBezTo>
                    <a:cubicBezTo>
                      <a:pt x="262" y="252"/>
                      <a:pt x="271" y="250"/>
                      <a:pt x="280" y="248"/>
                    </a:cubicBezTo>
                    <a:cubicBezTo>
                      <a:pt x="298" y="244"/>
                      <a:pt x="315" y="240"/>
                      <a:pt x="329" y="237"/>
                    </a:cubicBezTo>
                    <a:cubicBezTo>
                      <a:pt x="343" y="234"/>
                      <a:pt x="355" y="231"/>
                      <a:pt x="364" y="229"/>
                    </a:cubicBezTo>
                    <a:cubicBezTo>
                      <a:pt x="372" y="227"/>
                      <a:pt x="377" y="226"/>
                      <a:pt x="377"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4" name="Line 81"/>
              <p:cNvSpPr>
                <a:spLocks noChangeShapeType="1"/>
              </p:cNvSpPr>
              <p:nvPr/>
            </p:nvSpPr>
            <p:spPr bwMode="auto">
              <a:xfrm flipH="1">
                <a:off x="5467350"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5" name="Line 82"/>
              <p:cNvSpPr>
                <a:spLocks noChangeShapeType="1"/>
              </p:cNvSpPr>
              <p:nvPr/>
            </p:nvSpPr>
            <p:spPr bwMode="auto">
              <a:xfrm flipH="1">
                <a:off x="5765800"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6" name="Freeform 83"/>
              <p:cNvSpPr/>
              <p:nvPr/>
            </p:nvSpPr>
            <p:spPr bwMode="auto">
              <a:xfrm>
                <a:off x="5846763" y="301625"/>
                <a:ext cx="284163" cy="206375"/>
              </a:xfrm>
              <a:custGeom>
                <a:avLst/>
                <a:gdLst>
                  <a:gd name="T0" fmla="*/ 260 w 351"/>
                  <a:gd name="T1" fmla="*/ 116 h 256"/>
                  <a:gd name="T2" fmla="*/ 138 w 351"/>
                  <a:gd name="T3" fmla="*/ 125 h 256"/>
                  <a:gd name="T4" fmla="*/ 16 w 351"/>
                  <a:gd name="T5" fmla="*/ 141 h 256"/>
                  <a:gd name="T6" fmla="*/ 0 w 351"/>
                  <a:gd name="T7" fmla="*/ 30 h 256"/>
                  <a:gd name="T8" fmla="*/ 54 w 351"/>
                  <a:gd name="T9" fmla="*/ 23 h 256"/>
                  <a:gd name="T10" fmla="*/ 172 w 351"/>
                  <a:gd name="T11" fmla="*/ 10 h 256"/>
                  <a:gd name="T12" fmla="*/ 236 w 351"/>
                  <a:gd name="T13" fmla="*/ 5 h 256"/>
                  <a:gd name="T14" fmla="*/ 291 w 351"/>
                  <a:gd name="T15" fmla="*/ 2 h 256"/>
                  <a:gd name="T16" fmla="*/ 345 w 351"/>
                  <a:gd name="T17" fmla="*/ 0 h 256"/>
                  <a:gd name="T18" fmla="*/ 351 w 351"/>
                  <a:gd name="T19" fmla="*/ 230 h 256"/>
                  <a:gd name="T20" fmla="*/ 302 w 351"/>
                  <a:gd name="T21" fmla="*/ 231 h 256"/>
                  <a:gd name="T22" fmla="*/ 251 w 351"/>
                  <a:gd name="T23" fmla="*/ 234 h 256"/>
                  <a:gd name="T24" fmla="*/ 194 w 351"/>
                  <a:gd name="T25" fmla="*/ 238 h 256"/>
                  <a:gd name="T26" fmla="*/ 86 w 351"/>
                  <a:gd name="T27" fmla="*/ 250 h 256"/>
                  <a:gd name="T28" fmla="*/ 37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260" y="116"/>
                    </a:moveTo>
                    <a:cubicBezTo>
                      <a:pt x="260" y="116"/>
                      <a:pt x="199" y="121"/>
                      <a:pt x="138" y="125"/>
                    </a:cubicBezTo>
                    <a:cubicBezTo>
                      <a:pt x="77" y="133"/>
                      <a:pt x="16" y="141"/>
                      <a:pt x="16" y="141"/>
                    </a:cubicBezTo>
                    <a:cubicBezTo>
                      <a:pt x="0" y="30"/>
                      <a:pt x="0" y="30"/>
                      <a:pt x="0" y="30"/>
                    </a:cubicBezTo>
                    <a:cubicBezTo>
                      <a:pt x="0" y="30"/>
                      <a:pt x="21" y="27"/>
                      <a:pt x="54" y="23"/>
                    </a:cubicBezTo>
                    <a:cubicBezTo>
                      <a:pt x="86" y="19"/>
                      <a:pt x="129" y="12"/>
                      <a:pt x="172" y="10"/>
                    </a:cubicBezTo>
                    <a:cubicBezTo>
                      <a:pt x="194" y="8"/>
                      <a:pt x="215" y="7"/>
                      <a:pt x="236" y="5"/>
                    </a:cubicBezTo>
                    <a:cubicBezTo>
                      <a:pt x="256" y="4"/>
                      <a:pt x="275" y="2"/>
                      <a:pt x="291" y="2"/>
                    </a:cubicBezTo>
                    <a:cubicBezTo>
                      <a:pt x="323" y="1"/>
                      <a:pt x="345" y="0"/>
                      <a:pt x="345" y="0"/>
                    </a:cubicBezTo>
                    <a:cubicBezTo>
                      <a:pt x="351" y="230"/>
                      <a:pt x="351" y="230"/>
                      <a:pt x="351" y="230"/>
                    </a:cubicBezTo>
                    <a:cubicBezTo>
                      <a:pt x="351" y="230"/>
                      <a:pt x="331" y="230"/>
                      <a:pt x="302" y="231"/>
                    </a:cubicBezTo>
                    <a:cubicBezTo>
                      <a:pt x="287" y="231"/>
                      <a:pt x="270" y="233"/>
                      <a:pt x="251" y="234"/>
                    </a:cubicBezTo>
                    <a:cubicBezTo>
                      <a:pt x="233" y="235"/>
                      <a:pt x="213" y="237"/>
                      <a:pt x="194" y="238"/>
                    </a:cubicBezTo>
                    <a:cubicBezTo>
                      <a:pt x="154" y="240"/>
                      <a:pt x="115" y="247"/>
                      <a:pt x="86" y="250"/>
                    </a:cubicBezTo>
                    <a:cubicBezTo>
                      <a:pt x="56" y="254"/>
                      <a:pt x="37" y="256"/>
                      <a:pt x="37"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7" name="Line 84"/>
              <p:cNvSpPr>
                <a:spLocks noChangeShapeType="1"/>
              </p:cNvSpPr>
              <p:nvPr/>
            </p:nvSpPr>
            <p:spPr bwMode="auto">
              <a:xfrm flipV="1">
                <a:off x="6130925"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8" name="Freeform 85"/>
              <p:cNvSpPr/>
              <p:nvPr/>
            </p:nvSpPr>
            <p:spPr bwMode="auto">
              <a:xfrm>
                <a:off x="5821363" y="508000"/>
                <a:ext cx="55563" cy="9525"/>
              </a:xfrm>
              <a:custGeom>
                <a:avLst/>
                <a:gdLst>
                  <a:gd name="T0" fmla="*/ 0 w 69"/>
                  <a:gd name="T1" fmla="*/ 12 h 12"/>
                  <a:gd name="T2" fmla="*/ 35 w 69"/>
                  <a:gd name="T3" fmla="*/ 6 h 12"/>
                  <a:gd name="T4" fmla="*/ 58 w 69"/>
                  <a:gd name="T5" fmla="*/ 2 h 12"/>
                  <a:gd name="T6" fmla="*/ 69 w 69"/>
                  <a:gd name="T7" fmla="*/ 0 h 12"/>
                </a:gdLst>
                <a:ahLst/>
                <a:cxnLst>
                  <a:cxn ang="0">
                    <a:pos x="T0" y="T1"/>
                  </a:cxn>
                  <a:cxn ang="0">
                    <a:pos x="T2" y="T3"/>
                  </a:cxn>
                  <a:cxn ang="0">
                    <a:pos x="T4" y="T5"/>
                  </a:cxn>
                  <a:cxn ang="0">
                    <a:pos x="T6" y="T7"/>
                  </a:cxn>
                </a:cxnLst>
                <a:rect l="0" t="0" r="r" b="b"/>
                <a:pathLst>
                  <a:path w="69" h="12">
                    <a:moveTo>
                      <a:pt x="0" y="12"/>
                    </a:moveTo>
                    <a:cubicBezTo>
                      <a:pt x="0" y="12"/>
                      <a:pt x="17" y="9"/>
                      <a:pt x="35" y="6"/>
                    </a:cubicBezTo>
                    <a:cubicBezTo>
                      <a:pt x="43" y="4"/>
                      <a:pt x="52" y="3"/>
                      <a:pt x="58" y="2"/>
                    </a:cubicBezTo>
                    <a:cubicBezTo>
                      <a:pt x="64" y="1"/>
                      <a:pt x="69" y="0"/>
                      <a:pt x="69"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9" name="Freeform 86"/>
              <p:cNvSpPr/>
              <p:nvPr/>
            </p:nvSpPr>
            <p:spPr bwMode="auto">
              <a:xfrm>
                <a:off x="6242050" y="301625"/>
                <a:ext cx="284163" cy="206375"/>
              </a:xfrm>
              <a:custGeom>
                <a:avLst/>
                <a:gdLst>
                  <a:gd name="T0" fmla="*/ 91 w 351"/>
                  <a:gd name="T1" fmla="*/ 116 h 256"/>
                  <a:gd name="T2" fmla="*/ 213 w 351"/>
                  <a:gd name="T3" fmla="*/ 125 h 256"/>
                  <a:gd name="T4" fmla="*/ 335 w 351"/>
                  <a:gd name="T5" fmla="*/ 141 h 256"/>
                  <a:gd name="T6" fmla="*/ 351 w 351"/>
                  <a:gd name="T7" fmla="*/ 30 h 256"/>
                  <a:gd name="T8" fmla="*/ 297 w 351"/>
                  <a:gd name="T9" fmla="*/ 23 h 256"/>
                  <a:gd name="T10" fmla="*/ 179 w 351"/>
                  <a:gd name="T11" fmla="*/ 10 h 256"/>
                  <a:gd name="T12" fmla="*/ 115 w 351"/>
                  <a:gd name="T13" fmla="*/ 5 h 256"/>
                  <a:gd name="T14" fmla="*/ 60 w 351"/>
                  <a:gd name="T15" fmla="*/ 2 h 256"/>
                  <a:gd name="T16" fmla="*/ 6 w 351"/>
                  <a:gd name="T17" fmla="*/ 0 h 256"/>
                  <a:gd name="T18" fmla="*/ 0 w 351"/>
                  <a:gd name="T19" fmla="*/ 230 h 256"/>
                  <a:gd name="T20" fmla="*/ 49 w 351"/>
                  <a:gd name="T21" fmla="*/ 231 h 256"/>
                  <a:gd name="T22" fmla="*/ 100 w 351"/>
                  <a:gd name="T23" fmla="*/ 234 h 256"/>
                  <a:gd name="T24" fmla="*/ 157 w 351"/>
                  <a:gd name="T25" fmla="*/ 238 h 256"/>
                  <a:gd name="T26" fmla="*/ 265 w 351"/>
                  <a:gd name="T27" fmla="*/ 250 h 256"/>
                  <a:gd name="T28" fmla="*/ 314 w 351"/>
                  <a:gd name="T29"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1" h="256">
                    <a:moveTo>
                      <a:pt x="91" y="116"/>
                    </a:moveTo>
                    <a:cubicBezTo>
                      <a:pt x="91" y="116"/>
                      <a:pt x="152" y="121"/>
                      <a:pt x="213" y="125"/>
                    </a:cubicBezTo>
                    <a:cubicBezTo>
                      <a:pt x="274" y="133"/>
                      <a:pt x="335" y="141"/>
                      <a:pt x="335" y="141"/>
                    </a:cubicBezTo>
                    <a:cubicBezTo>
                      <a:pt x="351" y="30"/>
                      <a:pt x="351" y="30"/>
                      <a:pt x="351" y="30"/>
                    </a:cubicBezTo>
                    <a:cubicBezTo>
                      <a:pt x="351" y="30"/>
                      <a:pt x="330" y="27"/>
                      <a:pt x="297" y="23"/>
                    </a:cubicBezTo>
                    <a:cubicBezTo>
                      <a:pt x="265" y="19"/>
                      <a:pt x="222" y="12"/>
                      <a:pt x="179" y="10"/>
                    </a:cubicBezTo>
                    <a:cubicBezTo>
                      <a:pt x="157" y="8"/>
                      <a:pt x="136" y="7"/>
                      <a:pt x="115" y="5"/>
                    </a:cubicBezTo>
                    <a:cubicBezTo>
                      <a:pt x="95" y="4"/>
                      <a:pt x="76" y="2"/>
                      <a:pt x="60" y="2"/>
                    </a:cubicBezTo>
                    <a:cubicBezTo>
                      <a:pt x="28" y="1"/>
                      <a:pt x="6" y="0"/>
                      <a:pt x="6" y="0"/>
                    </a:cubicBezTo>
                    <a:cubicBezTo>
                      <a:pt x="0" y="230"/>
                      <a:pt x="0" y="230"/>
                      <a:pt x="0" y="230"/>
                    </a:cubicBezTo>
                    <a:cubicBezTo>
                      <a:pt x="0" y="230"/>
                      <a:pt x="20" y="230"/>
                      <a:pt x="49" y="231"/>
                    </a:cubicBezTo>
                    <a:cubicBezTo>
                      <a:pt x="64" y="231"/>
                      <a:pt x="81" y="233"/>
                      <a:pt x="100" y="234"/>
                    </a:cubicBezTo>
                    <a:cubicBezTo>
                      <a:pt x="118" y="235"/>
                      <a:pt x="138" y="237"/>
                      <a:pt x="157" y="238"/>
                    </a:cubicBezTo>
                    <a:cubicBezTo>
                      <a:pt x="197" y="240"/>
                      <a:pt x="236" y="247"/>
                      <a:pt x="265" y="250"/>
                    </a:cubicBezTo>
                    <a:cubicBezTo>
                      <a:pt x="295" y="254"/>
                      <a:pt x="314" y="256"/>
                      <a:pt x="314" y="25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0" name="Line 87"/>
              <p:cNvSpPr>
                <a:spLocks noChangeShapeType="1"/>
              </p:cNvSpPr>
              <p:nvPr/>
            </p:nvSpPr>
            <p:spPr bwMode="auto">
              <a:xfrm flipH="1" flipV="1">
                <a:off x="6186488" y="485775"/>
                <a:ext cx="55563" cy="15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1" name="Freeform 88"/>
              <p:cNvSpPr/>
              <p:nvPr/>
            </p:nvSpPr>
            <p:spPr bwMode="auto">
              <a:xfrm>
                <a:off x="6496050" y="508000"/>
                <a:ext cx="55563" cy="9525"/>
              </a:xfrm>
              <a:custGeom>
                <a:avLst/>
                <a:gdLst>
                  <a:gd name="T0" fmla="*/ 69 w 69"/>
                  <a:gd name="T1" fmla="*/ 12 h 12"/>
                  <a:gd name="T2" fmla="*/ 34 w 69"/>
                  <a:gd name="T3" fmla="*/ 6 h 12"/>
                  <a:gd name="T4" fmla="*/ 11 w 69"/>
                  <a:gd name="T5" fmla="*/ 2 h 12"/>
                  <a:gd name="T6" fmla="*/ 0 w 69"/>
                  <a:gd name="T7" fmla="*/ 0 h 12"/>
                </a:gdLst>
                <a:ahLst/>
                <a:cxnLst>
                  <a:cxn ang="0">
                    <a:pos x="T0" y="T1"/>
                  </a:cxn>
                  <a:cxn ang="0">
                    <a:pos x="T2" y="T3"/>
                  </a:cxn>
                  <a:cxn ang="0">
                    <a:pos x="T4" y="T5"/>
                  </a:cxn>
                  <a:cxn ang="0">
                    <a:pos x="T6" y="T7"/>
                  </a:cxn>
                </a:cxnLst>
                <a:rect l="0" t="0" r="r" b="b"/>
                <a:pathLst>
                  <a:path w="69" h="12">
                    <a:moveTo>
                      <a:pt x="69" y="12"/>
                    </a:moveTo>
                    <a:cubicBezTo>
                      <a:pt x="69" y="12"/>
                      <a:pt x="52" y="9"/>
                      <a:pt x="34" y="6"/>
                    </a:cubicBezTo>
                    <a:cubicBezTo>
                      <a:pt x="26" y="4"/>
                      <a:pt x="17" y="3"/>
                      <a:pt x="11" y="2"/>
                    </a:cubicBezTo>
                    <a:cubicBezTo>
                      <a:pt x="5" y="1"/>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2" name="Freeform 89"/>
              <p:cNvSpPr/>
              <p:nvPr/>
            </p:nvSpPr>
            <p:spPr bwMode="auto">
              <a:xfrm>
                <a:off x="6607175" y="344488"/>
                <a:ext cx="304800" cy="249238"/>
              </a:xfrm>
              <a:custGeom>
                <a:avLst/>
                <a:gdLst>
                  <a:gd name="T0" fmla="*/ 257 w 377"/>
                  <a:gd name="T1" fmla="*/ 170 h 308"/>
                  <a:gd name="T2" fmla="*/ 220 w 377"/>
                  <a:gd name="T3" fmla="*/ 160 h 308"/>
                  <a:gd name="T4" fmla="*/ 183 w 377"/>
                  <a:gd name="T5" fmla="*/ 149 h 308"/>
                  <a:gd name="T6" fmla="*/ 162 w 377"/>
                  <a:gd name="T7" fmla="*/ 143 h 308"/>
                  <a:gd name="T8" fmla="*/ 139 w 377"/>
                  <a:gd name="T9" fmla="*/ 138 h 308"/>
                  <a:gd name="T10" fmla="*/ 57 w 377"/>
                  <a:gd name="T11" fmla="*/ 119 h 308"/>
                  <a:gd name="T12" fmla="*/ 30 w 377"/>
                  <a:gd name="T13" fmla="*/ 113 h 308"/>
                  <a:gd name="T14" fmla="*/ 20 w 377"/>
                  <a:gd name="T15" fmla="*/ 111 h 308"/>
                  <a:gd name="T16" fmla="*/ 42 w 377"/>
                  <a:gd name="T17" fmla="*/ 0 h 308"/>
                  <a:gd name="T18" fmla="*/ 46 w 377"/>
                  <a:gd name="T19" fmla="*/ 1 h 308"/>
                  <a:gd name="T20" fmla="*/ 57 w 377"/>
                  <a:gd name="T21" fmla="*/ 3 h 308"/>
                  <a:gd name="T22" fmla="*/ 95 w 377"/>
                  <a:gd name="T23" fmla="*/ 12 h 308"/>
                  <a:gd name="T24" fmla="*/ 149 w 377"/>
                  <a:gd name="T25" fmla="*/ 25 h 308"/>
                  <a:gd name="T26" fmla="*/ 211 w 377"/>
                  <a:gd name="T27" fmla="*/ 40 h 308"/>
                  <a:gd name="T28" fmla="*/ 326 w 377"/>
                  <a:gd name="T29" fmla="*/ 73 h 308"/>
                  <a:gd name="T30" fmla="*/ 377 w 377"/>
                  <a:gd name="T31" fmla="*/ 90 h 308"/>
                  <a:gd name="T32" fmla="*/ 304 w 377"/>
                  <a:gd name="T33" fmla="*/ 308 h 308"/>
                  <a:gd name="T34" fmla="*/ 258 w 377"/>
                  <a:gd name="T35" fmla="*/ 292 h 308"/>
                  <a:gd name="T36" fmla="*/ 153 w 377"/>
                  <a:gd name="T37" fmla="*/ 262 h 308"/>
                  <a:gd name="T38" fmla="*/ 125 w 377"/>
                  <a:gd name="T39" fmla="*/ 255 h 308"/>
                  <a:gd name="T40" fmla="*/ 97 w 377"/>
                  <a:gd name="T41" fmla="*/ 248 h 308"/>
                  <a:gd name="T42" fmla="*/ 48 w 377"/>
                  <a:gd name="T43" fmla="*/ 237 h 308"/>
                  <a:gd name="T44" fmla="*/ 13 w 377"/>
                  <a:gd name="T45" fmla="*/ 229 h 308"/>
                  <a:gd name="T46" fmla="*/ 0 w 377"/>
                  <a:gd name="T47" fmla="*/ 22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308">
                    <a:moveTo>
                      <a:pt x="257" y="170"/>
                    </a:moveTo>
                    <a:cubicBezTo>
                      <a:pt x="257" y="170"/>
                      <a:pt x="243" y="166"/>
                      <a:pt x="220" y="160"/>
                    </a:cubicBezTo>
                    <a:cubicBezTo>
                      <a:pt x="209" y="157"/>
                      <a:pt x="197" y="153"/>
                      <a:pt x="183" y="149"/>
                    </a:cubicBezTo>
                    <a:cubicBezTo>
                      <a:pt x="176" y="147"/>
                      <a:pt x="169" y="145"/>
                      <a:pt x="162" y="143"/>
                    </a:cubicBezTo>
                    <a:cubicBezTo>
                      <a:pt x="154" y="141"/>
                      <a:pt x="147" y="140"/>
                      <a:pt x="139" y="138"/>
                    </a:cubicBezTo>
                    <a:cubicBezTo>
                      <a:pt x="110" y="131"/>
                      <a:pt x="80" y="124"/>
                      <a:pt x="57" y="119"/>
                    </a:cubicBezTo>
                    <a:cubicBezTo>
                      <a:pt x="46" y="116"/>
                      <a:pt x="37" y="114"/>
                      <a:pt x="30" y="113"/>
                    </a:cubicBezTo>
                    <a:cubicBezTo>
                      <a:pt x="24" y="111"/>
                      <a:pt x="20" y="111"/>
                      <a:pt x="20" y="111"/>
                    </a:cubicBezTo>
                    <a:cubicBezTo>
                      <a:pt x="42" y="0"/>
                      <a:pt x="42" y="0"/>
                      <a:pt x="42" y="0"/>
                    </a:cubicBezTo>
                    <a:cubicBezTo>
                      <a:pt x="42" y="0"/>
                      <a:pt x="44" y="1"/>
                      <a:pt x="46" y="1"/>
                    </a:cubicBezTo>
                    <a:cubicBezTo>
                      <a:pt x="49" y="2"/>
                      <a:pt x="52" y="2"/>
                      <a:pt x="57" y="3"/>
                    </a:cubicBezTo>
                    <a:cubicBezTo>
                      <a:pt x="66" y="6"/>
                      <a:pt x="79" y="9"/>
                      <a:pt x="95" y="12"/>
                    </a:cubicBezTo>
                    <a:cubicBezTo>
                      <a:pt x="111" y="16"/>
                      <a:pt x="129" y="20"/>
                      <a:pt x="149" y="25"/>
                    </a:cubicBezTo>
                    <a:cubicBezTo>
                      <a:pt x="169" y="29"/>
                      <a:pt x="190" y="34"/>
                      <a:pt x="211" y="40"/>
                    </a:cubicBezTo>
                    <a:cubicBezTo>
                      <a:pt x="253" y="52"/>
                      <a:pt x="294" y="64"/>
                      <a:pt x="326" y="73"/>
                    </a:cubicBezTo>
                    <a:cubicBezTo>
                      <a:pt x="356" y="83"/>
                      <a:pt x="377" y="90"/>
                      <a:pt x="377" y="90"/>
                    </a:cubicBezTo>
                    <a:cubicBezTo>
                      <a:pt x="304" y="308"/>
                      <a:pt x="304" y="308"/>
                      <a:pt x="304" y="308"/>
                    </a:cubicBezTo>
                    <a:cubicBezTo>
                      <a:pt x="304" y="308"/>
                      <a:pt x="286" y="302"/>
                      <a:pt x="258" y="292"/>
                    </a:cubicBezTo>
                    <a:cubicBezTo>
                      <a:pt x="229" y="284"/>
                      <a:pt x="191" y="273"/>
                      <a:pt x="153" y="262"/>
                    </a:cubicBezTo>
                    <a:cubicBezTo>
                      <a:pt x="144" y="260"/>
                      <a:pt x="134" y="257"/>
                      <a:pt x="125" y="255"/>
                    </a:cubicBezTo>
                    <a:cubicBezTo>
                      <a:pt x="116" y="252"/>
                      <a:pt x="106" y="250"/>
                      <a:pt x="97" y="248"/>
                    </a:cubicBezTo>
                    <a:cubicBezTo>
                      <a:pt x="79" y="244"/>
                      <a:pt x="62" y="240"/>
                      <a:pt x="48" y="237"/>
                    </a:cubicBezTo>
                    <a:cubicBezTo>
                      <a:pt x="34" y="234"/>
                      <a:pt x="22" y="231"/>
                      <a:pt x="13" y="229"/>
                    </a:cubicBezTo>
                    <a:cubicBezTo>
                      <a:pt x="5" y="227"/>
                      <a:pt x="0" y="226"/>
                      <a:pt x="0" y="22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3" name="Line 90"/>
              <p:cNvSpPr>
                <a:spLocks noChangeShapeType="1"/>
              </p:cNvSpPr>
              <p:nvPr/>
            </p:nvSpPr>
            <p:spPr bwMode="auto">
              <a:xfrm>
                <a:off x="6853238" y="593725"/>
                <a:ext cx="52388" cy="174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4" name="Line 91"/>
              <p:cNvSpPr>
                <a:spLocks noChangeShapeType="1"/>
              </p:cNvSpPr>
              <p:nvPr/>
            </p:nvSpPr>
            <p:spPr bwMode="auto">
              <a:xfrm>
                <a:off x="6551613" y="517525"/>
                <a:ext cx="55563" cy="952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5" name="Freeform 92"/>
              <p:cNvSpPr/>
              <p:nvPr/>
            </p:nvSpPr>
            <p:spPr bwMode="auto">
              <a:xfrm>
                <a:off x="6958013" y="458788"/>
                <a:ext cx="322263" cy="280988"/>
              </a:xfrm>
              <a:custGeom>
                <a:avLst/>
                <a:gdLst>
                  <a:gd name="T0" fmla="*/ 124 w 398"/>
                  <a:gd name="T1" fmla="*/ 138 h 346"/>
                  <a:gd name="T2" fmla="*/ 159 w 398"/>
                  <a:gd name="T3" fmla="*/ 154 h 346"/>
                  <a:gd name="T4" fmla="*/ 195 w 398"/>
                  <a:gd name="T5" fmla="*/ 170 h 346"/>
                  <a:gd name="T6" fmla="*/ 235 w 398"/>
                  <a:gd name="T7" fmla="*/ 189 h 346"/>
                  <a:gd name="T8" fmla="*/ 310 w 398"/>
                  <a:gd name="T9" fmla="*/ 227 h 346"/>
                  <a:gd name="T10" fmla="*/ 335 w 398"/>
                  <a:gd name="T11" fmla="*/ 240 h 346"/>
                  <a:gd name="T12" fmla="*/ 344 w 398"/>
                  <a:gd name="T13" fmla="*/ 245 h 346"/>
                  <a:gd name="T14" fmla="*/ 398 w 398"/>
                  <a:gd name="T15" fmla="*/ 146 h 346"/>
                  <a:gd name="T16" fmla="*/ 395 w 398"/>
                  <a:gd name="T17" fmla="*/ 144 h 346"/>
                  <a:gd name="T18" fmla="*/ 385 w 398"/>
                  <a:gd name="T19" fmla="*/ 139 h 346"/>
                  <a:gd name="T20" fmla="*/ 350 w 398"/>
                  <a:gd name="T21" fmla="*/ 121 h 346"/>
                  <a:gd name="T22" fmla="*/ 301 w 398"/>
                  <a:gd name="T23" fmla="*/ 96 h 346"/>
                  <a:gd name="T24" fmla="*/ 273 w 398"/>
                  <a:gd name="T25" fmla="*/ 82 h 346"/>
                  <a:gd name="T26" fmla="*/ 243 w 398"/>
                  <a:gd name="T27" fmla="*/ 68 h 346"/>
                  <a:gd name="T28" fmla="*/ 185 w 398"/>
                  <a:gd name="T29" fmla="*/ 42 h 346"/>
                  <a:gd name="T30" fmla="*/ 134 w 398"/>
                  <a:gd name="T31" fmla="*/ 20 h 346"/>
                  <a:gd name="T32" fmla="*/ 84 w 398"/>
                  <a:gd name="T33" fmla="*/ 0 h 346"/>
                  <a:gd name="T34" fmla="*/ 0 w 398"/>
                  <a:gd name="T35" fmla="*/ 214 h 346"/>
                  <a:gd name="T36" fmla="*/ 45 w 398"/>
                  <a:gd name="T37" fmla="*/ 232 h 346"/>
                  <a:gd name="T38" fmla="*/ 92 w 398"/>
                  <a:gd name="T39" fmla="*/ 252 h 346"/>
                  <a:gd name="T40" fmla="*/ 145 w 398"/>
                  <a:gd name="T41" fmla="*/ 276 h 346"/>
                  <a:gd name="T42" fmla="*/ 171 w 398"/>
                  <a:gd name="T43" fmla="*/ 288 h 346"/>
                  <a:gd name="T44" fmla="*/ 197 w 398"/>
                  <a:gd name="T45" fmla="*/ 301 h 346"/>
                  <a:gd name="T46" fmla="*/ 242 w 398"/>
                  <a:gd name="T47" fmla="*/ 324 h 346"/>
                  <a:gd name="T48" fmla="*/ 286 w 398"/>
                  <a:gd name="T49"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8" h="346">
                    <a:moveTo>
                      <a:pt x="124" y="138"/>
                    </a:moveTo>
                    <a:cubicBezTo>
                      <a:pt x="124" y="138"/>
                      <a:pt x="138" y="144"/>
                      <a:pt x="159" y="154"/>
                    </a:cubicBezTo>
                    <a:cubicBezTo>
                      <a:pt x="170" y="159"/>
                      <a:pt x="182" y="164"/>
                      <a:pt x="195" y="170"/>
                    </a:cubicBezTo>
                    <a:cubicBezTo>
                      <a:pt x="208" y="176"/>
                      <a:pt x="222" y="182"/>
                      <a:pt x="235" y="189"/>
                    </a:cubicBezTo>
                    <a:cubicBezTo>
                      <a:pt x="263" y="203"/>
                      <a:pt x="290" y="217"/>
                      <a:pt x="310" y="227"/>
                    </a:cubicBezTo>
                    <a:cubicBezTo>
                      <a:pt x="321" y="233"/>
                      <a:pt x="329" y="237"/>
                      <a:pt x="335" y="240"/>
                    </a:cubicBezTo>
                    <a:cubicBezTo>
                      <a:pt x="341" y="243"/>
                      <a:pt x="344" y="245"/>
                      <a:pt x="344" y="245"/>
                    </a:cubicBezTo>
                    <a:cubicBezTo>
                      <a:pt x="398" y="146"/>
                      <a:pt x="398" y="146"/>
                      <a:pt x="398" y="146"/>
                    </a:cubicBezTo>
                    <a:cubicBezTo>
                      <a:pt x="398" y="146"/>
                      <a:pt x="397" y="146"/>
                      <a:pt x="395" y="144"/>
                    </a:cubicBezTo>
                    <a:cubicBezTo>
                      <a:pt x="392" y="143"/>
                      <a:pt x="389" y="141"/>
                      <a:pt x="385" y="139"/>
                    </a:cubicBezTo>
                    <a:cubicBezTo>
                      <a:pt x="376" y="135"/>
                      <a:pt x="364" y="129"/>
                      <a:pt x="350" y="121"/>
                    </a:cubicBezTo>
                    <a:cubicBezTo>
                      <a:pt x="336" y="114"/>
                      <a:pt x="319" y="105"/>
                      <a:pt x="301" y="96"/>
                    </a:cubicBezTo>
                    <a:cubicBezTo>
                      <a:pt x="291" y="91"/>
                      <a:pt x="282" y="87"/>
                      <a:pt x="273" y="82"/>
                    </a:cubicBezTo>
                    <a:cubicBezTo>
                      <a:pt x="263" y="77"/>
                      <a:pt x="253" y="73"/>
                      <a:pt x="243" y="68"/>
                    </a:cubicBezTo>
                    <a:cubicBezTo>
                      <a:pt x="223" y="59"/>
                      <a:pt x="204" y="51"/>
                      <a:pt x="185" y="42"/>
                    </a:cubicBezTo>
                    <a:cubicBezTo>
                      <a:pt x="167" y="34"/>
                      <a:pt x="150" y="26"/>
                      <a:pt x="134" y="20"/>
                    </a:cubicBezTo>
                    <a:cubicBezTo>
                      <a:pt x="104" y="8"/>
                      <a:pt x="84" y="0"/>
                      <a:pt x="84" y="0"/>
                    </a:cubicBezTo>
                    <a:cubicBezTo>
                      <a:pt x="0" y="214"/>
                      <a:pt x="0" y="214"/>
                      <a:pt x="0" y="214"/>
                    </a:cubicBezTo>
                    <a:cubicBezTo>
                      <a:pt x="0" y="214"/>
                      <a:pt x="18" y="221"/>
                      <a:pt x="45" y="232"/>
                    </a:cubicBezTo>
                    <a:cubicBezTo>
                      <a:pt x="59" y="237"/>
                      <a:pt x="75" y="244"/>
                      <a:pt x="92" y="252"/>
                    </a:cubicBezTo>
                    <a:cubicBezTo>
                      <a:pt x="109" y="259"/>
                      <a:pt x="127" y="268"/>
                      <a:pt x="145" y="276"/>
                    </a:cubicBezTo>
                    <a:cubicBezTo>
                      <a:pt x="154" y="280"/>
                      <a:pt x="162" y="284"/>
                      <a:pt x="171" y="288"/>
                    </a:cubicBezTo>
                    <a:cubicBezTo>
                      <a:pt x="180" y="292"/>
                      <a:pt x="188" y="297"/>
                      <a:pt x="197" y="301"/>
                    </a:cubicBezTo>
                    <a:cubicBezTo>
                      <a:pt x="213" y="309"/>
                      <a:pt x="229" y="317"/>
                      <a:pt x="242" y="324"/>
                    </a:cubicBezTo>
                    <a:cubicBezTo>
                      <a:pt x="268" y="337"/>
                      <a:pt x="286" y="346"/>
                      <a:pt x="286" y="3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6" name="Freeform 93"/>
              <p:cNvSpPr/>
              <p:nvPr/>
            </p:nvSpPr>
            <p:spPr bwMode="auto">
              <a:xfrm>
                <a:off x="6905625" y="611188"/>
                <a:ext cx="52388" cy="20638"/>
              </a:xfrm>
              <a:custGeom>
                <a:avLst/>
                <a:gdLst>
                  <a:gd name="T0" fmla="*/ 65 w 65"/>
                  <a:gd name="T1" fmla="*/ 26 h 26"/>
                  <a:gd name="T2" fmla="*/ 32 w 65"/>
                  <a:gd name="T3" fmla="*/ 13 h 26"/>
                  <a:gd name="T4" fmla="*/ 10 w 65"/>
                  <a:gd name="T5" fmla="*/ 4 h 26"/>
                  <a:gd name="T6" fmla="*/ 0 w 65"/>
                  <a:gd name="T7" fmla="*/ 0 h 26"/>
                </a:gdLst>
                <a:ahLst/>
                <a:cxnLst>
                  <a:cxn ang="0">
                    <a:pos x="T0" y="T1"/>
                  </a:cxn>
                  <a:cxn ang="0">
                    <a:pos x="T2" y="T3"/>
                  </a:cxn>
                  <a:cxn ang="0">
                    <a:pos x="T4" y="T5"/>
                  </a:cxn>
                  <a:cxn ang="0">
                    <a:pos x="T6" y="T7"/>
                  </a:cxn>
                </a:cxnLst>
                <a:rect l="0" t="0" r="r" b="b"/>
                <a:pathLst>
                  <a:path w="65" h="26">
                    <a:moveTo>
                      <a:pt x="65" y="26"/>
                    </a:moveTo>
                    <a:cubicBezTo>
                      <a:pt x="65" y="26"/>
                      <a:pt x="48" y="19"/>
                      <a:pt x="32" y="13"/>
                    </a:cubicBezTo>
                    <a:cubicBezTo>
                      <a:pt x="24" y="10"/>
                      <a:pt x="16" y="6"/>
                      <a:pt x="10" y="4"/>
                    </a:cubicBezTo>
                    <a:cubicBezTo>
                      <a:pt x="4" y="2"/>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7" name="Line 94"/>
              <p:cNvSpPr>
                <a:spLocks noChangeShapeType="1"/>
              </p:cNvSpPr>
              <p:nvPr/>
            </p:nvSpPr>
            <p:spPr bwMode="auto">
              <a:xfrm flipH="1" flipV="1">
                <a:off x="7189788" y="739775"/>
                <a:ext cx="47625" cy="26988"/>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8" name="Freeform 95"/>
              <p:cNvSpPr/>
              <p:nvPr/>
            </p:nvSpPr>
            <p:spPr bwMode="auto">
              <a:xfrm>
                <a:off x="7286625" y="636588"/>
                <a:ext cx="322263" cy="304800"/>
              </a:xfrm>
              <a:custGeom>
                <a:avLst/>
                <a:gdLst>
                  <a:gd name="T0" fmla="*/ 261 w 400"/>
                  <a:gd name="T1" fmla="*/ 233 h 378"/>
                  <a:gd name="T2" fmla="*/ 161 w 400"/>
                  <a:gd name="T3" fmla="*/ 162 h 378"/>
                  <a:gd name="T4" fmla="*/ 58 w 400"/>
                  <a:gd name="T5" fmla="*/ 96 h 378"/>
                  <a:gd name="T6" fmla="*/ 117 w 400"/>
                  <a:gd name="T7" fmla="*/ 0 h 378"/>
                  <a:gd name="T8" fmla="*/ 163 w 400"/>
                  <a:gd name="T9" fmla="*/ 29 h 378"/>
                  <a:gd name="T10" fmla="*/ 209 w 400"/>
                  <a:gd name="T11" fmla="*/ 59 h 378"/>
                  <a:gd name="T12" fmla="*/ 222 w 400"/>
                  <a:gd name="T13" fmla="*/ 67 h 378"/>
                  <a:gd name="T14" fmla="*/ 235 w 400"/>
                  <a:gd name="T15" fmla="*/ 76 h 378"/>
                  <a:gd name="T16" fmla="*/ 262 w 400"/>
                  <a:gd name="T17" fmla="*/ 95 h 378"/>
                  <a:gd name="T18" fmla="*/ 313 w 400"/>
                  <a:gd name="T19" fmla="*/ 132 h 378"/>
                  <a:gd name="T20" fmla="*/ 337 w 400"/>
                  <a:gd name="T21" fmla="*/ 149 h 378"/>
                  <a:gd name="T22" fmla="*/ 358 w 400"/>
                  <a:gd name="T23" fmla="*/ 165 h 378"/>
                  <a:gd name="T24" fmla="*/ 400 w 400"/>
                  <a:gd name="T25" fmla="*/ 199 h 378"/>
                  <a:gd name="T26" fmla="*/ 257 w 400"/>
                  <a:gd name="T27" fmla="*/ 378 h 378"/>
                  <a:gd name="T28" fmla="*/ 219 w 400"/>
                  <a:gd name="T29" fmla="*/ 348 h 378"/>
                  <a:gd name="T30" fmla="*/ 131 w 400"/>
                  <a:gd name="T31" fmla="*/ 284 h 378"/>
                  <a:gd name="T32" fmla="*/ 107 w 400"/>
                  <a:gd name="T33" fmla="*/ 267 h 378"/>
                  <a:gd name="T34" fmla="*/ 84 w 400"/>
                  <a:gd name="T35" fmla="*/ 251 h 378"/>
                  <a:gd name="T36" fmla="*/ 41 w 400"/>
                  <a:gd name="T37" fmla="*/ 224 h 378"/>
                  <a:gd name="T38" fmla="*/ 0 w 400"/>
                  <a:gd name="T39" fmla="*/ 19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378">
                    <a:moveTo>
                      <a:pt x="261" y="233"/>
                    </a:moveTo>
                    <a:cubicBezTo>
                      <a:pt x="261" y="233"/>
                      <a:pt x="211" y="197"/>
                      <a:pt x="161" y="162"/>
                    </a:cubicBezTo>
                    <a:cubicBezTo>
                      <a:pt x="110" y="129"/>
                      <a:pt x="58" y="96"/>
                      <a:pt x="58" y="96"/>
                    </a:cubicBezTo>
                    <a:cubicBezTo>
                      <a:pt x="117" y="0"/>
                      <a:pt x="117" y="0"/>
                      <a:pt x="117" y="0"/>
                    </a:cubicBezTo>
                    <a:cubicBezTo>
                      <a:pt x="117" y="0"/>
                      <a:pt x="135" y="11"/>
                      <a:pt x="163" y="29"/>
                    </a:cubicBezTo>
                    <a:cubicBezTo>
                      <a:pt x="176" y="38"/>
                      <a:pt x="192" y="48"/>
                      <a:pt x="209" y="59"/>
                    </a:cubicBezTo>
                    <a:cubicBezTo>
                      <a:pt x="214" y="62"/>
                      <a:pt x="218" y="64"/>
                      <a:pt x="222" y="67"/>
                    </a:cubicBezTo>
                    <a:cubicBezTo>
                      <a:pt x="227" y="70"/>
                      <a:pt x="231" y="73"/>
                      <a:pt x="235" y="76"/>
                    </a:cubicBezTo>
                    <a:cubicBezTo>
                      <a:pt x="244" y="83"/>
                      <a:pt x="253" y="89"/>
                      <a:pt x="262" y="95"/>
                    </a:cubicBezTo>
                    <a:cubicBezTo>
                      <a:pt x="279" y="108"/>
                      <a:pt x="297" y="120"/>
                      <a:pt x="313" y="132"/>
                    </a:cubicBezTo>
                    <a:cubicBezTo>
                      <a:pt x="322" y="138"/>
                      <a:pt x="330" y="143"/>
                      <a:pt x="337" y="149"/>
                    </a:cubicBezTo>
                    <a:cubicBezTo>
                      <a:pt x="344" y="155"/>
                      <a:pt x="351" y="160"/>
                      <a:pt x="358" y="165"/>
                    </a:cubicBezTo>
                    <a:cubicBezTo>
                      <a:pt x="383" y="185"/>
                      <a:pt x="400" y="199"/>
                      <a:pt x="400" y="199"/>
                    </a:cubicBezTo>
                    <a:cubicBezTo>
                      <a:pt x="257" y="378"/>
                      <a:pt x="257" y="378"/>
                      <a:pt x="257" y="378"/>
                    </a:cubicBezTo>
                    <a:cubicBezTo>
                      <a:pt x="257" y="378"/>
                      <a:pt x="242" y="366"/>
                      <a:pt x="219" y="348"/>
                    </a:cubicBezTo>
                    <a:cubicBezTo>
                      <a:pt x="196" y="329"/>
                      <a:pt x="163" y="307"/>
                      <a:pt x="131" y="284"/>
                    </a:cubicBezTo>
                    <a:cubicBezTo>
                      <a:pt x="123" y="278"/>
                      <a:pt x="115" y="273"/>
                      <a:pt x="107" y="267"/>
                    </a:cubicBezTo>
                    <a:cubicBezTo>
                      <a:pt x="99" y="261"/>
                      <a:pt x="91" y="256"/>
                      <a:pt x="84" y="251"/>
                    </a:cubicBezTo>
                    <a:cubicBezTo>
                      <a:pt x="68" y="241"/>
                      <a:pt x="53" y="232"/>
                      <a:pt x="41" y="224"/>
                    </a:cubicBezTo>
                    <a:cubicBezTo>
                      <a:pt x="16" y="208"/>
                      <a:pt x="0" y="197"/>
                      <a:pt x="0" y="19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9" name="Freeform 96"/>
              <p:cNvSpPr/>
              <p:nvPr/>
            </p:nvSpPr>
            <p:spPr bwMode="auto">
              <a:xfrm>
                <a:off x="7494588" y="941388"/>
                <a:ext cx="42863" cy="36513"/>
              </a:xfrm>
              <a:custGeom>
                <a:avLst/>
                <a:gdLst>
                  <a:gd name="T0" fmla="*/ 0 w 54"/>
                  <a:gd name="T1" fmla="*/ 0 h 44"/>
                  <a:gd name="T2" fmla="*/ 28 w 54"/>
                  <a:gd name="T3" fmla="*/ 22 h 44"/>
                  <a:gd name="T4" fmla="*/ 38 w 54"/>
                  <a:gd name="T5" fmla="*/ 30 h 44"/>
                  <a:gd name="T6" fmla="*/ 46 w 54"/>
                  <a:gd name="T7" fmla="*/ 37 h 44"/>
                  <a:gd name="T8" fmla="*/ 54 w 54"/>
                  <a:gd name="T9" fmla="*/ 44 h 44"/>
                </a:gdLst>
                <a:ahLst/>
                <a:cxnLst>
                  <a:cxn ang="0">
                    <a:pos x="T0" y="T1"/>
                  </a:cxn>
                  <a:cxn ang="0">
                    <a:pos x="T2" y="T3"/>
                  </a:cxn>
                  <a:cxn ang="0">
                    <a:pos x="T4" y="T5"/>
                  </a:cxn>
                  <a:cxn ang="0">
                    <a:pos x="T6" y="T7"/>
                  </a:cxn>
                  <a:cxn ang="0">
                    <a:pos x="T8" y="T9"/>
                  </a:cxn>
                </a:cxnLst>
                <a:rect l="0" t="0" r="r" b="b"/>
                <a:pathLst>
                  <a:path w="54" h="44">
                    <a:moveTo>
                      <a:pt x="0" y="0"/>
                    </a:moveTo>
                    <a:cubicBezTo>
                      <a:pt x="0" y="0"/>
                      <a:pt x="14" y="11"/>
                      <a:pt x="28" y="22"/>
                    </a:cubicBezTo>
                    <a:cubicBezTo>
                      <a:pt x="31" y="25"/>
                      <a:pt x="35" y="27"/>
                      <a:pt x="38" y="30"/>
                    </a:cubicBezTo>
                    <a:cubicBezTo>
                      <a:pt x="41" y="32"/>
                      <a:pt x="44" y="35"/>
                      <a:pt x="46" y="37"/>
                    </a:cubicBezTo>
                    <a:cubicBezTo>
                      <a:pt x="51" y="41"/>
                      <a:pt x="54" y="44"/>
                      <a:pt x="54" y="4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0" name="Freeform 97"/>
              <p:cNvSpPr/>
              <p:nvPr/>
            </p:nvSpPr>
            <p:spPr bwMode="auto">
              <a:xfrm>
                <a:off x="7237413" y="766763"/>
                <a:ext cx="49213" cy="28575"/>
              </a:xfrm>
              <a:custGeom>
                <a:avLst/>
                <a:gdLst>
                  <a:gd name="T0" fmla="*/ 0 w 60"/>
                  <a:gd name="T1" fmla="*/ 0 h 35"/>
                  <a:gd name="T2" fmla="*/ 30 w 60"/>
                  <a:gd name="T3" fmla="*/ 17 h 35"/>
                  <a:gd name="T4" fmla="*/ 50 w 60"/>
                  <a:gd name="T5" fmla="*/ 29 h 35"/>
                  <a:gd name="T6" fmla="*/ 60 w 60"/>
                  <a:gd name="T7" fmla="*/ 35 h 35"/>
                </a:gdLst>
                <a:ahLst/>
                <a:cxnLst>
                  <a:cxn ang="0">
                    <a:pos x="T0" y="T1"/>
                  </a:cxn>
                  <a:cxn ang="0">
                    <a:pos x="T2" y="T3"/>
                  </a:cxn>
                  <a:cxn ang="0">
                    <a:pos x="T4" y="T5"/>
                  </a:cxn>
                  <a:cxn ang="0">
                    <a:pos x="T6" y="T7"/>
                  </a:cxn>
                </a:cxnLst>
                <a:rect l="0" t="0" r="r" b="b"/>
                <a:pathLst>
                  <a:path w="60" h="35">
                    <a:moveTo>
                      <a:pt x="0" y="0"/>
                    </a:moveTo>
                    <a:cubicBezTo>
                      <a:pt x="0" y="0"/>
                      <a:pt x="15" y="8"/>
                      <a:pt x="30" y="17"/>
                    </a:cubicBezTo>
                    <a:cubicBezTo>
                      <a:pt x="37" y="21"/>
                      <a:pt x="45" y="26"/>
                      <a:pt x="50" y="29"/>
                    </a:cubicBezTo>
                    <a:cubicBezTo>
                      <a:pt x="56" y="33"/>
                      <a:pt x="60" y="35"/>
                      <a:pt x="60" y="3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1" name="Freeform 98"/>
              <p:cNvSpPr/>
              <p:nvPr/>
            </p:nvSpPr>
            <p:spPr bwMode="auto">
              <a:xfrm>
                <a:off x="7580313" y="876300"/>
                <a:ext cx="320675" cy="319088"/>
              </a:xfrm>
              <a:custGeom>
                <a:avLst/>
                <a:gdLst>
                  <a:gd name="T0" fmla="*/ 142 w 397"/>
                  <a:gd name="T1" fmla="*/ 144 h 395"/>
                  <a:gd name="T2" fmla="*/ 170 w 397"/>
                  <a:gd name="T3" fmla="*/ 170 h 395"/>
                  <a:gd name="T4" fmla="*/ 198 w 397"/>
                  <a:gd name="T5" fmla="*/ 197 h 395"/>
                  <a:gd name="T6" fmla="*/ 229 w 397"/>
                  <a:gd name="T7" fmla="*/ 230 h 395"/>
                  <a:gd name="T8" fmla="*/ 287 w 397"/>
                  <a:gd name="T9" fmla="*/ 291 h 395"/>
                  <a:gd name="T10" fmla="*/ 313 w 397"/>
                  <a:gd name="T11" fmla="*/ 319 h 395"/>
                  <a:gd name="T12" fmla="*/ 397 w 397"/>
                  <a:gd name="T13" fmla="*/ 245 h 395"/>
                  <a:gd name="T14" fmla="*/ 387 w 397"/>
                  <a:gd name="T15" fmla="*/ 234 h 395"/>
                  <a:gd name="T16" fmla="*/ 361 w 397"/>
                  <a:gd name="T17" fmla="*/ 204 h 395"/>
                  <a:gd name="T18" fmla="*/ 279 w 397"/>
                  <a:gd name="T19" fmla="*/ 118 h 395"/>
                  <a:gd name="T20" fmla="*/ 192 w 397"/>
                  <a:gd name="T21" fmla="*/ 36 h 395"/>
                  <a:gd name="T22" fmla="*/ 163 w 397"/>
                  <a:gd name="T23" fmla="*/ 10 h 395"/>
                  <a:gd name="T24" fmla="*/ 152 w 397"/>
                  <a:gd name="T25" fmla="*/ 0 h 395"/>
                  <a:gd name="T26" fmla="*/ 0 w 397"/>
                  <a:gd name="T27" fmla="*/ 172 h 395"/>
                  <a:gd name="T28" fmla="*/ 10 w 397"/>
                  <a:gd name="T29" fmla="*/ 180 h 395"/>
                  <a:gd name="T30" fmla="*/ 37 w 397"/>
                  <a:gd name="T31" fmla="*/ 204 h 395"/>
                  <a:gd name="T32" fmla="*/ 115 w 397"/>
                  <a:gd name="T33" fmla="*/ 279 h 395"/>
                  <a:gd name="T34" fmla="*/ 190 w 397"/>
                  <a:gd name="T35" fmla="*/ 358 h 395"/>
                  <a:gd name="T36" fmla="*/ 214 w 397"/>
                  <a:gd name="T37" fmla="*/ 384 h 395"/>
                  <a:gd name="T38" fmla="*/ 223 w 397"/>
                  <a:gd name="T39" fmla="*/ 395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7" h="395">
                    <a:moveTo>
                      <a:pt x="142" y="144"/>
                    </a:moveTo>
                    <a:cubicBezTo>
                      <a:pt x="142" y="144"/>
                      <a:pt x="154" y="154"/>
                      <a:pt x="170" y="170"/>
                    </a:cubicBezTo>
                    <a:cubicBezTo>
                      <a:pt x="178" y="178"/>
                      <a:pt x="188" y="187"/>
                      <a:pt x="198" y="197"/>
                    </a:cubicBezTo>
                    <a:cubicBezTo>
                      <a:pt x="208" y="208"/>
                      <a:pt x="219" y="219"/>
                      <a:pt x="229" y="230"/>
                    </a:cubicBezTo>
                    <a:cubicBezTo>
                      <a:pt x="251" y="252"/>
                      <a:pt x="272" y="274"/>
                      <a:pt x="287" y="291"/>
                    </a:cubicBezTo>
                    <a:cubicBezTo>
                      <a:pt x="303" y="308"/>
                      <a:pt x="313" y="319"/>
                      <a:pt x="313" y="319"/>
                    </a:cubicBezTo>
                    <a:cubicBezTo>
                      <a:pt x="397" y="245"/>
                      <a:pt x="397" y="245"/>
                      <a:pt x="397" y="245"/>
                    </a:cubicBezTo>
                    <a:cubicBezTo>
                      <a:pt x="397" y="245"/>
                      <a:pt x="393" y="241"/>
                      <a:pt x="387" y="234"/>
                    </a:cubicBezTo>
                    <a:cubicBezTo>
                      <a:pt x="381" y="227"/>
                      <a:pt x="372" y="216"/>
                      <a:pt x="361" y="204"/>
                    </a:cubicBezTo>
                    <a:cubicBezTo>
                      <a:pt x="338" y="181"/>
                      <a:pt x="308" y="150"/>
                      <a:pt x="279" y="118"/>
                    </a:cubicBezTo>
                    <a:cubicBezTo>
                      <a:pt x="247" y="88"/>
                      <a:pt x="216" y="58"/>
                      <a:pt x="192" y="36"/>
                    </a:cubicBezTo>
                    <a:cubicBezTo>
                      <a:pt x="181" y="25"/>
                      <a:pt x="170" y="16"/>
                      <a:pt x="163" y="10"/>
                    </a:cubicBezTo>
                    <a:cubicBezTo>
                      <a:pt x="156" y="3"/>
                      <a:pt x="152" y="0"/>
                      <a:pt x="152" y="0"/>
                    </a:cubicBezTo>
                    <a:cubicBezTo>
                      <a:pt x="0" y="172"/>
                      <a:pt x="0" y="172"/>
                      <a:pt x="0" y="172"/>
                    </a:cubicBezTo>
                    <a:cubicBezTo>
                      <a:pt x="0" y="172"/>
                      <a:pt x="4" y="175"/>
                      <a:pt x="10" y="180"/>
                    </a:cubicBezTo>
                    <a:cubicBezTo>
                      <a:pt x="17" y="186"/>
                      <a:pt x="26" y="194"/>
                      <a:pt x="37" y="204"/>
                    </a:cubicBezTo>
                    <a:cubicBezTo>
                      <a:pt x="58" y="225"/>
                      <a:pt x="87" y="252"/>
                      <a:pt x="115" y="279"/>
                    </a:cubicBezTo>
                    <a:cubicBezTo>
                      <a:pt x="142" y="308"/>
                      <a:pt x="170" y="336"/>
                      <a:pt x="190" y="358"/>
                    </a:cubicBezTo>
                    <a:cubicBezTo>
                      <a:pt x="200" y="368"/>
                      <a:pt x="208" y="378"/>
                      <a:pt x="214" y="384"/>
                    </a:cubicBezTo>
                    <a:cubicBezTo>
                      <a:pt x="220" y="391"/>
                      <a:pt x="223" y="395"/>
                      <a:pt x="223" y="395"/>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2" name="Line 99"/>
              <p:cNvSpPr>
                <a:spLocks noChangeShapeType="1"/>
              </p:cNvSpPr>
              <p:nvPr/>
            </p:nvSpPr>
            <p:spPr bwMode="auto">
              <a:xfrm flipH="1" flipV="1">
                <a:off x="7537450" y="977900"/>
                <a:ext cx="42863" cy="365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3" name="Line 100"/>
              <p:cNvSpPr>
                <a:spLocks noChangeShapeType="1"/>
              </p:cNvSpPr>
              <p:nvPr/>
            </p:nvSpPr>
            <p:spPr bwMode="auto">
              <a:xfrm flipH="1" flipV="1">
                <a:off x="7761288" y="1195388"/>
                <a:ext cx="34925" cy="412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4" name="Freeform 101"/>
              <p:cNvSpPr/>
              <p:nvPr/>
            </p:nvSpPr>
            <p:spPr bwMode="auto">
              <a:xfrm>
                <a:off x="7832725" y="1162050"/>
                <a:ext cx="304800" cy="327025"/>
              </a:xfrm>
              <a:custGeom>
                <a:avLst/>
                <a:gdLst>
                  <a:gd name="T0" fmla="*/ 234 w 377"/>
                  <a:gd name="T1" fmla="*/ 268 h 404"/>
                  <a:gd name="T2" fmla="*/ 228 w 377"/>
                  <a:gd name="T3" fmla="*/ 259 h 404"/>
                  <a:gd name="T4" fmla="*/ 213 w 377"/>
                  <a:gd name="T5" fmla="*/ 236 h 404"/>
                  <a:gd name="T6" fmla="*/ 164 w 377"/>
                  <a:gd name="T7" fmla="*/ 168 h 404"/>
                  <a:gd name="T8" fmla="*/ 137 w 377"/>
                  <a:gd name="T9" fmla="*/ 131 h 404"/>
                  <a:gd name="T10" fmla="*/ 113 w 377"/>
                  <a:gd name="T11" fmla="*/ 101 h 404"/>
                  <a:gd name="T12" fmla="*/ 90 w 377"/>
                  <a:gd name="T13" fmla="*/ 71 h 404"/>
                  <a:gd name="T14" fmla="*/ 178 w 377"/>
                  <a:gd name="T15" fmla="*/ 0 h 404"/>
                  <a:gd name="T16" fmla="*/ 211 w 377"/>
                  <a:gd name="T17" fmla="*/ 43 h 404"/>
                  <a:gd name="T18" fmla="*/ 281 w 377"/>
                  <a:gd name="T19" fmla="*/ 139 h 404"/>
                  <a:gd name="T20" fmla="*/ 300 w 377"/>
                  <a:gd name="T21" fmla="*/ 165 h 404"/>
                  <a:gd name="T22" fmla="*/ 318 w 377"/>
                  <a:gd name="T23" fmla="*/ 191 h 404"/>
                  <a:gd name="T24" fmla="*/ 348 w 377"/>
                  <a:gd name="T25" fmla="*/ 238 h 404"/>
                  <a:gd name="T26" fmla="*/ 377 w 377"/>
                  <a:gd name="T27" fmla="*/ 284 h 404"/>
                  <a:gd name="T28" fmla="*/ 181 w 377"/>
                  <a:gd name="T29" fmla="*/ 404 h 404"/>
                  <a:gd name="T30" fmla="*/ 155 w 377"/>
                  <a:gd name="T31" fmla="*/ 362 h 404"/>
                  <a:gd name="T32" fmla="*/ 128 w 377"/>
                  <a:gd name="T33" fmla="*/ 320 h 404"/>
                  <a:gd name="T34" fmla="*/ 112 w 377"/>
                  <a:gd name="T35" fmla="*/ 296 h 404"/>
                  <a:gd name="T36" fmla="*/ 94 w 377"/>
                  <a:gd name="T37" fmla="*/ 272 h 404"/>
                  <a:gd name="T38" fmla="*/ 30 w 377"/>
                  <a:gd name="T39" fmla="*/ 185 h 404"/>
                  <a:gd name="T40" fmla="*/ 0 w 377"/>
                  <a:gd name="T41" fmla="*/ 146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404">
                    <a:moveTo>
                      <a:pt x="234" y="268"/>
                    </a:moveTo>
                    <a:cubicBezTo>
                      <a:pt x="234" y="268"/>
                      <a:pt x="231" y="265"/>
                      <a:pt x="228" y="259"/>
                    </a:cubicBezTo>
                    <a:cubicBezTo>
                      <a:pt x="224" y="254"/>
                      <a:pt x="219" y="246"/>
                      <a:pt x="213" y="236"/>
                    </a:cubicBezTo>
                    <a:cubicBezTo>
                      <a:pt x="199" y="218"/>
                      <a:pt x="181" y="193"/>
                      <a:pt x="164" y="168"/>
                    </a:cubicBezTo>
                    <a:cubicBezTo>
                      <a:pt x="155" y="155"/>
                      <a:pt x="146" y="143"/>
                      <a:pt x="137" y="131"/>
                    </a:cubicBezTo>
                    <a:cubicBezTo>
                      <a:pt x="129" y="120"/>
                      <a:pt x="120" y="110"/>
                      <a:pt x="113" y="101"/>
                    </a:cubicBezTo>
                    <a:cubicBezTo>
                      <a:pt x="99" y="83"/>
                      <a:pt x="90" y="71"/>
                      <a:pt x="90" y="71"/>
                    </a:cubicBezTo>
                    <a:cubicBezTo>
                      <a:pt x="178" y="0"/>
                      <a:pt x="178" y="0"/>
                      <a:pt x="178" y="0"/>
                    </a:cubicBezTo>
                    <a:cubicBezTo>
                      <a:pt x="178" y="0"/>
                      <a:pt x="191" y="17"/>
                      <a:pt x="211" y="43"/>
                    </a:cubicBezTo>
                    <a:cubicBezTo>
                      <a:pt x="232" y="68"/>
                      <a:pt x="256" y="104"/>
                      <a:pt x="281" y="139"/>
                    </a:cubicBezTo>
                    <a:cubicBezTo>
                      <a:pt x="288" y="148"/>
                      <a:pt x="294" y="157"/>
                      <a:pt x="300" y="165"/>
                    </a:cubicBezTo>
                    <a:cubicBezTo>
                      <a:pt x="306" y="174"/>
                      <a:pt x="312" y="183"/>
                      <a:pt x="318" y="191"/>
                    </a:cubicBezTo>
                    <a:cubicBezTo>
                      <a:pt x="329" y="208"/>
                      <a:pt x="339" y="224"/>
                      <a:pt x="348" y="238"/>
                    </a:cubicBezTo>
                    <a:cubicBezTo>
                      <a:pt x="365" y="265"/>
                      <a:pt x="377" y="284"/>
                      <a:pt x="377" y="284"/>
                    </a:cubicBezTo>
                    <a:cubicBezTo>
                      <a:pt x="181" y="404"/>
                      <a:pt x="181" y="404"/>
                      <a:pt x="181" y="404"/>
                    </a:cubicBezTo>
                    <a:cubicBezTo>
                      <a:pt x="181" y="404"/>
                      <a:pt x="171" y="387"/>
                      <a:pt x="155" y="362"/>
                    </a:cubicBezTo>
                    <a:cubicBezTo>
                      <a:pt x="147" y="350"/>
                      <a:pt x="138" y="335"/>
                      <a:pt x="128" y="320"/>
                    </a:cubicBezTo>
                    <a:cubicBezTo>
                      <a:pt x="123" y="312"/>
                      <a:pt x="117" y="304"/>
                      <a:pt x="112" y="296"/>
                    </a:cubicBezTo>
                    <a:cubicBezTo>
                      <a:pt x="106" y="288"/>
                      <a:pt x="100" y="280"/>
                      <a:pt x="94" y="272"/>
                    </a:cubicBezTo>
                    <a:cubicBezTo>
                      <a:pt x="71" y="240"/>
                      <a:pt x="49" y="207"/>
                      <a:pt x="30" y="185"/>
                    </a:cubicBezTo>
                    <a:cubicBezTo>
                      <a:pt x="12" y="161"/>
                      <a:pt x="0" y="146"/>
                      <a:pt x="0" y="14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5" name="Freeform 102"/>
              <p:cNvSpPr/>
              <p:nvPr/>
            </p:nvSpPr>
            <p:spPr bwMode="auto">
              <a:xfrm>
                <a:off x="7978775" y="1489075"/>
                <a:ext cx="28575" cy="47625"/>
              </a:xfrm>
              <a:custGeom>
                <a:avLst/>
                <a:gdLst>
                  <a:gd name="T0" fmla="*/ 0 w 36"/>
                  <a:gd name="T1" fmla="*/ 0 h 60"/>
                  <a:gd name="T2" fmla="*/ 6 w 36"/>
                  <a:gd name="T3" fmla="*/ 9 h 60"/>
                  <a:gd name="T4" fmla="*/ 18 w 36"/>
                  <a:gd name="T5" fmla="*/ 30 h 60"/>
                  <a:gd name="T6" fmla="*/ 36 w 36"/>
                  <a:gd name="T7" fmla="*/ 60 h 60"/>
                </a:gdLst>
                <a:ahLst/>
                <a:cxnLst>
                  <a:cxn ang="0">
                    <a:pos x="T0" y="T1"/>
                  </a:cxn>
                  <a:cxn ang="0">
                    <a:pos x="T2" y="T3"/>
                  </a:cxn>
                  <a:cxn ang="0">
                    <a:pos x="T4" y="T5"/>
                  </a:cxn>
                  <a:cxn ang="0">
                    <a:pos x="T6" y="T7"/>
                  </a:cxn>
                </a:cxnLst>
                <a:rect l="0" t="0" r="r" b="b"/>
                <a:pathLst>
                  <a:path w="36" h="60">
                    <a:moveTo>
                      <a:pt x="0" y="0"/>
                    </a:moveTo>
                    <a:cubicBezTo>
                      <a:pt x="0" y="0"/>
                      <a:pt x="3" y="4"/>
                      <a:pt x="6" y="9"/>
                    </a:cubicBezTo>
                    <a:cubicBezTo>
                      <a:pt x="10" y="15"/>
                      <a:pt x="14" y="22"/>
                      <a:pt x="18" y="30"/>
                    </a:cubicBezTo>
                    <a:cubicBezTo>
                      <a:pt x="27" y="45"/>
                      <a:pt x="36" y="60"/>
                      <a:pt x="36" y="6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6" name="Freeform 103"/>
              <p:cNvSpPr/>
              <p:nvPr/>
            </p:nvSpPr>
            <p:spPr bwMode="auto">
              <a:xfrm>
                <a:off x="7796213" y="1236663"/>
                <a:ext cx="36513" cy="44450"/>
              </a:xfrm>
              <a:custGeom>
                <a:avLst/>
                <a:gdLst>
                  <a:gd name="T0" fmla="*/ 0 w 44"/>
                  <a:gd name="T1" fmla="*/ 0 h 54"/>
                  <a:gd name="T2" fmla="*/ 7 w 44"/>
                  <a:gd name="T3" fmla="*/ 8 h 54"/>
                  <a:gd name="T4" fmla="*/ 15 w 44"/>
                  <a:gd name="T5" fmla="*/ 17 h 54"/>
                  <a:gd name="T6" fmla="*/ 23 w 44"/>
                  <a:gd name="T7" fmla="*/ 27 h 54"/>
                  <a:gd name="T8" fmla="*/ 44 w 44"/>
                  <a:gd name="T9" fmla="*/ 54 h 54"/>
                </a:gdLst>
                <a:ahLst/>
                <a:cxnLst>
                  <a:cxn ang="0">
                    <a:pos x="T0" y="T1"/>
                  </a:cxn>
                  <a:cxn ang="0">
                    <a:pos x="T2" y="T3"/>
                  </a:cxn>
                  <a:cxn ang="0">
                    <a:pos x="T4" y="T5"/>
                  </a:cxn>
                  <a:cxn ang="0">
                    <a:pos x="T6" y="T7"/>
                  </a:cxn>
                  <a:cxn ang="0">
                    <a:pos x="T8" y="T9"/>
                  </a:cxn>
                </a:cxnLst>
                <a:rect l="0" t="0" r="r" b="b"/>
                <a:pathLst>
                  <a:path w="44" h="54">
                    <a:moveTo>
                      <a:pt x="0" y="0"/>
                    </a:moveTo>
                    <a:cubicBezTo>
                      <a:pt x="0" y="0"/>
                      <a:pt x="3" y="3"/>
                      <a:pt x="7" y="8"/>
                    </a:cubicBezTo>
                    <a:cubicBezTo>
                      <a:pt x="10" y="11"/>
                      <a:pt x="12" y="14"/>
                      <a:pt x="15" y="17"/>
                    </a:cubicBezTo>
                    <a:cubicBezTo>
                      <a:pt x="17" y="20"/>
                      <a:pt x="20" y="23"/>
                      <a:pt x="23" y="27"/>
                    </a:cubicBezTo>
                    <a:cubicBezTo>
                      <a:pt x="33" y="40"/>
                      <a:pt x="44" y="54"/>
                      <a:pt x="44" y="54"/>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7" name="Freeform 104"/>
              <p:cNvSpPr/>
              <p:nvPr/>
            </p:nvSpPr>
            <p:spPr bwMode="auto">
              <a:xfrm>
                <a:off x="8035925" y="1497013"/>
                <a:ext cx="280988" cy="320675"/>
              </a:xfrm>
              <a:custGeom>
                <a:avLst/>
                <a:gdLst>
                  <a:gd name="T0" fmla="*/ 143 w 348"/>
                  <a:gd name="T1" fmla="*/ 132 h 396"/>
                  <a:gd name="T2" fmla="*/ 161 w 348"/>
                  <a:gd name="T3" fmla="*/ 167 h 396"/>
                  <a:gd name="T4" fmla="*/ 196 w 348"/>
                  <a:gd name="T5" fmla="*/ 243 h 396"/>
                  <a:gd name="T6" fmla="*/ 214 w 348"/>
                  <a:gd name="T7" fmla="*/ 284 h 396"/>
                  <a:gd name="T8" fmla="*/ 229 w 348"/>
                  <a:gd name="T9" fmla="*/ 320 h 396"/>
                  <a:gd name="T10" fmla="*/ 243 w 348"/>
                  <a:gd name="T11" fmla="*/ 356 h 396"/>
                  <a:gd name="T12" fmla="*/ 348 w 348"/>
                  <a:gd name="T13" fmla="*/ 315 h 396"/>
                  <a:gd name="T14" fmla="*/ 328 w 348"/>
                  <a:gd name="T15" fmla="*/ 264 h 396"/>
                  <a:gd name="T16" fmla="*/ 306 w 348"/>
                  <a:gd name="T17" fmla="*/ 213 h 396"/>
                  <a:gd name="T18" fmla="*/ 279 w 348"/>
                  <a:gd name="T19" fmla="*/ 155 h 396"/>
                  <a:gd name="T20" fmla="*/ 266 w 348"/>
                  <a:gd name="T21" fmla="*/ 126 h 396"/>
                  <a:gd name="T22" fmla="*/ 252 w 348"/>
                  <a:gd name="T23" fmla="*/ 98 h 396"/>
                  <a:gd name="T24" fmla="*/ 227 w 348"/>
                  <a:gd name="T25" fmla="*/ 48 h 396"/>
                  <a:gd name="T26" fmla="*/ 202 w 348"/>
                  <a:gd name="T27" fmla="*/ 0 h 396"/>
                  <a:gd name="T28" fmla="*/ 0 w 348"/>
                  <a:gd name="T29" fmla="*/ 110 h 396"/>
                  <a:gd name="T30" fmla="*/ 23 w 348"/>
                  <a:gd name="T31" fmla="*/ 154 h 396"/>
                  <a:gd name="T32" fmla="*/ 46 w 348"/>
                  <a:gd name="T33" fmla="*/ 199 h 396"/>
                  <a:gd name="T34" fmla="*/ 59 w 348"/>
                  <a:gd name="T35" fmla="*/ 224 h 396"/>
                  <a:gd name="T36" fmla="*/ 71 w 348"/>
                  <a:gd name="T37" fmla="*/ 251 h 396"/>
                  <a:gd name="T38" fmla="*/ 95 w 348"/>
                  <a:gd name="T39" fmla="*/ 304 h 396"/>
                  <a:gd name="T40" fmla="*/ 115 w 348"/>
                  <a:gd name="T41" fmla="*/ 350 h 396"/>
                  <a:gd name="T42" fmla="*/ 133 w 348"/>
                  <a:gd name="T43"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396">
                    <a:moveTo>
                      <a:pt x="143" y="132"/>
                    </a:moveTo>
                    <a:cubicBezTo>
                      <a:pt x="143" y="132"/>
                      <a:pt x="150" y="146"/>
                      <a:pt x="161" y="167"/>
                    </a:cubicBezTo>
                    <a:cubicBezTo>
                      <a:pt x="171" y="187"/>
                      <a:pt x="183" y="215"/>
                      <a:pt x="196" y="243"/>
                    </a:cubicBezTo>
                    <a:cubicBezTo>
                      <a:pt x="202" y="257"/>
                      <a:pt x="208" y="271"/>
                      <a:pt x="214" y="284"/>
                    </a:cubicBezTo>
                    <a:cubicBezTo>
                      <a:pt x="220" y="297"/>
                      <a:pt x="225" y="310"/>
                      <a:pt x="229" y="320"/>
                    </a:cubicBezTo>
                    <a:cubicBezTo>
                      <a:pt x="237" y="342"/>
                      <a:pt x="243" y="356"/>
                      <a:pt x="243" y="356"/>
                    </a:cubicBezTo>
                    <a:cubicBezTo>
                      <a:pt x="348" y="315"/>
                      <a:pt x="348" y="315"/>
                      <a:pt x="348" y="315"/>
                    </a:cubicBezTo>
                    <a:cubicBezTo>
                      <a:pt x="348" y="315"/>
                      <a:pt x="340" y="294"/>
                      <a:pt x="328" y="264"/>
                    </a:cubicBezTo>
                    <a:cubicBezTo>
                      <a:pt x="322" y="249"/>
                      <a:pt x="314" y="232"/>
                      <a:pt x="306" y="213"/>
                    </a:cubicBezTo>
                    <a:cubicBezTo>
                      <a:pt x="297" y="195"/>
                      <a:pt x="288" y="175"/>
                      <a:pt x="279" y="155"/>
                    </a:cubicBezTo>
                    <a:cubicBezTo>
                      <a:pt x="275" y="145"/>
                      <a:pt x="270" y="136"/>
                      <a:pt x="266" y="126"/>
                    </a:cubicBezTo>
                    <a:cubicBezTo>
                      <a:pt x="261" y="116"/>
                      <a:pt x="256" y="107"/>
                      <a:pt x="252" y="98"/>
                    </a:cubicBezTo>
                    <a:cubicBezTo>
                      <a:pt x="243" y="80"/>
                      <a:pt x="234" y="63"/>
                      <a:pt x="227" y="48"/>
                    </a:cubicBezTo>
                    <a:cubicBezTo>
                      <a:pt x="212" y="20"/>
                      <a:pt x="202" y="0"/>
                      <a:pt x="202" y="0"/>
                    </a:cubicBezTo>
                    <a:cubicBezTo>
                      <a:pt x="0" y="110"/>
                      <a:pt x="0" y="110"/>
                      <a:pt x="0" y="110"/>
                    </a:cubicBezTo>
                    <a:cubicBezTo>
                      <a:pt x="0" y="110"/>
                      <a:pt x="9" y="127"/>
                      <a:pt x="23" y="154"/>
                    </a:cubicBezTo>
                    <a:cubicBezTo>
                      <a:pt x="29" y="167"/>
                      <a:pt x="37" y="182"/>
                      <a:pt x="46" y="199"/>
                    </a:cubicBezTo>
                    <a:cubicBezTo>
                      <a:pt x="50" y="207"/>
                      <a:pt x="54" y="215"/>
                      <a:pt x="59" y="224"/>
                    </a:cubicBezTo>
                    <a:cubicBezTo>
                      <a:pt x="63" y="233"/>
                      <a:pt x="67" y="242"/>
                      <a:pt x="71" y="251"/>
                    </a:cubicBezTo>
                    <a:cubicBezTo>
                      <a:pt x="79" y="269"/>
                      <a:pt x="87" y="287"/>
                      <a:pt x="95" y="304"/>
                    </a:cubicBezTo>
                    <a:cubicBezTo>
                      <a:pt x="102" y="321"/>
                      <a:pt x="110" y="336"/>
                      <a:pt x="115" y="350"/>
                    </a:cubicBezTo>
                    <a:cubicBezTo>
                      <a:pt x="126" y="377"/>
                      <a:pt x="133" y="396"/>
                      <a:pt x="133" y="39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Line 105"/>
              <p:cNvSpPr>
                <a:spLocks noChangeShapeType="1"/>
              </p:cNvSpPr>
              <p:nvPr/>
            </p:nvSpPr>
            <p:spPr bwMode="auto">
              <a:xfrm flipH="1" flipV="1">
                <a:off x="8007350" y="1536700"/>
                <a:ext cx="28575" cy="4921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Freeform 106"/>
              <p:cNvSpPr/>
              <p:nvPr/>
            </p:nvSpPr>
            <p:spPr bwMode="auto">
              <a:xfrm>
                <a:off x="8142288" y="1817688"/>
                <a:ext cx="20638" cy="50800"/>
              </a:xfrm>
              <a:custGeom>
                <a:avLst/>
                <a:gdLst>
                  <a:gd name="T0" fmla="*/ 25 w 25"/>
                  <a:gd name="T1" fmla="*/ 64 h 64"/>
                  <a:gd name="T2" fmla="*/ 21 w 25"/>
                  <a:gd name="T3" fmla="*/ 54 h 64"/>
                  <a:gd name="T4" fmla="*/ 13 w 25"/>
                  <a:gd name="T5" fmla="*/ 32 h 64"/>
                  <a:gd name="T6" fmla="*/ 0 w 25"/>
                  <a:gd name="T7" fmla="*/ 0 h 64"/>
                </a:gdLst>
                <a:ahLst/>
                <a:cxnLst>
                  <a:cxn ang="0">
                    <a:pos x="T0" y="T1"/>
                  </a:cxn>
                  <a:cxn ang="0">
                    <a:pos x="T2" y="T3"/>
                  </a:cxn>
                  <a:cxn ang="0">
                    <a:pos x="T4" y="T5"/>
                  </a:cxn>
                  <a:cxn ang="0">
                    <a:pos x="T6" y="T7"/>
                  </a:cxn>
                </a:cxnLst>
                <a:rect l="0" t="0" r="r" b="b"/>
                <a:pathLst>
                  <a:path w="25" h="64">
                    <a:moveTo>
                      <a:pt x="25" y="64"/>
                    </a:moveTo>
                    <a:cubicBezTo>
                      <a:pt x="25" y="64"/>
                      <a:pt x="24" y="60"/>
                      <a:pt x="21" y="54"/>
                    </a:cubicBezTo>
                    <a:cubicBezTo>
                      <a:pt x="19" y="48"/>
                      <a:pt x="16" y="40"/>
                      <a:pt x="13" y="32"/>
                    </a:cubicBezTo>
                    <a:cubicBezTo>
                      <a:pt x="6" y="16"/>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0" name="Freeform 107"/>
              <p:cNvSpPr/>
              <p:nvPr/>
            </p:nvSpPr>
            <p:spPr bwMode="auto">
              <a:xfrm>
                <a:off x="8180388" y="1860550"/>
                <a:ext cx="247650" cy="307975"/>
              </a:xfrm>
              <a:custGeom>
                <a:avLst/>
                <a:gdLst>
                  <a:gd name="T0" fmla="*/ 177 w 307"/>
                  <a:gd name="T1" fmla="*/ 271 h 381"/>
                  <a:gd name="T2" fmla="*/ 169 w 307"/>
                  <a:gd name="T3" fmla="*/ 234 h 381"/>
                  <a:gd name="T4" fmla="*/ 159 w 307"/>
                  <a:gd name="T5" fmla="*/ 196 h 381"/>
                  <a:gd name="T6" fmla="*/ 147 w 307"/>
                  <a:gd name="T7" fmla="*/ 153 h 381"/>
                  <a:gd name="T8" fmla="*/ 134 w 307"/>
                  <a:gd name="T9" fmla="*/ 110 h 381"/>
                  <a:gd name="T10" fmla="*/ 129 w 307"/>
                  <a:gd name="T11" fmla="*/ 90 h 381"/>
                  <a:gd name="T12" fmla="*/ 123 w 307"/>
                  <a:gd name="T13" fmla="*/ 72 h 381"/>
                  <a:gd name="T14" fmla="*/ 110 w 307"/>
                  <a:gd name="T15" fmla="*/ 36 h 381"/>
                  <a:gd name="T16" fmla="*/ 217 w 307"/>
                  <a:gd name="T17" fmla="*/ 0 h 381"/>
                  <a:gd name="T18" fmla="*/ 234 w 307"/>
                  <a:gd name="T19" fmla="*/ 52 h 381"/>
                  <a:gd name="T20" fmla="*/ 267 w 307"/>
                  <a:gd name="T21" fmla="*/ 166 h 381"/>
                  <a:gd name="T22" fmla="*/ 276 w 307"/>
                  <a:gd name="T23" fmla="*/ 197 h 381"/>
                  <a:gd name="T24" fmla="*/ 283 w 307"/>
                  <a:gd name="T25" fmla="*/ 228 h 381"/>
                  <a:gd name="T26" fmla="*/ 295 w 307"/>
                  <a:gd name="T27" fmla="*/ 282 h 381"/>
                  <a:gd name="T28" fmla="*/ 304 w 307"/>
                  <a:gd name="T29" fmla="*/ 320 h 381"/>
                  <a:gd name="T30" fmla="*/ 307 w 307"/>
                  <a:gd name="T31" fmla="*/ 335 h 381"/>
                  <a:gd name="T32" fmla="*/ 82 w 307"/>
                  <a:gd name="T33" fmla="*/ 381 h 381"/>
                  <a:gd name="T34" fmla="*/ 80 w 307"/>
                  <a:gd name="T35" fmla="*/ 367 h 381"/>
                  <a:gd name="T36" fmla="*/ 71 w 307"/>
                  <a:gd name="T37" fmla="*/ 332 h 381"/>
                  <a:gd name="T38" fmla="*/ 60 w 307"/>
                  <a:gd name="T39" fmla="*/ 283 h 381"/>
                  <a:gd name="T40" fmla="*/ 54 w 307"/>
                  <a:gd name="T41" fmla="*/ 255 h 381"/>
                  <a:gd name="T42" fmla="*/ 46 w 307"/>
                  <a:gd name="T43" fmla="*/ 227 h 381"/>
                  <a:gd name="T44" fmla="*/ 16 w 307"/>
                  <a:gd name="T45" fmla="*/ 123 h 381"/>
                  <a:gd name="T46" fmla="*/ 0 w 307"/>
                  <a:gd name="T4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7" h="381">
                    <a:moveTo>
                      <a:pt x="177" y="271"/>
                    </a:moveTo>
                    <a:cubicBezTo>
                      <a:pt x="177" y="271"/>
                      <a:pt x="174" y="256"/>
                      <a:pt x="169" y="234"/>
                    </a:cubicBezTo>
                    <a:cubicBezTo>
                      <a:pt x="167" y="223"/>
                      <a:pt x="163" y="210"/>
                      <a:pt x="159" y="196"/>
                    </a:cubicBezTo>
                    <a:cubicBezTo>
                      <a:pt x="155" y="182"/>
                      <a:pt x="151" y="168"/>
                      <a:pt x="147" y="153"/>
                    </a:cubicBezTo>
                    <a:cubicBezTo>
                      <a:pt x="142" y="138"/>
                      <a:pt x="138" y="123"/>
                      <a:pt x="134" y="110"/>
                    </a:cubicBezTo>
                    <a:cubicBezTo>
                      <a:pt x="132" y="103"/>
                      <a:pt x="131" y="96"/>
                      <a:pt x="129" y="90"/>
                    </a:cubicBezTo>
                    <a:cubicBezTo>
                      <a:pt x="126" y="84"/>
                      <a:pt x="124" y="78"/>
                      <a:pt x="123" y="72"/>
                    </a:cubicBezTo>
                    <a:cubicBezTo>
                      <a:pt x="115" y="50"/>
                      <a:pt x="110" y="36"/>
                      <a:pt x="110" y="36"/>
                    </a:cubicBezTo>
                    <a:cubicBezTo>
                      <a:pt x="217" y="0"/>
                      <a:pt x="217" y="0"/>
                      <a:pt x="217" y="0"/>
                    </a:cubicBezTo>
                    <a:cubicBezTo>
                      <a:pt x="217" y="0"/>
                      <a:pt x="224" y="21"/>
                      <a:pt x="234" y="52"/>
                    </a:cubicBezTo>
                    <a:cubicBezTo>
                      <a:pt x="244" y="83"/>
                      <a:pt x="255" y="125"/>
                      <a:pt x="267" y="166"/>
                    </a:cubicBezTo>
                    <a:cubicBezTo>
                      <a:pt x="270" y="177"/>
                      <a:pt x="273" y="187"/>
                      <a:pt x="276" y="197"/>
                    </a:cubicBezTo>
                    <a:cubicBezTo>
                      <a:pt x="278" y="208"/>
                      <a:pt x="281" y="218"/>
                      <a:pt x="283" y="228"/>
                    </a:cubicBezTo>
                    <a:cubicBezTo>
                      <a:pt x="287" y="248"/>
                      <a:pt x="292" y="266"/>
                      <a:pt x="295" y="282"/>
                    </a:cubicBezTo>
                    <a:cubicBezTo>
                      <a:pt x="299" y="298"/>
                      <a:pt x="302" y="311"/>
                      <a:pt x="304" y="320"/>
                    </a:cubicBezTo>
                    <a:cubicBezTo>
                      <a:pt x="306" y="330"/>
                      <a:pt x="307" y="335"/>
                      <a:pt x="307" y="335"/>
                    </a:cubicBezTo>
                    <a:cubicBezTo>
                      <a:pt x="82" y="381"/>
                      <a:pt x="82" y="381"/>
                      <a:pt x="82" y="381"/>
                    </a:cubicBezTo>
                    <a:cubicBezTo>
                      <a:pt x="82" y="381"/>
                      <a:pt x="82" y="376"/>
                      <a:pt x="80" y="367"/>
                    </a:cubicBezTo>
                    <a:cubicBezTo>
                      <a:pt x="78" y="359"/>
                      <a:pt x="75" y="347"/>
                      <a:pt x="71" y="332"/>
                    </a:cubicBezTo>
                    <a:cubicBezTo>
                      <a:pt x="68" y="318"/>
                      <a:pt x="64" y="301"/>
                      <a:pt x="60" y="283"/>
                    </a:cubicBezTo>
                    <a:cubicBezTo>
                      <a:pt x="58" y="274"/>
                      <a:pt x="56" y="265"/>
                      <a:pt x="54" y="255"/>
                    </a:cubicBezTo>
                    <a:cubicBezTo>
                      <a:pt x="52" y="246"/>
                      <a:pt x="49" y="237"/>
                      <a:pt x="46" y="227"/>
                    </a:cubicBezTo>
                    <a:cubicBezTo>
                      <a:pt x="35" y="189"/>
                      <a:pt x="25" y="151"/>
                      <a:pt x="16" y="123"/>
                    </a:cubicBezTo>
                    <a:cubicBezTo>
                      <a:pt x="7" y="95"/>
                      <a:pt x="0" y="76"/>
                      <a:pt x="0" y="76"/>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Line 108"/>
              <p:cNvSpPr>
                <a:spLocks noChangeShapeType="1"/>
              </p:cNvSpPr>
              <p:nvPr/>
            </p:nvSpPr>
            <p:spPr bwMode="auto">
              <a:xfrm>
                <a:off x="8247063" y="2168525"/>
                <a:ext cx="9525" cy="55563"/>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Line 109"/>
              <p:cNvSpPr>
                <a:spLocks noChangeShapeType="1"/>
              </p:cNvSpPr>
              <p:nvPr/>
            </p:nvSpPr>
            <p:spPr bwMode="auto">
              <a:xfrm>
                <a:off x="8162925" y="1868488"/>
                <a:ext cx="17463" cy="53975"/>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Freeform 110"/>
              <p:cNvSpPr/>
              <p:nvPr/>
            </p:nvSpPr>
            <p:spPr bwMode="auto">
              <a:xfrm>
                <a:off x="8266113" y="2251075"/>
                <a:ext cx="206375" cy="280988"/>
              </a:xfrm>
              <a:custGeom>
                <a:avLst/>
                <a:gdLst>
                  <a:gd name="T0" fmla="*/ 127 w 256"/>
                  <a:gd name="T1" fmla="*/ 104 h 348"/>
                  <a:gd name="T2" fmla="*/ 132 w 256"/>
                  <a:gd name="T3" fmla="*/ 142 h 348"/>
                  <a:gd name="T4" fmla="*/ 138 w 256"/>
                  <a:gd name="T5" fmla="*/ 225 h 348"/>
                  <a:gd name="T6" fmla="*/ 142 w 256"/>
                  <a:gd name="T7" fmla="*/ 270 h 348"/>
                  <a:gd name="T8" fmla="*/ 143 w 256"/>
                  <a:gd name="T9" fmla="*/ 309 h 348"/>
                  <a:gd name="T10" fmla="*/ 144 w 256"/>
                  <a:gd name="T11" fmla="*/ 348 h 348"/>
                  <a:gd name="T12" fmla="*/ 256 w 256"/>
                  <a:gd name="T13" fmla="*/ 345 h 348"/>
                  <a:gd name="T14" fmla="*/ 255 w 256"/>
                  <a:gd name="T15" fmla="*/ 291 h 348"/>
                  <a:gd name="T16" fmla="*/ 252 w 256"/>
                  <a:gd name="T17" fmla="*/ 235 h 348"/>
                  <a:gd name="T18" fmla="*/ 247 w 256"/>
                  <a:gd name="T19" fmla="*/ 172 h 348"/>
                  <a:gd name="T20" fmla="*/ 234 w 256"/>
                  <a:gd name="T21" fmla="*/ 53 h 348"/>
                  <a:gd name="T22" fmla="*/ 227 w 256"/>
                  <a:gd name="T23" fmla="*/ 0 h 348"/>
                  <a:gd name="T24" fmla="*/ 0 w 256"/>
                  <a:gd name="T25" fmla="*/ 33 h 348"/>
                  <a:gd name="T26" fmla="*/ 6 w 256"/>
                  <a:gd name="T27" fmla="*/ 82 h 348"/>
                  <a:gd name="T28" fmla="*/ 18 w 256"/>
                  <a:gd name="T29" fmla="*/ 190 h 348"/>
                  <a:gd name="T30" fmla="*/ 22 w 256"/>
                  <a:gd name="T31" fmla="*/ 248 h 348"/>
                  <a:gd name="T32" fmla="*/ 25 w 256"/>
                  <a:gd name="T33" fmla="*/ 298 h 348"/>
                  <a:gd name="T34" fmla="*/ 27 w 256"/>
                  <a:gd name="T35" fmla="*/ 34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348">
                    <a:moveTo>
                      <a:pt x="127" y="104"/>
                    </a:moveTo>
                    <a:cubicBezTo>
                      <a:pt x="127" y="104"/>
                      <a:pt x="129" y="119"/>
                      <a:pt x="132" y="142"/>
                    </a:cubicBezTo>
                    <a:cubicBezTo>
                      <a:pt x="133" y="164"/>
                      <a:pt x="136" y="195"/>
                      <a:pt x="138" y="225"/>
                    </a:cubicBezTo>
                    <a:cubicBezTo>
                      <a:pt x="139" y="241"/>
                      <a:pt x="140" y="256"/>
                      <a:pt x="142" y="270"/>
                    </a:cubicBezTo>
                    <a:cubicBezTo>
                      <a:pt x="143" y="285"/>
                      <a:pt x="142" y="298"/>
                      <a:pt x="143" y="309"/>
                    </a:cubicBezTo>
                    <a:cubicBezTo>
                      <a:pt x="143" y="332"/>
                      <a:pt x="144" y="348"/>
                      <a:pt x="144" y="348"/>
                    </a:cubicBezTo>
                    <a:cubicBezTo>
                      <a:pt x="256" y="345"/>
                      <a:pt x="256" y="345"/>
                      <a:pt x="256" y="345"/>
                    </a:cubicBezTo>
                    <a:cubicBezTo>
                      <a:pt x="256" y="345"/>
                      <a:pt x="256" y="323"/>
                      <a:pt x="255" y="291"/>
                    </a:cubicBezTo>
                    <a:cubicBezTo>
                      <a:pt x="255" y="274"/>
                      <a:pt x="253" y="256"/>
                      <a:pt x="252" y="235"/>
                    </a:cubicBezTo>
                    <a:cubicBezTo>
                      <a:pt x="250" y="215"/>
                      <a:pt x="248" y="193"/>
                      <a:pt x="247" y="172"/>
                    </a:cubicBezTo>
                    <a:cubicBezTo>
                      <a:pt x="244" y="129"/>
                      <a:pt x="238" y="86"/>
                      <a:pt x="234" y="53"/>
                    </a:cubicBezTo>
                    <a:cubicBezTo>
                      <a:pt x="230" y="21"/>
                      <a:pt x="227" y="0"/>
                      <a:pt x="227" y="0"/>
                    </a:cubicBezTo>
                    <a:cubicBezTo>
                      <a:pt x="0" y="33"/>
                      <a:pt x="0" y="33"/>
                      <a:pt x="0" y="33"/>
                    </a:cubicBezTo>
                    <a:cubicBezTo>
                      <a:pt x="0" y="33"/>
                      <a:pt x="3" y="53"/>
                      <a:pt x="6" y="82"/>
                    </a:cubicBezTo>
                    <a:cubicBezTo>
                      <a:pt x="10" y="111"/>
                      <a:pt x="16" y="150"/>
                      <a:pt x="18" y="190"/>
                    </a:cubicBezTo>
                    <a:cubicBezTo>
                      <a:pt x="20" y="210"/>
                      <a:pt x="21" y="229"/>
                      <a:pt x="22" y="248"/>
                    </a:cubicBezTo>
                    <a:cubicBezTo>
                      <a:pt x="24" y="266"/>
                      <a:pt x="26" y="283"/>
                      <a:pt x="25" y="298"/>
                    </a:cubicBezTo>
                    <a:cubicBezTo>
                      <a:pt x="26" y="328"/>
                      <a:pt x="27" y="347"/>
                      <a:pt x="27" y="347"/>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Freeform 111"/>
              <p:cNvSpPr/>
              <p:nvPr/>
            </p:nvSpPr>
            <p:spPr bwMode="auto">
              <a:xfrm>
                <a:off x="8256588" y="2224088"/>
                <a:ext cx="9525" cy="53975"/>
              </a:xfrm>
              <a:custGeom>
                <a:avLst/>
                <a:gdLst>
                  <a:gd name="T0" fmla="*/ 11 w 11"/>
                  <a:gd name="T1" fmla="*/ 68 h 68"/>
                  <a:gd name="T2" fmla="*/ 10 w 11"/>
                  <a:gd name="T3" fmla="*/ 57 h 68"/>
                  <a:gd name="T4" fmla="*/ 6 w 11"/>
                  <a:gd name="T5" fmla="*/ 34 h 68"/>
                  <a:gd name="T6" fmla="*/ 0 w 11"/>
                  <a:gd name="T7" fmla="*/ 0 h 68"/>
                </a:gdLst>
                <a:ahLst/>
                <a:cxnLst>
                  <a:cxn ang="0">
                    <a:pos x="T0" y="T1"/>
                  </a:cxn>
                  <a:cxn ang="0">
                    <a:pos x="T2" y="T3"/>
                  </a:cxn>
                  <a:cxn ang="0">
                    <a:pos x="T4" y="T5"/>
                  </a:cxn>
                  <a:cxn ang="0">
                    <a:pos x="T6" y="T7"/>
                  </a:cxn>
                </a:cxnLst>
                <a:rect l="0" t="0" r="r" b="b"/>
                <a:pathLst>
                  <a:path w="11" h="68">
                    <a:moveTo>
                      <a:pt x="11" y="68"/>
                    </a:moveTo>
                    <a:cubicBezTo>
                      <a:pt x="11" y="68"/>
                      <a:pt x="11" y="64"/>
                      <a:pt x="10" y="57"/>
                    </a:cubicBezTo>
                    <a:cubicBezTo>
                      <a:pt x="9" y="51"/>
                      <a:pt x="7" y="42"/>
                      <a:pt x="6" y="34"/>
                    </a:cubicBezTo>
                    <a:cubicBezTo>
                      <a:pt x="3" y="17"/>
                      <a:pt x="0" y="0"/>
                      <a:pt x="0" y="0"/>
                    </a:cubicBezTo>
                  </a:path>
                </a:pathLst>
              </a:custGeom>
              <a:noFill/>
              <a:ln w="317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Line 112"/>
              <p:cNvSpPr>
                <a:spLocks noChangeShapeType="1"/>
              </p:cNvSpPr>
              <p:nvPr/>
            </p:nvSpPr>
            <p:spPr bwMode="auto">
              <a:xfrm flipH="1" flipV="1">
                <a:off x="8288338" y="2532063"/>
                <a:ext cx="1588" cy="57150"/>
              </a:xfrm>
              <a:prstGeom prst="line">
                <a:avLst/>
              </a:prstGeom>
              <a:noFill/>
              <a:ln w="317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17" name="椭圆 116"/>
            <p:cNvSpPr/>
            <p:nvPr/>
          </p:nvSpPr>
          <p:spPr>
            <a:xfrm>
              <a:off x="4373286" y="935826"/>
              <a:ext cx="3448965" cy="3448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26" name="文本框 460"/>
          <p:cNvSpPr txBox="1"/>
          <p:nvPr/>
        </p:nvSpPr>
        <p:spPr>
          <a:xfrm>
            <a:off x="4538904" y="2960478"/>
            <a:ext cx="3244827" cy="1015663"/>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b="1" dirty="0">
                <a:solidFill>
                  <a:srgbClr val="000560"/>
                </a:solidFill>
              </a:rPr>
              <a:t>方案流程</a:t>
            </a:r>
            <a:endParaRPr lang="zh-CN" altLang="en-US" sz="6000" b="1" dirty="0">
              <a:solidFill>
                <a:srgbClr val="000560"/>
              </a:solidFill>
            </a:endParaRPr>
          </a:p>
        </p:txBody>
      </p:sp>
      <p:sp>
        <p:nvSpPr>
          <p:cNvPr id="227" name="文本框 231"/>
          <p:cNvSpPr txBox="1"/>
          <p:nvPr/>
        </p:nvSpPr>
        <p:spPr>
          <a:xfrm flipH="1">
            <a:off x="5138675" y="2392756"/>
            <a:ext cx="197063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32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PART</a:t>
            </a:r>
            <a:r>
              <a:rPr kumimoji="1" lang="zh-CN" altLang="en-US" sz="32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  </a:t>
            </a:r>
            <a:r>
              <a:rPr kumimoji="1" lang="en-US" altLang="zh-CN" sz="36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rPr>
              <a:t>03</a:t>
            </a:r>
            <a:endParaRPr kumimoji="1" lang="en-US" altLang="zh-CN" sz="5400" dirty="0">
              <a:solidFill>
                <a:schemeClr val="tx1">
                  <a:lumMod val="50000"/>
                  <a:lumOff val="50000"/>
                </a:schemeClr>
              </a:solidFill>
              <a:latin typeface="Algerian" panose="04020705040A02060702" pitchFamily="82" charset="0"/>
              <a:ea typeface="微软雅黑" panose="020B0503020204020204" pitchFamily="34" charset="-122"/>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圆角 45"/>
          <p:cNvSpPr/>
          <p:nvPr/>
        </p:nvSpPr>
        <p:spPr>
          <a:xfrm>
            <a:off x="1478111" y="2255410"/>
            <a:ext cx="1506415" cy="81183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Consolas" panose="020B0609020204030204" pitchFamily="49" charset="0"/>
              </a:rPr>
              <a:t>M</a:t>
            </a:r>
            <a:r>
              <a:rPr lang="en-US" altLang="zh-CN" sz="2000" dirty="0">
                <a:solidFill>
                  <a:schemeClr val="tx1"/>
                </a:solidFill>
                <a:latin typeface="Consolas" panose="020B0609020204030204" pitchFamily="49" charset="0"/>
              </a:rPr>
              <a:t>atch</a:t>
            </a:r>
            <a:endParaRPr lang="zh-CN" altLang="en-US" sz="2000" dirty="0">
              <a:solidFill>
                <a:schemeClr val="tx1"/>
              </a:solidFill>
              <a:latin typeface="Consolas" panose="020B0609020204030204" pitchFamily="49" charset="0"/>
            </a:endParaRPr>
          </a:p>
        </p:txBody>
      </p:sp>
      <p:sp>
        <p:nvSpPr>
          <p:cNvPr id="2" name="矩形 1"/>
          <p:cNvSpPr>
            <a:spLocks noChangeArrowheads="1"/>
          </p:cNvSpPr>
          <p:nvPr/>
        </p:nvSpPr>
        <p:spPr bwMode="auto">
          <a:xfrm>
            <a:off x="105873" y="921141"/>
            <a:ext cx="335280"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3" name="矩形 2"/>
          <p:cNvSpPr>
            <a:spLocks noChangeArrowheads="1"/>
          </p:cNvSpPr>
          <p:nvPr/>
        </p:nvSpPr>
        <p:spPr bwMode="auto">
          <a:xfrm>
            <a:off x="49449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 name="矩形 4"/>
          <p:cNvSpPr>
            <a:spLocks noChangeArrowheads="1"/>
          </p:cNvSpPr>
          <p:nvPr/>
        </p:nvSpPr>
        <p:spPr bwMode="auto">
          <a:xfrm>
            <a:off x="601173" y="921141"/>
            <a:ext cx="66676" cy="373380"/>
          </a:xfrm>
          <a:prstGeom prst="rect">
            <a:avLst/>
          </a:prstGeom>
          <a:solidFill>
            <a:srgbClr val="0005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sym typeface="宋体" pitchFamily="2" charset="-122"/>
            </a:endParaRPr>
          </a:p>
        </p:txBody>
      </p:sp>
      <p:sp>
        <p:nvSpPr>
          <p:cNvPr id="51" name="矩形 50"/>
          <p:cNvSpPr/>
          <p:nvPr/>
        </p:nvSpPr>
        <p:spPr>
          <a:xfrm>
            <a:off x="768307" y="815443"/>
            <a:ext cx="8883693" cy="584775"/>
          </a:xfrm>
          <a:prstGeom prst="rect">
            <a:avLst/>
          </a:prstGeom>
          <a:noFill/>
        </p:spPr>
        <p:txBody>
          <a:bodyPr wrap="square" lIns="91440" tIns="45720" rIns="91440" bIns="45720">
            <a:spAutoFit/>
          </a:bodyPr>
          <a:lstStyle/>
          <a:p>
            <a:r>
              <a:rPr lang="en-US" altLang="zh-CN" sz="3200" dirty="0">
                <a:solidFill>
                  <a:srgbClr val="C00000"/>
                </a:solidFill>
                <a:latin typeface="Linux Libertine"/>
                <a:ea typeface="微软雅黑" panose="020B0503020204020204" pitchFamily="34" charset="-122"/>
              </a:rPr>
              <a:t>MQSP</a:t>
            </a:r>
            <a:r>
              <a:rPr lang="en-US" altLang="zh-CN" sz="3200" dirty="0">
                <a:effectLst/>
                <a:latin typeface="Linux Libertine"/>
                <a:ea typeface="微软雅黑" panose="020B0503020204020204" pitchFamily="34" charset="-122"/>
                <a:cs typeface="微软雅黑" panose="020B0503020204020204" pitchFamily="34" charset="-122"/>
              </a:rPr>
              <a:t>-</a:t>
            </a:r>
            <a:r>
              <a:rPr lang="zh-CN" altLang="en-US" sz="3200" b="1" cap="none" spc="0" dirty="0">
                <a:ln w="9525">
                  <a:solidFill>
                    <a:schemeClr val="bg1"/>
                  </a:solidFill>
                  <a:prstDash val="solid"/>
                </a:ln>
                <a:latin typeface="+mj-ea"/>
                <a:ea typeface="+mj-ea"/>
              </a:rPr>
              <a:t>大模型助力下的金融年报知识问答系统</a:t>
            </a:r>
            <a:endParaRPr lang="zh-CN" altLang="en-US" sz="3200" b="1" cap="none" spc="0" dirty="0">
              <a:ln w="9525">
                <a:solidFill>
                  <a:schemeClr val="bg1"/>
                </a:solidFill>
                <a:prstDash val="solid"/>
              </a:ln>
              <a:latin typeface="+mj-ea"/>
              <a:ea typeface="+mj-ea"/>
            </a:endParaRPr>
          </a:p>
        </p:txBody>
      </p:sp>
      <p:sp>
        <p:nvSpPr>
          <p:cNvPr id="43" name="矩形: 圆角 42"/>
          <p:cNvSpPr/>
          <p:nvPr/>
        </p:nvSpPr>
        <p:spPr>
          <a:xfrm>
            <a:off x="3990523" y="2255410"/>
            <a:ext cx="1506415" cy="811833"/>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Q</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uery</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50" name="矩形: 圆角 49"/>
          <p:cNvSpPr/>
          <p:nvPr/>
        </p:nvSpPr>
        <p:spPr>
          <a:xfrm>
            <a:off x="6502935" y="2255410"/>
            <a:ext cx="1506415" cy="81183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earch</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sp>
        <p:nvSpPr>
          <p:cNvPr id="63" name="矩形: 圆角 62"/>
          <p:cNvSpPr/>
          <p:nvPr/>
        </p:nvSpPr>
        <p:spPr>
          <a:xfrm>
            <a:off x="9015348" y="2255410"/>
            <a:ext cx="1506415" cy="81183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P</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rPr>
              <a:t>rompt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panose="020B0503020204020204" pitchFamily="34" charset="-122"/>
              <a:cs typeface="+mn-cs"/>
            </a:endParaRPr>
          </a:p>
        </p:txBody>
      </p:sp>
      <p:cxnSp>
        <p:nvCxnSpPr>
          <p:cNvPr id="65" name="直接箭头连接符 64"/>
          <p:cNvCxnSpPr>
            <a:stCxn id="46" idx="3"/>
            <a:endCxn id="43" idx="1"/>
          </p:cNvCxnSpPr>
          <p:nvPr/>
        </p:nvCxnSpPr>
        <p:spPr>
          <a:xfrm>
            <a:off x="2984526" y="2661327"/>
            <a:ext cx="1005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43" idx="3"/>
            <a:endCxn id="50" idx="1"/>
          </p:cNvCxnSpPr>
          <p:nvPr/>
        </p:nvCxnSpPr>
        <p:spPr>
          <a:xfrm>
            <a:off x="5496938" y="2661327"/>
            <a:ext cx="1005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0" idx="3"/>
            <a:endCxn id="63" idx="1"/>
          </p:cNvCxnSpPr>
          <p:nvPr/>
        </p:nvCxnSpPr>
        <p:spPr>
          <a:xfrm>
            <a:off x="8009350" y="2661327"/>
            <a:ext cx="1005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78110" y="4047696"/>
            <a:ext cx="1506415" cy="811833"/>
          </a:xfrm>
          <a:custGeom>
            <a:avLst/>
            <a:gdLst>
              <a:gd name="connsiteX0" fmla="*/ 0 w 1506415"/>
              <a:gd name="connsiteY0" fmla="*/ 0 h 811833"/>
              <a:gd name="connsiteX1" fmla="*/ 532267 w 1506415"/>
              <a:gd name="connsiteY1" fmla="*/ 0 h 811833"/>
              <a:gd name="connsiteX2" fmla="*/ 1049469 w 1506415"/>
              <a:gd name="connsiteY2" fmla="*/ 0 h 811833"/>
              <a:gd name="connsiteX3" fmla="*/ 1506415 w 1506415"/>
              <a:gd name="connsiteY3" fmla="*/ 0 h 811833"/>
              <a:gd name="connsiteX4" fmla="*/ 1506415 w 1506415"/>
              <a:gd name="connsiteY4" fmla="*/ 405917 h 811833"/>
              <a:gd name="connsiteX5" fmla="*/ 1506415 w 1506415"/>
              <a:gd name="connsiteY5" fmla="*/ 811833 h 811833"/>
              <a:gd name="connsiteX6" fmla="*/ 1019341 w 1506415"/>
              <a:gd name="connsiteY6" fmla="*/ 811833 h 811833"/>
              <a:gd name="connsiteX7" fmla="*/ 532267 w 1506415"/>
              <a:gd name="connsiteY7" fmla="*/ 811833 h 811833"/>
              <a:gd name="connsiteX8" fmla="*/ 0 w 1506415"/>
              <a:gd name="connsiteY8" fmla="*/ 811833 h 811833"/>
              <a:gd name="connsiteX9" fmla="*/ 0 w 1506415"/>
              <a:gd name="connsiteY9" fmla="*/ 422153 h 811833"/>
              <a:gd name="connsiteX10" fmla="*/ 0 w 1506415"/>
              <a:gd name="connsiteY10" fmla="*/ 0 h 8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6415" h="811833" extrusionOk="0">
                <a:moveTo>
                  <a:pt x="0" y="0"/>
                </a:moveTo>
                <a:cubicBezTo>
                  <a:pt x="113618" y="-58173"/>
                  <a:pt x="343774" y="51837"/>
                  <a:pt x="532267" y="0"/>
                </a:cubicBezTo>
                <a:cubicBezTo>
                  <a:pt x="720760" y="-51837"/>
                  <a:pt x="799320" y="14363"/>
                  <a:pt x="1049469" y="0"/>
                </a:cubicBezTo>
                <a:cubicBezTo>
                  <a:pt x="1299618" y="-14363"/>
                  <a:pt x="1354103" y="5843"/>
                  <a:pt x="1506415" y="0"/>
                </a:cubicBezTo>
                <a:cubicBezTo>
                  <a:pt x="1547235" y="144419"/>
                  <a:pt x="1468268" y="293352"/>
                  <a:pt x="1506415" y="405917"/>
                </a:cubicBezTo>
                <a:cubicBezTo>
                  <a:pt x="1544562" y="518482"/>
                  <a:pt x="1458660" y="662075"/>
                  <a:pt x="1506415" y="811833"/>
                </a:cubicBezTo>
                <a:cubicBezTo>
                  <a:pt x="1263420" y="837622"/>
                  <a:pt x="1219013" y="803011"/>
                  <a:pt x="1019341" y="811833"/>
                </a:cubicBezTo>
                <a:cubicBezTo>
                  <a:pt x="819669" y="820655"/>
                  <a:pt x="687080" y="790979"/>
                  <a:pt x="532267" y="811833"/>
                </a:cubicBezTo>
                <a:cubicBezTo>
                  <a:pt x="377454" y="832687"/>
                  <a:pt x="117669" y="807978"/>
                  <a:pt x="0" y="811833"/>
                </a:cubicBezTo>
                <a:cubicBezTo>
                  <a:pt x="-25125" y="624339"/>
                  <a:pt x="8378" y="588663"/>
                  <a:pt x="0" y="422153"/>
                </a:cubicBezTo>
                <a:cubicBezTo>
                  <a:pt x="-8378" y="255643"/>
                  <a:pt x="26486" y="134796"/>
                  <a:pt x="0" y="0"/>
                </a:cubicBezTo>
                <a:close/>
              </a:path>
            </a:pathLst>
          </a:custGeom>
          <a:noFill/>
          <a:ln w="38100">
            <a:solidFill>
              <a:schemeClr val="accent1">
                <a:lumMod val="60000"/>
                <a:lumOff val="4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50000"/>
                  </a:schemeClr>
                </a:solidFill>
              </a:rPr>
              <a:t>匹配关键词</a:t>
            </a:r>
            <a:endParaRPr lang="zh-CN" altLang="en-US" dirty="0">
              <a:solidFill>
                <a:schemeClr val="accent3">
                  <a:lumMod val="50000"/>
                </a:schemeClr>
              </a:solidFill>
            </a:endParaRPr>
          </a:p>
        </p:txBody>
      </p:sp>
      <p:sp>
        <p:nvSpPr>
          <p:cNvPr id="75" name="矩形 74"/>
          <p:cNvSpPr/>
          <p:nvPr/>
        </p:nvSpPr>
        <p:spPr>
          <a:xfrm>
            <a:off x="3990522" y="4047696"/>
            <a:ext cx="1506415" cy="811833"/>
          </a:xfrm>
          <a:custGeom>
            <a:avLst/>
            <a:gdLst>
              <a:gd name="connsiteX0" fmla="*/ 0 w 1506415"/>
              <a:gd name="connsiteY0" fmla="*/ 0 h 811833"/>
              <a:gd name="connsiteX1" fmla="*/ 456946 w 1506415"/>
              <a:gd name="connsiteY1" fmla="*/ 0 h 811833"/>
              <a:gd name="connsiteX2" fmla="*/ 913892 w 1506415"/>
              <a:gd name="connsiteY2" fmla="*/ 0 h 811833"/>
              <a:gd name="connsiteX3" fmla="*/ 1506415 w 1506415"/>
              <a:gd name="connsiteY3" fmla="*/ 0 h 811833"/>
              <a:gd name="connsiteX4" fmla="*/ 1506415 w 1506415"/>
              <a:gd name="connsiteY4" fmla="*/ 405917 h 811833"/>
              <a:gd name="connsiteX5" fmla="*/ 1506415 w 1506415"/>
              <a:gd name="connsiteY5" fmla="*/ 811833 h 811833"/>
              <a:gd name="connsiteX6" fmla="*/ 989213 w 1506415"/>
              <a:gd name="connsiteY6" fmla="*/ 811833 h 811833"/>
              <a:gd name="connsiteX7" fmla="*/ 502138 w 1506415"/>
              <a:gd name="connsiteY7" fmla="*/ 811833 h 811833"/>
              <a:gd name="connsiteX8" fmla="*/ 0 w 1506415"/>
              <a:gd name="connsiteY8" fmla="*/ 811833 h 811833"/>
              <a:gd name="connsiteX9" fmla="*/ 0 w 1506415"/>
              <a:gd name="connsiteY9" fmla="*/ 422153 h 811833"/>
              <a:gd name="connsiteX10" fmla="*/ 0 w 1506415"/>
              <a:gd name="connsiteY10" fmla="*/ 0 h 8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6415" h="811833" extrusionOk="0">
                <a:moveTo>
                  <a:pt x="0" y="0"/>
                </a:moveTo>
                <a:cubicBezTo>
                  <a:pt x="158018" y="-1939"/>
                  <a:pt x="269891" y="24566"/>
                  <a:pt x="456946" y="0"/>
                </a:cubicBezTo>
                <a:cubicBezTo>
                  <a:pt x="644001" y="-24566"/>
                  <a:pt x="782727" y="5816"/>
                  <a:pt x="913892" y="0"/>
                </a:cubicBezTo>
                <a:cubicBezTo>
                  <a:pt x="1045057" y="-5816"/>
                  <a:pt x="1250419" y="26930"/>
                  <a:pt x="1506415" y="0"/>
                </a:cubicBezTo>
                <a:cubicBezTo>
                  <a:pt x="1540608" y="135901"/>
                  <a:pt x="1460507" y="267037"/>
                  <a:pt x="1506415" y="405917"/>
                </a:cubicBezTo>
                <a:cubicBezTo>
                  <a:pt x="1552323" y="544797"/>
                  <a:pt x="1498359" y="704610"/>
                  <a:pt x="1506415" y="811833"/>
                </a:cubicBezTo>
                <a:cubicBezTo>
                  <a:pt x="1377134" y="822372"/>
                  <a:pt x="1104259" y="758114"/>
                  <a:pt x="989213" y="811833"/>
                </a:cubicBezTo>
                <a:cubicBezTo>
                  <a:pt x="874167" y="865552"/>
                  <a:pt x="606293" y="788341"/>
                  <a:pt x="502138" y="811833"/>
                </a:cubicBezTo>
                <a:cubicBezTo>
                  <a:pt x="397984" y="835325"/>
                  <a:pt x="187899" y="781856"/>
                  <a:pt x="0" y="811833"/>
                </a:cubicBezTo>
                <a:cubicBezTo>
                  <a:pt x="-14476" y="633263"/>
                  <a:pt x="36781" y="578513"/>
                  <a:pt x="0" y="422153"/>
                </a:cubicBezTo>
                <a:cubicBezTo>
                  <a:pt x="-36781" y="265793"/>
                  <a:pt x="11951" y="194466"/>
                  <a:pt x="0" y="0"/>
                </a:cubicBezTo>
                <a:close/>
              </a:path>
            </a:pathLst>
          </a:custGeom>
          <a:noFill/>
          <a:ln w="38100">
            <a:solidFill>
              <a:schemeClr val="accent4">
                <a:lumMod val="60000"/>
                <a:lumOff val="4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50000"/>
                  </a:schemeClr>
                </a:solidFill>
              </a:rPr>
              <a:t>查询数据</a:t>
            </a:r>
            <a:endParaRPr lang="zh-CN" altLang="en-US" dirty="0">
              <a:solidFill>
                <a:schemeClr val="accent3">
                  <a:lumMod val="50000"/>
                </a:schemeClr>
              </a:solidFill>
            </a:endParaRPr>
          </a:p>
        </p:txBody>
      </p:sp>
      <p:sp>
        <p:nvSpPr>
          <p:cNvPr id="76" name="矩形 75"/>
          <p:cNvSpPr/>
          <p:nvPr/>
        </p:nvSpPr>
        <p:spPr>
          <a:xfrm>
            <a:off x="6502935" y="4047695"/>
            <a:ext cx="1506415" cy="811833"/>
          </a:xfrm>
          <a:custGeom>
            <a:avLst/>
            <a:gdLst>
              <a:gd name="connsiteX0" fmla="*/ 0 w 1506415"/>
              <a:gd name="connsiteY0" fmla="*/ 0 h 811833"/>
              <a:gd name="connsiteX1" fmla="*/ 487074 w 1506415"/>
              <a:gd name="connsiteY1" fmla="*/ 0 h 811833"/>
              <a:gd name="connsiteX2" fmla="*/ 989213 w 1506415"/>
              <a:gd name="connsiteY2" fmla="*/ 0 h 811833"/>
              <a:gd name="connsiteX3" fmla="*/ 1506415 w 1506415"/>
              <a:gd name="connsiteY3" fmla="*/ 0 h 811833"/>
              <a:gd name="connsiteX4" fmla="*/ 1506415 w 1506415"/>
              <a:gd name="connsiteY4" fmla="*/ 422153 h 811833"/>
              <a:gd name="connsiteX5" fmla="*/ 1506415 w 1506415"/>
              <a:gd name="connsiteY5" fmla="*/ 811833 h 811833"/>
              <a:gd name="connsiteX6" fmla="*/ 989213 w 1506415"/>
              <a:gd name="connsiteY6" fmla="*/ 811833 h 811833"/>
              <a:gd name="connsiteX7" fmla="*/ 472010 w 1506415"/>
              <a:gd name="connsiteY7" fmla="*/ 811833 h 811833"/>
              <a:gd name="connsiteX8" fmla="*/ 0 w 1506415"/>
              <a:gd name="connsiteY8" fmla="*/ 811833 h 811833"/>
              <a:gd name="connsiteX9" fmla="*/ 0 w 1506415"/>
              <a:gd name="connsiteY9" fmla="*/ 405917 h 811833"/>
              <a:gd name="connsiteX10" fmla="*/ 0 w 1506415"/>
              <a:gd name="connsiteY10" fmla="*/ 0 h 8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6415" h="811833" extrusionOk="0">
                <a:moveTo>
                  <a:pt x="0" y="0"/>
                </a:moveTo>
                <a:cubicBezTo>
                  <a:pt x="134993" y="-35417"/>
                  <a:pt x="301093" y="46308"/>
                  <a:pt x="487074" y="0"/>
                </a:cubicBezTo>
                <a:cubicBezTo>
                  <a:pt x="673055" y="-46308"/>
                  <a:pt x="825782" y="43932"/>
                  <a:pt x="989213" y="0"/>
                </a:cubicBezTo>
                <a:cubicBezTo>
                  <a:pt x="1152644" y="-43932"/>
                  <a:pt x="1287511" y="7944"/>
                  <a:pt x="1506415" y="0"/>
                </a:cubicBezTo>
                <a:cubicBezTo>
                  <a:pt x="1538769" y="180934"/>
                  <a:pt x="1474853" y="327568"/>
                  <a:pt x="1506415" y="422153"/>
                </a:cubicBezTo>
                <a:cubicBezTo>
                  <a:pt x="1537977" y="516738"/>
                  <a:pt x="1475387" y="679824"/>
                  <a:pt x="1506415" y="811833"/>
                </a:cubicBezTo>
                <a:cubicBezTo>
                  <a:pt x="1368767" y="835394"/>
                  <a:pt x="1156475" y="757965"/>
                  <a:pt x="989213" y="811833"/>
                </a:cubicBezTo>
                <a:cubicBezTo>
                  <a:pt x="821951" y="865701"/>
                  <a:pt x="720891" y="760855"/>
                  <a:pt x="472010" y="811833"/>
                </a:cubicBezTo>
                <a:cubicBezTo>
                  <a:pt x="223129" y="862811"/>
                  <a:pt x="223080" y="762623"/>
                  <a:pt x="0" y="811833"/>
                </a:cubicBezTo>
                <a:cubicBezTo>
                  <a:pt x="-5967" y="721318"/>
                  <a:pt x="47229" y="489302"/>
                  <a:pt x="0" y="405917"/>
                </a:cubicBezTo>
                <a:cubicBezTo>
                  <a:pt x="-47229" y="322532"/>
                  <a:pt x="37648" y="98549"/>
                  <a:pt x="0" y="0"/>
                </a:cubicBezTo>
                <a:close/>
              </a:path>
            </a:pathLst>
          </a:custGeom>
          <a:noFill/>
          <a:ln w="38100">
            <a:solidFill>
              <a:schemeClr val="accent6">
                <a:lumMod val="60000"/>
                <a:lumOff val="4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50000"/>
                  </a:schemeClr>
                </a:solidFill>
              </a:rPr>
              <a:t>检索文档</a:t>
            </a:r>
            <a:endParaRPr lang="zh-CN" altLang="en-US" dirty="0">
              <a:solidFill>
                <a:schemeClr val="accent3">
                  <a:lumMod val="50000"/>
                </a:schemeClr>
              </a:solidFill>
            </a:endParaRPr>
          </a:p>
        </p:txBody>
      </p:sp>
      <p:sp>
        <p:nvSpPr>
          <p:cNvPr id="77" name="矩形 76"/>
          <p:cNvSpPr/>
          <p:nvPr/>
        </p:nvSpPr>
        <p:spPr>
          <a:xfrm>
            <a:off x="9015347" y="4047695"/>
            <a:ext cx="1506415" cy="811833"/>
          </a:xfrm>
          <a:custGeom>
            <a:avLst/>
            <a:gdLst>
              <a:gd name="connsiteX0" fmla="*/ 0 w 1506415"/>
              <a:gd name="connsiteY0" fmla="*/ 0 h 811833"/>
              <a:gd name="connsiteX1" fmla="*/ 487074 w 1506415"/>
              <a:gd name="connsiteY1" fmla="*/ 0 h 811833"/>
              <a:gd name="connsiteX2" fmla="*/ 989213 w 1506415"/>
              <a:gd name="connsiteY2" fmla="*/ 0 h 811833"/>
              <a:gd name="connsiteX3" fmla="*/ 1506415 w 1506415"/>
              <a:gd name="connsiteY3" fmla="*/ 0 h 811833"/>
              <a:gd name="connsiteX4" fmla="*/ 1506415 w 1506415"/>
              <a:gd name="connsiteY4" fmla="*/ 389680 h 811833"/>
              <a:gd name="connsiteX5" fmla="*/ 1506415 w 1506415"/>
              <a:gd name="connsiteY5" fmla="*/ 811833 h 811833"/>
              <a:gd name="connsiteX6" fmla="*/ 989213 w 1506415"/>
              <a:gd name="connsiteY6" fmla="*/ 811833 h 811833"/>
              <a:gd name="connsiteX7" fmla="*/ 487074 w 1506415"/>
              <a:gd name="connsiteY7" fmla="*/ 811833 h 811833"/>
              <a:gd name="connsiteX8" fmla="*/ 0 w 1506415"/>
              <a:gd name="connsiteY8" fmla="*/ 811833 h 811833"/>
              <a:gd name="connsiteX9" fmla="*/ 0 w 1506415"/>
              <a:gd name="connsiteY9" fmla="*/ 405917 h 811833"/>
              <a:gd name="connsiteX10" fmla="*/ 0 w 1506415"/>
              <a:gd name="connsiteY10" fmla="*/ 0 h 8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6415" h="811833" extrusionOk="0">
                <a:moveTo>
                  <a:pt x="0" y="0"/>
                </a:moveTo>
                <a:cubicBezTo>
                  <a:pt x="196336" y="-26723"/>
                  <a:pt x="261829" y="38030"/>
                  <a:pt x="487074" y="0"/>
                </a:cubicBezTo>
                <a:cubicBezTo>
                  <a:pt x="712319" y="-38030"/>
                  <a:pt x="876726" y="39979"/>
                  <a:pt x="989213" y="0"/>
                </a:cubicBezTo>
                <a:cubicBezTo>
                  <a:pt x="1101700" y="-39979"/>
                  <a:pt x="1331512" y="20285"/>
                  <a:pt x="1506415" y="0"/>
                </a:cubicBezTo>
                <a:cubicBezTo>
                  <a:pt x="1509672" y="122719"/>
                  <a:pt x="1476474" y="276825"/>
                  <a:pt x="1506415" y="389680"/>
                </a:cubicBezTo>
                <a:cubicBezTo>
                  <a:pt x="1536356" y="502535"/>
                  <a:pt x="1464284" y="693651"/>
                  <a:pt x="1506415" y="811833"/>
                </a:cubicBezTo>
                <a:cubicBezTo>
                  <a:pt x="1309554" y="842296"/>
                  <a:pt x="1117050" y="798053"/>
                  <a:pt x="989213" y="811833"/>
                </a:cubicBezTo>
                <a:cubicBezTo>
                  <a:pt x="861376" y="825613"/>
                  <a:pt x="634985" y="781634"/>
                  <a:pt x="487074" y="811833"/>
                </a:cubicBezTo>
                <a:cubicBezTo>
                  <a:pt x="339163" y="842032"/>
                  <a:pt x="191977" y="759035"/>
                  <a:pt x="0" y="811833"/>
                </a:cubicBezTo>
                <a:cubicBezTo>
                  <a:pt x="-12945" y="728441"/>
                  <a:pt x="30607" y="584749"/>
                  <a:pt x="0" y="405917"/>
                </a:cubicBezTo>
                <a:cubicBezTo>
                  <a:pt x="-30607" y="227085"/>
                  <a:pt x="41768" y="127911"/>
                  <a:pt x="0" y="0"/>
                </a:cubicBezTo>
                <a:close/>
              </a:path>
            </a:pathLst>
          </a:custGeom>
          <a:noFill/>
          <a:ln w="38100">
            <a:solidFill>
              <a:schemeClr val="accent2">
                <a:lumMod val="60000"/>
                <a:lumOff val="4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50000"/>
                  </a:schemeClr>
                </a:solidFill>
              </a:rPr>
              <a:t>提示词</a:t>
            </a:r>
            <a:endParaRPr lang="zh-CN" altLang="en-US" dirty="0">
              <a:solidFill>
                <a:schemeClr val="accent3">
                  <a:lumMod val="50000"/>
                </a:schemeClr>
              </a:solidFill>
            </a:endParaRPr>
          </a:p>
        </p:txBody>
      </p:sp>
    </p:spTree>
  </p:cSld>
  <p:clrMapOvr>
    <a:masterClrMapping/>
  </p:clrMapOvr>
</p:sld>
</file>

<file path=ppt/tags/tag1.xml><?xml version="1.0" encoding="utf-8"?>
<p:tagLst xmlns:p="http://schemas.openxmlformats.org/presentationml/2006/main">
  <p:tag name="COMMONDATA" val="eyJoZGlkIjoiNDdjM2IwMGIxZDQ4ZDY5MDdhYzUwYzI1NDQxMjI5Zm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5773</Words>
  <Application>WPS 表格</Application>
  <PresentationFormat>宽屏</PresentationFormat>
  <Paragraphs>581</Paragraphs>
  <Slides>35</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35</vt:i4>
      </vt:variant>
    </vt:vector>
  </HeadingPairs>
  <TitlesOfParts>
    <vt:vector size="55" baseType="lpstr">
      <vt:lpstr>Arial</vt:lpstr>
      <vt:lpstr>宋体</vt:lpstr>
      <vt:lpstr>Wingdings</vt:lpstr>
      <vt:lpstr>思源黑体 CN Bold</vt:lpstr>
      <vt:lpstr>汉仪中黑KW</vt:lpstr>
      <vt:lpstr>Linux Libertine</vt:lpstr>
      <vt:lpstr>Thonburi</vt:lpstr>
      <vt:lpstr>微软雅黑</vt:lpstr>
      <vt:lpstr>Impact</vt:lpstr>
      <vt:lpstr>Algerian</vt:lpstr>
      <vt:lpstr>苹方-简</vt:lpstr>
      <vt:lpstr>Calibri</vt:lpstr>
      <vt:lpstr>汉仪旗黑</vt:lpstr>
      <vt:lpstr>Consolas</vt:lpstr>
      <vt:lpstr>LarkHackSafariFont</vt:lpstr>
      <vt:lpstr>Helvetica Neue</vt:lpstr>
      <vt:lpstr>宋体</vt:lpstr>
      <vt:lpstr>Arial Unicode MS</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黑翼</cp:lastModifiedBy>
  <cp:revision>762</cp:revision>
  <dcterms:created xsi:type="dcterms:W3CDTF">2023-09-22T06:27:37Z</dcterms:created>
  <dcterms:modified xsi:type="dcterms:W3CDTF">2023-09-22T06:27:37Z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D95A10B5B8972D82D8330D65D6CEDA12_43</vt:lpwstr>
  </property>
  <property fmtid="{D5CDD505-2E9C-101B-9397-08002B2CF9AE}" pid="3" name="KSOProductBuildVer">
    <vt:lpwstr>2052-5.4.1.7920</vt:lpwstr>
  </property>
</Properties>
</file>