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6" r:id="rId6"/>
    <p:sldId id="267" r:id="rId7"/>
    <p:sldId id="268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804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2905"/>
          <a:ext cx="446786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975"/>
                <a:gridCol w="2000885"/>
              </a:tblGrid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</a:tr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5023485" y="2922270"/>
          <a:ext cx="3704590" cy="231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689600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58250" y="292290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75430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876 (-0.014)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0.738 (+0.168)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0.721 (+0.021)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0.654 (+0.114)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0.586 (+0.115)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47090" y="253936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BCDR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15176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539615" y="2539365"/>
            <a:ext cx="2776855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Mini-DDSM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7999095" y="17399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709 (-0.181)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0.51 (-0.06)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0.684 (-0.016)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0.509 (-0.031)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/>
                        <a:t>BMCD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0.510 (+0.039)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139430" y="2539365"/>
            <a:ext cx="342392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在</a:t>
            </a:r>
            <a:r>
              <a:rPr lang="en-US" altLang="zh-CN" sz="1000">
                <a:solidFill>
                  <a:srgbClr val="00B050"/>
                </a:solidFill>
              </a:rPr>
              <a:t>INBreast, BCDR, Mini-DDSM</a:t>
            </a:r>
            <a:r>
              <a:rPr lang="zh-CN" altLang="en-US" sz="1000">
                <a:solidFill>
                  <a:srgbClr val="00B050"/>
                </a:solidFill>
              </a:rPr>
              <a:t>和</a:t>
            </a:r>
            <a:r>
              <a:rPr lang="en-US" altLang="zh-CN" sz="1000">
                <a:solidFill>
                  <a:srgbClr val="00B050"/>
                </a:solidFill>
              </a:rPr>
              <a:t>CSS-CESM</a:t>
            </a:r>
            <a:r>
              <a:rPr lang="zh-CN" altLang="en-US" sz="1000"/>
              <a:t>上进行持续学习</a:t>
            </a:r>
            <a:endParaRPr lang="zh-CN" altLang="en-US" sz="1000"/>
          </a:p>
        </p:txBody>
      </p:sp>
      <p:pic>
        <p:nvPicPr>
          <p:cNvPr id="7" name="图片 6" descr="webwxgetmsgim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3204845"/>
            <a:ext cx="3296920" cy="3296920"/>
          </a:xfrm>
          <a:prstGeom prst="rect">
            <a:avLst/>
          </a:prstGeom>
        </p:spPr>
      </p:pic>
      <p:pic>
        <p:nvPicPr>
          <p:cNvPr id="8" name="图片 7" descr="webwxgetmsgimg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770" y="3204845"/>
            <a:ext cx="3296285" cy="3296285"/>
          </a:xfrm>
          <a:prstGeom prst="rect">
            <a:avLst/>
          </a:prstGeom>
        </p:spPr>
      </p:pic>
      <p:pic>
        <p:nvPicPr>
          <p:cNvPr id="9" name="图片 8" descr="webwxgetmsgimg (2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550" y="3143885"/>
            <a:ext cx="264223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19095"/>
          <a:ext cx="5640070" cy="333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  <a:gridCol w="1744345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r>
                        <a:rPr lang="en-US" altLang="zh-CN"/>
                        <a:t>peed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07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 FPS</a:t>
                      </a:r>
                      <a:endParaRPr lang="en-US" altLang="zh-CN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+Swin Transformer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0.8991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51 FPS</a:t>
                      </a:r>
                      <a:endParaRPr lang="en-US" altLang="zh-CN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+Vision Mamba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+Conv-LoRA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78610" y="6543675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653530" y="3232785"/>
            <a:ext cx="33337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140" y="63500"/>
            <a:ext cx="3089910" cy="28187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24250" y="63500"/>
            <a:ext cx="4126230" cy="53670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480" y="5107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INBreast</a:t>
            </a:r>
            <a:r>
              <a:rPr lang="zh-CN" altLang="en-US"/>
              <a:t>（</a:t>
            </a:r>
            <a:r>
              <a:rPr lang="en-US" altLang="zh-CN"/>
              <a:t>410</a:t>
            </a:r>
            <a:r>
              <a:rPr lang="zh-CN" altLang="en-US"/>
              <a:t>张）为例：</a:t>
            </a:r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157480" y="560133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实体</a:t>
                      </a: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 descr="383_calcifications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635" y="63500"/>
            <a:ext cx="4128135" cy="536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420" y="295275"/>
            <a:ext cx="117246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使用家驹的数据：转为目前模型可用的数据格式；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对不均衡数据进行重采样操作：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计算当前所有训练数据的标注的类别；</a:t>
            </a:r>
            <a:endParaRPr lang="zh-CN" altLang="en-US">
              <a:solidFill>
                <a:schemeClr val="accent4"/>
              </a:solidFill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对于较少的标注类别在采样的时候设置较大的采样权重，保证数据均衡；</a:t>
            </a:r>
            <a:endParaRPr lang="zh-CN" altLang="en-US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利用家驹模型对</a:t>
            </a:r>
            <a:r>
              <a:rPr lang="en-US" altLang="zh-CN">
                <a:solidFill>
                  <a:schemeClr val="accent4"/>
                </a:solidFill>
              </a:rPr>
              <a:t>RSNA</a:t>
            </a:r>
            <a:r>
              <a:rPr lang="zh-CN" altLang="en-US">
                <a:solidFill>
                  <a:schemeClr val="accent4"/>
                </a:solidFill>
              </a:rPr>
              <a:t>的</a:t>
            </a:r>
            <a:r>
              <a:rPr lang="en-US" altLang="zh-CN">
                <a:solidFill>
                  <a:schemeClr val="accent4"/>
                </a:solidFill>
              </a:rPr>
              <a:t>300-500</a:t>
            </a:r>
            <a:r>
              <a:rPr lang="zh-CN" altLang="en-US">
                <a:solidFill>
                  <a:schemeClr val="accent4"/>
                </a:solidFill>
              </a:rPr>
              <a:t>张图片进行伪标签生成，并进行人工检查</a:t>
            </a:r>
            <a:r>
              <a:rPr lang="zh-CN" altLang="en-US">
                <a:solidFill>
                  <a:schemeClr val="tx1"/>
                </a:solidFill>
              </a:rPr>
              <a:t>（还剩</a:t>
            </a:r>
            <a:r>
              <a:rPr lang="en-US" altLang="zh-CN">
                <a:solidFill>
                  <a:schemeClr val="tx1"/>
                </a:solidFill>
              </a:rPr>
              <a:t>182</a:t>
            </a:r>
            <a:r>
              <a:rPr lang="zh-CN" altLang="en-US">
                <a:solidFill>
                  <a:schemeClr val="tx1"/>
                </a:solidFill>
              </a:rPr>
              <a:t>未检）</a:t>
            </a:r>
            <a:r>
              <a:rPr lang="zh-CN" altLang="en-US">
                <a:solidFill>
                  <a:schemeClr val="accent4"/>
                </a:solidFill>
              </a:rPr>
              <a:t>；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 patch size </a:t>
            </a:r>
            <a:r>
              <a:rPr lang="zh-CN" altLang="en-US"/>
              <a:t>对钙化点进行分割</a:t>
            </a:r>
            <a:r>
              <a:rPr lang="zh-CN" altLang="en-US"/>
              <a:t>训练；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从标注的点随机选择一个做</a:t>
            </a:r>
            <a:r>
              <a:rPr lang="en-US" altLang="zh-CN"/>
              <a:t>patch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在正常图像上也随机取</a:t>
            </a:r>
            <a:r>
              <a:rPr lang="en-US" altLang="zh-CN"/>
              <a:t> patch=512*512</a:t>
            </a:r>
            <a:r>
              <a:rPr lang="zh-CN" altLang="en-US"/>
              <a:t>（不一定</a:t>
            </a:r>
            <a:r>
              <a:rPr lang="zh-CN" altLang="en-US"/>
              <a:t>均衡）</a:t>
            </a:r>
            <a:endParaRPr lang="zh-CN" altLang="en-US"/>
          </a:p>
          <a:p>
            <a:pPr marL="342900" lvl="0" indent="-342900">
              <a:buAutoNum type="arabicPeriod"/>
            </a:pPr>
            <a:r>
              <a:rPr lang="zh-CN" altLang="en-US">
                <a:solidFill>
                  <a:schemeClr val="accent4"/>
                </a:solidFill>
              </a:rPr>
              <a:t>尝试将</a:t>
            </a:r>
            <a:r>
              <a:rPr lang="en-US" altLang="zh-CN">
                <a:solidFill>
                  <a:schemeClr val="accent4"/>
                </a:solidFill>
              </a:rPr>
              <a:t>backbone</a:t>
            </a:r>
            <a:r>
              <a:rPr lang="zh-CN" altLang="en-US">
                <a:solidFill>
                  <a:schemeClr val="accent4"/>
                </a:solidFill>
              </a:rPr>
              <a:t>换为</a:t>
            </a:r>
            <a:r>
              <a:rPr lang="en-US" altLang="zh-CN">
                <a:solidFill>
                  <a:schemeClr val="accent4"/>
                </a:solidFill>
              </a:rPr>
              <a:t>mamba-unet</a:t>
            </a:r>
            <a:r>
              <a:rPr lang="zh-CN" altLang="en-US">
                <a:solidFill>
                  <a:schemeClr val="accent4"/>
                </a:solidFill>
              </a:rPr>
              <a:t>结构训练尝试；</a:t>
            </a:r>
            <a:r>
              <a:rPr lang="zh-CN" altLang="en-US">
                <a:solidFill>
                  <a:schemeClr val="tx1"/>
                </a:solidFill>
              </a:rPr>
              <a:t>https://github.com/ziyangwang007/Mamba-UNet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68935" y="3018155"/>
          <a:ext cx="5640070" cy="14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745"/>
                <a:gridCol w="174498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钙化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肿瘤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262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8935" y="4853940"/>
            <a:ext cx="864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https://medium.com/@xichen628/%E5%8C%BB%E5%AD%A6%E5%9B%BE%E5%83%8F%E8%AE%BA%E6%96%87%E7%BF%BB%E8%AF%91-2ac5769ea493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351*198"/>
  <p:tag name="TABLE_ENDDRAG_RECT" val="29*230*351*199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TABLE_ENDDRAG_ORIGIN_RECT" val="444*285"/>
  <p:tag name="TABLE_ENDDRAG_RECT" val="29*230*444*285"/>
  <p:tag name="KSO_WM_BEAUTIFY_FLAG" val=""/>
</p:tagLst>
</file>

<file path=ppt/tags/tag39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3027</Words>
  <Application>WPS 演示</Application>
  <PresentationFormat>宽屏</PresentationFormat>
  <Paragraphs>532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244</cp:revision>
  <dcterms:created xsi:type="dcterms:W3CDTF">2023-10-26T02:07:00Z</dcterms:created>
  <dcterms:modified xsi:type="dcterms:W3CDTF">2024-03-14T05:23:37Z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2395B0B69B9D4BDE9A44CB117646878A_13</vt:lpwstr>
  </property>
  <property fmtid="{D5CDD505-2E9C-101B-9397-08002B2CF9AE}" pid="3" name="KSOProductBuildVer">
    <vt:lpwstr>2052-12.1.0.16399</vt:lpwstr>
  </property>
</Properties>
</file>