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ieeexplore.ieee.org/document/9897990&#13;" TargetMode="External"/><Relationship Id="rId2" Type="http://schemas.openxmlformats.org/officeDocument/2006/relationships/image" Target="../media/image8.GI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446786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/>
                <a:gridCol w="200088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5023485" y="2922270"/>
          <a:ext cx="3704590" cy="23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689600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8250" y="292290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19095"/>
          <a:ext cx="5640070" cy="333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  <a:gridCol w="1744345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peed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 FPS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 FPS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3530" y="323278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140" y="63500"/>
            <a:ext cx="3089910" cy="2818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4250" y="63500"/>
            <a:ext cx="4126230" cy="53670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480" y="5107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INBreast</a:t>
            </a:r>
            <a:r>
              <a:rPr lang="zh-CN" altLang="en-US"/>
              <a:t>（</a:t>
            </a:r>
            <a:r>
              <a:rPr lang="en-US" altLang="zh-CN"/>
              <a:t>410</a:t>
            </a:r>
            <a:r>
              <a:rPr lang="zh-CN" altLang="en-US"/>
              <a:t>张）为例：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157480" y="560133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</a:t>
                      </a: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 descr="383_calcifications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635" y="63500"/>
            <a:ext cx="4128135" cy="536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420" y="295275"/>
            <a:ext cx="117246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使用家驹的数据：转为目前模型可用的数据格式；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对不均衡数据进行重采样操作：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计算当前所有训练数据的标注的类别；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对于较少的标注类别在采样的时候设置较大的采样权重，保证数据均衡；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利用家驹模型对</a:t>
            </a:r>
            <a:r>
              <a:rPr lang="en-US" altLang="zh-CN">
                <a:solidFill>
                  <a:schemeClr val="accent4"/>
                </a:solidFill>
              </a:rPr>
              <a:t>RSNA</a:t>
            </a:r>
            <a:r>
              <a:rPr lang="zh-CN" altLang="en-US">
                <a:solidFill>
                  <a:schemeClr val="accent4"/>
                </a:solidFill>
              </a:rPr>
              <a:t>的</a:t>
            </a:r>
            <a:r>
              <a:rPr lang="en-US" altLang="zh-CN">
                <a:solidFill>
                  <a:schemeClr val="accent4"/>
                </a:solidFill>
              </a:rPr>
              <a:t>300-500</a:t>
            </a:r>
            <a:r>
              <a:rPr lang="zh-CN" altLang="en-US">
                <a:solidFill>
                  <a:schemeClr val="accent4"/>
                </a:solidFill>
              </a:rPr>
              <a:t>张图片进行伪标签生成，并进行人工检查</a:t>
            </a:r>
            <a:r>
              <a:rPr lang="zh-CN" altLang="en-US">
                <a:solidFill>
                  <a:schemeClr val="tx1"/>
                </a:solidFill>
              </a:rPr>
              <a:t>（还剩</a:t>
            </a:r>
            <a:r>
              <a:rPr lang="en-US" altLang="zh-CN">
                <a:solidFill>
                  <a:schemeClr val="tx1"/>
                </a:solidFill>
              </a:rPr>
              <a:t>182</a:t>
            </a:r>
            <a:r>
              <a:rPr lang="zh-CN" altLang="en-US">
                <a:solidFill>
                  <a:schemeClr val="tx1"/>
                </a:solidFill>
              </a:rPr>
              <a:t>未检）</a:t>
            </a:r>
            <a:r>
              <a:rPr lang="zh-CN" altLang="en-US">
                <a:solidFill>
                  <a:schemeClr val="accent4"/>
                </a:solidFill>
              </a:rPr>
              <a:t>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 patch size </a:t>
            </a:r>
            <a:r>
              <a:rPr lang="zh-CN" altLang="en-US"/>
              <a:t>对钙化点进行分割</a:t>
            </a:r>
            <a:r>
              <a:rPr lang="zh-CN" altLang="en-US"/>
              <a:t>训练；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从标注的点随机选择一个做</a:t>
            </a:r>
            <a:r>
              <a:rPr lang="en-US" altLang="zh-CN"/>
              <a:t>patch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在正常图像上也随机取</a:t>
            </a:r>
            <a:r>
              <a:rPr lang="en-US" altLang="zh-CN"/>
              <a:t> patch=512*512</a:t>
            </a:r>
            <a:r>
              <a:rPr lang="zh-CN" altLang="en-US"/>
              <a:t>（不一定</a:t>
            </a:r>
            <a:r>
              <a:rPr lang="zh-CN" altLang="en-US"/>
              <a:t>均衡）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尝试将</a:t>
            </a:r>
            <a:r>
              <a:rPr lang="en-US" altLang="zh-CN">
                <a:solidFill>
                  <a:schemeClr val="accent4"/>
                </a:solidFill>
              </a:rPr>
              <a:t>backbone</a:t>
            </a:r>
            <a:r>
              <a:rPr lang="zh-CN" altLang="en-US">
                <a:solidFill>
                  <a:schemeClr val="accent4"/>
                </a:solidFill>
              </a:rPr>
              <a:t>换为</a:t>
            </a:r>
            <a:r>
              <a:rPr lang="en-US" altLang="zh-CN">
                <a:solidFill>
                  <a:schemeClr val="accent4"/>
                </a:solidFill>
              </a:rPr>
              <a:t>mamba-unet</a:t>
            </a:r>
            <a:r>
              <a:rPr lang="zh-CN" altLang="en-US">
                <a:solidFill>
                  <a:schemeClr val="accent4"/>
                </a:solidFill>
              </a:rPr>
              <a:t>结构训练尝试；</a:t>
            </a:r>
            <a:r>
              <a:rPr lang="zh-CN" altLang="en-US">
                <a:solidFill>
                  <a:schemeClr val="tx1"/>
                </a:solidFill>
              </a:rPr>
              <a:t>https://github.com/ziyangwang007/Mamba-UNet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68935" y="3018155"/>
          <a:ext cx="564007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262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8935" y="4853940"/>
            <a:ext cx="864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https://medium.com/@xichen628/%E5%8C%BB%E5%AD%A6%E5%9B%BE%E5%83%8F%E8%AE%BA%E6%96%87%E7%BF%BB%E8%AF%91-2ac5769ea493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244475" y="556260"/>
          <a:ext cx="56883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61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</a:t>
                      </a:r>
                      <a:r>
                        <a:rPr lang="en-US" altLang="zh-CN"/>
                        <a:t>cifications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244475" y="218567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</a:t>
                      </a:r>
                      <a:r>
                        <a:rPr lang="en-US" altLang="zh-CN"/>
                        <a:t>cifications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359660" y="1717040"/>
            <a:ext cx="1457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原来模型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2390775" y="3328670"/>
            <a:ext cx="1457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Visual-M</a:t>
            </a:r>
            <a:r>
              <a:rPr lang="en-US" altLang="zh-CN" sz="1400"/>
              <a:t>amba</a:t>
            </a:r>
            <a:endParaRPr lang="en-US" altLang="zh-CN" sz="1400"/>
          </a:p>
        </p:txBody>
      </p:sp>
      <p:graphicFrame>
        <p:nvGraphicFramePr>
          <p:cNvPr id="15" name="表格 14"/>
          <p:cNvGraphicFramePr/>
          <p:nvPr/>
        </p:nvGraphicFramePr>
        <p:xfrm>
          <a:off x="6209665" y="218567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</a:t>
                      </a:r>
                      <a:r>
                        <a:rPr lang="en-US" altLang="zh-CN"/>
                        <a:t>cifications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181850" y="3328670"/>
            <a:ext cx="402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Swin-Transformer </a:t>
            </a:r>
            <a:r>
              <a:rPr lang="zh-CN" altLang="en-US" sz="1400"/>
              <a:t>（</a:t>
            </a:r>
            <a:r>
              <a:rPr lang="en-US" altLang="zh-CN" sz="1400"/>
              <a:t>patch_size=4</a:t>
            </a:r>
            <a:r>
              <a:rPr lang="zh-CN" altLang="en-US" sz="1400"/>
              <a:t>，预训练</a:t>
            </a:r>
            <a:r>
              <a:rPr lang="zh-CN" altLang="en-US" sz="1400"/>
              <a:t>权重）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244475" y="10350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分割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51600" y="607060"/>
            <a:ext cx="54051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上采样</a:t>
            </a:r>
            <a:r>
              <a:rPr lang="zh-CN" altLang="en-US"/>
              <a:t>均衡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RSNA</a:t>
            </a:r>
            <a:r>
              <a:rPr lang="zh-CN" altLang="en-US"/>
              <a:t>伪标注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Visual-M</a:t>
            </a:r>
            <a:r>
              <a:rPr lang="en-US" altLang="zh-CN"/>
              <a:t>amba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Swin-Transformer </a:t>
            </a:r>
            <a:r>
              <a:rPr lang="zh-CN" altLang="en-US"/>
              <a:t>（设置训练的patch_size</a:t>
            </a:r>
            <a:r>
              <a:rPr lang="en-US" altLang="zh-CN"/>
              <a:t>=4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不正常，没有分割标注是如何处理？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475" y="4022090"/>
            <a:ext cx="702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/>
              <a:t>Swin-Transformer</a:t>
            </a:r>
            <a:r>
              <a:rPr lang="zh-CN" altLang="en-US"/>
              <a:t>（</a:t>
            </a:r>
            <a:r>
              <a:rPr lang="en-US" altLang="zh-CN"/>
              <a:t>patch_size = 16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辅助</a:t>
            </a:r>
            <a:r>
              <a:rPr lang="zh-CN" altLang="en-US"/>
              <a:t>损失Optimal Transport Assignment</a:t>
            </a:r>
            <a:r>
              <a:rPr lang="en-US" altLang="zh-CN"/>
              <a:t> </a:t>
            </a:r>
            <a:r>
              <a:rPr lang="zh-CN" altLang="en-US"/>
              <a:t>（需要有效提取</a:t>
            </a:r>
            <a:r>
              <a:rPr lang="zh-CN" altLang="en-US"/>
              <a:t>特征）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后处理：测试时增强</a:t>
            </a:r>
            <a:r>
              <a:rPr lang="zh-CN" altLang="en-US">
                <a:sym typeface="+mn-ea"/>
              </a:rPr>
              <a:t>Test time augmention</a:t>
            </a:r>
            <a:r>
              <a:rPr lang="zh-CN" altLang="en-US"/>
              <a:t> (</a:t>
            </a:r>
            <a:r>
              <a:rPr lang="zh-CN" altLang="en-US">
                <a:sym typeface="+mn-ea"/>
              </a:rPr>
              <a:t>TTA</a:t>
            </a:r>
            <a:r>
              <a:rPr lang="zh-CN" altLang="en-US"/>
              <a:t>)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后处理：</a:t>
            </a:r>
            <a:r>
              <a:rPr lang="en-US" altLang="zh-CN">
                <a:sym typeface="+mn-ea"/>
              </a:rPr>
              <a:t>SAHI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40295" y="402209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测试时增强（</a:t>
            </a:r>
            <a:r>
              <a:rPr lang="en-US" altLang="zh-CN" sz="1000"/>
              <a:t>TTA</a:t>
            </a:r>
            <a:r>
              <a:rPr lang="zh-CN" altLang="en-US" sz="1000"/>
              <a:t>），指的是在推理（预测）阶段，将原始图片进行</a:t>
            </a:r>
            <a:r>
              <a:rPr lang="zh-CN" altLang="en-US" sz="1000">
                <a:solidFill>
                  <a:srgbClr val="FF0000"/>
                </a:solidFill>
              </a:rPr>
              <a:t>多尺度</a:t>
            </a:r>
            <a:r>
              <a:rPr lang="zh-CN" altLang="en-US" sz="1000"/>
              <a:t>，水平翻转、垂直翻转、对角线翻转、旋转角度等数据增强操作，得到多张图，分别进行推理，再对多个结果进行综合分析，得到最终输出结果。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7418070" y="3961765"/>
            <a:ext cx="4123055" cy="25990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5540" y="5028565"/>
            <a:ext cx="944245" cy="1212850"/>
          </a:xfrm>
          <a:prstGeom prst="rect">
            <a:avLst/>
          </a:prstGeom>
        </p:spPr>
      </p:pic>
      <p:pic>
        <p:nvPicPr>
          <p:cNvPr id="6" name="图片 5" descr="webwxgetmsgimg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5755" y="5448300"/>
            <a:ext cx="617220" cy="793115"/>
          </a:xfrm>
          <a:prstGeom prst="rect">
            <a:avLst/>
          </a:prstGeom>
        </p:spPr>
      </p:pic>
      <p:pic>
        <p:nvPicPr>
          <p:cNvPr id="7" name="图片 6" descr="webwxgetmsgimg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0" y="4733290"/>
            <a:ext cx="1174115" cy="1508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893810" y="6283325"/>
            <a:ext cx="758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正常尺寸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724775" y="6283325"/>
            <a:ext cx="1040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75%*</a:t>
            </a:r>
            <a:r>
              <a:rPr lang="zh-CN" altLang="en-US" sz="1000"/>
              <a:t>正常尺寸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9979660" y="6283325"/>
            <a:ext cx="1040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125%*</a:t>
            </a:r>
            <a:r>
              <a:rPr lang="zh-CN" altLang="en-US" sz="1000"/>
              <a:t>正常尺寸</a:t>
            </a:r>
            <a:endParaRPr lang="zh-CN" altLang="en-US" sz="1000"/>
          </a:p>
        </p:txBody>
      </p:sp>
      <p:pic>
        <p:nvPicPr>
          <p:cNvPr id="24" name="图片 23" descr="8cc11917d773a249e4dce8c2632202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5220970"/>
            <a:ext cx="2658745" cy="14427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388360" y="5370195"/>
            <a:ext cx="2200275" cy="130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SAHI：</a:t>
            </a:r>
            <a:r>
              <a:rPr lang="zh-CN" altLang="en-US" sz="1600">
                <a:hlinkClick r:id="rId3" action="ppaction://hlinkfile"/>
              </a:rPr>
              <a:t>https://ieeexplore.ieee.org/document/9897990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244475" y="3653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以时间换精度优化</a:t>
            </a:r>
            <a:r>
              <a:rPr lang="zh-CN" altLang="en-US"/>
              <a:t>策略：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/>
        </p:nvGraphicFramePr>
        <p:xfrm>
          <a:off x="320097785" y="64484885"/>
          <a:ext cx="56883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</a:t>
                      </a:r>
                      <a:r>
                        <a:rPr lang="en-US" altLang="zh-CN"/>
                        <a:t>cifications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681470" y="63058040"/>
          <a:ext cx="56883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ice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</a:t>
                      </a:r>
                      <a:r>
                        <a:rPr lang="en-US" altLang="zh-CN"/>
                        <a:t>cifications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0.443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8cc11917d773a249e4dce8c2632202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240665"/>
            <a:ext cx="4372610" cy="2372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30" y="2657475"/>
            <a:ext cx="4960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SAHI：https://ieeexplore.ieee.org/document/9897990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168900" y="2657475"/>
            <a:ext cx="68179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/>
              <a:t>CVPR-2021</a:t>
            </a:r>
            <a:r>
              <a:rPr lang="zh-CN" altLang="en-US" sz="1600"/>
              <a:t>辅助</a:t>
            </a:r>
            <a:r>
              <a:rPr lang="zh-CN" altLang="en-US" sz="1600"/>
              <a:t>损失OTA: Optimal Transport Assignment for Object Detection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70" y="735965"/>
            <a:ext cx="3622675" cy="1710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51*198"/>
  <p:tag name="TABLE_ENDDRAG_RECT" val="29*230*351*199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9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3759</Words>
  <Application>WPS 演示</Application>
  <PresentationFormat>宽屏</PresentationFormat>
  <Paragraphs>627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297</cp:revision>
  <dcterms:created xsi:type="dcterms:W3CDTF">2023-10-26T02:07:00Z</dcterms:created>
  <dcterms:modified xsi:type="dcterms:W3CDTF">2024-03-19T12:10:59Z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2395B0B69B9D4BDE9A44CB117646878A_13</vt:lpwstr>
  </property>
  <property fmtid="{D5CDD505-2E9C-101B-9397-08002B2CF9AE}" pid="3" name="KSOProductBuildVer">
    <vt:lpwstr>2052-12.1.0.16417</vt:lpwstr>
  </property>
</Properties>
</file>