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7" r:id="rId4"/>
    <p:sldId id="260" r:id="rId5"/>
    <p:sldId id="276" r:id="rId6"/>
    <p:sldId id="261" r:id="rId7"/>
    <p:sldId id="257" r:id="rId8"/>
    <p:sldId id="263" r:id="rId9"/>
    <p:sldId id="265" r:id="rId10"/>
    <p:sldId id="266" r:id="rId11"/>
    <p:sldId id="27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9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4.png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image" Target="../media/image3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4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31.xml"/><Relationship Id="rId5" Type="http://schemas.openxmlformats.org/officeDocument/2006/relationships/image" Target="../media/image5.png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../media/image9.png"/><Relationship Id="rId7" Type="http://schemas.openxmlformats.org/officeDocument/2006/relationships/tags" Target="../tags/tag35.xml"/><Relationship Id="rId6" Type="http://schemas.openxmlformats.org/officeDocument/2006/relationships/image" Target="../media/image8.png"/><Relationship Id="rId5" Type="http://schemas.openxmlformats.org/officeDocument/2006/relationships/tags" Target="../tags/tag34.xml"/><Relationship Id="rId4" Type="http://schemas.openxmlformats.org/officeDocument/2006/relationships/image" Target="../media/image7.png"/><Relationship Id="rId3" Type="http://schemas.openxmlformats.org/officeDocument/2006/relationships/tags" Target="../tags/tag33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9" Type="http://schemas.openxmlformats.org/officeDocument/2006/relationships/tags" Target="../tags/tag43.xml"/><Relationship Id="rId18" Type="http://schemas.openxmlformats.org/officeDocument/2006/relationships/image" Target="../media/image12.png"/><Relationship Id="rId17" Type="http://schemas.openxmlformats.org/officeDocument/2006/relationships/tags" Target="../tags/tag42.xml"/><Relationship Id="rId16" Type="http://schemas.openxmlformats.org/officeDocument/2006/relationships/image" Target="../media/image11.png"/><Relationship Id="rId15" Type="http://schemas.openxmlformats.org/officeDocument/2006/relationships/image" Target="../media/image10.png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image" Target="../media/image16.png"/><Relationship Id="rId7" Type="http://schemas.openxmlformats.org/officeDocument/2006/relationships/tags" Target="../tags/tag47.xml"/><Relationship Id="rId6" Type="http://schemas.openxmlformats.org/officeDocument/2006/relationships/image" Target="../media/image15.png"/><Relationship Id="rId5" Type="http://schemas.openxmlformats.org/officeDocument/2006/relationships/tags" Target="../tags/tag46.xml"/><Relationship Id="rId4" Type="http://schemas.openxmlformats.org/officeDocument/2006/relationships/image" Target="../media/image14.png"/><Relationship Id="rId3" Type="http://schemas.openxmlformats.org/officeDocument/2006/relationships/tags" Target="../tags/tag45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12.png"/><Relationship Id="rId20" Type="http://schemas.openxmlformats.org/officeDocument/2006/relationships/tags" Target="../tags/tag57.xml"/><Relationship Id="rId2" Type="http://schemas.openxmlformats.org/officeDocument/2006/relationships/image" Target="../media/image13.png"/><Relationship Id="rId19" Type="http://schemas.openxmlformats.org/officeDocument/2006/relationships/tags" Target="../tags/tag56.xml"/><Relationship Id="rId18" Type="http://schemas.openxmlformats.org/officeDocument/2006/relationships/tags" Target="../tags/tag55.xml"/><Relationship Id="rId17" Type="http://schemas.openxmlformats.org/officeDocument/2006/relationships/image" Target="../media/image11.png"/><Relationship Id="rId16" Type="http://schemas.openxmlformats.org/officeDocument/2006/relationships/tags" Target="../tags/tag54.xml"/><Relationship Id="rId15" Type="http://schemas.openxmlformats.org/officeDocument/2006/relationships/image" Target="../media/image17.png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62.xml"/><Relationship Id="rId7" Type="http://schemas.openxmlformats.org/officeDocument/2006/relationships/image" Target="../media/image20.png"/><Relationship Id="rId6" Type="http://schemas.openxmlformats.org/officeDocument/2006/relationships/tags" Target="../tags/tag61.xml"/><Relationship Id="rId5" Type="http://schemas.openxmlformats.org/officeDocument/2006/relationships/image" Target="../media/image19.png"/><Relationship Id="rId4" Type="http://schemas.openxmlformats.org/officeDocument/2006/relationships/tags" Target="../tags/tag60.xml"/><Relationship Id="rId3" Type="http://schemas.openxmlformats.org/officeDocument/2006/relationships/image" Target="../media/image18.png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11.png"/><Relationship Id="rId23" Type="http://schemas.openxmlformats.org/officeDocument/2006/relationships/tags" Target="../tags/tag73.xml"/><Relationship Id="rId22" Type="http://schemas.openxmlformats.org/officeDocument/2006/relationships/tags" Target="../tags/tag72.xml"/><Relationship Id="rId21" Type="http://schemas.openxmlformats.org/officeDocument/2006/relationships/image" Target="../media/image23.png"/><Relationship Id="rId20" Type="http://schemas.openxmlformats.org/officeDocument/2006/relationships/tags" Target="../tags/tag71.xml"/><Relationship Id="rId2" Type="http://schemas.openxmlformats.org/officeDocument/2006/relationships/tags" Target="../tags/tag59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image" Target="../media/image12.png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image" Target="../media/image22.png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650" y="149225"/>
            <a:ext cx="325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DetectGPT-SC</a:t>
            </a:r>
            <a:endParaRPr lang="en-US" altLang="zh-CN" sz="2400"/>
          </a:p>
        </p:txBody>
      </p: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 flipV="1">
            <a:off x="180975" y="685165"/>
            <a:ext cx="4104005" cy="1714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3199765"/>
            <a:ext cx="5365750" cy="2685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7350" y="5885180"/>
            <a:ext cx="5140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aseline="30000"/>
              <a:t>[1] </a:t>
            </a:r>
            <a:r>
              <a:rPr lang="en-US" altLang="zh-CN" sz="1000"/>
              <a:t>A Survey on Detection of LLMs-Generated Content</a:t>
            </a:r>
            <a:endParaRPr lang="en-US" altLang="zh-CN" sz="100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20650" y="6285865"/>
            <a:ext cx="5140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baseline="30000"/>
              <a:t>[1] </a:t>
            </a:r>
            <a:r>
              <a:rPr lang="en-US" altLang="zh-CN" sz="1000"/>
              <a:t>https://arxiv.org/abs/2310.15654v1</a:t>
            </a:r>
            <a:endParaRPr lang="en-US" altLang="zh-CN" sz="10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66130" y="685165"/>
            <a:ext cx="6144260" cy="57404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6367780" y="6425565"/>
            <a:ext cx="5140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aseline="30000"/>
              <a:t>[2] </a:t>
            </a:r>
            <a:r>
              <a:rPr lang="en-US" altLang="zh-CN" sz="1000"/>
              <a:t>A Survey on LLM-generated Text Detection: Necessity, Methods, and Future Directions</a:t>
            </a:r>
            <a:endParaRPr lang="en-US" altLang="zh-CN" sz="1000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120650" y="6530975"/>
            <a:ext cx="5140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baseline="30000"/>
              <a:t>[2] </a:t>
            </a:r>
            <a:r>
              <a:rPr lang="en-US" altLang="zh-CN" sz="1000"/>
              <a:t> University of Macau, NLP2CT L</a:t>
            </a:r>
            <a:r>
              <a:rPr lang="en-US" altLang="zh-CN" sz="1000"/>
              <a:t>ab, Junchao Wu, https://arxiv.org/abs/2310.14724</a:t>
            </a:r>
            <a:endParaRPr lang="en-US" altLang="zh-CN" sz="1000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94945" y="1022985"/>
            <a:ext cx="56711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1600"/>
              <a:t>DetectGPT-SC</a:t>
            </a:r>
            <a:r>
              <a:rPr lang="zh-CN" altLang="en-US" sz="1600"/>
              <a:t>的泛化性差：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en-US" altLang="zh-CN" sz="1600"/>
              <a:t>[</a:t>
            </a:r>
            <a:r>
              <a:rPr lang="zh-CN" altLang="en-US" sz="1600"/>
              <a:t>句子级</a:t>
            </a:r>
            <a:r>
              <a:rPr lang="en-US" altLang="zh-CN" sz="1600"/>
              <a:t>] </a:t>
            </a:r>
            <a:r>
              <a:rPr lang="zh-CN" altLang="en-US" sz="1600"/>
              <a:t>的文本检测方法中，检测方法应该对上下文保持深入的理解（</a:t>
            </a:r>
            <a:r>
              <a:rPr lang="en-US" altLang="zh-CN" sz="1600"/>
              <a:t>ChatGPT</a:t>
            </a:r>
            <a:r>
              <a:rPr lang="zh-CN" altLang="en-US" sz="1600"/>
              <a:t>正在被蒸馏模型替代）；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检测方法的鲁棒性会受到实验数据的影响，在</a:t>
            </a:r>
            <a:r>
              <a:rPr lang="en-US" altLang="zh-CN" sz="1600"/>
              <a:t>DetectGPT-SC</a:t>
            </a:r>
            <a:r>
              <a:rPr lang="zh-CN" altLang="en-US" sz="1600"/>
              <a:t>中，由</a:t>
            </a:r>
            <a:r>
              <a:rPr lang="en-US" altLang="zh-CN" sz="1600"/>
              <a:t>AI</a:t>
            </a:r>
            <a:r>
              <a:rPr lang="zh-CN" altLang="en-US" sz="1600"/>
              <a:t>生成的文本在简单</a:t>
            </a:r>
            <a:r>
              <a:rPr lang="en-US" altLang="zh-CN" sz="1600"/>
              <a:t>prompt</a:t>
            </a:r>
            <a:r>
              <a:rPr lang="zh-CN" altLang="en-US" sz="1600"/>
              <a:t>提示下生成，可能导致数据带来了偏差；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en-US" altLang="zh-CN" sz="1600"/>
              <a:t>DetectGPT-SC</a:t>
            </a:r>
            <a:r>
              <a:rPr lang="zh-CN" altLang="en-US" sz="1600"/>
              <a:t>在新闻数据上被提出，该方法在不同语言、领域和文本风格上的有效性并不保证；</a:t>
            </a:r>
            <a:endParaRPr lang="zh-CN" altLang="en-US" sz="1600"/>
          </a:p>
          <a:p>
            <a:pPr marL="800100" lvl="1" indent="-342900">
              <a:buAutoNum type="arabicPeriod"/>
            </a:pPr>
            <a:endParaRPr lang="zh-CN" alt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650" y="149225"/>
            <a:ext cx="553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Other W</a:t>
            </a:r>
            <a:r>
              <a:rPr lang="en-US" altLang="zh-CN" sz="2400"/>
              <a:t>ork</a:t>
            </a:r>
            <a:endParaRPr lang="en-US" altLang="zh-CN" sz="2400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V="1">
            <a:off x="180975" y="685165"/>
            <a:ext cx="4104005" cy="1714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91770" y="848995"/>
            <a:ext cx="117722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我们在</a:t>
            </a:r>
            <a:r>
              <a:rPr lang="en-US" altLang="zh-CN"/>
              <a:t>Github</a:t>
            </a:r>
            <a:r>
              <a:rPr lang="zh-CN" altLang="en-US"/>
              <a:t>创建了HKUST-AI-Lab</a:t>
            </a:r>
            <a:r>
              <a:rPr lang="en-US" altLang="zh-CN"/>
              <a:t> organization</a:t>
            </a:r>
            <a:r>
              <a:rPr lang="en-US" altLang="zh-CN" baseline="30000"/>
              <a:t>[1]</a:t>
            </a:r>
            <a:r>
              <a:rPr lang="zh-CN" altLang="en-US"/>
              <a:t>，用来存放我们与您合作的一些</a:t>
            </a:r>
            <a:r>
              <a:rPr lang="zh-CN" altLang="en-US"/>
              <a:t>项目：</a:t>
            </a:r>
            <a:endParaRPr lang="zh-CN" altLang="en-US"/>
          </a:p>
          <a:p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Awesome-accountable-LLM收集了与可信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相关的研究工作与进展，它是被实时扩充</a:t>
            </a:r>
            <a:r>
              <a:rPr lang="zh-CN" altLang="en-US">
                <a:sym typeface="+mn-ea"/>
              </a:rPr>
              <a:t>的：</a:t>
            </a:r>
            <a:r>
              <a:rPr lang="zh-CN" altLang="en-US"/>
              <a:t>https://github.com/HKUST-AI-Lab/Awesome-accountable-LLM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Awesome-LLM-with-RAG收集了</a:t>
            </a:r>
            <a:r>
              <a:rPr lang="en-US" altLang="zh-CN">
                <a:sym typeface="+mn-ea"/>
              </a:rPr>
              <a:t>2018</a:t>
            </a:r>
            <a:r>
              <a:rPr lang="zh-CN" altLang="en-US">
                <a:sym typeface="+mn-ea"/>
              </a:rPr>
              <a:t>年至今与</a:t>
            </a:r>
            <a:r>
              <a:rPr lang="en-US" altLang="zh-CN">
                <a:sym typeface="+mn-ea"/>
              </a:rPr>
              <a:t>RAG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LLM</a:t>
            </a:r>
            <a:r>
              <a:rPr lang="zh-CN" altLang="en-US">
                <a:sym typeface="+mn-ea"/>
              </a:rPr>
              <a:t>相关的工作，它是</a:t>
            </a:r>
            <a:r>
              <a:rPr lang="en-US" altLang="zh-CN">
                <a:sym typeface="+mn-ea"/>
              </a:rPr>
              <a:t>RAG Survey</a:t>
            </a:r>
            <a:r>
              <a:rPr lang="zh-CN" altLang="en-US">
                <a:sym typeface="+mn-ea"/>
              </a:rPr>
              <a:t>的一个总结性</a:t>
            </a:r>
            <a:r>
              <a:rPr lang="zh-CN" altLang="en-US">
                <a:sym typeface="+mn-ea"/>
              </a:rPr>
              <a:t>仓库：</a:t>
            </a:r>
            <a:r>
              <a:rPr lang="zh-CN" altLang="en-US"/>
              <a:t>https://github.com/HKUST-AI-Lab/Awesome-LLM-with-RAG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Lab-arXiv用于每日爬取</a:t>
            </a:r>
            <a:r>
              <a:rPr lang="en-US" altLang="zh-CN"/>
              <a:t>arXiv</a:t>
            </a:r>
            <a:r>
              <a:rPr lang="zh-CN" altLang="en-US"/>
              <a:t>上与</a:t>
            </a:r>
            <a:r>
              <a:rPr lang="en-US" altLang="zh-CN"/>
              <a:t>LLM</a:t>
            </a:r>
            <a:r>
              <a:rPr lang="zh-CN" altLang="en-US"/>
              <a:t>和</a:t>
            </a:r>
            <a:r>
              <a:rPr lang="en-US" altLang="zh-CN"/>
              <a:t>RAG</a:t>
            </a:r>
            <a:r>
              <a:rPr lang="zh-CN" altLang="en-US"/>
              <a:t>相关的工作，帮助我们追踪许多的</a:t>
            </a:r>
            <a:r>
              <a:rPr lang="zh-CN" altLang="en-US"/>
              <a:t>工作：https://hkust-ai-lab.github.io/Lab-arXiv/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69875" y="3380105"/>
            <a:ext cx="1157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在飞书</a:t>
            </a:r>
            <a:r>
              <a:rPr lang="en-US" altLang="zh-CN" baseline="30000"/>
              <a:t>[2]</a:t>
            </a:r>
            <a:r>
              <a:rPr lang="zh-CN" altLang="en-US"/>
              <a:t>构建了包含</a:t>
            </a:r>
            <a:r>
              <a:rPr lang="en-US" altLang="zh-CN"/>
              <a:t>LLM</a:t>
            </a:r>
            <a:r>
              <a:rPr lang="zh-CN" altLang="en-US"/>
              <a:t>十大研究方向上的</a:t>
            </a:r>
            <a:r>
              <a:rPr lang="zh-CN" altLang="en-US"/>
              <a:t>高价值论文，帮助我们了解</a:t>
            </a:r>
            <a:r>
              <a:rPr lang="zh-CN" altLang="en-US"/>
              <a:t>这些工作：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21" name="表格 20"/>
          <p:cNvGraphicFramePr/>
          <p:nvPr>
            <p:custDataLst>
              <p:tags r:id="rId3"/>
            </p:custDataLst>
          </p:nvPr>
        </p:nvGraphicFramePr>
        <p:xfrm>
          <a:off x="606425" y="3981450"/>
          <a:ext cx="9050020" cy="87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60"/>
                <a:gridCol w="1292860"/>
                <a:gridCol w="1292860"/>
                <a:gridCol w="1292860"/>
                <a:gridCol w="1292860"/>
                <a:gridCol w="1292860"/>
                <a:gridCol w="1292860"/>
              </a:tblGrid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LLM</a:t>
                      </a:r>
                      <a:r>
                        <a:rPr lang="zh-CN" altLang="en-US"/>
                        <a:t>全</a:t>
                      </a:r>
                      <a:r>
                        <a:rPr lang="zh-CN" altLang="en-US"/>
                        <a:t>综述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基础</a:t>
                      </a:r>
                      <a:r>
                        <a:rPr lang="zh-CN" altLang="en-US"/>
                        <a:t>理论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高效</a:t>
                      </a:r>
                      <a:r>
                        <a:rPr lang="zh-CN" altLang="en-US"/>
                        <a:t>适配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可控</a:t>
                      </a:r>
                      <a:r>
                        <a:rPr lang="zh-CN" altLang="en-US"/>
                        <a:t>生成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安全</a:t>
                      </a:r>
                      <a:r>
                        <a:rPr lang="zh-CN" altLang="en-US"/>
                        <a:t>可信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认知</a:t>
                      </a:r>
                      <a:r>
                        <a:rPr lang="zh-CN" altLang="en-US"/>
                        <a:t>学习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r>
                        <a:rPr lang="zh-CN" altLang="en-US"/>
                        <a:t>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r>
                        <a:rPr lang="zh-CN" altLang="en-US"/>
                        <a:t>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r>
                        <a:rPr lang="zh-CN" altLang="en-US"/>
                        <a:t>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r>
                        <a:rPr lang="zh-CN" altLang="en-US"/>
                        <a:t>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r>
                        <a:rPr lang="zh-CN" altLang="en-US"/>
                        <a:t>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r>
                        <a:rPr lang="zh-CN" altLang="en-US"/>
                        <a:t>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>
            <a:off x="120650" y="6285865"/>
            <a:ext cx="5140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baseline="30000"/>
              <a:t>[1] </a:t>
            </a:r>
            <a:r>
              <a:rPr lang="en-US" altLang="zh-CN" sz="1000"/>
              <a:t>https://github.com/HKUST-AI-Lab</a:t>
            </a:r>
            <a:endParaRPr lang="en-US" altLang="zh-CN" sz="1000"/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120650" y="6530975"/>
            <a:ext cx="5140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baseline="30000"/>
              <a:t>[2] </a:t>
            </a:r>
            <a:r>
              <a:rPr lang="en-US" altLang="zh-CN" sz="1000"/>
              <a:t> https://jwr8w7hhd3h.feishu.cn/wiki/EqZTwakuoiOFlJkGljtcEzo5n5e?from=from_copylink</a:t>
            </a:r>
            <a:endParaRPr lang="en-US" altLang="zh-CN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650" y="149225"/>
            <a:ext cx="325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DetectGPT-SC</a:t>
            </a:r>
            <a:endParaRPr lang="en-US" altLang="zh-CN" sz="2400"/>
          </a:p>
        </p:txBody>
      </p: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 flipV="1">
            <a:off x="180975" y="685165"/>
            <a:ext cx="4104005" cy="1714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08915" y="910590"/>
            <a:ext cx="117036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Benchmarks</a:t>
            </a:r>
            <a:r>
              <a:rPr lang="zh-CN" altLang="en-US"/>
              <a:t>设计考虑</a:t>
            </a:r>
            <a:r>
              <a:rPr lang="zh-CN" altLang="en-US"/>
              <a:t>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人类产生的</a:t>
            </a:r>
            <a:r>
              <a:rPr lang="zh-CN" altLang="en-US"/>
              <a:t>文本：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有</a:t>
            </a:r>
            <a:r>
              <a:rPr lang="zh-CN" altLang="en-US" b="1"/>
              <a:t>高置信度</a:t>
            </a:r>
            <a:r>
              <a:rPr lang="zh-CN" altLang="en-US" b="1">
                <a:sym typeface="+mn-ea"/>
              </a:rPr>
              <a:t>数据</a:t>
            </a:r>
            <a:r>
              <a:rPr lang="zh-CN" altLang="en-US" b="1"/>
              <a:t>来源</a:t>
            </a:r>
            <a:r>
              <a:rPr lang="zh-CN" altLang="en-US"/>
              <a:t>，如央视新闻</a:t>
            </a:r>
            <a:r>
              <a:rPr lang="zh-CN" altLang="en-US"/>
              <a:t>媒体；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 b="1"/>
              <a:t>数据的类别</a:t>
            </a:r>
            <a:r>
              <a:rPr lang="zh-CN" altLang="en-US"/>
              <a:t>扩展到金融，科技等更多</a:t>
            </a:r>
            <a:r>
              <a:rPr lang="zh-CN" altLang="en-US"/>
              <a:t>区域；</a:t>
            </a:r>
            <a:endParaRPr lang="zh-CN" altLang="en-US"/>
          </a:p>
          <a:p>
            <a:pPr marL="342900" lvl="0" indent="-342900">
              <a:buAutoNum type="arabicPeriod"/>
            </a:pPr>
            <a:r>
              <a:rPr lang="en-US" altLang="zh-CN"/>
              <a:t>AI</a:t>
            </a:r>
            <a:r>
              <a:rPr lang="zh-CN" altLang="en-US"/>
              <a:t>产生的</a:t>
            </a:r>
            <a:r>
              <a:rPr lang="zh-CN" altLang="en-US"/>
              <a:t>文本：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以</a:t>
            </a:r>
            <a:r>
              <a:rPr lang="en-US" altLang="zh-CN"/>
              <a:t>LLM</a:t>
            </a:r>
            <a:r>
              <a:rPr lang="zh-CN" altLang="en-US"/>
              <a:t>为中心做文本</a:t>
            </a:r>
            <a:r>
              <a:rPr lang="zh-CN" altLang="en-US"/>
              <a:t>生成；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模型参数量选择包括：</a:t>
            </a:r>
            <a:r>
              <a:rPr lang="en-US" altLang="zh-CN"/>
              <a:t>6b</a:t>
            </a:r>
            <a:r>
              <a:rPr lang="zh-CN" altLang="en-US"/>
              <a:t>，</a:t>
            </a:r>
            <a:r>
              <a:rPr lang="en-US" altLang="zh-CN"/>
              <a:t>[10b</a:t>
            </a:r>
            <a:r>
              <a:rPr lang="zh-CN" altLang="en-US"/>
              <a:t>，</a:t>
            </a:r>
            <a:r>
              <a:rPr lang="en-US" altLang="zh-CN"/>
              <a:t>13b</a:t>
            </a:r>
            <a:r>
              <a:rPr lang="zh-CN" altLang="en-US"/>
              <a:t>，</a:t>
            </a:r>
            <a:r>
              <a:rPr lang="en-US" altLang="zh-CN"/>
              <a:t>14b]</a:t>
            </a:r>
            <a:r>
              <a:rPr lang="zh-CN" altLang="en-US"/>
              <a:t>，</a:t>
            </a:r>
            <a:r>
              <a:rPr lang="en-US" altLang="zh-CN"/>
              <a:t>20b</a:t>
            </a:r>
            <a:r>
              <a:rPr lang="zh-CN" altLang="en-US"/>
              <a:t>以及</a:t>
            </a:r>
            <a:r>
              <a:rPr lang="en-US" altLang="zh-CN"/>
              <a:t>ChatGPT / GPT4</a:t>
            </a:r>
            <a:r>
              <a:rPr lang="zh-CN" altLang="en-US"/>
              <a:t>；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探索更高效的文本生成</a:t>
            </a:r>
            <a:r>
              <a:rPr lang="en-US" altLang="zh-CN"/>
              <a:t>Prompt</a:t>
            </a:r>
            <a:r>
              <a:rPr lang="zh-CN" altLang="en-US"/>
              <a:t>（目前已发现低质量的</a:t>
            </a:r>
            <a:r>
              <a:rPr lang="en-US" altLang="zh-CN"/>
              <a:t>Prompt</a:t>
            </a:r>
            <a:r>
              <a:rPr lang="zh-CN" altLang="en-US"/>
              <a:t>设计会导致重复文本的</a:t>
            </a:r>
            <a:r>
              <a:rPr lang="zh-CN" altLang="en-US"/>
              <a:t>产生）；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数据混合：人和</a:t>
            </a:r>
            <a:r>
              <a:rPr lang="en-US" altLang="zh-CN"/>
              <a:t>AI</a:t>
            </a:r>
            <a:r>
              <a:rPr lang="zh-CN" altLang="en-US"/>
              <a:t>生成文本混合，多模型生成文本混合以及人和人生成文本</a:t>
            </a:r>
            <a:r>
              <a:rPr lang="zh-CN" altLang="en-US"/>
              <a:t>混合；</a:t>
            </a:r>
            <a:endParaRPr lang="zh-CN" altLang="en-US"/>
          </a:p>
          <a:p>
            <a:pPr marL="342900" lvl="0" indent="-342900">
              <a:buAutoNum type="arabicPeriod"/>
            </a:pPr>
            <a:r>
              <a:rPr lang="zh-CN" altLang="en-US"/>
              <a:t>综合性研究</a:t>
            </a:r>
            <a:r>
              <a:rPr lang="zh-CN" altLang="en-US"/>
              <a:t>工作：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中文文本检测长度边界（多长的文本才适合文本检测</a:t>
            </a:r>
            <a:r>
              <a:rPr lang="zh-CN" altLang="en-US"/>
              <a:t>任务？）；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中文文本检测杂糅边界（夹杂多少</a:t>
            </a:r>
            <a:r>
              <a:rPr lang="en-US" altLang="zh-CN"/>
              <a:t>AI</a:t>
            </a:r>
            <a:r>
              <a:rPr lang="zh-CN" altLang="en-US"/>
              <a:t>生成的文本才会被检测？数据混合问题如何被</a:t>
            </a:r>
            <a:r>
              <a:rPr lang="zh-CN" altLang="en-US"/>
              <a:t>解决）；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现有研究多是</a:t>
            </a:r>
            <a:r>
              <a:rPr lang="en-US" altLang="zh-CN"/>
              <a:t> [</a:t>
            </a:r>
            <a:r>
              <a:rPr lang="zh-CN" altLang="en-US"/>
              <a:t>段落级</a:t>
            </a:r>
            <a:r>
              <a:rPr lang="en-US" altLang="zh-CN"/>
              <a:t>] </a:t>
            </a:r>
            <a:r>
              <a:rPr lang="zh-CN" altLang="en-US"/>
              <a:t>的文本生成检测工作，拓展至</a:t>
            </a:r>
            <a:r>
              <a:rPr lang="en-US" altLang="zh-CN"/>
              <a:t> [</a:t>
            </a:r>
            <a:r>
              <a:rPr lang="zh-CN" altLang="en-US"/>
              <a:t>句子级</a:t>
            </a:r>
            <a:r>
              <a:rPr lang="en-US" altLang="zh-CN"/>
              <a:t>] </a:t>
            </a:r>
            <a:r>
              <a:rPr lang="zh-CN" altLang="en-US"/>
              <a:t>是一个好的</a:t>
            </a:r>
            <a:r>
              <a:rPr lang="zh-CN" altLang="en-US"/>
              <a:t>研究；</a:t>
            </a:r>
            <a:endParaRPr lang="zh-CN" altLang="en-US"/>
          </a:p>
          <a:p>
            <a:pPr marL="342900" lvl="0" indent="-342900">
              <a:buAutoNum type="arabicPeriod"/>
            </a:pPr>
            <a:r>
              <a:rPr lang="zh-CN" altLang="en-US"/>
              <a:t>目前数据</a:t>
            </a:r>
            <a:r>
              <a:rPr lang="zh-CN" altLang="en-US"/>
              <a:t>积累：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728980" y="494093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人类生成文本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LLM</a:t>
                      </a:r>
                      <a:r>
                        <a:rPr lang="zh-CN" altLang="en-US"/>
                        <a:t>生成的</a:t>
                      </a:r>
                      <a:r>
                        <a:rPr lang="zh-CN" altLang="en-US"/>
                        <a:t>文本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120,000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5,000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74650" y="5972810"/>
            <a:ext cx="1090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这是一个</a:t>
            </a:r>
            <a:r>
              <a:rPr lang="zh-CN" altLang="en-US"/>
              <a:t>连续性的工作，在未来这项工作将从构建的</a:t>
            </a:r>
            <a:r>
              <a:rPr lang="en-US" altLang="zh-CN"/>
              <a:t>Benchmark</a:t>
            </a:r>
            <a:r>
              <a:rPr lang="zh-CN" altLang="en-US"/>
              <a:t>开始逐步拓展至文本检测上。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20650" y="6530975"/>
            <a:ext cx="57505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baseline="30000"/>
              <a:t>[1] </a:t>
            </a:r>
            <a:r>
              <a:rPr lang="en-US" altLang="zh-CN" sz="1000"/>
              <a:t> University of Macau, Derek F. Wong, https://www.fst.um.edu.mo/personal/derek-wong/</a:t>
            </a:r>
            <a:endParaRPr lang="en-US" altLang="zh-CN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650" y="149225"/>
            <a:ext cx="553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Retrieval Augmented Generation (RAG)</a:t>
            </a:r>
            <a:endParaRPr lang="en-US" altLang="zh-CN" sz="2400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V="1">
            <a:off x="180975" y="685165"/>
            <a:ext cx="4104005" cy="1714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0975" y="1184910"/>
            <a:ext cx="11590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日，</a:t>
            </a:r>
            <a:r>
              <a:rPr lang="en-US" altLang="zh-CN"/>
              <a:t>OpenAI Dev Day</a:t>
            </a:r>
            <a:r>
              <a:rPr lang="zh-CN" altLang="en-US"/>
              <a:t>发布了新一代的</a:t>
            </a:r>
            <a:r>
              <a:rPr lang="en-US" altLang="zh-CN"/>
              <a:t>GPT-4 Alpha</a:t>
            </a:r>
            <a:r>
              <a:rPr lang="zh-CN" altLang="en-US"/>
              <a:t>，该模型是一个增强型语言模型，可以具备自主工具调用，代码解释生成，语音对话，图文解释等。</a:t>
            </a:r>
            <a:r>
              <a:rPr lang="en-US" altLang="zh-CN"/>
              <a:t>OpenAI</a:t>
            </a:r>
            <a:r>
              <a:rPr lang="zh-CN" altLang="en-US"/>
              <a:t>全面引领了语言模型的发展。在本次发布会上被多次提及的内容在大语言模型安全和</a:t>
            </a:r>
            <a:r>
              <a:rPr lang="en-US" altLang="zh-CN"/>
              <a:t>Agents</a:t>
            </a:r>
            <a:r>
              <a:rPr lang="zh-CN" altLang="en-US"/>
              <a:t>能力上，在未来一段时间内，我们有理由相信以下研究方向将成为</a:t>
            </a:r>
            <a:r>
              <a:rPr lang="zh-CN" altLang="en-US"/>
              <a:t>未来最有潜力的研究</a:t>
            </a:r>
            <a:r>
              <a:rPr lang="zh-CN" altLang="en-US"/>
              <a:t>方向：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5370" y="2681605"/>
            <a:ext cx="2103120" cy="205105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3390265" y="2681605"/>
            <a:ext cx="2103120" cy="2051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5725160" y="2681605"/>
            <a:ext cx="2103120" cy="2051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8060055" y="2681605"/>
            <a:ext cx="2103120" cy="2051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99185" y="3423920"/>
            <a:ext cx="2016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可信</a:t>
            </a:r>
            <a:r>
              <a:rPr lang="en-US" altLang="zh-CN" sz="2400"/>
              <a:t>AI</a:t>
            </a:r>
            <a:endParaRPr lang="en-US" altLang="zh-CN" sz="2400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3411855" y="3423920"/>
            <a:ext cx="2016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A</a:t>
            </a:r>
            <a:r>
              <a:rPr lang="en-US" sz="2400"/>
              <a:t>gents</a:t>
            </a:r>
            <a:endParaRPr lang="en-US" sz="2400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5768340" y="3423920"/>
            <a:ext cx="2016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多模态</a:t>
            </a:r>
            <a:endParaRPr lang="zh-CN" altLang="en-US" sz="2400"/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8060055" y="3423920"/>
            <a:ext cx="2016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具身</a:t>
            </a:r>
            <a:r>
              <a:rPr lang="zh-CN" altLang="en-US" sz="2400"/>
              <a:t>智能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1055370" y="4767580"/>
            <a:ext cx="21120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AI</a:t>
            </a:r>
            <a:r>
              <a:rPr lang="zh-CN" altLang="en-US" sz="1200"/>
              <a:t>生成文本检测</a:t>
            </a:r>
            <a:endParaRPr lang="zh-C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/>
              <a:t>AI</a:t>
            </a:r>
            <a:r>
              <a:rPr lang="zh-CN" altLang="en-US" sz="1200" b="1"/>
              <a:t>输出内容的可解释性</a:t>
            </a:r>
            <a:endParaRPr lang="zh-C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/>
              <a:t>AI</a:t>
            </a:r>
            <a:r>
              <a:rPr lang="zh-CN" altLang="en-US" sz="1200" b="1"/>
              <a:t>幻觉的缓解</a:t>
            </a:r>
            <a:endParaRPr lang="zh-C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AI</a:t>
            </a:r>
            <a:r>
              <a:rPr lang="zh-CN" altLang="en-US" sz="1200"/>
              <a:t>模型的有效评估方式</a:t>
            </a:r>
            <a:endParaRPr lang="zh-C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AI</a:t>
            </a:r>
            <a:r>
              <a:rPr lang="zh-CN" altLang="en-US" sz="1200"/>
              <a:t>模型的攻击与</a:t>
            </a:r>
            <a:r>
              <a:rPr lang="zh-CN" altLang="en-US" sz="1200"/>
              <a:t>对抗</a:t>
            </a:r>
            <a:endParaRPr lang="zh-C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...</a:t>
            </a:r>
            <a:endParaRPr lang="en-US" altLang="zh-CN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650" y="149225"/>
            <a:ext cx="553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Retrieval Augmented Generation (RAG)</a:t>
            </a:r>
            <a:endParaRPr lang="en-US" altLang="zh-CN" sz="2400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V="1">
            <a:off x="180975" y="685165"/>
            <a:ext cx="4104005" cy="1714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5188"/>
          <a:stretch>
            <a:fillRect/>
          </a:stretch>
        </p:blipFill>
        <p:spPr>
          <a:xfrm>
            <a:off x="642620" y="3317240"/>
            <a:ext cx="7597140" cy="273875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20650" y="6427470"/>
            <a:ext cx="5140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baseline="30000"/>
              <a:t>[1] </a:t>
            </a:r>
            <a:r>
              <a:rPr lang="en-US" altLang="zh-CN" sz="1000"/>
              <a:t>https://arxiv.org/abs/2307.02796</a:t>
            </a:r>
            <a:endParaRPr lang="en-US" altLang="zh-CN" sz="1000"/>
          </a:p>
          <a:p>
            <a:pPr algn="l"/>
            <a:r>
              <a:rPr lang="en-US" altLang="zh-CN" sz="1000" baseline="30000"/>
              <a:t>[2] </a:t>
            </a:r>
            <a:r>
              <a:rPr lang="en-US" altLang="zh-CN" sz="1000"/>
              <a:t>https://dbaplus.cn/news-160-5633-1.html</a:t>
            </a:r>
            <a:endParaRPr lang="en-US" altLang="zh-CN" sz="1000"/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017905" y="6133465"/>
            <a:ext cx="5140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aseline="30000"/>
              <a:t>[1] </a:t>
            </a:r>
            <a:r>
              <a:rPr lang="en-US" altLang="zh-CN" sz="1000"/>
              <a:t>VerifAI: Verified Generative AI</a:t>
            </a:r>
            <a:endParaRPr lang="en-US" altLang="zh-CN" sz="10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60975" y="403225"/>
            <a:ext cx="6160770" cy="271526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5771515" y="3072130"/>
            <a:ext cx="5140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aseline="30000"/>
              <a:t>[2] </a:t>
            </a:r>
            <a:r>
              <a:rPr lang="en-US" altLang="zh-CN" sz="1000">
                <a:sym typeface="+mn-ea"/>
              </a:rPr>
              <a:t>Retrieval Augmented Generation (RAG)</a:t>
            </a:r>
            <a:endParaRPr lang="en-US" altLang="zh-CN" sz="1000"/>
          </a:p>
        </p:txBody>
      </p:sp>
      <p:sp>
        <p:nvSpPr>
          <p:cNvPr id="12" name="文本框 11"/>
          <p:cNvSpPr txBox="1"/>
          <p:nvPr/>
        </p:nvSpPr>
        <p:spPr>
          <a:xfrm>
            <a:off x="1183005" y="1437005"/>
            <a:ext cx="3724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Knowledge base</a:t>
            </a:r>
            <a:r>
              <a:rPr lang="zh-CN" altLang="en-US"/>
              <a:t>中检索与</a:t>
            </a:r>
            <a:r>
              <a:rPr lang="en-US" altLang="zh-CN"/>
              <a:t>question</a:t>
            </a:r>
            <a:r>
              <a:rPr lang="zh-CN" altLang="en-US"/>
              <a:t>相似的文本，并让</a:t>
            </a:r>
            <a:r>
              <a:rPr lang="en-US" altLang="zh-CN"/>
              <a:t>LLM</a:t>
            </a:r>
            <a:r>
              <a:rPr lang="zh-CN" altLang="en-US"/>
              <a:t>根据检索结果和</a:t>
            </a:r>
            <a:r>
              <a:rPr lang="en-US" altLang="zh-CN"/>
              <a:t>question</a:t>
            </a:r>
            <a:r>
              <a:rPr lang="zh-CN" altLang="en-US"/>
              <a:t>给出最终</a:t>
            </a:r>
            <a:r>
              <a:rPr lang="zh-CN" altLang="en-US"/>
              <a:t>答案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7980680" y="4225925"/>
            <a:ext cx="3724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VerifAI</a:t>
            </a:r>
            <a:r>
              <a:rPr lang="zh-CN" altLang="en-US"/>
              <a:t>利用在</a:t>
            </a:r>
            <a:r>
              <a:rPr lang="en-US" altLang="zh-CN"/>
              <a:t>Knowledge base</a:t>
            </a:r>
            <a:r>
              <a:rPr lang="zh-CN" altLang="en-US"/>
              <a:t>中检索的与</a:t>
            </a:r>
            <a:r>
              <a:rPr lang="en-US" altLang="zh-CN"/>
              <a:t>Generated Data</a:t>
            </a:r>
            <a:r>
              <a:rPr lang="zh-CN" altLang="en-US"/>
              <a:t>相似的文本，并让</a:t>
            </a:r>
            <a:r>
              <a:rPr lang="en-US" altLang="zh-CN"/>
              <a:t>LLM</a:t>
            </a:r>
            <a:r>
              <a:rPr lang="zh-CN" altLang="en-US"/>
              <a:t>根据检索结果验证是否</a:t>
            </a:r>
            <a:r>
              <a:rPr lang="en-US" altLang="zh-CN"/>
              <a:t>Generated Data</a:t>
            </a:r>
            <a:r>
              <a:rPr lang="zh-CN" altLang="en-US"/>
              <a:t>是可信的经过验证</a:t>
            </a:r>
            <a:r>
              <a:rPr lang="zh-CN" altLang="en-US"/>
              <a:t>的。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650" y="149225"/>
            <a:ext cx="553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Retrieval Augmented Generation (RAG)</a:t>
            </a:r>
            <a:endParaRPr lang="en-US" altLang="zh-CN" sz="2400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V="1">
            <a:off x="180975" y="685165"/>
            <a:ext cx="4104005" cy="1714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7010" y="840740"/>
            <a:ext cx="115785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</a:t>
            </a:r>
            <a:r>
              <a:rPr lang="en-US" altLang="zh-CN"/>
              <a:t>RAG</a:t>
            </a:r>
            <a:r>
              <a:rPr lang="zh-CN" altLang="en-US"/>
              <a:t>很重要？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LLM</a:t>
            </a:r>
            <a:r>
              <a:rPr lang="zh-CN" altLang="en-US"/>
              <a:t>一旦被训练完成，参数就被固化，很难</a:t>
            </a:r>
            <a:r>
              <a:rPr lang="zh-CN" altLang="en-US"/>
              <a:t>再消除幻觉；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实时性信息，比如当天新闻，当日天气</a:t>
            </a:r>
            <a:r>
              <a:rPr lang="en-US" altLang="zh-CN"/>
              <a:t>...</a:t>
            </a:r>
            <a:r>
              <a:rPr lang="zh-CN" altLang="en-US"/>
              <a:t>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RAG</a:t>
            </a:r>
            <a:r>
              <a:rPr lang="zh-CN" altLang="en-US"/>
              <a:t>解决了什么</a:t>
            </a:r>
            <a:r>
              <a:rPr lang="zh-CN" altLang="en-US"/>
              <a:t>问题？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幻觉；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实时性</a:t>
            </a:r>
            <a:r>
              <a:rPr lang="zh-CN" altLang="en-US"/>
              <a:t>信息；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幻觉的解决方法</a:t>
            </a:r>
            <a:r>
              <a:rPr lang="zh-CN" altLang="en-US"/>
              <a:t>有哪些？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从外部解决：</a:t>
            </a:r>
            <a:r>
              <a:rPr lang="en-US" altLang="zh-CN"/>
              <a:t>RAG</a:t>
            </a:r>
            <a:r>
              <a:rPr lang="zh-CN" altLang="en-US"/>
              <a:t>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从内部</a:t>
            </a:r>
            <a:r>
              <a:rPr lang="zh-CN" altLang="en-US"/>
              <a:t>解决：设计更好解码策略，设计Chain-of-Verification（COVE）</a:t>
            </a:r>
            <a:r>
              <a:rPr lang="en-US" altLang="zh-CN"/>
              <a:t>, CoT</a:t>
            </a:r>
            <a:r>
              <a:rPr lang="zh-CN" altLang="en-US"/>
              <a:t>等；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RAG</a:t>
            </a:r>
            <a:r>
              <a:rPr lang="zh-CN" altLang="en-US"/>
              <a:t>存在什么</a:t>
            </a:r>
            <a:r>
              <a:rPr lang="zh-CN" altLang="en-US"/>
              <a:t>挑战？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在LLM时代，外部知识源可以扩展到整个互联网，然而，来自互联网的信息是不受控制的；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检索器的性能/效率。 检索器</a:t>
            </a:r>
            <a:r>
              <a:rPr lang="en-US" altLang="zh-CN"/>
              <a:t> (</a:t>
            </a:r>
            <a:r>
              <a:rPr lang="zh-CN" altLang="en-US"/>
              <a:t>语义</a:t>
            </a:r>
            <a:r>
              <a:rPr lang="en-US" altLang="zh-CN"/>
              <a:t>/</a:t>
            </a:r>
            <a:r>
              <a:rPr lang="zh-CN" altLang="en-US"/>
              <a:t>向量</a:t>
            </a:r>
            <a:r>
              <a:rPr lang="en-US" altLang="zh-CN"/>
              <a:t>) </a:t>
            </a:r>
            <a:r>
              <a:rPr lang="zh-CN" altLang="en-US"/>
              <a:t>的性能在确保幻觉抑制效果方面起着关键作用；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检索到的知识可能与LLM存储的参数化知识存在冲突，导致无法输出正确</a:t>
            </a:r>
            <a:r>
              <a:rPr lang="zh-CN" altLang="en-US"/>
              <a:t>信息；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当检索增强LLM必须在长上下文之中查找证据时，性能会显著下降；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650" y="149225"/>
            <a:ext cx="553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Retrieval Augmented Generation (RAG)</a:t>
            </a:r>
            <a:endParaRPr lang="en-US" altLang="zh-CN" sz="2400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V="1">
            <a:off x="180975" y="685165"/>
            <a:ext cx="4104005" cy="1714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0975" y="970280"/>
            <a:ext cx="11457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我们收集了超过</a:t>
            </a:r>
            <a:r>
              <a:rPr lang="en-US" altLang="zh-CN"/>
              <a:t>200</a:t>
            </a:r>
            <a:r>
              <a:rPr lang="zh-CN" altLang="en-US"/>
              <a:t>篇与</a:t>
            </a:r>
            <a:r>
              <a:rPr lang="en-US" altLang="zh-CN"/>
              <a:t>LLM</a:t>
            </a:r>
            <a:r>
              <a:rPr lang="zh-CN" altLang="en-US"/>
              <a:t>和</a:t>
            </a:r>
            <a:r>
              <a:rPr lang="en-US" altLang="zh-CN"/>
              <a:t>RAG</a:t>
            </a:r>
            <a:r>
              <a:rPr lang="zh-CN" altLang="en-US"/>
              <a:t>相关的工作</a:t>
            </a:r>
            <a:r>
              <a:rPr lang="en-US" altLang="zh-CN" baseline="30000"/>
              <a:t>[1]</a:t>
            </a:r>
            <a:r>
              <a:rPr lang="zh-CN" altLang="en-US"/>
              <a:t>，</a:t>
            </a:r>
            <a:r>
              <a:rPr lang="zh-CN" altLang="en-US"/>
              <a:t>时间从</a:t>
            </a:r>
            <a:r>
              <a:rPr lang="en-US" altLang="zh-CN"/>
              <a:t>2018 - 2023</a:t>
            </a:r>
            <a:r>
              <a:rPr lang="zh-CN" altLang="en-US"/>
              <a:t>年；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我与</a:t>
            </a:r>
            <a:r>
              <a:rPr lang="en-US" altLang="zh-CN"/>
              <a:t>Qijun Wang (HKUST-GZ), Jing Tang (HUST, PhD), Songning Lai (KAUST, PhD), Xu Han (SJTU / Cambridge, PhD), Songhua Yang (WHU, PhD), etc. </a:t>
            </a:r>
            <a:r>
              <a:rPr lang="zh-CN" altLang="en-US"/>
              <a:t>一起</a:t>
            </a:r>
            <a:r>
              <a:rPr lang="zh-CN" altLang="en-US"/>
              <a:t>工作；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20650" y="6530975"/>
            <a:ext cx="5140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baseline="30000"/>
              <a:t>[1] </a:t>
            </a:r>
            <a:r>
              <a:rPr lang="en-US" altLang="zh-CN" sz="1000"/>
              <a:t>some papers from ACL 2023 Tutorial (Prof. Danqi </a:t>
            </a:r>
            <a:r>
              <a:rPr lang="en-US" altLang="zh-CN" sz="1000">
                <a:sym typeface="+mn-ea"/>
              </a:rPr>
              <a:t>Chen</a:t>
            </a:r>
            <a:r>
              <a:rPr lang="en-US" altLang="zh-CN" sz="1000"/>
              <a:t>)</a:t>
            </a:r>
            <a:endParaRPr lang="en-US" altLang="zh-CN" sz="10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0650" y="1986915"/>
            <a:ext cx="6895465" cy="439229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953250" y="2882265"/>
            <a:ext cx="50419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当前的研究中有哪些没有做的</a:t>
            </a:r>
            <a:r>
              <a:rPr lang="zh-CN" altLang="en-US"/>
              <a:t>工作？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到目前为止，完整的</a:t>
            </a:r>
            <a:r>
              <a:rPr lang="en-US" altLang="zh-CN"/>
              <a:t>RAG survery</a:t>
            </a:r>
            <a:r>
              <a:rPr lang="zh-CN" altLang="en-US"/>
              <a:t>并</a:t>
            </a:r>
            <a:r>
              <a:rPr lang="zh-CN" altLang="en-US"/>
              <a:t>没有；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没有对于</a:t>
            </a:r>
            <a:r>
              <a:rPr lang="en-US" altLang="zh-CN"/>
              <a:t>RAG</a:t>
            </a:r>
            <a:r>
              <a:rPr lang="zh-CN" altLang="en-US"/>
              <a:t>评测的</a:t>
            </a:r>
            <a:r>
              <a:rPr lang="en-US" altLang="zh-CN"/>
              <a:t>Benchmark (</a:t>
            </a:r>
            <a:r>
              <a:rPr lang="zh-CN" altLang="en-US"/>
              <a:t>来自于我们对</a:t>
            </a:r>
            <a:r>
              <a:rPr lang="en-US" altLang="zh-CN"/>
              <a:t>Survery</a:t>
            </a:r>
            <a:r>
              <a:rPr lang="zh-CN" altLang="en-US"/>
              <a:t>观察</a:t>
            </a:r>
            <a:r>
              <a:rPr lang="en-US" altLang="zh-CN"/>
              <a:t>)</a:t>
            </a:r>
            <a:r>
              <a:rPr lang="zh-CN" altLang="en-US"/>
              <a:t>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不同</a:t>
            </a:r>
            <a:r>
              <a:rPr lang="en-US" altLang="zh-CN"/>
              <a:t>LLM</a:t>
            </a:r>
            <a:r>
              <a:rPr lang="zh-CN" altLang="en-US"/>
              <a:t>利用</a:t>
            </a:r>
            <a:r>
              <a:rPr lang="en-US" altLang="zh-CN"/>
              <a:t>RAG</a:t>
            </a:r>
            <a:r>
              <a:rPr lang="zh-CN" altLang="en-US"/>
              <a:t>的性能也不同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来自于我们的实验</a:t>
            </a:r>
            <a:r>
              <a:rPr lang="en-US" altLang="zh-CN">
                <a:sym typeface="+mn-ea"/>
              </a:rPr>
              <a:t>)</a:t>
            </a:r>
            <a:r>
              <a:rPr lang="zh-CN" altLang="en-US"/>
              <a:t>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58485" y="4855845"/>
            <a:ext cx="2390775" cy="12477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0350" y="4487545"/>
            <a:ext cx="3067050" cy="12668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89090" y="2352675"/>
            <a:ext cx="4841875" cy="16141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1610" y="2200275"/>
            <a:ext cx="5554980" cy="14859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20650" y="149225"/>
            <a:ext cx="553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Retrieval Augmented Generation (RAG)</a:t>
            </a:r>
            <a:endParaRPr lang="en-US" altLang="zh-CN" sz="2400"/>
          </a:p>
        </p:txBody>
      </p:sp>
      <p:cxnSp>
        <p:nvCxnSpPr>
          <p:cNvPr id="5" name="直接连接符 4"/>
          <p:cNvCxnSpPr/>
          <p:nvPr>
            <p:custDataLst>
              <p:tags r:id="rId10"/>
            </p:custDataLst>
          </p:nvPr>
        </p:nvCxnSpPr>
        <p:spPr>
          <a:xfrm flipV="1">
            <a:off x="180975" y="685165"/>
            <a:ext cx="4104005" cy="1714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1610" y="822960"/>
            <a:ext cx="1098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实体提取：</a:t>
            </a:r>
            <a:r>
              <a:rPr lang="zh-CN" altLang="en-US" sz="1600"/>
              <a:t>在RAG应用中，用大模型来提取实体是一种常用的</a:t>
            </a:r>
            <a:r>
              <a:rPr lang="zh-CN" altLang="en-US" sz="1600"/>
              <a:t>方式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723900" y="2113915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en-US" altLang="zh-CN"/>
              <a:t>hatGLM3-6B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6864350" y="2113915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en-US" altLang="zh-CN"/>
              <a:t>hatGPT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723900" y="4323080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Qwen-14B-Chat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6026150" y="4583430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Baichuan2-53</a:t>
            </a:r>
            <a:r>
              <a:rPr lang="en-US" altLang="zh-CN"/>
              <a:t>b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81610" y="1311910"/>
            <a:ext cx="11808460" cy="802005"/>
          </a:xfrm>
          <a:prstGeom prst="rect">
            <a:avLst/>
          </a:prstGeom>
        </p:spPr>
      </p:pic>
      <p:pic>
        <p:nvPicPr>
          <p:cNvPr id="20" name="图片 19" descr="1-removebg-preview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65720" y="1964690"/>
            <a:ext cx="733425" cy="666750"/>
          </a:xfrm>
          <a:prstGeom prst="rect">
            <a:avLst/>
          </a:prstGeom>
        </p:spPr>
      </p:pic>
      <p:pic>
        <p:nvPicPr>
          <p:cNvPr id="21" name="图片 20" descr="1-removebg-preview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60350" y="4189095"/>
            <a:ext cx="733425" cy="666750"/>
          </a:xfrm>
          <a:prstGeom prst="rect">
            <a:avLst/>
          </a:prstGeom>
        </p:spPr>
      </p:pic>
      <p:pic>
        <p:nvPicPr>
          <p:cNvPr id="23" name="图片 22" descr="2-removebg-preview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0350" y="2025015"/>
            <a:ext cx="628650" cy="457200"/>
          </a:xfrm>
          <a:prstGeom prst="rect">
            <a:avLst/>
          </a:prstGeom>
        </p:spPr>
      </p:pic>
      <p:pic>
        <p:nvPicPr>
          <p:cNvPr id="2" name="图片 1" descr="2-removebg-preview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597525" y="4494530"/>
            <a:ext cx="62865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9720" y="5585460"/>
            <a:ext cx="6323330" cy="7175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22110" y="5142230"/>
            <a:ext cx="4753610" cy="16541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34010" y="4556760"/>
            <a:ext cx="10868025" cy="7493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9085" y="3562985"/>
            <a:ext cx="9784080" cy="84963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20650" y="149225"/>
            <a:ext cx="553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Retrieval Augmented Generation (RAG)</a:t>
            </a:r>
            <a:endParaRPr lang="en-US" altLang="zh-CN" sz="2400"/>
          </a:p>
        </p:txBody>
      </p:sp>
      <p:cxnSp>
        <p:nvCxnSpPr>
          <p:cNvPr id="5" name="直接连接符 4"/>
          <p:cNvCxnSpPr/>
          <p:nvPr>
            <p:custDataLst>
              <p:tags r:id="rId10"/>
            </p:custDataLst>
          </p:nvPr>
        </p:nvCxnSpPr>
        <p:spPr>
          <a:xfrm flipV="1">
            <a:off x="180975" y="685165"/>
            <a:ext cx="4104005" cy="1714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1610" y="822960"/>
            <a:ext cx="1098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归纳：</a:t>
            </a:r>
            <a:r>
              <a:rPr lang="zh-CN" altLang="en-US" sz="1600"/>
              <a:t>归纳是RAG应用中非常重要的能力，通过向量计算召回内容，然后让大模型进行归纳和润色，然后再输出最终结果。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27380" y="3338195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en-US" altLang="zh-CN"/>
              <a:t>hatGLM3-6B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7160895" y="4937760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en-US" altLang="zh-CN"/>
              <a:t>hatGPT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627380" y="4412615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Qwen-14B-Chat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627380" y="5306060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Baichuan2-53</a:t>
            </a:r>
            <a:r>
              <a:rPr lang="en-US" altLang="zh-CN"/>
              <a:t>b</a:t>
            </a:r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34010" y="1236345"/>
            <a:ext cx="10356215" cy="2182495"/>
          </a:xfrm>
          <a:prstGeom prst="rect">
            <a:avLst/>
          </a:prstGeom>
        </p:spPr>
      </p:pic>
      <p:pic>
        <p:nvPicPr>
          <p:cNvPr id="24" name="图片 23" descr="1-removebg-preview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0650" y="5142230"/>
            <a:ext cx="733425" cy="666750"/>
          </a:xfrm>
          <a:prstGeom prst="rect">
            <a:avLst/>
          </a:prstGeom>
        </p:spPr>
      </p:pic>
      <p:pic>
        <p:nvPicPr>
          <p:cNvPr id="25" name="图片 24" descr="1-removebg-preview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623050" y="4780915"/>
            <a:ext cx="733425" cy="666750"/>
          </a:xfrm>
          <a:prstGeom prst="rect">
            <a:avLst/>
          </a:prstGeom>
        </p:spPr>
      </p:pic>
      <p:pic>
        <p:nvPicPr>
          <p:cNvPr id="26" name="图片 25" descr="1-removebg-preview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0650" y="4271010"/>
            <a:ext cx="733425" cy="666750"/>
          </a:xfrm>
          <a:prstGeom prst="rect">
            <a:avLst/>
          </a:prstGeom>
        </p:spPr>
      </p:pic>
      <p:pic>
        <p:nvPicPr>
          <p:cNvPr id="27" name="图片 26" descr="2-removebg-preview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80975" y="3249295"/>
            <a:ext cx="62865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650" y="149225"/>
            <a:ext cx="553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Retrieval Augmented Generation (RAG)</a:t>
            </a:r>
            <a:endParaRPr lang="en-US" altLang="zh-CN" sz="2400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V="1">
            <a:off x="180975" y="685165"/>
            <a:ext cx="4104005" cy="1714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" y="1156335"/>
            <a:ext cx="10655300" cy="22726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1610" y="822960"/>
            <a:ext cx="1098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次数统计：</a:t>
            </a:r>
            <a:r>
              <a:rPr lang="zh-CN" altLang="en-US" sz="1600"/>
              <a:t>在RAG应用中，我们有时候需要统计各chunk或page中和问题相关的词频，以进行重排（rerank）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0675" y="3658235"/>
            <a:ext cx="338137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54145" y="3772535"/>
            <a:ext cx="4057650" cy="771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1610" y="4691380"/>
            <a:ext cx="3257550" cy="790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3900" y="3598545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en-US" altLang="zh-CN"/>
              <a:t>hatGLM3-6B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4429125" y="3598545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en-US" altLang="zh-CN"/>
              <a:t>hatGPT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723900" y="4544060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Qwen-14B-Chat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886835" y="4691380"/>
            <a:ext cx="3876675" cy="72390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4429125" y="4487545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Baichuan2-53</a:t>
            </a:r>
            <a:r>
              <a:rPr lang="en-US" altLang="zh-CN"/>
              <a:t>b</a:t>
            </a:r>
            <a:endParaRPr lang="en-US" altLang="zh-CN"/>
          </a:p>
        </p:txBody>
      </p:sp>
      <p:pic>
        <p:nvPicPr>
          <p:cNvPr id="23" name="图片 22" descr="2-removebg-preview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20675" y="3509645"/>
            <a:ext cx="628650" cy="457200"/>
          </a:xfrm>
          <a:prstGeom prst="rect">
            <a:avLst/>
          </a:prstGeom>
        </p:spPr>
      </p:pic>
      <p:pic>
        <p:nvPicPr>
          <p:cNvPr id="14" name="图片 13" descr="2-removebg-preview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954145" y="3509645"/>
            <a:ext cx="628650" cy="457200"/>
          </a:xfrm>
          <a:prstGeom prst="rect">
            <a:avLst/>
          </a:prstGeom>
        </p:spPr>
      </p:pic>
      <p:pic>
        <p:nvPicPr>
          <p:cNvPr id="15" name="图片 14" descr="2-removebg-preview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58445" y="4487545"/>
            <a:ext cx="628650" cy="457200"/>
          </a:xfrm>
          <a:prstGeom prst="rect">
            <a:avLst/>
          </a:prstGeom>
        </p:spPr>
      </p:pic>
      <p:pic>
        <p:nvPicPr>
          <p:cNvPr id="16" name="图片 15" descr="2-removebg-preview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954145" y="4398645"/>
            <a:ext cx="628650" cy="4572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886835" y="5562600"/>
            <a:ext cx="3486150" cy="85725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22"/>
            </p:custDataLst>
          </p:nvPr>
        </p:nvSpPr>
        <p:spPr>
          <a:xfrm>
            <a:off x="4429125" y="5481955"/>
            <a:ext cx="266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Baichuan2-13b-</a:t>
            </a:r>
            <a:r>
              <a:rPr lang="en-US" altLang="zh-CN"/>
              <a:t>chat</a:t>
            </a:r>
            <a:endParaRPr lang="en-US" altLang="zh-CN"/>
          </a:p>
        </p:txBody>
      </p:sp>
      <p:pic>
        <p:nvPicPr>
          <p:cNvPr id="26" name="图片 25" descr="1-removebg-preview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886835" y="5287645"/>
            <a:ext cx="733425" cy="666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TABLE_ENDDRAG_ORIGIN_RECT" val="712*80"/>
  <p:tag name="TABLE_ENDDRAG_RECT" val="53*316*712*80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COMMONDATA" val="eyJoZGlkIjoiYzVlY2Y0YzZkYWYzNzA2YzFkODE0ZTMyNGM0MmJjMmM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3295</Words>
  <Application>WPS 演示</Application>
  <PresentationFormat>宽屏</PresentationFormat>
  <Paragraphs>191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263</cp:revision>
  <dcterms:created xsi:type="dcterms:W3CDTF">2023-10-30T13:41:00Z</dcterms:created>
  <dcterms:modified xsi:type="dcterms:W3CDTF">2023-11-08T01:39:07Z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537E51B52D1D48699395BB85C857D623_12</vt:lpwstr>
  </property>
  <property fmtid="{D5CDD505-2E9C-101B-9397-08002B2CF9AE}" pid="3" name="KSOProductBuildVer">
    <vt:lpwstr>2052-12.1.0.15933</vt:lpwstr>
  </property>
</Properties>
</file>