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0228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5500" y="2700655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0228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 (-0.04)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71 (+0.14)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0.682 (-0.018)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61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 (+0.069)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2550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LWF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4333875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66 (-0.024)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72 (0.15)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 (+0.001)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 (+0.09)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0.547 (+0.076)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656455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EWC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8164830" y="349567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735 (+0.165)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8487410" y="580834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Reh.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8164830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63</a:t>
                      </a:r>
                      <a:r>
                        <a:rPr lang="en-US" altLang="zh-CN"/>
                        <a:t> (+0.06)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0.654 (-0.046)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55</a:t>
                      </a:r>
                      <a:r>
                        <a:rPr lang="en-US" altLang="zh-CN"/>
                        <a:t> (+0.01)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0.48 (+0.009)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429625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Mib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333875" y="40767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796 (-0.094)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577 (+0.07)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0.61 (-0.09)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51 (-0.03)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0.477 (+0.006)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4566920" y="2700655"/>
            <a:ext cx="30587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训练基础上加入</a:t>
            </a:r>
            <a:r>
              <a:rPr lang="en-US" altLang="zh-CN" sz="1000">
                <a:solidFill>
                  <a:srgbClr val="FF0000"/>
                </a:solidFill>
              </a:rPr>
              <a:t>BCDR</a:t>
            </a:r>
            <a:r>
              <a:rPr lang="zh-CN" altLang="en-US" sz="1000">
                <a:solidFill>
                  <a:srgbClr val="FF0000"/>
                </a:solidFill>
              </a:rPr>
              <a:t>持续学习</a:t>
            </a:r>
            <a:r>
              <a:rPr lang="en-US" altLang="zh-CN" sz="1000">
                <a:solidFill>
                  <a:srgbClr val="FF0000"/>
                </a:solidFill>
              </a:rPr>
              <a:t> (</a:t>
            </a:r>
            <a:r>
              <a:rPr lang="en-US" altLang="zh-CN" sz="1600" b="1">
                <a:solidFill>
                  <a:srgbClr val="FF0000"/>
                </a:solidFill>
              </a:rPr>
              <a:t>RW</a:t>
            </a:r>
            <a:r>
              <a:rPr lang="en-US" altLang="zh-CN" sz="1000">
                <a:solidFill>
                  <a:srgbClr val="FF0000"/>
                </a:solidFill>
              </a:rPr>
              <a:t>)</a:t>
            </a:r>
            <a:r>
              <a:rPr lang="zh-CN" altLang="en-US" sz="1000"/>
              <a:t>，然后在</a:t>
            </a:r>
            <a:r>
              <a:rPr lang="zh-CN" altLang="en-US" sz="1000">
                <a:sym typeface="+mn-ea"/>
              </a:rPr>
              <a:t>所有数据的</a:t>
            </a:r>
            <a:r>
              <a:rPr lang="en-US" altLang="zh-CN" sz="1000">
                <a:sym typeface="+mn-ea"/>
              </a:rPr>
              <a:t>test set</a:t>
            </a:r>
            <a:r>
              <a:rPr lang="zh-CN" altLang="en-US" sz="1000">
                <a:sym typeface="+mn-ea"/>
              </a:rPr>
              <a:t>上测试结果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502285" y="6500495"/>
            <a:ext cx="6937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*Mini-DDSM</a:t>
            </a:r>
            <a:r>
              <a:rPr lang="zh-CN" altLang="en-US" sz="1200"/>
              <a:t>，</a:t>
            </a:r>
            <a:r>
              <a:rPr lang="en-US" altLang="zh-CN" sz="1200"/>
              <a:t>CDD-CESM</a:t>
            </a:r>
            <a:r>
              <a:rPr lang="zh-CN" altLang="en-US" sz="1200"/>
              <a:t>，</a:t>
            </a:r>
            <a:r>
              <a:rPr lang="en-US" altLang="zh-CN" sz="1200"/>
              <a:t>BMCD</a:t>
            </a:r>
            <a:r>
              <a:rPr lang="zh-CN" altLang="en-US" sz="1200"/>
              <a:t>三个数据的</a:t>
            </a:r>
            <a:r>
              <a:rPr lang="en-US" altLang="zh-CN" sz="1200"/>
              <a:t>test set</a:t>
            </a:r>
            <a:r>
              <a:rPr lang="zh-CN" altLang="en-US" sz="1200"/>
              <a:t>就是整个数据集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283075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0.8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21 (-0.069)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735 (+0.165)</a:t>
                      </a:r>
                      <a:endParaRPr lang="en-US" altLang="zh-CN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0.711 (+0.011)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67 (+0.13)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0.603 (+0.132)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96580" y="168910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883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(-0.07)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 altLang="zh-CN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843 (+0.273)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0.754 (+0.054)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0.690 (+0.15)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0.618 (+0.147)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368935" y="168910"/>
          <a:ext cx="3704590" cy="229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0.89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0.57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0.54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BMCD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9215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</a:t>
            </a:r>
            <a:r>
              <a:rPr lang="en-US" altLang="zh-CN" sz="1000"/>
              <a:t>INBreast</a:t>
            </a:r>
            <a:r>
              <a:rPr lang="zh-CN" altLang="en-US" sz="1000"/>
              <a:t>上训练，在所有数据的</a:t>
            </a:r>
            <a:r>
              <a:rPr lang="en-US" altLang="zh-CN" sz="1000"/>
              <a:t>test set</a:t>
            </a:r>
            <a:r>
              <a:rPr lang="zh-CN" altLang="en-US" sz="1000"/>
              <a:t>上测试结果</a:t>
            </a:r>
            <a:endParaRPr lang="zh-CN" altLang="en-US" sz="10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4606290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在六种持续学习方法中，最好</a:t>
            </a:r>
            <a:r>
              <a:rPr lang="zh-CN" altLang="en-US" sz="1000"/>
              <a:t>结果的</a:t>
            </a:r>
            <a:r>
              <a:rPr lang="en-US" altLang="zh-CN" sz="1000"/>
              <a:t>Reh.</a:t>
            </a:r>
            <a:endParaRPr lang="zh-CN" altLang="en-US" sz="10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937625" y="2481580"/>
            <a:ext cx="30587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使用了</a:t>
            </a:r>
            <a:r>
              <a:rPr lang="en-US" altLang="zh-CN" sz="1000"/>
              <a:t>B</a:t>
            </a:r>
            <a:r>
              <a:rPr lang="en-US" altLang="zh-CN" sz="1000"/>
              <a:t>reast CLIP + </a:t>
            </a:r>
            <a:r>
              <a:rPr lang="zh-CN" altLang="en-US" sz="1000"/>
              <a:t>特征提取方法的</a:t>
            </a:r>
            <a:r>
              <a:rPr lang="zh-CN" altLang="en-US" sz="1000"/>
              <a:t>结果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368935" y="565785"/>
            <a:ext cx="11532870" cy="7791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368935" y="2926715"/>
          <a:ext cx="370459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Ori</a:t>
                      </a:r>
                      <a:r>
                        <a:rPr lang="en-US" altLang="zh-CN"/>
                        <a:t>ginal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774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LWF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0.801</a:t>
                      </a:r>
                      <a:endParaRPr lang="en-US" altLang="zh-CN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B</a:t>
                      </a:r>
                      <a:r>
                        <a:rPr lang="en-US" altLang="zh-CN"/>
                        <a:t>reast CLIP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</a:t>
                      </a:r>
                      <a:r>
                        <a:rPr lang="en-US" altLang="zh-CN"/>
                        <a:t>858</a:t>
                      </a:r>
                      <a:endParaRPr lang="en-US" altLang="zh-CN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 ConvNext-</a:t>
                      </a:r>
                      <a:r>
                        <a:rPr lang="en-US" altLang="zh-CN"/>
                        <a:t>small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0.883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4283075" y="2926715"/>
          <a:ext cx="3704590" cy="231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/>
                <a:gridCol w="185229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ataset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 (</a:t>
                      </a:r>
                      <a:r>
                        <a:rPr lang="en-US" altLang="zh-CN"/>
                        <a:t>test)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INbreast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</a:t>
                      </a: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876</a:t>
                      </a:r>
                      <a:endParaRPr lang="en-US" altLang="zh-CN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BCDR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Mini-DDSM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CDD-CESM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BMCD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20775" y="4841240"/>
            <a:ext cx="220218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消融实验</a:t>
            </a:r>
            <a:endParaRPr lang="zh-CN" altLang="en-US" sz="100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906645" y="5249545"/>
            <a:ext cx="2562860" cy="28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继续增加新的数据集进行持续</a:t>
            </a:r>
            <a:r>
              <a:rPr lang="zh-CN" altLang="en-US" sz="1000"/>
              <a:t>学习</a:t>
            </a:r>
            <a:endParaRPr lang="zh-CN" altLang="en-US" sz="1000"/>
          </a:p>
        </p:txBody>
      </p:sp>
      <p:sp>
        <p:nvSpPr>
          <p:cNvPr id="13" name="文本框 12"/>
          <p:cNvSpPr txBox="1"/>
          <p:nvPr/>
        </p:nvSpPr>
        <p:spPr>
          <a:xfrm>
            <a:off x="8197215" y="3578225"/>
            <a:ext cx="3696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IJCAI 2024</a:t>
            </a:r>
            <a:r>
              <a:rPr lang="zh-CN" altLang="en-US"/>
              <a:t>：</a:t>
            </a:r>
            <a:r>
              <a:rPr lang="en-US" altLang="zh-CN"/>
              <a:t>2024/01/17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论文</a:t>
            </a:r>
            <a:r>
              <a:rPr lang="zh-CN" altLang="en-US"/>
              <a:t>撰写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部分实验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4515" y="474345"/>
            <a:ext cx="3488690" cy="41878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72915" y="521335"/>
            <a:ext cx="3527425" cy="41414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438015" y="505269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ICML2024</a:t>
            </a:r>
            <a:r>
              <a:rPr lang="zh-CN" altLang="en-US"/>
              <a:t>：</a:t>
            </a:r>
            <a:r>
              <a:rPr lang="en-US" altLang="zh-CN"/>
              <a:t>2024/02/01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论文</a:t>
            </a:r>
            <a:r>
              <a:rPr lang="zh-CN" altLang="en-US"/>
              <a:t>撰写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部分实验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投稿</a:t>
            </a:r>
            <a:r>
              <a:rPr lang="zh-CN" altLang="en-US"/>
              <a:t>主题：安全可信的</a:t>
            </a:r>
            <a:r>
              <a:rPr lang="en-US" altLang="zh-CN"/>
              <a:t>ML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1*180"/>
  <p:tag name="TABLE_ENDDRAG_RECT" val="39*32*291*180"/>
</p:tagLst>
</file>

<file path=ppt/tags/tag10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3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14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TABLE_ENDDRAG_ORIGIN_RECT" val="291*180"/>
  <p:tag name="TABLE_ENDDRAG_RECT" val="39*32*291*180"/>
  <p:tag name="KSO_WM_BEAUTIFY_FLAG" val=""/>
</p:tagLst>
</file>

<file path=ppt/tags/tag19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YzVlY2Y0YzZkYWYzNzA2YzFkODE0ZTMyNGM0MmJjMmMifQ=="/>
  <p:tag name="commondata" val="eyJoZGlkIjoiMjExYjVjMWNiM2EyZTkyODQ4MTBhOTgxZDZmOTY1Nz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291*182"/>
  <p:tag name="TABLE_ENDDRAG_RECT" val="144*180*291*182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WPS 演示</Application>
  <PresentationFormat>宽屏</PresentationFormat>
  <Paragraphs>293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156</cp:revision>
  <dcterms:created xsi:type="dcterms:W3CDTF">2023-10-26T02:07:00Z</dcterms:created>
  <dcterms:modified xsi:type="dcterms:W3CDTF">2024-01-04T07:18:16Z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71FB8FEF820C4F448894DE725B981ECB_12</vt:lpwstr>
  </property>
  <property fmtid="{D5CDD505-2E9C-101B-9397-08002B2CF9AE}" pid="3" name="KSOProductBuildVer">
    <vt:lpwstr>2052-12.1.0.16120</vt:lpwstr>
  </property>
</Properties>
</file>