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7" r:id="rId4"/>
    <p:sldId id="259" r:id="rId5"/>
    <p:sldId id="258" r:id="rId6"/>
  </p:sldIdLst>
  <p:sldSz cx="13345160" cy="6858000"/>
  <p:notesSz cx="6858000" cy="9144000"/>
  <p:custDataLst>
    <p:tags r:id="rId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41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8357"/>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37"/>
        <p:guide pos="4185"/>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gs" Target="tags/tag121.xml"/><Relationship Id="rId10" Type="http://schemas.openxmlformats.org/officeDocument/2006/relationships/tableStyles" Target="tableStyle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26339" y="1143000"/>
            <a:ext cx="6005322"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312190" y="914400"/>
            <a:ext cx="10726073"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312190" y="3560400"/>
            <a:ext cx="10726073"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5946" y="774000"/>
            <a:ext cx="1201068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312190" y="2484000"/>
            <a:ext cx="10726073"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312190" y="3560400"/>
            <a:ext cx="10726073"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5946" y="608400"/>
            <a:ext cx="12006739"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65946" y="1490400"/>
            <a:ext cx="12006739"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2179103" y="3848400"/>
            <a:ext cx="8503624"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2179103" y="4615200"/>
            <a:ext cx="8503624"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5946" y="608400"/>
            <a:ext cx="12006739"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65946" y="1501200"/>
            <a:ext cx="5666456"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7018051" y="1501200"/>
            <a:ext cx="5666456"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5946" y="608400"/>
            <a:ext cx="12006739"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65946" y="1429200"/>
            <a:ext cx="5847719"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5946" y="1854000"/>
            <a:ext cx="5847719"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825568" y="1421729"/>
            <a:ext cx="5847719"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825568" y="1854000"/>
            <a:ext cx="5847719"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5946" y="608400"/>
            <a:ext cx="12006739"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5946" y="1555200"/>
            <a:ext cx="5728056"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951063" y="1555200"/>
            <a:ext cx="5721623"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1202875" y="914400"/>
            <a:ext cx="1142748"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1000890" y="914400"/>
            <a:ext cx="10036483"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5946" y="608400"/>
            <a:ext cx="12006739"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5946" y="1490400"/>
            <a:ext cx="12006739"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69887" y="6314400"/>
            <a:ext cx="2955384"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505318" y="6314400"/>
            <a:ext cx="4334563"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9717302" y="6314400"/>
            <a:ext cx="2955384"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image" Target="../media/image1.png"/><Relationship Id="rId13" Type="http://schemas.openxmlformats.org/officeDocument/2006/relationships/slideLayout" Target="../slideLayouts/slideLayout1.xml"/><Relationship Id="rId12" Type="http://schemas.openxmlformats.org/officeDocument/2006/relationships/tags" Target="../tags/tag73.xml"/><Relationship Id="rId11" Type="http://schemas.openxmlformats.org/officeDocument/2006/relationships/tags" Target="../tags/tag72.xml"/><Relationship Id="rId10" Type="http://schemas.openxmlformats.org/officeDocument/2006/relationships/tags" Target="../tags/tag71.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image" Target="../media/image1.png"/><Relationship Id="rId16" Type="http://schemas.openxmlformats.org/officeDocument/2006/relationships/slideLayout" Target="../slideLayouts/slideLayout1.xml"/><Relationship Id="rId15" Type="http://schemas.openxmlformats.org/officeDocument/2006/relationships/tags" Target="../tags/tag86.xml"/><Relationship Id="rId14" Type="http://schemas.openxmlformats.org/officeDocument/2006/relationships/tags" Target="../tags/tag85.xml"/><Relationship Id="rId13" Type="http://schemas.openxmlformats.org/officeDocument/2006/relationships/image" Target="../media/image2.png"/><Relationship Id="rId12" Type="http://schemas.openxmlformats.org/officeDocument/2006/relationships/tags" Target="../tags/tag84.xml"/><Relationship Id="rId11" Type="http://schemas.openxmlformats.org/officeDocument/2006/relationships/tags" Target="../tags/tag83.xml"/><Relationship Id="rId10" Type="http://schemas.openxmlformats.org/officeDocument/2006/relationships/tags" Target="../tags/tag82.xml"/><Relationship Id="rId1" Type="http://schemas.openxmlformats.org/officeDocument/2006/relationships/tags" Target="../tags/tag74.xml"/></Relationships>
</file>

<file path=ppt/slides/_rels/slide3.xml.rels><?xml version="1.0" encoding="UTF-8" standalone="yes"?>
<Relationships xmlns="http://schemas.openxmlformats.org/package/2006/relationships"><Relationship Id="rId9" Type="http://schemas.openxmlformats.org/officeDocument/2006/relationships/tags" Target="../tags/tag94.xml"/><Relationship Id="rId8" Type="http://schemas.openxmlformats.org/officeDocument/2006/relationships/tags" Target="../tags/tag93.xml"/><Relationship Id="rId7" Type="http://schemas.openxmlformats.org/officeDocument/2006/relationships/tags" Target="../tags/tag92.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image" Target="../media/image1.png"/><Relationship Id="rId16" Type="http://schemas.openxmlformats.org/officeDocument/2006/relationships/slideLayout" Target="../slideLayouts/slideLayout1.xml"/><Relationship Id="rId15" Type="http://schemas.openxmlformats.org/officeDocument/2006/relationships/tags" Target="../tags/tag99.xml"/><Relationship Id="rId14" Type="http://schemas.openxmlformats.org/officeDocument/2006/relationships/tags" Target="../tags/tag98.xml"/><Relationship Id="rId13" Type="http://schemas.openxmlformats.org/officeDocument/2006/relationships/image" Target="../media/image2.png"/><Relationship Id="rId12" Type="http://schemas.openxmlformats.org/officeDocument/2006/relationships/tags" Target="../tags/tag97.xml"/><Relationship Id="rId11" Type="http://schemas.openxmlformats.org/officeDocument/2006/relationships/tags" Target="../tags/tag96.xml"/><Relationship Id="rId10" Type="http://schemas.openxmlformats.org/officeDocument/2006/relationships/tags" Target="../tags/tag95.xml"/><Relationship Id="rId1" Type="http://schemas.openxmlformats.org/officeDocument/2006/relationships/tags" Target="../tags/tag87.xml"/></Relationships>
</file>

<file path=ppt/slides/_rels/slide4.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8" Type="http://schemas.openxmlformats.org/officeDocument/2006/relationships/slideLayout" Target="../slideLayouts/slideLayout1.xml"/><Relationship Id="rId27" Type="http://schemas.openxmlformats.org/officeDocument/2006/relationships/tags" Target="../tags/tag120.xml"/><Relationship Id="rId26" Type="http://schemas.openxmlformats.org/officeDocument/2006/relationships/tags" Target="../tags/tag119.xml"/><Relationship Id="rId25" Type="http://schemas.openxmlformats.org/officeDocument/2006/relationships/image" Target="../media/image6.png"/><Relationship Id="rId24" Type="http://schemas.openxmlformats.org/officeDocument/2006/relationships/tags" Target="../tags/tag118.xml"/><Relationship Id="rId23" Type="http://schemas.openxmlformats.org/officeDocument/2006/relationships/tags" Target="../tags/tag117.xml"/><Relationship Id="rId22" Type="http://schemas.openxmlformats.org/officeDocument/2006/relationships/image" Target="../media/image5.png"/><Relationship Id="rId21" Type="http://schemas.openxmlformats.org/officeDocument/2006/relationships/image" Target="../media/image4.png"/><Relationship Id="rId20" Type="http://schemas.openxmlformats.org/officeDocument/2006/relationships/tags" Target="../tags/tag116.xml"/><Relationship Id="rId2" Type="http://schemas.openxmlformats.org/officeDocument/2006/relationships/image" Target="../media/image2.png"/><Relationship Id="rId19" Type="http://schemas.openxmlformats.org/officeDocument/2006/relationships/tags" Target="../tags/tag115.xml"/><Relationship Id="rId18" Type="http://schemas.openxmlformats.org/officeDocument/2006/relationships/image" Target="../media/image3.png"/><Relationship Id="rId17" Type="http://schemas.openxmlformats.org/officeDocument/2006/relationships/tags" Target="../tags/tag114.xml"/><Relationship Id="rId16" Type="http://schemas.openxmlformats.org/officeDocument/2006/relationships/tags" Target="../tags/tag113.xml"/><Relationship Id="rId15" Type="http://schemas.openxmlformats.org/officeDocument/2006/relationships/tags" Target="../tags/tag112.xml"/><Relationship Id="rId14" Type="http://schemas.openxmlformats.org/officeDocument/2006/relationships/tags" Target="../tags/tag111.xml"/><Relationship Id="rId13" Type="http://schemas.openxmlformats.org/officeDocument/2006/relationships/tags" Target="../tags/tag110.xml"/><Relationship Id="rId12" Type="http://schemas.openxmlformats.org/officeDocument/2006/relationships/tags" Target="../tags/tag109.xml"/><Relationship Id="rId11" Type="http://schemas.openxmlformats.org/officeDocument/2006/relationships/image" Target="../media/image1.png"/><Relationship Id="rId10" Type="http://schemas.openxmlformats.org/officeDocument/2006/relationships/tags" Target="../tags/tag108.xml"/><Relationship Id="rId1" Type="http://schemas.openxmlformats.org/officeDocument/2006/relationships/tags" Target="../tags/tag10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2"/>
          <a:stretch>
            <a:fillRect/>
          </a:stretch>
        </p:blipFill>
        <p:spPr>
          <a:xfrm>
            <a:off x="262910" y="2014220"/>
            <a:ext cx="1983105" cy="1962150"/>
          </a:xfrm>
          <a:prstGeom prst="rect">
            <a:avLst/>
          </a:prstGeom>
        </p:spPr>
      </p:pic>
      <p:cxnSp>
        <p:nvCxnSpPr>
          <p:cNvPr id="5" name="直接箭头连接符 4"/>
          <p:cNvCxnSpPr/>
          <p:nvPr/>
        </p:nvCxnSpPr>
        <p:spPr>
          <a:xfrm flipV="1">
            <a:off x="2246015" y="3060065"/>
            <a:ext cx="468000" cy="0"/>
          </a:xfrm>
          <a:prstGeom prst="straightConnector1">
            <a:avLst/>
          </a:prstGeom>
          <a:ln w="19050" cmpd="sng">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a:off x="2714010" y="2764155"/>
            <a:ext cx="1805940" cy="591820"/>
          </a:xfrm>
          <a:prstGeom prst="roundRect">
            <a:avLst/>
          </a:prstGeom>
          <a:solidFill>
            <a:schemeClr val="accent1">
              <a:lumMod val="20000"/>
              <a:lumOff val="80000"/>
            </a:schemeClr>
          </a:solidFill>
          <a:ln w="28575">
            <a:solidFill>
              <a:schemeClr val="tx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Medical VLM</a:t>
            </a:r>
            <a:endParaRPr lang="en-US" altLang="zh-CN">
              <a:solidFill>
                <a:schemeClr val="tx1"/>
              </a:solidFill>
            </a:endParaRPr>
          </a:p>
        </p:txBody>
      </p:sp>
      <p:cxnSp>
        <p:nvCxnSpPr>
          <p:cNvPr id="7" name="直接箭头连接符 6"/>
          <p:cNvCxnSpPr/>
          <p:nvPr>
            <p:custDataLst>
              <p:tags r:id="rId3"/>
            </p:custDataLst>
          </p:nvPr>
        </p:nvCxnSpPr>
        <p:spPr>
          <a:xfrm flipV="1">
            <a:off x="4519950" y="3060065"/>
            <a:ext cx="544830" cy="0"/>
          </a:xfrm>
          <a:prstGeom prst="straightConnector1">
            <a:avLst/>
          </a:prstGeom>
          <a:ln w="19050" cmpd="sng">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8" name="圆角矩形 7"/>
          <p:cNvSpPr/>
          <p:nvPr>
            <p:custDataLst>
              <p:tags r:id="rId4"/>
            </p:custDataLst>
          </p:nvPr>
        </p:nvSpPr>
        <p:spPr>
          <a:xfrm>
            <a:off x="5071130" y="2640330"/>
            <a:ext cx="2893695" cy="975995"/>
          </a:xfrm>
          <a:prstGeom prst="roundRect">
            <a:avLst/>
          </a:prstGeom>
          <a:solidFill>
            <a:schemeClr val="accent1">
              <a:lumMod val="40000"/>
              <a:lumOff val="60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Linear Transformation</a:t>
            </a:r>
            <a:endParaRPr lang="en-US" altLang="zh-CN">
              <a:solidFill>
                <a:schemeClr val="tx1"/>
              </a:solidFill>
            </a:endParaRPr>
          </a:p>
        </p:txBody>
      </p:sp>
      <p:sp>
        <p:nvSpPr>
          <p:cNvPr id="9" name="矩形 8"/>
          <p:cNvSpPr/>
          <p:nvPr/>
        </p:nvSpPr>
        <p:spPr>
          <a:xfrm>
            <a:off x="5744230" y="1800860"/>
            <a:ext cx="1546860" cy="427355"/>
          </a:xfrm>
          <a:prstGeom prst="rect">
            <a:avLst/>
          </a:prstGeom>
          <a:noFill/>
          <a:ln w="19050">
            <a:solidFill>
              <a:srgbClr val="288357"/>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 Patient:</a:t>
            </a:r>
            <a:endParaRPr lang="en-US" altLang="zh-CN">
              <a:solidFill>
                <a:schemeClr val="tx1"/>
              </a:solidFill>
            </a:endParaRPr>
          </a:p>
        </p:txBody>
      </p:sp>
      <p:sp>
        <p:nvSpPr>
          <p:cNvPr id="13" name="矩形 12"/>
          <p:cNvSpPr/>
          <p:nvPr>
            <p:custDataLst>
              <p:tags r:id="rId5"/>
            </p:custDataLst>
          </p:nvPr>
        </p:nvSpPr>
        <p:spPr>
          <a:xfrm>
            <a:off x="5233670" y="3922395"/>
            <a:ext cx="2568575" cy="1238885"/>
          </a:xfrm>
          <a:prstGeom prst="rect">
            <a:avLst/>
          </a:prstGeom>
          <a:noFill/>
          <a:ln w="19050">
            <a:solidFill>
              <a:srgbClr val="288357"/>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 Doctor: What are</a:t>
            </a:r>
            <a:endParaRPr lang="en-US" altLang="zh-CN">
              <a:solidFill>
                <a:schemeClr val="tx1"/>
              </a:solidFill>
            </a:endParaRPr>
          </a:p>
          <a:p>
            <a:pPr algn="ctr"/>
            <a:r>
              <a:rPr lang="en-US" altLang="zh-CN">
                <a:solidFill>
                  <a:schemeClr val="tx1"/>
                </a:solidFill>
              </a:rPr>
              <a:t>the main findings and impression for the given x-ray?</a:t>
            </a:r>
            <a:endParaRPr lang="en-US" altLang="zh-CN">
              <a:solidFill>
                <a:schemeClr val="tx1"/>
              </a:solidFill>
            </a:endParaRPr>
          </a:p>
        </p:txBody>
      </p:sp>
      <p:cxnSp>
        <p:nvCxnSpPr>
          <p:cNvPr id="14" name="直接箭头连接符 13"/>
          <p:cNvCxnSpPr/>
          <p:nvPr>
            <p:custDataLst>
              <p:tags r:id="rId6"/>
            </p:custDataLst>
          </p:nvPr>
        </p:nvCxnSpPr>
        <p:spPr>
          <a:xfrm flipV="1">
            <a:off x="7291090" y="2014220"/>
            <a:ext cx="1512000" cy="0"/>
          </a:xfrm>
          <a:prstGeom prst="straightConnector1">
            <a:avLst/>
          </a:prstGeom>
          <a:ln w="19050" cmpd="sng">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custDataLst>
              <p:tags r:id="rId7"/>
            </p:custDataLst>
          </p:nvPr>
        </p:nvCxnSpPr>
        <p:spPr>
          <a:xfrm flipV="1">
            <a:off x="7817505" y="4541520"/>
            <a:ext cx="982800" cy="0"/>
          </a:xfrm>
          <a:prstGeom prst="straightConnector1">
            <a:avLst/>
          </a:prstGeom>
          <a:ln w="19050" cmpd="sng">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custDataLst>
              <p:tags r:id="rId8"/>
            </p:custDataLst>
          </p:nvPr>
        </p:nvCxnSpPr>
        <p:spPr>
          <a:xfrm>
            <a:off x="7964825" y="3128010"/>
            <a:ext cx="828000" cy="4445"/>
          </a:xfrm>
          <a:prstGeom prst="straightConnector1">
            <a:avLst/>
          </a:prstGeom>
          <a:ln w="19050" cmpd="sng">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7" name="圆角矩形 16"/>
          <p:cNvSpPr/>
          <p:nvPr>
            <p:custDataLst>
              <p:tags r:id="rId9"/>
            </p:custDataLst>
          </p:nvPr>
        </p:nvSpPr>
        <p:spPr>
          <a:xfrm rot="16200000">
            <a:off x="7502525" y="2707005"/>
            <a:ext cx="3448050" cy="842010"/>
          </a:xfrm>
          <a:prstGeom prst="roundRect">
            <a:avLst/>
          </a:prstGeom>
          <a:solidFill>
            <a:schemeClr val="tx2">
              <a:lumMod val="10000"/>
              <a:lumOff val="90000"/>
            </a:schemeClr>
          </a:solidFill>
          <a:ln w="28575">
            <a:solidFill>
              <a:schemeClr val="tx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MedicalLLM</a:t>
            </a:r>
            <a:endParaRPr lang="en-US" altLang="zh-CN">
              <a:solidFill>
                <a:schemeClr val="tx1"/>
              </a:solidFill>
            </a:endParaRPr>
          </a:p>
        </p:txBody>
      </p:sp>
      <p:cxnSp>
        <p:nvCxnSpPr>
          <p:cNvPr id="19" name="直接箭头连接符 18"/>
          <p:cNvCxnSpPr/>
          <p:nvPr>
            <p:custDataLst>
              <p:tags r:id="rId10"/>
            </p:custDataLst>
          </p:nvPr>
        </p:nvCxnSpPr>
        <p:spPr>
          <a:xfrm>
            <a:off x="9647575" y="3132455"/>
            <a:ext cx="468000" cy="0"/>
          </a:xfrm>
          <a:prstGeom prst="straightConnector1">
            <a:avLst/>
          </a:prstGeom>
          <a:ln w="19050" cmpd="sng">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custDataLst>
              <p:tags r:id="rId11"/>
            </p:custDataLst>
          </p:nvPr>
        </p:nvSpPr>
        <p:spPr>
          <a:xfrm>
            <a:off x="10115550" y="1571625"/>
            <a:ext cx="2969260" cy="3121660"/>
          </a:xfrm>
          <a:prstGeom prst="rect">
            <a:avLst/>
          </a:prstGeom>
          <a:noFill/>
          <a:ln w="22225">
            <a:solidFill>
              <a:srgbClr val="288357"/>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The lungs are well expanded and clear, the</a:t>
            </a:r>
            <a:endParaRPr lang="en-US" altLang="zh-CN">
              <a:solidFill>
                <a:schemeClr val="tx1"/>
              </a:solidFill>
            </a:endParaRPr>
          </a:p>
          <a:p>
            <a:pPr algn="ctr"/>
            <a:r>
              <a:rPr lang="en-US" altLang="zh-CN">
                <a:solidFill>
                  <a:schemeClr val="tx1"/>
                </a:solidFill>
              </a:rPr>
              <a:t> cardiomediastinal and hilar contours are i normal, and there is no pleural effusion or i pneumothorax. A small left-sided pleural ! effusion is present, but no displaced rib fracture was seen. </a:t>
            </a:r>
            <a:endParaRPr lang="en-US" altLang="zh-CN">
              <a:solidFill>
                <a:schemeClr val="tx1"/>
              </a:solidFill>
            </a:endParaRPr>
          </a:p>
        </p:txBody>
      </p:sp>
    </p:spTree>
    <p:custDataLst>
      <p:tags r:id="rId1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2"/>
          <a:stretch>
            <a:fillRect/>
          </a:stretch>
        </p:blipFill>
        <p:spPr>
          <a:xfrm>
            <a:off x="603270" y="52070"/>
            <a:ext cx="1983105" cy="1962150"/>
          </a:xfrm>
          <a:prstGeom prst="rect">
            <a:avLst/>
          </a:prstGeom>
        </p:spPr>
      </p:pic>
      <p:cxnSp>
        <p:nvCxnSpPr>
          <p:cNvPr id="5" name="直接箭头连接符 4"/>
          <p:cNvCxnSpPr/>
          <p:nvPr/>
        </p:nvCxnSpPr>
        <p:spPr>
          <a:xfrm flipV="1">
            <a:off x="9843790" y="628015"/>
            <a:ext cx="468000" cy="0"/>
          </a:xfrm>
          <a:prstGeom prst="straightConnector1">
            <a:avLst/>
          </a:prstGeom>
          <a:ln w="19050" cmpd="sng">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a:off x="7406025" y="408305"/>
            <a:ext cx="1805940" cy="591820"/>
          </a:xfrm>
          <a:prstGeom prst="roundRect">
            <a:avLst/>
          </a:prstGeom>
          <a:solidFill>
            <a:schemeClr val="accent1">
              <a:lumMod val="20000"/>
              <a:lumOff val="80000"/>
            </a:schemeClr>
          </a:solidFill>
          <a:ln w="28575">
            <a:solidFill>
              <a:schemeClr val="tx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Medical VLM</a:t>
            </a:r>
            <a:endParaRPr lang="en-US" altLang="zh-CN">
              <a:solidFill>
                <a:schemeClr val="tx1"/>
              </a:solidFill>
            </a:endParaRPr>
          </a:p>
        </p:txBody>
      </p:sp>
      <p:cxnSp>
        <p:nvCxnSpPr>
          <p:cNvPr id="7" name="直接箭头连接符 6"/>
          <p:cNvCxnSpPr/>
          <p:nvPr>
            <p:custDataLst>
              <p:tags r:id="rId3"/>
            </p:custDataLst>
          </p:nvPr>
        </p:nvCxnSpPr>
        <p:spPr>
          <a:xfrm flipV="1">
            <a:off x="5383550" y="1000125"/>
            <a:ext cx="544830" cy="0"/>
          </a:xfrm>
          <a:prstGeom prst="straightConnector1">
            <a:avLst/>
          </a:prstGeom>
          <a:ln w="19050" cmpd="sng">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8" name="圆角矩形 7"/>
          <p:cNvSpPr/>
          <p:nvPr>
            <p:custDataLst>
              <p:tags r:id="rId4"/>
            </p:custDataLst>
          </p:nvPr>
        </p:nvSpPr>
        <p:spPr>
          <a:xfrm>
            <a:off x="5071130" y="2640330"/>
            <a:ext cx="2893695" cy="975995"/>
          </a:xfrm>
          <a:prstGeom prst="roundRect">
            <a:avLst/>
          </a:prstGeom>
          <a:solidFill>
            <a:schemeClr val="accent1">
              <a:lumMod val="40000"/>
              <a:lumOff val="60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Linear Transformation</a:t>
            </a:r>
            <a:endParaRPr lang="en-US" altLang="zh-CN">
              <a:solidFill>
                <a:schemeClr val="tx1"/>
              </a:solidFill>
            </a:endParaRPr>
          </a:p>
        </p:txBody>
      </p:sp>
      <p:sp>
        <p:nvSpPr>
          <p:cNvPr id="9" name="矩形 8"/>
          <p:cNvSpPr/>
          <p:nvPr/>
        </p:nvSpPr>
        <p:spPr>
          <a:xfrm>
            <a:off x="5744230" y="1800860"/>
            <a:ext cx="1546860" cy="427355"/>
          </a:xfrm>
          <a:prstGeom prst="rect">
            <a:avLst/>
          </a:prstGeom>
          <a:noFill/>
          <a:ln w="19050">
            <a:solidFill>
              <a:srgbClr val="288357"/>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 Patient:</a:t>
            </a:r>
            <a:endParaRPr lang="en-US" altLang="zh-CN">
              <a:solidFill>
                <a:schemeClr val="tx1"/>
              </a:solidFill>
            </a:endParaRPr>
          </a:p>
        </p:txBody>
      </p:sp>
      <p:sp>
        <p:nvSpPr>
          <p:cNvPr id="13" name="矩形 12"/>
          <p:cNvSpPr/>
          <p:nvPr>
            <p:custDataLst>
              <p:tags r:id="rId5"/>
            </p:custDataLst>
          </p:nvPr>
        </p:nvSpPr>
        <p:spPr>
          <a:xfrm>
            <a:off x="5233670" y="3922395"/>
            <a:ext cx="2568575" cy="1238885"/>
          </a:xfrm>
          <a:prstGeom prst="rect">
            <a:avLst/>
          </a:prstGeom>
          <a:noFill/>
          <a:ln w="19050">
            <a:solidFill>
              <a:srgbClr val="288357"/>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 Doctor: What are</a:t>
            </a:r>
            <a:endParaRPr lang="en-US" altLang="zh-CN">
              <a:solidFill>
                <a:schemeClr val="tx1"/>
              </a:solidFill>
            </a:endParaRPr>
          </a:p>
          <a:p>
            <a:pPr algn="ctr"/>
            <a:r>
              <a:rPr lang="en-US" altLang="zh-CN">
                <a:solidFill>
                  <a:schemeClr val="tx1"/>
                </a:solidFill>
              </a:rPr>
              <a:t>the main findings and impression for the given x-ray?</a:t>
            </a:r>
            <a:endParaRPr lang="en-US" altLang="zh-CN">
              <a:solidFill>
                <a:schemeClr val="tx1"/>
              </a:solidFill>
            </a:endParaRPr>
          </a:p>
        </p:txBody>
      </p:sp>
      <p:cxnSp>
        <p:nvCxnSpPr>
          <p:cNvPr id="14" name="直接箭头连接符 13"/>
          <p:cNvCxnSpPr/>
          <p:nvPr>
            <p:custDataLst>
              <p:tags r:id="rId6"/>
            </p:custDataLst>
          </p:nvPr>
        </p:nvCxnSpPr>
        <p:spPr>
          <a:xfrm flipV="1">
            <a:off x="7291090" y="2014220"/>
            <a:ext cx="1512000" cy="0"/>
          </a:xfrm>
          <a:prstGeom prst="straightConnector1">
            <a:avLst/>
          </a:prstGeom>
          <a:ln w="19050" cmpd="sng">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custDataLst>
              <p:tags r:id="rId7"/>
            </p:custDataLst>
          </p:nvPr>
        </p:nvCxnSpPr>
        <p:spPr>
          <a:xfrm flipV="1">
            <a:off x="7817505" y="4541520"/>
            <a:ext cx="982800" cy="0"/>
          </a:xfrm>
          <a:prstGeom prst="straightConnector1">
            <a:avLst/>
          </a:prstGeom>
          <a:ln w="19050" cmpd="sng">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custDataLst>
              <p:tags r:id="rId8"/>
            </p:custDataLst>
          </p:nvPr>
        </p:nvCxnSpPr>
        <p:spPr>
          <a:xfrm>
            <a:off x="7964825" y="3128010"/>
            <a:ext cx="828000" cy="4445"/>
          </a:xfrm>
          <a:prstGeom prst="straightConnector1">
            <a:avLst/>
          </a:prstGeom>
          <a:ln w="19050" cmpd="sng">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7" name="圆角矩形 16"/>
          <p:cNvSpPr/>
          <p:nvPr>
            <p:custDataLst>
              <p:tags r:id="rId9"/>
            </p:custDataLst>
          </p:nvPr>
        </p:nvSpPr>
        <p:spPr>
          <a:xfrm rot="16200000">
            <a:off x="7502525" y="2707005"/>
            <a:ext cx="3448050" cy="842010"/>
          </a:xfrm>
          <a:prstGeom prst="roundRect">
            <a:avLst/>
          </a:prstGeom>
          <a:solidFill>
            <a:schemeClr val="tx2">
              <a:lumMod val="10000"/>
              <a:lumOff val="90000"/>
            </a:schemeClr>
          </a:solidFill>
          <a:ln w="28575">
            <a:solidFill>
              <a:schemeClr val="tx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MedicalLLM</a:t>
            </a:r>
            <a:endParaRPr lang="en-US" altLang="zh-CN">
              <a:solidFill>
                <a:schemeClr val="tx1"/>
              </a:solidFill>
            </a:endParaRPr>
          </a:p>
        </p:txBody>
      </p:sp>
      <p:cxnSp>
        <p:nvCxnSpPr>
          <p:cNvPr id="19" name="直接箭头连接符 18"/>
          <p:cNvCxnSpPr/>
          <p:nvPr>
            <p:custDataLst>
              <p:tags r:id="rId10"/>
            </p:custDataLst>
          </p:nvPr>
        </p:nvCxnSpPr>
        <p:spPr>
          <a:xfrm>
            <a:off x="9647575" y="3132455"/>
            <a:ext cx="468000" cy="0"/>
          </a:xfrm>
          <a:prstGeom prst="straightConnector1">
            <a:avLst/>
          </a:prstGeom>
          <a:ln w="19050" cmpd="sng">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custDataLst>
              <p:tags r:id="rId11"/>
            </p:custDataLst>
          </p:nvPr>
        </p:nvSpPr>
        <p:spPr>
          <a:xfrm>
            <a:off x="10115550" y="1571625"/>
            <a:ext cx="2969260" cy="3121660"/>
          </a:xfrm>
          <a:prstGeom prst="rect">
            <a:avLst/>
          </a:prstGeom>
          <a:noFill/>
          <a:ln w="22225">
            <a:solidFill>
              <a:srgbClr val="288357"/>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The lungs are well expanded and clear, the</a:t>
            </a:r>
            <a:endParaRPr lang="en-US" altLang="zh-CN">
              <a:solidFill>
                <a:schemeClr val="tx1"/>
              </a:solidFill>
            </a:endParaRPr>
          </a:p>
          <a:p>
            <a:pPr algn="ctr"/>
            <a:r>
              <a:rPr lang="en-US" altLang="zh-CN">
                <a:solidFill>
                  <a:schemeClr val="tx1"/>
                </a:solidFill>
              </a:rPr>
              <a:t> cardiomediastinal and hilar contours are i normal, and there is no pleural effusion or i pneumothorax. A small left-sided pleural ! effusion is present, but no displaced rib fracture was seen. </a:t>
            </a:r>
            <a:endParaRPr lang="en-US" altLang="zh-CN">
              <a:solidFill>
                <a:schemeClr val="tx1"/>
              </a:solidFill>
            </a:endParaRPr>
          </a:p>
        </p:txBody>
      </p:sp>
      <p:sp>
        <p:nvSpPr>
          <p:cNvPr id="2" name="任意多边形 1"/>
          <p:cNvSpPr/>
          <p:nvPr>
            <p:custDataLst>
              <p:tags r:id="rId12"/>
            </p:custDataLst>
          </p:nvPr>
        </p:nvSpPr>
        <p:spPr>
          <a:xfrm>
            <a:off x="9843770" y="266065"/>
            <a:ext cx="2479040" cy="1967865"/>
          </a:xfrm>
          <a:custGeom>
            <a:avLst/>
            <a:gdLst>
              <a:gd name="connsiteX0" fmla="*/ 0 w 3904"/>
              <a:gd name="connsiteY0" fmla="*/ 9 h 3099"/>
              <a:gd name="connsiteX1" fmla="*/ 3904 w 3904"/>
              <a:gd name="connsiteY1" fmla="*/ 0 h 3099"/>
              <a:gd name="connsiteX2" fmla="*/ 3882 w 3904"/>
              <a:gd name="connsiteY2" fmla="*/ 3099 h 3099"/>
              <a:gd name="connsiteX3" fmla="*/ 0 w 3904"/>
              <a:gd name="connsiteY3" fmla="*/ 3099 h 3099"/>
              <a:gd name="connsiteX4" fmla="*/ 0 w 3904"/>
              <a:gd name="connsiteY4" fmla="*/ 9 h 3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4" h="3099">
                <a:moveTo>
                  <a:pt x="0" y="9"/>
                </a:moveTo>
                <a:lnTo>
                  <a:pt x="3904" y="0"/>
                </a:lnTo>
                <a:lnTo>
                  <a:pt x="3882" y="3099"/>
                </a:lnTo>
                <a:lnTo>
                  <a:pt x="0" y="3099"/>
                </a:lnTo>
                <a:lnTo>
                  <a:pt x="0" y="9"/>
                </a:lnTo>
                <a:close/>
              </a:path>
            </a:pathLst>
          </a:custGeom>
          <a:noFill/>
          <a:ln w="19050">
            <a:solidFill>
              <a:srgbClr val="288357"/>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900">
              <a:solidFill>
                <a:schemeClr val="tx1"/>
              </a:solidFill>
            </a:endParaRPr>
          </a:p>
        </p:txBody>
      </p:sp>
      <p:pic>
        <p:nvPicPr>
          <p:cNvPr id="100" name="图片 99"/>
          <p:cNvPicPr/>
          <p:nvPr/>
        </p:nvPicPr>
        <p:blipFill>
          <a:blip r:embed="rId13"/>
          <a:stretch>
            <a:fillRect/>
          </a:stretch>
        </p:blipFill>
        <p:spPr>
          <a:xfrm>
            <a:off x="2393315" y="3128010"/>
            <a:ext cx="1654175" cy="1565275"/>
          </a:xfrm>
          <a:prstGeom prst="rect">
            <a:avLst/>
          </a:prstGeom>
          <a:noFill/>
          <a:ln w="9525">
            <a:noFill/>
          </a:ln>
        </p:spPr>
      </p:pic>
      <p:sp>
        <p:nvSpPr>
          <p:cNvPr id="10" name="矩形 9"/>
          <p:cNvSpPr/>
          <p:nvPr>
            <p:custDataLst>
              <p:tags r:id="rId14"/>
            </p:custDataLst>
          </p:nvPr>
        </p:nvSpPr>
        <p:spPr>
          <a:xfrm>
            <a:off x="4605655" y="266065"/>
            <a:ext cx="2465070" cy="1962150"/>
          </a:xfrm>
          <a:prstGeom prst="rect">
            <a:avLst/>
          </a:prstGeom>
          <a:noFill/>
          <a:ln w="19050">
            <a:solidFill>
              <a:srgbClr val="288357"/>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900">
                <a:solidFill>
                  <a:schemeClr val="tx1"/>
                </a:solidFill>
              </a:rPr>
              <a:t>### </a:t>
            </a:r>
            <a:r>
              <a:rPr lang="zh-CN" altLang="en-US" sz="900" b="1">
                <a:solidFill>
                  <a:schemeClr val="tx1"/>
                </a:solidFill>
              </a:rPr>
              <a:t>报告</a:t>
            </a:r>
            <a:r>
              <a:rPr lang="en-US" altLang="zh-CN" sz="900">
                <a:solidFill>
                  <a:schemeClr val="tx1"/>
                </a:solidFill>
              </a:rPr>
              <a:t>: 根据X射线图像，心脏大小正常，肺部看起来很清晰。已经排除了肺炎、积液、水肿、气胸、腺病、结节或肿块的存在。该发现表明一切正常。换句话说，总体印象是胸部正常。你对这个X射线结果有什么问题或担忧吗？</a:t>
            </a:r>
            <a:endParaRPr lang="en-US" altLang="zh-CN" sz="900">
              <a:solidFill>
                <a:schemeClr val="tx1"/>
              </a:solidFill>
            </a:endParaRPr>
          </a:p>
        </p:txBody>
      </p:sp>
      <p:sp>
        <p:nvSpPr>
          <p:cNvPr id="11" name="任意多边形 10"/>
          <p:cNvSpPr/>
          <p:nvPr/>
        </p:nvSpPr>
        <p:spPr>
          <a:xfrm>
            <a:off x="666115" y="3128010"/>
            <a:ext cx="3521710" cy="3042920"/>
          </a:xfrm>
          <a:custGeom>
            <a:avLst/>
            <a:gdLst>
              <a:gd name="connsiteX0" fmla="*/ 21 w 5546"/>
              <a:gd name="connsiteY0" fmla="*/ 2558 h 5591"/>
              <a:gd name="connsiteX1" fmla="*/ 74 w 5546"/>
              <a:gd name="connsiteY1" fmla="*/ 15 h 5591"/>
              <a:gd name="connsiteX2" fmla="*/ 1272 w 5546"/>
              <a:gd name="connsiteY2" fmla="*/ 15 h 5591"/>
              <a:gd name="connsiteX3" fmla="*/ 2440 w 5546"/>
              <a:gd name="connsiteY3" fmla="*/ 0 h 5591"/>
              <a:gd name="connsiteX4" fmla="*/ 2409 w 5546"/>
              <a:gd name="connsiteY4" fmla="*/ 3190 h 5591"/>
              <a:gd name="connsiteX5" fmla="*/ 5546 w 5546"/>
              <a:gd name="connsiteY5" fmla="*/ 3165 h 5591"/>
              <a:gd name="connsiteX6" fmla="*/ 5516 w 5546"/>
              <a:gd name="connsiteY6" fmla="*/ 4659 h 5591"/>
              <a:gd name="connsiteX7" fmla="*/ 5502 w 5546"/>
              <a:gd name="connsiteY7" fmla="*/ 5591 h 5591"/>
              <a:gd name="connsiteX8" fmla="*/ 3617 w 5546"/>
              <a:gd name="connsiteY8" fmla="*/ 5581 h 5591"/>
              <a:gd name="connsiteX9" fmla="*/ 1176 w 5546"/>
              <a:gd name="connsiteY9" fmla="*/ 5581 h 5591"/>
              <a:gd name="connsiteX10" fmla="*/ 0 w 5546"/>
              <a:gd name="connsiteY10" fmla="*/ 5576 h 5591"/>
              <a:gd name="connsiteX11" fmla="*/ 21 w 5546"/>
              <a:gd name="connsiteY11" fmla="*/ 4573 h 5591"/>
              <a:gd name="connsiteX12" fmla="*/ 21 w 5546"/>
              <a:gd name="connsiteY12" fmla="*/ 2558 h 5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46" h="5591">
                <a:moveTo>
                  <a:pt x="21" y="2558"/>
                </a:moveTo>
                <a:lnTo>
                  <a:pt x="74" y="15"/>
                </a:lnTo>
                <a:lnTo>
                  <a:pt x="1272" y="15"/>
                </a:lnTo>
                <a:lnTo>
                  <a:pt x="2440" y="0"/>
                </a:lnTo>
                <a:lnTo>
                  <a:pt x="2409" y="3190"/>
                </a:lnTo>
                <a:lnTo>
                  <a:pt x="5546" y="3165"/>
                </a:lnTo>
                <a:lnTo>
                  <a:pt x="5516" y="4659"/>
                </a:lnTo>
                <a:lnTo>
                  <a:pt x="5502" y="5591"/>
                </a:lnTo>
                <a:lnTo>
                  <a:pt x="3617" y="5581"/>
                </a:lnTo>
                <a:lnTo>
                  <a:pt x="1176" y="5581"/>
                </a:lnTo>
                <a:lnTo>
                  <a:pt x="0" y="5576"/>
                </a:lnTo>
                <a:lnTo>
                  <a:pt x="21" y="4573"/>
                </a:lnTo>
                <a:lnTo>
                  <a:pt x="21" y="2558"/>
                </a:lnTo>
                <a:close/>
              </a:path>
            </a:pathLst>
          </a:custGeom>
          <a:noFill/>
          <a:ln w="25400" cmpd="sng">
            <a:solidFill>
              <a:srgbClr val="288357"/>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769620" y="3132455"/>
            <a:ext cx="1477010" cy="3460750"/>
          </a:xfrm>
          <a:prstGeom prst="rect">
            <a:avLst/>
          </a:prstGeom>
          <a:noFill/>
        </p:spPr>
        <p:txBody>
          <a:bodyPr wrap="square" rtlCol="0">
            <a:noAutofit/>
          </a:bodyPr>
          <a:p>
            <a:r>
              <a:rPr lang="en-US" altLang="zh-CN" sz="1000">
                <a:sym typeface="+mn-ea"/>
              </a:rPr>
              <a:t>### </a:t>
            </a:r>
            <a:r>
              <a:rPr lang="en-US" altLang="zh-CN" sz="1000" b="1">
                <a:sym typeface="+mn-ea"/>
              </a:rPr>
              <a:t>Report</a:t>
            </a:r>
            <a:r>
              <a:rPr lang="en-US" altLang="zh-CN" sz="1000">
                <a:sym typeface="+mn-ea"/>
              </a:rPr>
              <a:t>: Based on the x-ray image, the heart size is normal and the lungs appear clear. The presence of pneumonia, effusions, edema, pneumothorax, adenopathy, nodules or masses has been ruled out. The finding indicates everything is normal. In other words, the overall impression is that of a normal chest. Do you have any questions or concerns about this x-ray result?</a:t>
            </a:r>
            <a:endParaRPr lang="en-US" altLang="zh-CN" sz="1000">
              <a:sym typeface="+mn-ea"/>
            </a:endParaRPr>
          </a:p>
        </p:txBody>
      </p:sp>
    </p:spTree>
    <p:custDataLst>
      <p:tags r:id="rId1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2"/>
          <a:stretch>
            <a:fillRect/>
          </a:stretch>
        </p:blipFill>
        <p:spPr>
          <a:xfrm>
            <a:off x="603270" y="52070"/>
            <a:ext cx="1983105" cy="1962150"/>
          </a:xfrm>
          <a:prstGeom prst="rect">
            <a:avLst/>
          </a:prstGeom>
        </p:spPr>
      </p:pic>
      <p:cxnSp>
        <p:nvCxnSpPr>
          <p:cNvPr id="5" name="直接箭头连接符 4"/>
          <p:cNvCxnSpPr/>
          <p:nvPr/>
        </p:nvCxnSpPr>
        <p:spPr>
          <a:xfrm flipV="1">
            <a:off x="9843790" y="628015"/>
            <a:ext cx="468000" cy="0"/>
          </a:xfrm>
          <a:prstGeom prst="straightConnector1">
            <a:avLst/>
          </a:prstGeom>
          <a:ln w="19050" cmpd="sng">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a:off x="7406025" y="408305"/>
            <a:ext cx="1805940" cy="591820"/>
          </a:xfrm>
          <a:prstGeom prst="roundRect">
            <a:avLst/>
          </a:prstGeom>
          <a:solidFill>
            <a:schemeClr val="accent1">
              <a:lumMod val="20000"/>
              <a:lumOff val="80000"/>
            </a:schemeClr>
          </a:solidFill>
          <a:ln w="28575">
            <a:solidFill>
              <a:schemeClr val="tx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Medical VLM</a:t>
            </a:r>
            <a:endParaRPr lang="en-US" altLang="zh-CN">
              <a:solidFill>
                <a:schemeClr val="tx1"/>
              </a:solidFill>
            </a:endParaRPr>
          </a:p>
        </p:txBody>
      </p:sp>
      <p:cxnSp>
        <p:nvCxnSpPr>
          <p:cNvPr id="7" name="直接箭头连接符 6"/>
          <p:cNvCxnSpPr/>
          <p:nvPr>
            <p:custDataLst>
              <p:tags r:id="rId3"/>
            </p:custDataLst>
          </p:nvPr>
        </p:nvCxnSpPr>
        <p:spPr>
          <a:xfrm flipV="1">
            <a:off x="5383550" y="1000125"/>
            <a:ext cx="544830" cy="0"/>
          </a:xfrm>
          <a:prstGeom prst="straightConnector1">
            <a:avLst/>
          </a:prstGeom>
          <a:ln w="19050" cmpd="sng">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8" name="圆角矩形 7"/>
          <p:cNvSpPr/>
          <p:nvPr>
            <p:custDataLst>
              <p:tags r:id="rId4"/>
            </p:custDataLst>
          </p:nvPr>
        </p:nvSpPr>
        <p:spPr>
          <a:xfrm>
            <a:off x="5071130" y="2640330"/>
            <a:ext cx="2893695" cy="975995"/>
          </a:xfrm>
          <a:prstGeom prst="roundRect">
            <a:avLst/>
          </a:prstGeom>
          <a:solidFill>
            <a:schemeClr val="accent1">
              <a:lumMod val="40000"/>
              <a:lumOff val="60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Linear Transformation</a:t>
            </a:r>
            <a:endParaRPr lang="en-US" altLang="zh-CN">
              <a:solidFill>
                <a:schemeClr val="tx1"/>
              </a:solidFill>
            </a:endParaRPr>
          </a:p>
        </p:txBody>
      </p:sp>
      <p:sp>
        <p:nvSpPr>
          <p:cNvPr id="9" name="矩形 8"/>
          <p:cNvSpPr/>
          <p:nvPr/>
        </p:nvSpPr>
        <p:spPr>
          <a:xfrm>
            <a:off x="5744230" y="1800860"/>
            <a:ext cx="1546860" cy="427355"/>
          </a:xfrm>
          <a:prstGeom prst="rect">
            <a:avLst/>
          </a:prstGeom>
          <a:noFill/>
          <a:ln w="19050">
            <a:solidFill>
              <a:srgbClr val="288357"/>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 Patient:</a:t>
            </a:r>
            <a:endParaRPr lang="en-US" altLang="zh-CN">
              <a:solidFill>
                <a:schemeClr val="tx1"/>
              </a:solidFill>
            </a:endParaRPr>
          </a:p>
        </p:txBody>
      </p:sp>
      <p:sp>
        <p:nvSpPr>
          <p:cNvPr id="13" name="矩形 12"/>
          <p:cNvSpPr/>
          <p:nvPr>
            <p:custDataLst>
              <p:tags r:id="rId5"/>
            </p:custDataLst>
          </p:nvPr>
        </p:nvSpPr>
        <p:spPr>
          <a:xfrm>
            <a:off x="5233670" y="3922395"/>
            <a:ext cx="2568575" cy="1238885"/>
          </a:xfrm>
          <a:prstGeom prst="rect">
            <a:avLst/>
          </a:prstGeom>
          <a:noFill/>
          <a:ln w="19050">
            <a:solidFill>
              <a:srgbClr val="288357"/>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 Doctor: What are</a:t>
            </a:r>
            <a:endParaRPr lang="en-US" altLang="zh-CN">
              <a:solidFill>
                <a:schemeClr val="tx1"/>
              </a:solidFill>
            </a:endParaRPr>
          </a:p>
          <a:p>
            <a:pPr algn="ctr"/>
            <a:r>
              <a:rPr lang="en-US" altLang="zh-CN">
                <a:solidFill>
                  <a:schemeClr val="tx1"/>
                </a:solidFill>
              </a:rPr>
              <a:t>the main findings and impression for the given x-ray?</a:t>
            </a:r>
            <a:endParaRPr lang="en-US" altLang="zh-CN">
              <a:solidFill>
                <a:schemeClr val="tx1"/>
              </a:solidFill>
            </a:endParaRPr>
          </a:p>
        </p:txBody>
      </p:sp>
      <p:cxnSp>
        <p:nvCxnSpPr>
          <p:cNvPr id="14" name="直接箭头连接符 13"/>
          <p:cNvCxnSpPr/>
          <p:nvPr>
            <p:custDataLst>
              <p:tags r:id="rId6"/>
            </p:custDataLst>
          </p:nvPr>
        </p:nvCxnSpPr>
        <p:spPr>
          <a:xfrm flipV="1">
            <a:off x="7291090" y="2014220"/>
            <a:ext cx="1512000" cy="0"/>
          </a:xfrm>
          <a:prstGeom prst="straightConnector1">
            <a:avLst/>
          </a:prstGeom>
          <a:ln w="19050" cmpd="sng">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custDataLst>
              <p:tags r:id="rId7"/>
            </p:custDataLst>
          </p:nvPr>
        </p:nvCxnSpPr>
        <p:spPr>
          <a:xfrm flipV="1">
            <a:off x="7817505" y="4541520"/>
            <a:ext cx="982800" cy="0"/>
          </a:xfrm>
          <a:prstGeom prst="straightConnector1">
            <a:avLst/>
          </a:prstGeom>
          <a:ln w="19050" cmpd="sng">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custDataLst>
              <p:tags r:id="rId8"/>
            </p:custDataLst>
          </p:nvPr>
        </p:nvCxnSpPr>
        <p:spPr>
          <a:xfrm>
            <a:off x="7964825" y="3128010"/>
            <a:ext cx="828000" cy="4445"/>
          </a:xfrm>
          <a:prstGeom prst="straightConnector1">
            <a:avLst/>
          </a:prstGeom>
          <a:ln w="19050" cmpd="sng">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7" name="圆角矩形 16"/>
          <p:cNvSpPr/>
          <p:nvPr>
            <p:custDataLst>
              <p:tags r:id="rId9"/>
            </p:custDataLst>
          </p:nvPr>
        </p:nvSpPr>
        <p:spPr>
          <a:xfrm rot="16200000">
            <a:off x="7502525" y="2707005"/>
            <a:ext cx="3448050" cy="842010"/>
          </a:xfrm>
          <a:prstGeom prst="roundRect">
            <a:avLst/>
          </a:prstGeom>
          <a:solidFill>
            <a:schemeClr val="tx2">
              <a:lumMod val="10000"/>
              <a:lumOff val="90000"/>
            </a:schemeClr>
          </a:solidFill>
          <a:ln w="28575">
            <a:solidFill>
              <a:schemeClr val="tx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MedicalLLM</a:t>
            </a:r>
            <a:endParaRPr lang="en-US" altLang="zh-CN">
              <a:solidFill>
                <a:schemeClr val="tx1"/>
              </a:solidFill>
            </a:endParaRPr>
          </a:p>
        </p:txBody>
      </p:sp>
      <p:cxnSp>
        <p:nvCxnSpPr>
          <p:cNvPr id="19" name="直接箭头连接符 18"/>
          <p:cNvCxnSpPr/>
          <p:nvPr>
            <p:custDataLst>
              <p:tags r:id="rId10"/>
            </p:custDataLst>
          </p:nvPr>
        </p:nvCxnSpPr>
        <p:spPr>
          <a:xfrm>
            <a:off x="9647575" y="3132455"/>
            <a:ext cx="468000" cy="0"/>
          </a:xfrm>
          <a:prstGeom prst="straightConnector1">
            <a:avLst/>
          </a:prstGeom>
          <a:ln w="19050" cmpd="sng">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custDataLst>
              <p:tags r:id="rId11"/>
            </p:custDataLst>
          </p:nvPr>
        </p:nvSpPr>
        <p:spPr>
          <a:xfrm>
            <a:off x="10115550" y="1571625"/>
            <a:ext cx="2969260" cy="3121660"/>
          </a:xfrm>
          <a:prstGeom prst="rect">
            <a:avLst/>
          </a:prstGeom>
          <a:noFill/>
          <a:ln w="22225">
            <a:solidFill>
              <a:srgbClr val="288357"/>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The lungs are well expanded and clear, the</a:t>
            </a:r>
            <a:endParaRPr lang="en-US" altLang="zh-CN">
              <a:solidFill>
                <a:schemeClr val="tx1"/>
              </a:solidFill>
            </a:endParaRPr>
          </a:p>
          <a:p>
            <a:pPr algn="ctr"/>
            <a:r>
              <a:rPr lang="en-US" altLang="zh-CN">
                <a:solidFill>
                  <a:schemeClr val="tx1"/>
                </a:solidFill>
              </a:rPr>
              <a:t> cardiomediastinal and hilar contours are i normal, and there is no pleural effusion or i pneumothorax. A small left-sided pleural ! effusion is present, but no displaced rib fracture was seen. </a:t>
            </a:r>
            <a:endParaRPr lang="en-US" altLang="zh-CN">
              <a:solidFill>
                <a:schemeClr val="tx1"/>
              </a:solidFill>
            </a:endParaRPr>
          </a:p>
        </p:txBody>
      </p:sp>
      <p:sp>
        <p:nvSpPr>
          <p:cNvPr id="2" name="任意多边形 1"/>
          <p:cNvSpPr/>
          <p:nvPr>
            <p:custDataLst>
              <p:tags r:id="rId12"/>
            </p:custDataLst>
          </p:nvPr>
        </p:nvSpPr>
        <p:spPr>
          <a:xfrm>
            <a:off x="9843770" y="266065"/>
            <a:ext cx="2479040" cy="1967865"/>
          </a:xfrm>
          <a:custGeom>
            <a:avLst/>
            <a:gdLst>
              <a:gd name="connsiteX0" fmla="*/ 0 w 3904"/>
              <a:gd name="connsiteY0" fmla="*/ 9 h 3099"/>
              <a:gd name="connsiteX1" fmla="*/ 3904 w 3904"/>
              <a:gd name="connsiteY1" fmla="*/ 0 h 3099"/>
              <a:gd name="connsiteX2" fmla="*/ 3882 w 3904"/>
              <a:gd name="connsiteY2" fmla="*/ 3099 h 3099"/>
              <a:gd name="connsiteX3" fmla="*/ 0 w 3904"/>
              <a:gd name="connsiteY3" fmla="*/ 3099 h 3099"/>
              <a:gd name="connsiteX4" fmla="*/ 0 w 3904"/>
              <a:gd name="connsiteY4" fmla="*/ 9 h 3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4" h="3099">
                <a:moveTo>
                  <a:pt x="0" y="9"/>
                </a:moveTo>
                <a:lnTo>
                  <a:pt x="3904" y="0"/>
                </a:lnTo>
                <a:lnTo>
                  <a:pt x="3882" y="3099"/>
                </a:lnTo>
                <a:lnTo>
                  <a:pt x="0" y="3099"/>
                </a:lnTo>
                <a:lnTo>
                  <a:pt x="0" y="9"/>
                </a:lnTo>
                <a:close/>
              </a:path>
            </a:pathLst>
          </a:custGeom>
          <a:noFill/>
          <a:ln w="19050">
            <a:solidFill>
              <a:srgbClr val="288357"/>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900">
              <a:solidFill>
                <a:schemeClr val="tx1"/>
              </a:solidFill>
            </a:endParaRPr>
          </a:p>
        </p:txBody>
      </p:sp>
      <p:pic>
        <p:nvPicPr>
          <p:cNvPr id="100" name="图片 99"/>
          <p:cNvPicPr/>
          <p:nvPr/>
        </p:nvPicPr>
        <p:blipFill>
          <a:blip r:embed="rId13"/>
          <a:stretch>
            <a:fillRect/>
          </a:stretch>
        </p:blipFill>
        <p:spPr>
          <a:xfrm>
            <a:off x="2393315" y="3493770"/>
            <a:ext cx="995045" cy="974090"/>
          </a:xfrm>
          <a:prstGeom prst="rect">
            <a:avLst/>
          </a:prstGeom>
          <a:noFill/>
          <a:ln w="9525">
            <a:noFill/>
          </a:ln>
        </p:spPr>
      </p:pic>
      <p:sp>
        <p:nvSpPr>
          <p:cNvPr id="10" name="矩形 9"/>
          <p:cNvSpPr/>
          <p:nvPr>
            <p:custDataLst>
              <p:tags r:id="rId14"/>
            </p:custDataLst>
          </p:nvPr>
        </p:nvSpPr>
        <p:spPr>
          <a:xfrm>
            <a:off x="4605655" y="266065"/>
            <a:ext cx="2465070" cy="1962150"/>
          </a:xfrm>
          <a:prstGeom prst="rect">
            <a:avLst/>
          </a:prstGeom>
          <a:noFill/>
          <a:ln w="19050">
            <a:solidFill>
              <a:srgbClr val="288357"/>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900">
                <a:solidFill>
                  <a:schemeClr val="tx1"/>
                </a:solidFill>
              </a:rPr>
              <a:t>### </a:t>
            </a:r>
            <a:r>
              <a:rPr lang="zh-CN" altLang="en-US" sz="900" b="1">
                <a:solidFill>
                  <a:schemeClr val="tx1"/>
                </a:solidFill>
              </a:rPr>
              <a:t>报告</a:t>
            </a:r>
            <a:r>
              <a:rPr lang="en-US" altLang="zh-CN" sz="900">
                <a:solidFill>
                  <a:schemeClr val="tx1"/>
                </a:solidFill>
              </a:rPr>
              <a:t>: 根据X射线图像，心脏大小正常，肺部看起来很清晰。已经排除了肺炎、积液、水肿、气胸、腺病、结节或肿块的存在。该发现表明一切正常。换句话说，总体印象是胸部正常。你对这个X射线结果有什么问题或担忧吗？</a:t>
            </a:r>
            <a:endParaRPr lang="en-US" altLang="zh-CN" sz="900">
              <a:solidFill>
                <a:schemeClr val="tx1"/>
              </a:solidFill>
            </a:endParaRPr>
          </a:p>
        </p:txBody>
      </p:sp>
      <p:sp>
        <p:nvSpPr>
          <p:cNvPr id="11" name="任意多边形 10"/>
          <p:cNvSpPr/>
          <p:nvPr/>
        </p:nvSpPr>
        <p:spPr>
          <a:xfrm>
            <a:off x="656590" y="3455035"/>
            <a:ext cx="2929890" cy="2710180"/>
          </a:xfrm>
          <a:custGeom>
            <a:avLst/>
            <a:gdLst>
              <a:gd name="connsiteX0" fmla="*/ 36 w 4614"/>
              <a:gd name="connsiteY0" fmla="*/ 1677 h 4268"/>
              <a:gd name="connsiteX1" fmla="*/ 59 w 4614"/>
              <a:gd name="connsiteY1" fmla="*/ 0 h 4268"/>
              <a:gd name="connsiteX2" fmla="*/ 1302 w 4614"/>
              <a:gd name="connsiteY2" fmla="*/ 15 h 4268"/>
              <a:gd name="connsiteX3" fmla="*/ 2470 w 4614"/>
              <a:gd name="connsiteY3" fmla="*/ 0 h 4268"/>
              <a:gd name="connsiteX4" fmla="*/ 2439 w 4614"/>
              <a:gd name="connsiteY4" fmla="*/ 2219 h 4268"/>
              <a:gd name="connsiteX5" fmla="*/ 4614 w 4614"/>
              <a:gd name="connsiteY5" fmla="*/ 2191 h 4268"/>
              <a:gd name="connsiteX6" fmla="*/ 4570 w 4614"/>
              <a:gd name="connsiteY6" fmla="*/ 3182 h 4268"/>
              <a:gd name="connsiteX7" fmla="*/ 4570 w 4614"/>
              <a:gd name="connsiteY7" fmla="*/ 4247 h 4268"/>
              <a:gd name="connsiteX8" fmla="*/ 3655 w 4614"/>
              <a:gd name="connsiteY8" fmla="*/ 4268 h 4268"/>
              <a:gd name="connsiteX9" fmla="*/ 1198 w 4614"/>
              <a:gd name="connsiteY9" fmla="*/ 4268 h 4268"/>
              <a:gd name="connsiteX10" fmla="*/ 0 w 4614"/>
              <a:gd name="connsiteY10" fmla="*/ 4230 h 4268"/>
              <a:gd name="connsiteX11" fmla="*/ 30 w 4614"/>
              <a:gd name="connsiteY11" fmla="*/ 3417 h 4268"/>
              <a:gd name="connsiteX12" fmla="*/ 36 w 4614"/>
              <a:gd name="connsiteY12" fmla="*/ 1677 h 4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14" h="4268">
                <a:moveTo>
                  <a:pt x="36" y="1677"/>
                </a:moveTo>
                <a:lnTo>
                  <a:pt x="59" y="0"/>
                </a:lnTo>
                <a:lnTo>
                  <a:pt x="1302" y="15"/>
                </a:lnTo>
                <a:lnTo>
                  <a:pt x="2470" y="0"/>
                </a:lnTo>
                <a:lnTo>
                  <a:pt x="2439" y="2219"/>
                </a:lnTo>
                <a:lnTo>
                  <a:pt x="4614" y="2191"/>
                </a:lnTo>
                <a:lnTo>
                  <a:pt x="4570" y="3182"/>
                </a:lnTo>
                <a:lnTo>
                  <a:pt x="4570" y="4247"/>
                </a:lnTo>
                <a:lnTo>
                  <a:pt x="3655" y="4268"/>
                </a:lnTo>
                <a:lnTo>
                  <a:pt x="1198" y="4268"/>
                </a:lnTo>
                <a:lnTo>
                  <a:pt x="0" y="4230"/>
                </a:lnTo>
                <a:lnTo>
                  <a:pt x="30" y="3417"/>
                </a:lnTo>
                <a:lnTo>
                  <a:pt x="36" y="1677"/>
                </a:lnTo>
                <a:close/>
              </a:path>
            </a:pathLst>
          </a:custGeom>
          <a:noFill/>
          <a:ln w="25400" cmpd="sng">
            <a:solidFill>
              <a:srgbClr val="288357"/>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619760" y="2386330"/>
            <a:ext cx="2725420" cy="3460750"/>
          </a:xfrm>
          <a:prstGeom prst="rect">
            <a:avLst/>
          </a:prstGeom>
          <a:noFill/>
        </p:spPr>
        <p:txBody>
          <a:bodyPr wrap="square" rtlCol="0">
            <a:noAutofit/>
          </a:bodyPr>
          <a:p>
            <a:r>
              <a:rPr lang="en-US" altLang="zh-CN" sz="1000">
                <a:sym typeface="+mn-ea"/>
              </a:rPr>
              <a:t>### </a:t>
            </a:r>
            <a:r>
              <a:rPr lang="en-US" altLang="zh-CN" sz="1000" b="1">
                <a:sym typeface="+mn-ea"/>
              </a:rPr>
              <a:t>Report</a:t>
            </a:r>
            <a:r>
              <a:rPr lang="en-US" altLang="zh-CN" sz="1000">
                <a:sym typeface="+mn-ea"/>
              </a:rPr>
              <a:t>: Based on the x-ray image, the heart size is normal and the lungs appear clear. The presence of pneumonia, effusions, edema, pneumothorax, adenopathy, nodules or masses has been ruled out. The finding indicates everything is normal. In other words, the overall impression is that of a normal chest. Do you have any questions or concerns about this x-ray result?</a:t>
            </a:r>
            <a:endParaRPr lang="en-US" altLang="zh-CN" sz="1000">
              <a:sym typeface="+mn-ea"/>
            </a:endParaRPr>
          </a:p>
        </p:txBody>
      </p:sp>
    </p:spTree>
    <p:custDataLst>
      <p:tags r:id="rId1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p:cNvSpPr/>
          <p:nvPr>
            <p:custDataLst>
              <p:tags r:id="rId1"/>
            </p:custDataLst>
          </p:nvPr>
        </p:nvSpPr>
        <p:spPr>
          <a:xfrm rot="16200000">
            <a:off x="1043305" y="111760"/>
            <a:ext cx="5974080" cy="6561455"/>
          </a:xfrm>
          <a:prstGeom prst="rect">
            <a:avLst/>
          </a:prstGeom>
          <a:solidFill>
            <a:schemeClr val="accent3">
              <a:lumMod val="20000"/>
              <a:lumOff val="80000"/>
              <a:alpha val="26000"/>
            </a:schemeClr>
          </a:solidFill>
          <a:ln w="2857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pic>
        <p:nvPicPr>
          <p:cNvPr id="100" name="图片 99"/>
          <p:cNvPicPr/>
          <p:nvPr/>
        </p:nvPicPr>
        <p:blipFill>
          <a:blip r:embed="rId2"/>
          <a:stretch>
            <a:fillRect/>
          </a:stretch>
        </p:blipFill>
        <p:spPr>
          <a:xfrm>
            <a:off x="3520440" y="2927985"/>
            <a:ext cx="909955" cy="919480"/>
          </a:xfrm>
          <a:prstGeom prst="rect">
            <a:avLst/>
          </a:prstGeom>
          <a:noFill/>
          <a:ln w="9525">
            <a:noFill/>
          </a:ln>
        </p:spPr>
      </p:pic>
      <p:sp>
        <p:nvSpPr>
          <p:cNvPr id="31" name="椭圆 30"/>
          <p:cNvSpPr/>
          <p:nvPr>
            <p:custDataLst>
              <p:tags r:id="rId3"/>
            </p:custDataLst>
          </p:nvPr>
        </p:nvSpPr>
        <p:spPr>
          <a:xfrm>
            <a:off x="3244561" y="2675542"/>
            <a:ext cx="1461692" cy="1461691"/>
          </a:xfrm>
          <a:prstGeom prst="ellipse">
            <a:avLst/>
          </a:prstGeom>
          <a:noFill/>
          <a:ln w="50800">
            <a:solidFill>
              <a:srgbClr val="E7E6E6">
                <a:lumMod val="75000"/>
              </a:srgbClr>
            </a:solidFill>
            <a:prstDash val="sysDot"/>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p>
            <a:pPr algn="ctr"/>
            <a:endParaRPr lang="zh-CN" altLang="en-US">
              <a:latin typeface="微软雅黑" panose="020B0503020204020204" charset="-122"/>
              <a:ea typeface="微软雅黑" panose="020B0503020204020204" charset="-122"/>
              <a:sym typeface="Arial" panose="020B0604020202020204" pitchFamily="34" charset="0"/>
            </a:endParaRPr>
          </a:p>
        </p:txBody>
      </p:sp>
      <p:sp>
        <p:nvSpPr>
          <p:cNvPr id="45" name="圆角矩形 2"/>
          <p:cNvSpPr/>
          <p:nvPr>
            <p:custDataLst>
              <p:tags r:id="rId4"/>
            </p:custDataLst>
          </p:nvPr>
        </p:nvSpPr>
        <p:spPr>
          <a:xfrm>
            <a:off x="864235" y="566420"/>
            <a:ext cx="2256790" cy="2154555"/>
          </a:xfrm>
          <a:prstGeom prst="rect">
            <a:avLst/>
          </a:prstGeom>
          <a:solidFill>
            <a:sysClr val="window" lastClr="FFFFFF"/>
          </a:solidFill>
          <a:ln w="25400" cmpd="sng">
            <a:solidFill>
              <a:srgbClr val="288357"/>
            </a:solidFill>
            <a:prstDash val="dashDot"/>
          </a:ln>
        </p:spPr>
        <p:style>
          <a:lnRef idx="2">
            <a:srgbClr val="1F74AD">
              <a:shade val="50000"/>
            </a:srgbClr>
          </a:lnRef>
          <a:fillRef idx="1">
            <a:srgbClr val="1F74AD"/>
          </a:fillRef>
          <a:effectRef idx="0">
            <a:srgbClr val="1F74AD"/>
          </a:effectRef>
          <a:fontRef idx="minor">
            <a:sysClr val="window" lastClr="FFFFFF"/>
          </a:fontRef>
        </p:style>
        <p:txBody>
          <a:bodyPr rtlCol="0" anchor="ctr"/>
          <a:p>
            <a:pPr>
              <a:lnSpc>
                <a:spcPct val="120000"/>
              </a:lnSpc>
            </a:pPr>
            <a:r>
              <a:rPr lang="en-US" altLang="zh-CN" sz="900">
                <a:solidFill>
                  <a:schemeClr val="tx1"/>
                </a:solidFill>
                <a:latin typeface="等线" panose="02010600030101010101" charset="-122"/>
                <a:ea typeface="等线" panose="02010600030101010101" charset="-122"/>
                <a:sym typeface="+mn-ea"/>
              </a:rPr>
              <a:t>### </a:t>
            </a:r>
            <a:r>
              <a:rPr lang="en-US" altLang="zh-CN" sz="900" b="1">
                <a:solidFill>
                  <a:schemeClr val="tx1"/>
                </a:solidFill>
                <a:latin typeface="等线" panose="02010600030101010101" charset="-122"/>
                <a:ea typeface="等线" panose="02010600030101010101" charset="-122"/>
                <a:sym typeface="+mn-ea"/>
              </a:rPr>
              <a:t>Report</a:t>
            </a:r>
            <a:r>
              <a:rPr lang="en-US" altLang="zh-CN" sz="900">
                <a:solidFill>
                  <a:schemeClr val="tx1"/>
                </a:solidFill>
                <a:latin typeface="等线" panose="02010600030101010101" charset="-122"/>
                <a:ea typeface="等线" panose="02010600030101010101" charset="-122"/>
                <a:sym typeface="+mn-ea"/>
              </a:rPr>
              <a:t>: Based on the x-ray image, the heart size is normal and the lungs appear clear. The presence of pneumonia, effusions, edema, pneumothorax, adenopathy, nodules or masses has been ruled out. The finding indicates everything is normal. In other words, the overall impression is that of a normal chest. Do you have any questions or concerns about this x-ray result?</a:t>
            </a:r>
            <a:endParaRPr lang="en-US" altLang="zh-CN" sz="900">
              <a:solidFill>
                <a:schemeClr val="tx1"/>
              </a:solidFill>
              <a:latin typeface="等线" panose="02010600030101010101" charset="-122"/>
              <a:ea typeface="等线" panose="02010600030101010101" charset="-122"/>
              <a:sym typeface="+mn-ea"/>
            </a:endParaRPr>
          </a:p>
          <a:p>
            <a:pPr>
              <a:lnSpc>
                <a:spcPct val="120000"/>
              </a:lnSpc>
            </a:pPr>
            <a:endParaRPr lang="en-US" altLang="zh-CN" sz="900" b="1" kern="0" spc="300" dirty="0">
              <a:solidFill>
                <a:schemeClr val="tx1"/>
              </a:solidFill>
              <a:latin typeface="等线" panose="02010600030101010101" charset="-122"/>
              <a:ea typeface="等线" panose="02010600030101010101" charset="-122"/>
              <a:sym typeface="+mn-ea"/>
            </a:endParaRPr>
          </a:p>
        </p:txBody>
      </p:sp>
      <p:sp>
        <p:nvSpPr>
          <p:cNvPr id="46" name="矩形 45"/>
          <p:cNvSpPr/>
          <p:nvPr>
            <p:custDataLst>
              <p:tags r:id="rId5"/>
            </p:custDataLst>
          </p:nvPr>
        </p:nvSpPr>
        <p:spPr>
          <a:xfrm>
            <a:off x="2768600" y="2388235"/>
            <a:ext cx="352425" cy="332740"/>
          </a:xfrm>
          <a:prstGeom prst="rect">
            <a:avLst/>
          </a:prstGeom>
          <a:solidFill>
            <a:sysClr val="window" lastClr="FFFFFF"/>
          </a:solidFill>
          <a:ln w="25400" cmpd="sng">
            <a:solidFill>
              <a:srgbClr val="288357"/>
            </a:solidFill>
            <a:prstDash val="dashDot"/>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50000"/>
          </a:bodyPr>
          <a:p>
            <a:pPr algn="ctr"/>
            <a:r>
              <a:rPr lang="en-US" altLang="zh-CN">
                <a:solidFill>
                  <a:schemeClr val="tx1"/>
                </a:solidFill>
                <a:latin typeface="微软雅黑" panose="020B0503020204020204" charset="-122"/>
                <a:ea typeface="微软雅黑" panose="020B0503020204020204" charset="-122"/>
                <a:sym typeface="Arial" panose="020B0604020202020204" pitchFamily="34" charset="0"/>
              </a:rPr>
              <a:t>EN</a:t>
            </a:r>
            <a:endParaRPr lang="en-US" altLang="zh-CN">
              <a:solidFill>
                <a:schemeClr val="tx1"/>
              </a:solidFill>
              <a:latin typeface="微软雅黑" panose="020B0503020204020204" charset="-122"/>
              <a:ea typeface="微软雅黑" panose="020B0503020204020204" charset="-122"/>
              <a:sym typeface="Arial" panose="020B0604020202020204" pitchFamily="34" charset="0"/>
            </a:endParaRPr>
          </a:p>
        </p:txBody>
      </p:sp>
      <p:sp>
        <p:nvSpPr>
          <p:cNvPr id="69" name="圆角矩形 1"/>
          <p:cNvSpPr/>
          <p:nvPr>
            <p:custDataLst>
              <p:tags r:id="rId6"/>
            </p:custDataLst>
          </p:nvPr>
        </p:nvSpPr>
        <p:spPr>
          <a:xfrm>
            <a:off x="864235" y="4133850"/>
            <a:ext cx="2256790" cy="2085340"/>
          </a:xfrm>
          <a:prstGeom prst="rect">
            <a:avLst/>
          </a:prstGeom>
          <a:solidFill>
            <a:sysClr val="window" lastClr="FFFFFF"/>
          </a:solidFill>
          <a:ln w="25400" cmpd="sng">
            <a:solidFill>
              <a:schemeClr val="accent1">
                <a:lumMod val="75000"/>
              </a:schemeClr>
            </a:solidFill>
            <a:prstDash val="dashDot"/>
          </a:ln>
        </p:spPr>
        <p:style>
          <a:lnRef idx="2">
            <a:srgbClr val="1F74AD">
              <a:shade val="50000"/>
            </a:srgbClr>
          </a:lnRef>
          <a:fillRef idx="1">
            <a:srgbClr val="1F74AD"/>
          </a:fillRef>
          <a:effectRef idx="0">
            <a:srgbClr val="1F74AD"/>
          </a:effectRef>
          <a:fontRef idx="minor">
            <a:sysClr val="window" lastClr="FFFFFF"/>
          </a:fontRef>
        </p:style>
        <p:txBody>
          <a:bodyPr rtlCol="0" anchor="ctr"/>
          <a:p>
            <a:pPr>
              <a:lnSpc>
                <a:spcPct val="120000"/>
              </a:lnSpc>
            </a:pPr>
            <a:r>
              <a:rPr lang="en-US" altLang="zh-CN" sz="1000">
                <a:solidFill>
                  <a:schemeClr val="tx1"/>
                </a:solidFill>
                <a:latin typeface="等线" panose="02010600030101010101" charset="-122"/>
                <a:ea typeface="等线" panose="02010600030101010101" charset="-122"/>
                <a:cs typeface="等线" panose="02010600030101010101" charset="-122"/>
                <a:sym typeface="+mn-ea"/>
              </a:rPr>
              <a:t>### </a:t>
            </a:r>
            <a:r>
              <a:rPr lang="zh-CN" altLang="en-US" sz="1000" b="1">
                <a:solidFill>
                  <a:schemeClr val="tx1"/>
                </a:solidFill>
                <a:latin typeface="等线" panose="02010600030101010101" charset="-122"/>
                <a:ea typeface="等线" panose="02010600030101010101" charset="-122"/>
                <a:cs typeface="等线" panose="02010600030101010101" charset="-122"/>
                <a:sym typeface="+mn-ea"/>
              </a:rPr>
              <a:t>报告</a:t>
            </a:r>
            <a:r>
              <a:rPr lang="en-US" altLang="zh-CN" sz="1000">
                <a:solidFill>
                  <a:schemeClr val="tx1"/>
                </a:solidFill>
                <a:latin typeface="等线" panose="02010600030101010101" charset="-122"/>
                <a:ea typeface="等线" panose="02010600030101010101" charset="-122"/>
                <a:cs typeface="等线" panose="02010600030101010101" charset="-122"/>
                <a:sym typeface="+mn-ea"/>
              </a:rPr>
              <a:t>: 根据X射线图像，</a:t>
            </a:r>
            <a:r>
              <a:rPr lang="en-US" altLang="zh-CN" sz="1000">
                <a:solidFill>
                  <a:schemeClr val="accent3">
                    <a:lumMod val="75000"/>
                  </a:schemeClr>
                </a:solidFill>
                <a:latin typeface="等线" panose="02010600030101010101" charset="-122"/>
                <a:ea typeface="等线" panose="02010600030101010101" charset="-122"/>
                <a:cs typeface="等线" panose="02010600030101010101" charset="-122"/>
                <a:sym typeface="+mn-ea"/>
              </a:rPr>
              <a:t>心脏大小正常，肺部看起来很清晰。</a:t>
            </a:r>
            <a:r>
              <a:rPr lang="en-US" altLang="zh-CN" sz="1000">
                <a:solidFill>
                  <a:schemeClr val="tx1"/>
                </a:solidFill>
                <a:latin typeface="等线" panose="02010600030101010101" charset="-122"/>
                <a:ea typeface="等线" panose="02010600030101010101" charset="-122"/>
                <a:cs typeface="等线" panose="02010600030101010101" charset="-122"/>
                <a:sym typeface="+mn-ea"/>
              </a:rPr>
              <a:t>已经排除了肺炎、积液、水肿、气胸、腺病、结节或肿块的存在。该发现表明一切正常。换句话说，</a:t>
            </a:r>
            <a:r>
              <a:rPr lang="en-US" altLang="zh-CN" sz="1000">
                <a:solidFill>
                  <a:schemeClr val="tx2">
                    <a:lumMod val="50000"/>
                    <a:lumOff val="50000"/>
                  </a:schemeClr>
                </a:solidFill>
                <a:latin typeface="等线" panose="02010600030101010101" charset="-122"/>
                <a:ea typeface="等线" panose="02010600030101010101" charset="-122"/>
                <a:cs typeface="等线" panose="02010600030101010101" charset="-122"/>
                <a:sym typeface="+mn-ea"/>
              </a:rPr>
              <a:t>总体印象是胸部正常。</a:t>
            </a:r>
            <a:r>
              <a:rPr lang="en-US" altLang="zh-CN" sz="1000">
                <a:solidFill>
                  <a:schemeClr val="tx1"/>
                </a:solidFill>
                <a:latin typeface="等线" panose="02010600030101010101" charset="-122"/>
                <a:ea typeface="等线" panose="02010600030101010101" charset="-122"/>
                <a:cs typeface="等线" panose="02010600030101010101" charset="-122"/>
                <a:sym typeface="+mn-ea"/>
              </a:rPr>
              <a:t>你对这个X射线结果有什么问题或担忧吗？</a:t>
            </a:r>
            <a:endParaRPr lang="en-US" altLang="zh-CN" sz="1000" b="1" kern="0" spc="300" dirty="0">
              <a:solidFill>
                <a:schemeClr val="tx1"/>
              </a:solidFill>
              <a:latin typeface="等线" panose="02010600030101010101" charset="-122"/>
              <a:ea typeface="等线" panose="02010600030101010101" charset="-122"/>
              <a:cs typeface="等线" panose="02010600030101010101" charset="-122"/>
              <a:sym typeface="+mn-ea"/>
            </a:endParaRPr>
          </a:p>
        </p:txBody>
      </p:sp>
      <p:sp>
        <p:nvSpPr>
          <p:cNvPr id="71" name="矩形 70"/>
          <p:cNvSpPr/>
          <p:nvPr>
            <p:custDataLst>
              <p:tags r:id="rId7"/>
            </p:custDataLst>
          </p:nvPr>
        </p:nvSpPr>
        <p:spPr>
          <a:xfrm>
            <a:off x="2768600" y="4133850"/>
            <a:ext cx="352425" cy="303530"/>
          </a:xfrm>
          <a:prstGeom prst="rect">
            <a:avLst/>
          </a:prstGeom>
          <a:solidFill>
            <a:sysClr val="window" lastClr="FFFFFF"/>
          </a:solidFill>
          <a:ln w="25400" cmpd="sng">
            <a:solidFill>
              <a:schemeClr val="accent1">
                <a:shade val="50000"/>
              </a:schemeClr>
            </a:solidFill>
            <a:prstDash val="dashDot"/>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r>
              <a:rPr lang="zh-CN" altLang="en-US" sz="700">
                <a:solidFill>
                  <a:schemeClr val="tx1"/>
                </a:solidFill>
                <a:latin typeface="微软雅黑" panose="020B0503020204020204" charset="-122"/>
                <a:ea typeface="微软雅黑" panose="020B0503020204020204" charset="-122"/>
                <a:sym typeface="Arial" panose="020B0604020202020204" pitchFamily="34" charset="0"/>
              </a:rPr>
              <a:t>中文</a:t>
            </a:r>
            <a:endParaRPr lang="zh-CN" altLang="en-US" sz="700">
              <a:solidFill>
                <a:schemeClr val="tx1"/>
              </a:solidFill>
              <a:latin typeface="微软雅黑" panose="020B0503020204020204" charset="-122"/>
              <a:ea typeface="微软雅黑" panose="020B0503020204020204" charset="-122"/>
              <a:sym typeface="Arial" panose="020B0604020202020204" pitchFamily="34" charset="0"/>
            </a:endParaRPr>
          </a:p>
        </p:txBody>
      </p:sp>
      <p:sp>
        <p:nvSpPr>
          <p:cNvPr id="73" name="KSO_Shape"/>
          <p:cNvSpPr/>
          <p:nvPr>
            <p:custDataLst>
              <p:tags r:id="rId8"/>
            </p:custDataLst>
          </p:nvPr>
        </p:nvSpPr>
        <p:spPr bwMode="auto">
          <a:xfrm>
            <a:off x="1399540" y="3000375"/>
            <a:ext cx="998220" cy="896620"/>
          </a:xfrm>
          <a:custGeom>
            <a:avLst/>
            <a:gdLst>
              <a:gd name="T0" fmla="*/ 186247 w 2959101"/>
              <a:gd name="T1" fmla="*/ 1226349 h 2789237"/>
              <a:gd name="T2" fmla="*/ 230689 w 2959101"/>
              <a:gd name="T3" fmla="*/ 1237612 h 2789237"/>
              <a:gd name="T4" fmla="*/ 288413 w 2959101"/>
              <a:gd name="T5" fmla="*/ 1242988 h 2789237"/>
              <a:gd name="T6" fmla="*/ 479719 w 2959101"/>
              <a:gd name="T7" fmla="*/ 1671247 h 2789237"/>
              <a:gd name="T8" fmla="*/ 447792 w 2959101"/>
              <a:gd name="T9" fmla="*/ 1667919 h 2789237"/>
              <a:gd name="T10" fmla="*/ 425571 w 2959101"/>
              <a:gd name="T11" fmla="*/ 1655632 h 2789237"/>
              <a:gd name="T12" fmla="*/ 406415 w 2959101"/>
              <a:gd name="T13" fmla="*/ 1632337 h 2789237"/>
              <a:gd name="T14" fmla="*/ 1684037 w 2959101"/>
              <a:gd name="T15" fmla="*/ 1235155 h 2789237"/>
              <a:gd name="T16" fmla="*/ 1739462 w 2959101"/>
              <a:gd name="T17" fmla="*/ 1231059 h 2789237"/>
              <a:gd name="T18" fmla="*/ 1778540 w 2959101"/>
              <a:gd name="T19" fmla="*/ 1219540 h 2789237"/>
              <a:gd name="T20" fmla="*/ 1816086 w 2959101"/>
              <a:gd name="T21" fmla="*/ 1198804 h 2789237"/>
              <a:gd name="T22" fmla="*/ 1573698 w 2959101"/>
              <a:gd name="T23" fmla="*/ 1645505 h 2789237"/>
              <a:gd name="T24" fmla="*/ 1560927 w 2959101"/>
              <a:gd name="T25" fmla="*/ 1659840 h 2789237"/>
              <a:gd name="T26" fmla="*/ 1547390 w 2959101"/>
              <a:gd name="T27" fmla="*/ 1666496 h 2789237"/>
              <a:gd name="T28" fmla="*/ 1509589 w 2959101"/>
              <a:gd name="T29" fmla="*/ 1671104 h 2789237"/>
              <a:gd name="T30" fmla="*/ 1044479 w 2959101"/>
              <a:gd name="T31" fmla="*/ 1465033 h 2789237"/>
              <a:gd name="T32" fmla="*/ 653055 w 2959101"/>
              <a:gd name="T33" fmla="*/ 989868 h 2789237"/>
              <a:gd name="T34" fmla="*/ 262244 w 2959101"/>
              <a:gd name="T35" fmla="*/ 1208432 h 2789237"/>
              <a:gd name="T36" fmla="*/ 203201 w 2959101"/>
              <a:gd name="T37" fmla="*/ 1197683 h 2789237"/>
              <a:gd name="T38" fmla="*/ 151059 w 2959101"/>
              <a:gd name="T39" fmla="*/ 1173369 h 2789237"/>
              <a:gd name="T40" fmla="*/ 106841 w 2959101"/>
              <a:gd name="T41" fmla="*/ 1139075 h 2789237"/>
              <a:gd name="T42" fmla="*/ 72846 w 2959101"/>
              <a:gd name="T43" fmla="*/ 1097359 h 2789237"/>
              <a:gd name="T44" fmla="*/ 49586 w 2959101"/>
              <a:gd name="T45" fmla="*/ 1051547 h 2789237"/>
              <a:gd name="T46" fmla="*/ 39874 w 2959101"/>
              <a:gd name="T47" fmla="*/ 1004712 h 2789237"/>
              <a:gd name="T48" fmla="*/ 44474 w 2959101"/>
              <a:gd name="T49" fmla="*/ 953782 h 2789237"/>
              <a:gd name="T50" fmla="*/ 156427 w 2959101"/>
              <a:gd name="T51" fmla="*/ 723445 h 2789237"/>
              <a:gd name="T52" fmla="*/ 1881769 w 2959101"/>
              <a:gd name="T53" fmla="*/ 891877 h 2789237"/>
              <a:gd name="T54" fmla="*/ 1894788 w 2959101"/>
              <a:gd name="T55" fmla="*/ 923328 h 2789237"/>
              <a:gd name="T56" fmla="*/ 1902958 w 2959101"/>
              <a:gd name="T57" fmla="*/ 957080 h 2789237"/>
              <a:gd name="T58" fmla="*/ 1904745 w 2959101"/>
              <a:gd name="T59" fmla="*/ 994156 h 2789237"/>
              <a:gd name="T60" fmla="*/ 1893767 w 2959101"/>
              <a:gd name="T61" fmla="*/ 1047342 h 2789237"/>
              <a:gd name="T62" fmla="*/ 1869771 w 2959101"/>
              <a:gd name="T63" fmla="*/ 1095413 h 2789237"/>
              <a:gd name="T64" fmla="*/ 1834797 w 2959101"/>
              <a:gd name="T65" fmla="*/ 1136069 h 2789237"/>
              <a:gd name="T66" fmla="*/ 1792164 w 2959101"/>
              <a:gd name="T67" fmla="*/ 1167520 h 2789237"/>
              <a:gd name="T68" fmla="*/ 1744425 w 2959101"/>
              <a:gd name="T69" fmla="*/ 1188999 h 2789237"/>
              <a:gd name="T70" fmla="*/ 1694645 w 2959101"/>
              <a:gd name="T71" fmla="*/ 1198460 h 2789237"/>
              <a:gd name="T72" fmla="*/ 1531517 w 2959101"/>
              <a:gd name="T73" fmla="*/ 727463 h 2789237"/>
              <a:gd name="T74" fmla="*/ 1310612 w 2959101"/>
              <a:gd name="T75" fmla="*/ 512 h 2789237"/>
              <a:gd name="T76" fmla="*/ 1333869 w 2959101"/>
              <a:gd name="T77" fmla="*/ 7934 h 2789237"/>
              <a:gd name="T78" fmla="*/ 1352526 w 2959101"/>
              <a:gd name="T79" fmla="*/ 26874 h 2789237"/>
              <a:gd name="T80" fmla="*/ 1493861 w 2959101"/>
              <a:gd name="T81" fmla="*/ 264384 h 2789237"/>
              <a:gd name="T82" fmla="*/ 892487 w 2959101"/>
              <a:gd name="T83" fmla="*/ 95976 h 2789237"/>
              <a:gd name="T84" fmla="*/ 832682 w 2959101"/>
              <a:gd name="T85" fmla="*/ 21499 h 2789237"/>
              <a:gd name="T86" fmla="*/ 658932 w 2959101"/>
              <a:gd name="T87" fmla="*/ 0 h 2789237"/>
              <a:gd name="T88" fmla="*/ 706710 w 2959101"/>
              <a:gd name="T89" fmla="*/ 3069 h 2789237"/>
              <a:gd name="T90" fmla="*/ 746568 w 2959101"/>
              <a:gd name="T91" fmla="*/ 12022 h 2789237"/>
              <a:gd name="T92" fmla="*/ 779783 w 2959101"/>
              <a:gd name="T93" fmla="*/ 26347 h 2789237"/>
              <a:gd name="T94" fmla="*/ 807888 w 2959101"/>
              <a:gd name="T95" fmla="*/ 45788 h 2789237"/>
              <a:gd name="T96" fmla="*/ 831905 w 2959101"/>
              <a:gd name="T97" fmla="*/ 69578 h 2789237"/>
              <a:gd name="T98" fmla="*/ 862565 w 2959101"/>
              <a:gd name="T99" fmla="*/ 112553 h 2789237"/>
              <a:gd name="T100" fmla="*/ 861798 w 2959101"/>
              <a:gd name="T101" fmla="*/ 328704 h 2789237"/>
              <a:gd name="T102" fmla="*/ 501800 w 2959101"/>
              <a:gd name="T103" fmla="*/ 83903 h 2789237"/>
              <a:gd name="T104" fmla="*/ 531183 w 2959101"/>
              <a:gd name="T105" fmla="*/ 43998 h 2789237"/>
              <a:gd name="T106" fmla="*/ 566697 w 2959101"/>
              <a:gd name="T107" fmla="*/ 17394 h 2789237"/>
              <a:gd name="T108" fmla="*/ 612431 w 2959101"/>
              <a:gd name="T109" fmla="*/ 3325 h 2789237"/>
              <a:gd name="T110" fmla="*/ 658932 w 2959101"/>
              <a:gd name="T111" fmla="*/ 0 h 278923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959101" h="2789237">
                <a:moveTo>
                  <a:pt x="230188" y="1878012"/>
                </a:moveTo>
                <a:lnTo>
                  <a:pt x="253199" y="1889137"/>
                </a:lnTo>
                <a:lnTo>
                  <a:pt x="265102" y="1894302"/>
                </a:lnTo>
                <a:lnTo>
                  <a:pt x="277004" y="1898673"/>
                </a:lnTo>
                <a:lnTo>
                  <a:pt x="289303" y="1903440"/>
                </a:lnTo>
                <a:lnTo>
                  <a:pt x="301999" y="1907414"/>
                </a:lnTo>
                <a:lnTo>
                  <a:pt x="315092" y="1911387"/>
                </a:lnTo>
                <a:lnTo>
                  <a:pt x="328978" y="1914963"/>
                </a:lnTo>
                <a:lnTo>
                  <a:pt x="343657" y="1918538"/>
                </a:lnTo>
                <a:lnTo>
                  <a:pt x="358337" y="1920922"/>
                </a:lnTo>
                <a:lnTo>
                  <a:pt x="374207" y="1923704"/>
                </a:lnTo>
                <a:lnTo>
                  <a:pt x="391267" y="1925690"/>
                </a:lnTo>
                <a:lnTo>
                  <a:pt x="408724" y="1927279"/>
                </a:lnTo>
                <a:lnTo>
                  <a:pt x="427767" y="1928471"/>
                </a:lnTo>
                <a:lnTo>
                  <a:pt x="448001" y="1929266"/>
                </a:lnTo>
                <a:lnTo>
                  <a:pt x="469029" y="1929266"/>
                </a:lnTo>
                <a:lnTo>
                  <a:pt x="1446213" y="1929266"/>
                </a:lnTo>
                <a:lnTo>
                  <a:pt x="1293069" y="2273739"/>
                </a:lnTo>
                <a:lnTo>
                  <a:pt x="1446213" y="2593975"/>
                </a:lnTo>
                <a:lnTo>
                  <a:pt x="745164" y="2593975"/>
                </a:lnTo>
                <a:lnTo>
                  <a:pt x="733261" y="2593975"/>
                </a:lnTo>
                <a:lnTo>
                  <a:pt x="722946" y="2593181"/>
                </a:lnTo>
                <a:lnTo>
                  <a:pt x="713424" y="2591989"/>
                </a:lnTo>
                <a:lnTo>
                  <a:pt x="703902" y="2590399"/>
                </a:lnTo>
                <a:lnTo>
                  <a:pt x="695571" y="2588810"/>
                </a:lnTo>
                <a:lnTo>
                  <a:pt x="688032" y="2586029"/>
                </a:lnTo>
                <a:lnTo>
                  <a:pt x="680891" y="2582850"/>
                </a:lnTo>
                <a:lnTo>
                  <a:pt x="673750" y="2578877"/>
                </a:lnTo>
                <a:lnTo>
                  <a:pt x="667402" y="2574507"/>
                </a:lnTo>
                <a:lnTo>
                  <a:pt x="661054" y="2569739"/>
                </a:lnTo>
                <a:lnTo>
                  <a:pt x="655103" y="2564177"/>
                </a:lnTo>
                <a:lnTo>
                  <a:pt x="649151" y="2557422"/>
                </a:lnTo>
                <a:lnTo>
                  <a:pt x="643200" y="2550668"/>
                </a:lnTo>
                <a:lnTo>
                  <a:pt x="637646" y="2542324"/>
                </a:lnTo>
                <a:lnTo>
                  <a:pt x="631298" y="2533583"/>
                </a:lnTo>
                <a:lnTo>
                  <a:pt x="625347" y="2523650"/>
                </a:lnTo>
                <a:lnTo>
                  <a:pt x="230188" y="1878012"/>
                </a:lnTo>
                <a:close/>
                <a:moveTo>
                  <a:pt x="1932679" y="1738312"/>
                </a:moveTo>
                <a:lnTo>
                  <a:pt x="1932679" y="1917109"/>
                </a:lnTo>
                <a:lnTo>
                  <a:pt x="2615872" y="1917109"/>
                </a:lnTo>
                <a:lnTo>
                  <a:pt x="2636106" y="1916711"/>
                </a:lnTo>
                <a:lnTo>
                  <a:pt x="2654356" y="1915917"/>
                </a:lnTo>
                <a:lnTo>
                  <a:pt x="2671416" y="1914725"/>
                </a:lnTo>
                <a:lnTo>
                  <a:pt x="2687286" y="1912738"/>
                </a:lnTo>
                <a:lnTo>
                  <a:pt x="2701965" y="1910751"/>
                </a:lnTo>
                <a:lnTo>
                  <a:pt x="2715851" y="1907970"/>
                </a:lnTo>
                <a:lnTo>
                  <a:pt x="2728547" y="1904791"/>
                </a:lnTo>
                <a:lnTo>
                  <a:pt x="2740449" y="1901216"/>
                </a:lnTo>
                <a:lnTo>
                  <a:pt x="2751955" y="1897640"/>
                </a:lnTo>
                <a:lnTo>
                  <a:pt x="2762667" y="1892872"/>
                </a:lnTo>
                <a:lnTo>
                  <a:pt x="2772982" y="1888104"/>
                </a:lnTo>
                <a:lnTo>
                  <a:pt x="2782901" y="1883336"/>
                </a:lnTo>
                <a:lnTo>
                  <a:pt x="2792423" y="1878171"/>
                </a:lnTo>
                <a:lnTo>
                  <a:pt x="2802341" y="1872608"/>
                </a:lnTo>
                <a:lnTo>
                  <a:pt x="2820988" y="1860688"/>
                </a:lnTo>
                <a:lnTo>
                  <a:pt x="2473441" y="2504355"/>
                </a:lnTo>
                <a:lnTo>
                  <a:pt x="2465506" y="2519056"/>
                </a:lnTo>
                <a:lnTo>
                  <a:pt x="2458364" y="2532168"/>
                </a:lnTo>
                <a:lnTo>
                  <a:pt x="2451223" y="2544088"/>
                </a:lnTo>
                <a:lnTo>
                  <a:pt x="2444478" y="2554021"/>
                </a:lnTo>
                <a:lnTo>
                  <a:pt x="2438130" y="2562365"/>
                </a:lnTo>
                <a:lnTo>
                  <a:pt x="2434956" y="2566338"/>
                </a:lnTo>
                <a:lnTo>
                  <a:pt x="2431386" y="2569914"/>
                </a:lnTo>
                <a:lnTo>
                  <a:pt x="2428212" y="2573092"/>
                </a:lnTo>
                <a:lnTo>
                  <a:pt x="2424641" y="2576271"/>
                </a:lnTo>
                <a:lnTo>
                  <a:pt x="2420674" y="2578655"/>
                </a:lnTo>
                <a:lnTo>
                  <a:pt x="2416706" y="2581039"/>
                </a:lnTo>
                <a:lnTo>
                  <a:pt x="2412342" y="2583025"/>
                </a:lnTo>
                <a:lnTo>
                  <a:pt x="2407978" y="2585012"/>
                </a:lnTo>
                <a:lnTo>
                  <a:pt x="2403614" y="2586601"/>
                </a:lnTo>
                <a:lnTo>
                  <a:pt x="2398059" y="2587793"/>
                </a:lnTo>
                <a:lnTo>
                  <a:pt x="2387347" y="2590575"/>
                </a:lnTo>
                <a:lnTo>
                  <a:pt x="2375048" y="2591767"/>
                </a:lnTo>
                <a:lnTo>
                  <a:pt x="2361162" y="2593356"/>
                </a:lnTo>
                <a:lnTo>
                  <a:pt x="2344896" y="2593753"/>
                </a:lnTo>
                <a:lnTo>
                  <a:pt x="2326645" y="2594151"/>
                </a:lnTo>
                <a:lnTo>
                  <a:pt x="2306411" y="2594151"/>
                </a:lnTo>
                <a:lnTo>
                  <a:pt x="1958864" y="2594151"/>
                </a:lnTo>
                <a:lnTo>
                  <a:pt x="1958864" y="2789237"/>
                </a:lnTo>
                <a:lnTo>
                  <a:pt x="1622425" y="2273907"/>
                </a:lnTo>
                <a:lnTo>
                  <a:pt x="1932679" y="1738312"/>
                </a:lnTo>
                <a:close/>
                <a:moveTo>
                  <a:pt x="0" y="995362"/>
                </a:moveTo>
                <a:lnTo>
                  <a:pt x="674158" y="995362"/>
                </a:lnTo>
                <a:lnTo>
                  <a:pt x="950888" y="1437085"/>
                </a:lnTo>
                <a:lnTo>
                  <a:pt x="1014413" y="1536394"/>
                </a:lnTo>
                <a:lnTo>
                  <a:pt x="950888" y="1504615"/>
                </a:lnTo>
                <a:lnTo>
                  <a:pt x="840911" y="1449797"/>
                </a:lnTo>
                <a:lnTo>
                  <a:pt x="608251" y="1876425"/>
                </a:lnTo>
                <a:lnTo>
                  <a:pt x="426411" y="1876425"/>
                </a:lnTo>
                <a:lnTo>
                  <a:pt x="407353" y="1875631"/>
                </a:lnTo>
                <a:lnTo>
                  <a:pt x="388296" y="1874439"/>
                </a:lnTo>
                <a:lnTo>
                  <a:pt x="369635" y="1871658"/>
                </a:lnTo>
                <a:lnTo>
                  <a:pt x="350975" y="1868083"/>
                </a:lnTo>
                <a:lnTo>
                  <a:pt x="333506" y="1864111"/>
                </a:lnTo>
                <a:lnTo>
                  <a:pt x="315639" y="1858947"/>
                </a:lnTo>
                <a:lnTo>
                  <a:pt x="298567" y="1852988"/>
                </a:lnTo>
                <a:lnTo>
                  <a:pt x="281892" y="1845838"/>
                </a:lnTo>
                <a:lnTo>
                  <a:pt x="265614" y="1838291"/>
                </a:lnTo>
                <a:lnTo>
                  <a:pt x="249732" y="1829949"/>
                </a:lnTo>
                <a:lnTo>
                  <a:pt x="234645" y="1821210"/>
                </a:lnTo>
                <a:lnTo>
                  <a:pt x="219955" y="1811676"/>
                </a:lnTo>
                <a:lnTo>
                  <a:pt x="205662" y="1801745"/>
                </a:lnTo>
                <a:lnTo>
                  <a:pt x="192163" y="1791020"/>
                </a:lnTo>
                <a:lnTo>
                  <a:pt x="179061" y="1779500"/>
                </a:lnTo>
                <a:lnTo>
                  <a:pt x="165959" y="1767981"/>
                </a:lnTo>
                <a:lnTo>
                  <a:pt x="154445" y="1755666"/>
                </a:lnTo>
                <a:lnTo>
                  <a:pt x="142931" y="1743352"/>
                </a:lnTo>
                <a:lnTo>
                  <a:pt x="132211" y="1730243"/>
                </a:lnTo>
                <a:lnTo>
                  <a:pt x="122285" y="1716738"/>
                </a:lnTo>
                <a:lnTo>
                  <a:pt x="113154" y="1703232"/>
                </a:lnTo>
                <a:lnTo>
                  <a:pt x="104419" y="1689328"/>
                </a:lnTo>
                <a:lnTo>
                  <a:pt x="96479" y="1675425"/>
                </a:lnTo>
                <a:lnTo>
                  <a:pt x="89332" y="1661125"/>
                </a:lnTo>
                <a:lnTo>
                  <a:pt x="82979" y="1646824"/>
                </a:lnTo>
                <a:lnTo>
                  <a:pt x="77024" y="1632127"/>
                </a:lnTo>
                <a:lnTo>
                  <a:pt x="72657" y="1617826"/>
                </a:lnTo>
                <a:lnTo>
                  <a:pt x="68289" y="1602732"/>
                </a:lnTo>
                <a:lnTo>
                  <a:pt x="65510" y="1588431"/>
                </a:lnTo>
                <a:lnTo>
                  <a:pt x="63128" y="1574131"/>
                </a:lnTo>
                <a:lnTo>
                  <a:pt x="61937" y="1559433"/>
                </a:lnTo>
                <a:lnTo>
                  <a:pt x="61540" y="1545133"/>
                </a:lnTo>
                <a:lnTo>
                  <a:pt x="61937" y="1528846"/>
                </a:lnTo>
                <a:lnTo>
                  <a:pt x="63128" y="1512560"/>
                </a:lnTo>
                <a:lnTo>
                  <a:pt x="65907" y="1496273"/>
                </a:lnTo>
                <a:lnTo>
                  <a:pt x="69083" y="1480384"/>
                </a:lnTo>
                <a:lnTo>
                  <a:pt x="73848" y="1465289"/>
                </a:lnTo>
                <a:lnTo>
                  <a:pt x="79009" y="1449400"/>
                </a:lnTo>
                <a:lnTo>
                  <a:pt x="85362" y="1433908"/>
                </a:lnTo>
                <a:lnTo>
                  <a:pt x="92508" y="1418813"/>
                </a:lnTo>
                <a:lnTo>
                  <a:pt x="242983" y="1122874"/>
                </a:lnTo>
                <a:lnTo>
                  <a:pt x="0" y="995362"/>
                </a:lnTo>
                <a:close/>
                <a:moveTo>
                  <a:pt x="2574057" y="833437"/>
                </a:moveTo>
                <a:lnTo>
                  <a:pt x="2912705" y="1366837"/>
                </a:lnTo>
                <a:lnTo>
                  <a:pt x="2917861" y="1375172"/>
                </a:lnTo>
                <a:lnTo>
                  <a:pt x="2923016" y="1384300"/>
                </a:lnTo>
                <a:lnTo>
                  <a:pt x="2927378" y="1393428"/>
                </a:lnTo>
                <a:lnTo>
                  <a:pt x="2931740" y="1402953"/>
                </a:lnTo>
                <a:lnTo>
                  <a:pt x="2936102" y="1412478"/>
                </a:lnTo>
                <a:lnTo>
                  <a:pt x="2940067" y="1422797"/>
                </a:lnTo>
                <a:lnTo>
                  <a:pt x="2943239" y="1433116"/>
                </a:lnTo>
                <a:lnTo>
                  <a:pt x="2946808" y="1443434"/>
                </a:lnTo>
                <a:lnTo>
                  <a:pt x="2949188" y="1453753"/>
                </a:lnTo>
                <a:lnTo>
                  <a:pt x="2951963" y="1464469"/>
                </a:lnTo>
                <a:lnTo>
                  <a:pt x="2954343" y="1474788"/>
                </a:lnTo>
                <a:lnTo>
                  <a:pt x="2955929" y="1485503"/>
                </a:lnTo>
                <a:lnTo>
                  <a:pt x="2957118" y="1495822"/>
                </a:lnTo>
                <a:lnTo>
                  <a:pt x="2958308" y="1505744"/>
                </a:lnTo>
                <a:lnTo>
                  <a:pt x="2958705" y="1516063"/>
                </a:lnTo>
                <a:lnTo>
                  <a:pt x="2959101" y="1525588"/>
                </a:lnTo>
                <a:lnTo>
                  <a:pt x="2958705" y="1543050"/>
                </a:lnTo>
                <a:lnTo>
                  <a:pt x="2956722" y="1560116"/>
                </a:lnTo>
                <a:lnTo>
                  <a:pt x="2954739" y="1576784"/>
                </a:lnTo>
                <a:lnTo>
                  <a:pt x="2951170" y="1593453"/>
                </a:lnTo>
                <a:lnTo>
                  <a:pt x="2946808" y="1609725"/>
                </a:lnTo>
                <a:lnTo>
                  <a:pt x="2941653" y="1625600"/>
                </a:lnTo>
                <a:lnTo>
                  <a:pt x="2935705" y="1641475"/>
                </a:lnTo>
                <a:lnTo>
                  <a:pt x="2928964" y="1656556"/>
                </a:lnTo>
                <a:lnTo>
                  <a:pt x="2921429" y="1671638"/>
                </a:lnTo>
                <a:lnTo>
                  <a:pt x="2913102" y="1685925"/>
                </a:lnTo>
                <a:lnTo>
                  <a:pt x="2904378" y="1700213"/>
                </a:lnTo>
                <a:lnTo>
                  <a:pt x="2894464" y="1713706"/>
                </a:lnTo>
                <a:lnTo>
                  <a:pt x="2884154" y="1726803"/>
                </a:lnTo>
                <a:lnTo>
                  <a:pt x="2873448" y="1739106"/>
                </a:lnTo>
                <a:lnTo>
                  <a:pt x="2862344" y="1751410"/>
                </a:lnTo>
                <a:lnTo>
                  <a:pt x="2850052" y="1763316"/>
                </a:lnTo>
                <a:lnTo>
                  <a:pt x="2837759" y="1774031"/>
                </a:lnTo>
                <a:lnTo>
                  <a:pt x="2825069" y="1784747"/>
                </a:lnTo>
                <a:lnTo>
                  <a:pt x="2811983" y="1794272"/>
                </a:lnTo>
                <a:lnTo>
                  <a:pt x="2797708" y="1803797"/>
                </a:lnTo>
                <a:lnTo>
                  <a:pt x="2783829" y="1812131"/>
                </a:lnTo>
                <a:lnTo>
                  <a:pt x="2769950" y="1820466"/>
                </a:lnTo>
                <a:lnTo>
                  <a:pt x="2754881" y="1827610"/>
                </a:lnTo>
                <a:lnTo>
                  <a:pt x="2740209" y="1834753"/>
                </a:lnTo>
                <a:lnTo>
                  <a:pt x="2725140" y="1840310"/>
                </a:lnTo>
                <a:lnTo>
                  <a:pt x="2709675" y="1845469"/>
                </a:lnTo>
                <a:lnTo>
                  <a:pt x="2694606" y="1849835"/>
                </a:lnTo>
                <a:lnTo>
                  <a:pt x="2679141" y="1853803"/>
                </a:lnTo>
                <a:lnTo>
                  <a:pt x="2663279" y="1856978"/>
                </a:lnTo>
                <a:lnTo>
                  <a:pt x="2648211" y="1858566"/>
                </a:lnTo>
                <a:lnTo>
                  <a:pt x="2632349" y="1860153"/>
                </a:lnTo>
                <a:lnTo>
                  <a:pt x="2616487" y="1860550"/>
                </a:lnTo>
                <a:lnTo>
                  <a:pt x="2418215" y="1860550"/>
                </a:lnTo>
                <a:lnTo>
                  <a:pt x="2078376" y="1290637"/>
                </a:lnTo>
                <a:lnTo>
                  <a:pt x="2008188" y="1171972"/>
                </a:lnTo>
                <a:lnTo>
                  <a:pt x="2378957" y="1129109"/>
                </a:lnTo>
                <a:lnTo>
                  <a:pt x="2574057" y="833437"/>
                </a:lnTo>
                <a:close/>
                <a:moveTo>
                  <a:pt x="1239838" y="0"/>
                </a:moveTo>
                <a:lnTo>
                  <a:pt x="2017953" y="0"/>
                </a:lnTo>
                <a:lnTo>
                  <a:pt x="2027084" y="397"/>
                </a:lnTo>
                <a:lnTo>
                  <a:pt x="2035818" y="794"/>
                </a:lnTo>
                <a:lnTo>
                  <a:pt x="2044155" y="1986"/>
                </a:lnTo>
                <a:lnTo>
                  <a:pt x="2051697" y="3178"/>
                </a:lnTo>
                <a:lnTo>
                  <a:pt x="2058843" y="5561"/>
                </a:lnTo>
                <a:lnTo>
                  <a:pt x="2065195" y="8739"/>
                </a:lnTo>
                <a:lnTo>
                  <a:pt x="2071944" y="12314"/>
                </a:lnTo>
                <a:lnTo>
                  <a:pt x="2077899" y="16684"/>
                </a:lnTo>
                <a:lnTo>
                  <a:pt x="2083854" y="21451"/>
                </a:lnTo>
                <a:lnTo>
                  <a:pt x="2089015" y="27013"/>
                </a:lnTo>
                <a:lnTo>
                  <a:pt x="2094970" y="34163"/>
                </a:lnTo>
                <a:lnTo>
                  <a:pt x="2100925" y="41711"/>
                </a:lnTo>
                <a:lnTo>
                  <a:pt x="2106880" y="50053"/>
                </a:lnTo>
                <a:lnTo>
                  <a:pt x="2112835" y="59587"/>
                </a:lnTo>
                <a:lnTo>
                  <a:pt x="2119584" y="69518"/>
                </a:lnTo>
                <a:lnTo>
                  <a:pt x="2126730" y="81435"/>
                </a:lnTo>
                <a:lnTo>
                  <a:pt x="2320465" y="410355"/>
                </a:lnTo>
                <a:lnTo>
                  <a:pt x="2530476" y="296742"/>
                </a:lnTo>
                <a:lnTo>
                  <a:pt x="2219230" y="850900"/>
                </a:lnTo>
                <a:lnTo>
                  <a:pt x="1584035" y="850900"/>
                </a:lnTo>
                <a:lnTo>
                  <a:pt x="1749979" y="743246"/>
                </a:lnTo>
                <a:lnTo>
                  <a:pt x="1386330" y="148967"/>
                </a:lnTo>
                <a:lnTo>
                  <a:pt x="1337499" y="76668"/>
                </a:lnTo>
                <a:lnTo>
                  <a:pt x="1327177" y="64354"/>
                </a:lnTo>
                <a:lnTo>
                  <a:pt x="1316061" y="52834"/>
                </a:lnTo>
                <a:lnTo>
                  <a:pt x="1304945" y="42902"/>
                </a:lnTo>
                <a:lnTo>
                  <a:pt x="1293433" y="33369"/>
                </a:lnTo>
                <a:lnTo>
                  <a:pt x="1281126" y="23835"/>
                </a:lnTo>
                <a:lnTo>
                  <a:pt x="1268422" y="15492"/>
                </a:lnTo>
                <a:lnTo>
                  <a:pt x="1254527" y="7945"/>
                </a:lnTo>
                <a:lnTo>
                  <a:pt x="1239838" y="0"/>
                </a:lnTo>
                <a:close/>
                <a:moveTo>
                  <a:pt x="1023541" y="0"/>
                </a:moveTo>
                <a:lnTo>
                  <a:pt x="1039416" y="397"/>
                </a:lnTo>
                <a:lnTo>
                  <a:pt x="1054895" y="794"/>
                </a:lnTo>
                <a:lnTo>
                  <a:pt x="1069579" y="1588"/>
                </a:lnTo>
                <a:lnTo>
                  <a:pt x="1084263" y="2779"/>
                </a:lnTo>
                <a:lnTo>
                  <a:pt x="1097757" y="4764"/>
                </a:lnTo>
                <a:lnTo>
                  <a:pt x="1110854" y="6749"/>
                </a:lnTo>
                <a:lnTo>
                  <a:pt x="1123951" y="9132"/>
                </a:lnTo>
                <a:lnTo>
                  <a:pt x="1136254" y="12308"/>
                </a:lnTo>
                <a:lnTo>
                  <a:pt x="1148160" y="15087"/>
                </a:lnTo>
                <a:lnTo>
                  <a:pt x="1159670" y="18660"/>
                </a:lnTo>
                <a:lnTo>
                  <a:pt x="1170385" y="22234"/>
                </a:lnTo>
                <a:lnTo>
                  <a:pt x="1181498" y="26601"/>
                </a:lnTo>
                <a:lnTo>
                  <a:pt x="1191420" y="30968"/>
                </a:lnTo>
                <a:lnTo>
                  <a:pt x="1201738" y="35733"/>
                </a:lnTo>
                <a:lnTo>
                  <a:pt x="1211263" y="40894"/>
                </a:lnTo>
                <a:lnTo>
                  <a:pt x="1220391" y="46453"/>
                </a:lnTo>
                <a:lnTo>
                  <a:pt x="1229520" y="52011"/>
                </a:lnTo>
                <a:lnTo>
                  <a:pt x="1238251" y="57967"/>
                </a:lnTo>
                <a:lnTo>
                  <a:pt x="1246585" y="64319"/>
                </a:lnTo>
                <a:lnTo>
                  <a:pt x="1254920" y="71069"/>
                </a:lnTo>
                <a:lnTo>
                  <a:pt x="1262857" y="77818"/>
                </a:lnTo>
                <a:lnTo>
                  <a:pt x="1270398" y="85362"/>
                </a:lnTo>
                <a:lnTo>
                  <a:pt x="1277938" y="92906"/>
                </a:lnTo>
                <a:lnTo>
                  <a:pt x="1285082" y="100052"/>
                </a:lnTo>
                <a:lnTo>
                  <a:pt x="1292226" y="107993"/>
                </a:lnTo>
                <a:lnTo>
                  <a:pt x="1299370" y="116331"/>
                </a:lnTo>
                <a:lnTo>
                  <a:pt x="1312863" y="133800"/>
                </a:lnTo>
                <a:lnTo>
                  <a:pt x="1325960" y="152064"/>
                </a:lnTo>
                <a:lnTo>
                  <a:pt x="1338660" y="171121"/>
                </a:lnTo>
                <a:lnTo>
                  <a:pt x="1339851" y="174695"/>
                </a:lnTo>
                <a:lnTo>
                  <a:pt x="1341835" y="178268"/>
                </a:lnTo>
                <a:lnTo>
                  <a:pt x="1343423" y="181047"/>
                </a:lnTo>
                <a:lnTo>
                  <a:pt x="1345010" y="183826"/>
                </a:lnTo>
                <a:lnTo>
                  <a:pt x="1435101" y="335096"/>
                </a:lnTo>
                <a:lnTo>
                  <a:pt x="1338660" y="510188"/>
                </a:lnTo>
                <a:lnTo>
                  <a:pt x="1069579" y="995363"/>
                </a:lnTo>
                <a:lnTo>
                  <a:pt x="835820" y="696397"/>
                </a:lnTo>
                <a:lnTo>
                  <a:pt x="481013" y="681706"/>
                </a:lnTo>
                <a:lnTo>
                  <a:pt x="771129" y="144917"/>
                </a:lnTo>
                <a:lnTo>
                  <a:pt x="779463" y="130227"/>
                </a:lnTo>
                <a:lnTo>
                  <a:pt x="788194" y="115934"/>
                </a:lnTo>
                <a:lnTo>
                  <a:pt x="796926" y="102832"/>
                </a:lnTo>
                <a:lnTo>
                  <a:pt x="806451" y="90524"/>
                </a:lnTo>
                <a:lnTo>
                  <a:pt x="815579" y="78613"/>
                </a:lnTo>
                <a:lnTo>
                  <a:pt x="825104" y="68290"/>
                </a:lnTo>
                <a:lnTo>
                  <a:pt x="835026" y="57967"/>
                </a:lnTo>
                <a:lnTo>
                  <a:pt x="845741" y="49232"/>
                </a:lnTo>
                <a:lnTo>
                  <a:pt x="856854" y="40894"/>
                </a:lnTo>
                <a:lnTo>
                  <a:pt x="867966" y="33748"/>
                </a:lnTo>
                <a:lnTo>
                  <a:pt x="880269" y="26998"/>
                </a:lnTo>
                <a:lnTo>
                  <a:pt x="892970" y="21440"/>
                </a:lnTo>
                <a:lnTo>
                  <a:pt x="906066" y="15881"/>
                </a:lnTo>
                <a:lnTo>
                  <a:pt x="920751" y="11514"/>
                </a:lnTo>
                <a:lnTo>
                  <a:pt x="935435" y="8338"/>
                </a:lnTo>
                <a:lnTo>
                  <a:pt x="951310" y="5161"/>
                </a:lnTo>
                <a:lnTo>
                  <a:pt x="959248" y="3970"/>
                </a:lnTo>
                <a:lnTo>
                  <a:pt x="967582" y="2779"/>
                </a:lnTo>
                <a:lnTo>
                  <a:pt x="985441" y="1191"/>
                </a:lnTo>
                <a:lnTo>
                  <a:pt x="1004491" y="397"/>
                </a:lnTo>
                <a:lnTo>
                  <a:pt x="1023541" y="0"/>
                </a:lnTo>
                <a:close/>
              </a:path>
            </a:pathLst>
          </a:custGeom>
          <a:solidFill>
            <a:srgbClr val="1AA3AA"/>
          </a:solidFill>
          <a:ln>
            <a:solidFill>
              <a:srgbClr val="1AA3AA"/>
            </a:solidFill>
          </a:ln>
        </p:spPr>
        <p:txBody>
          <a:bodyPr anchor="ctr">
            <a:normAutofit lnSpcReduction="10000"/>
            <a:scene3d>
              <a:camera prst="orthographicFront"/>
              <a:lightRig rig="threePt" dir="t"/>
            </a:scene3d>
            <a:sp3d>
              <a:contourClr>
                <a:srgbClr val="FFFFFF"/>
              </a:contourClr>
            </a:sp3d>
          </a:bodyPr>
          <a:p>
            <a:pPr algn="ctr"/>
            <a:endParaRPr lang="zh-CN" altLang="en-US">
              <a:solidFill>
                <a:srgbClr val="FFFFFF"/>
              </a:solidFill>
              <a:latin typeface="微软雅黑" panose="020B0503020204020204" charset="-122"/>
              <a:ea typeface="微软雅黑" panose="020B0503020204020204" charset="-122"/>
              <a:sym typeface="Arial" panose="020B0604020202020204" pitchFamily="34" charset="0"/>
            </a:endParaRPr>
          </a:p>
        </p:txBody>
      </p:sp>
      <p:sp>
        <p:nvSpPr>
          <p:cNvPr id="26" name="圆角矩形 2"/>
          <p:cNvSpPr/>
          <p:nvPr>
            <p:custDataLst>
              <p:tags r:id="rId9"/>
            </p:custDataLst>
          </p:nvPr>
        </p:nvSpPr>
        <p:spPr>
          <a:xfrm>
            <a:off x="4705985" y="554990"/>
            <a:ext cx="2275840" cy="2165985"/>
          </a:xfrm>
          <a:prstGeom prst="rect">
            <a:avLst/>
          </a:prstGeom>
          <a:solidFill>
            <a:sysClr val="window" lastClr="FFFFFF"/>
          </a:solidFill>
          <a:ln w="25400" cmpd="sng">
            <a:solidFill>
              <a:schemeClr val="accent6">
                <a:lumMod val="75000"/>
              </a:schemeClr>
            </a:solidFill>
            <a:prstDash val="dashDot"/>
          </a:ln>
        </p:spPr>
        <p:style>
          <a:lnRef idx="2">
            <a:srgbClr val="1F74AD">
              <a:shade val="50000"/>
            </a:srgbClr>
          </a:lnRef>
          <a:fillRef idx="1">
            <a:srgbClr val="1F74AD"/>
          </a:fillRef>
          <a:effectRef idx="0">
            <a:srgbClr val="1F74AD"/>
          </a:effectRef>
          <a:fontRef idx="minor">
            <a:sysClr val="window" lastClr="FFFFFF"/>
          </a:fontRef>
        </p:style>
        <p:txBody>
          <a:bodyPr rtlCol="0" anchor="ctr"/>
          <a:p>
            <a:pPr>
              <a:lnSpc>
                <a:spcPct val="120000"/>
              </a:lnSpc>
            </a:pPr>
            <a:endParaRPr lang="en-US" altLang="zh-CN" sz="900" b="1" kern="0" spc="300" dirty="0">
              <a:solidFill>
                <a:schemeClr val="tx1"/>
              </a:solidFill>
              <a:latin typeface="微软雅黑" panose="020B0503020204020204" charset="-122"/>
              <a:ea typeface="微软雅黑" panose="020B0503020204020204" charset="-122"/>
              <a:sym typeface="+mn-ea"/>
            </a:endParaRPr>
          </a:p>
        </p:txBody>
      </p:sp>
      <p:pic>
        <p:nvPicPr>
          <p:cNvPr id="27" name="图片 26"/>
          <p:cNvPicPr>
            <a:picLocks noChangeAspect="1"/>
          </p:cNvPicPr>
          <p:nvPr>
            <p:custDataLst>
              <p:tags r:id="rId10"/>
            </p:custDataLst>
          </p:nvPr>
        </p:nvPicPr>
        <p:blipFill>
          <a:blip r:embed="rId11"/>
          <a:stretch>
            <a:fillRect/>
          </a:stretch>
        </p:blipFill>
        <p:spPr>
          <a:xfrm>
            <a:off x="4852690" y="662305"/>
            <a:ext cx="1983105" cy="1962150"/>
          </a:xfrm>
          <a:prstGeom prst="rect">
            <a:avLst/>
          </a:prstGeom>
        </p:spPr>
      </p:pic>
      <p:cxnSp>
        <p:nvCxnSpPr>
          <p:cNvPr id="35" name="直接箭头连接符 34"/>
          <p:cNvCxnSpPr>
            <a:endCxn id="31" idx="1"/>
          </p:cNvCxnSpPr>
          <p:nvPr/>
        </p:nvCxnSpPr>
        <p:spPr>
          <a:xfrm>
            <a:off x="3121025" y="2720975"/>
            <a:ext cx="337820" cy="168910"/>
          </a:xfrm>
          <a:prstGeom prst="straightConnector1">
            <a:avLst/>
          </a:prstGeom>
          <a:ln w="38100" cmpd="sng">
            <a:solidFill>
              <a:srgbClr val="288357"/>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custDataLst>
              <p:tags r:id="rId12"/>
            </p:custDataLst>
          </p:nvPr>
        </p:nvCxnSpPr>
        <p:spPr>
          <a:xfrm flipH="1">
            <a:off x="3126740" y="3888105"/>
            <a:ext cx="253365" cy="207010"/>
          </a:xfrm>
          <a:prstGeom prst="straightConnector1">
            <a:avLst/>
          </a:prstGeom>
          <a:ln w="38100" cmpd="sng">
            <a:solidFill>
              <a:schemeClr val="accent1">
                <a:lumMod val="7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40" name="圆角矩形 39"/>
          <p:cNvSpPr/>
          <p:nvPr>
            <p:custDataLst>
              <p:tags r:id="rId13"/>
            </p:custDataLst>
          </p:nvPr>
        </p:nvSpPr>
        <p:spPr>
          <a:xfrm rot="16200000">
            <a:off x="5023485" y="2971800"/>
            <a:ext cx="5975350" cy="842010"/>
          </a:xfrm>
          <a:prstGeom prst="roundRect">
            <a:avLst/>
          </a:prstGeom>
          <a:solidFill>
            <a:schemeClr val="tx2">
              <a:lumMod val="10000"/>
              <a:lumOff val="90000"/>
              <a:alpha val="57000"/>
            </a:schemeClr>
          </a:solidFill>
          <a:ln w="28575">
            <a:solidFill>
              <a:schemeClr val="tx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Vi</a:t>
            </a:r>
            <a:r>
              <a:rPr lang="en-US" altLang="zh-CN">
                <a:solidFill>
                  <a:schemeClr val="tx1"/>
                </a:solidFill>
              </a:rPr>
              <a:t>sualGLM-6B</a:t>
            </a:r>
            <a:endParaRPr lang="en-US" altLang="zh-CN">
              <a:solidFill>
                <a:schemeClr val="tx1"/>
              </a:solidFill>
            </a:endParaRPr>
          </a:p>
        </p:txBody>
      </p:sp>
      <p:cxnSp>
        <p:nvCxnSpPr>
          <p:cNvPr id="41" name="直接箭头连接符 40"/>
          <p:cNvCxnSpPr/>
          <p:nvPr>
            <p:custDataLst>
              <p:tags r:id="rId14"/>
            </p:custDataLst>
          </p:nvPr>
        </p:nvCxnSpPr>
        <p:spPr>
          <a:xfrm>
            <a:off x="3126740" y="5271135"/>
            <a:ext cx="882650" cy="6985"/>
          </a:xfrm>
          <a:prstGeom prst="straightConnector1">
            <a:avLst/>
          </a:prstGeom>
          <a:ln w="38100" cmpd="sng">
            <a:solidFill>
              <a:schemeClr val="accent1">
                <a:lumMod val="7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43" name="圆角矩形 42"/>
          <p:cNvSpPr/>
          <p:nvPr>
            <p:custDataLst>
              <p:tags r:id="rId15"/>
            </p:custDataLst>
          </p:nvPr>
        </p:nvSpPr>
        <p:spPr>
          <a:xfrm>
            <a:off x="4015105" y="4889500"/>
            <a:ext cx="2462530" cy="741680"/>
          </a:xfrm>
          <a:prstGeom prst="roundRect">
            <a:avLst/>
          </a:prstGeom>
          <a:solidFill>
            <a:schemeClr val="accent1">
              <a:lumMod val="40000"/>
              <a:lumOff val="60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latin typeface="等线" panose="02010600030101010101" charset="-122"/>
                <a:ea typeface="等线" panose="02010600030101010101" charset="-122"/>
                <a:cs typeface="等线" panose="02010600030101010101" charset="-122"/>
              </a:rPr>
              <a:t>### </a:t>
            </a:r>
            <a:r>
              <a:rPr lang="zh-CN" altLang="en-US" sz="1200" b="1">
                <a:solidFill>
                  <a:schemeClr val="tx1"/>
                </a:solidFill>
                <a:latin typeface="等线" panose="02010600030101010101" charset="-122"/>
                <a:ea typeface="等线" panose="02010600030101010101" charset="-122"/>
                <a:cs typeface="等线" panose="02010600030101010101" charset="-122"/>
              </a:rPr>
              <a:t>提示词</a:t>
            </a:r>
            <a:r>
              <a:rPr lang="en-US" altLang="zh-CN" sz="1200">
                <a:solidFill>
                  <a:schemeClr val="tx1"/>
                </a:solidFill>
                <a:latin typeface="等线" panose="02010600030101010101" charset="-122"/>
                <a:ea typeface="等线" panose="02010600030101010101" charset="-122"/>
                <a:cs typeface="等线" panose="02010600030101010101" charset="-122"/>
              </a:rPr>
              <a:t>: 通过这张胸部X光影像可以诊断出什么？</a:t>
            </a:r>
            <a:endParaRPr lang="en-US" altLang="zh-CN" sz="1200">
              <a:solidFill>
                <a:schemeClr val="tx1"/>
              </a:solidFill>
              <a:latin typeface="等线" panose="02010600030101010101" charset="-122"/>
              <a:ea typeface="等线" panose="02010600030101010101" charset="-122"/>
              <a:cs typeface="等线" panose="02010600030101010101" charset="-122"/>
            </a:endParaRPr>
          </a:p>
        </p:txBody>
      </p:sp>
      <p:cxnSp>
        <p:nvCxnSpPr>
          <p:cNvPr id="49" name="直接箭头连接符 48"/>
          <p:cNvCxnSpPr/>
          <p:nvPr>
            <p:custDataLst>
              <p:tags r:id="rId16"/>
            </p:custDataLst>
          </p:nvPr>
        </p:nvCxnSpPr>
        <p:spPr>
          <a:xfrm>
            <a:off x="6981825" y="1617345"/>
            <a:ext cx="586740" cy="7620"/>
          </a:xfrm>
          <a:prstGeom prst="straightConnector1">
            <a:avLst/>
          </a:prstGeom>
          <a:ln w="38100" cmpd="sng">
            <a:solidFill>
              <a:schemeClr val="accent6"/>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custDataLst>
              <p:tags r:id="rId17"/>
            </p:custDataLst>
          </p:nvPr>
        </p:nvCxnSpPr>
        <p:spPr>
          <a:xfrm flipV="1">
            <a:off x="6483350" y="5268595"/>
            <a:ext cx="1066800" cy="9525"/>
          </a:xfrm>
          <a:prstGeom prst="straightConnector1">
            <a:avLst/>
          </a:prstGeom>
          <a:ln w="38100" cmpd="sng">
            <a:solidFill>
              <a:schemeClr val="accent1">
                <a:lumMod val="75000"/>
              </a:schemeClr>
            </a:solidFill>
            <a:prstDash val="solid"/>
            <a:tailEnd type="arrow"/>
          </a:ln>
        </p:spPr>
        <p:style>
          <a:lnRef idx="1">
            <a:schemeClr val="accent1"/>
          </a:lnRef>
          <a:fillRef idx="0">
            <a:schemeClr val="accent1"/>
          </a:fillRef>
          <a:effectRef idx="0">
            <a:schemeClr val="accent1"/>
          </a:effectRef>
          <a:fontRef idx="minor">
            <a:schemeClr val="tx1"/>
          </a:fontRef>
        </p:style>
      </p:cxnSp>
      <p:pic>
        <p:nvPicPr>
          <p:cNvPr id="101" name="图片 100"/>
          <p:cNvPicPr/>
          <p:nvPr/>
        </p:nvPicPr>
        <p:blipFill>
          <a:blip r:embed="rId18"/>
          <a:stretch>
            <a:fillRect/>
          </a:stretch>
        </p:blipFill>
        <p:spPr>
          <a:xfrm rot="16200000">
            <a:off x="7701915" y="4243070"/>
            <a:ext cx="618490" cy="674370"/>
          </a:xfrm>
          <a:prstGeom prst="rect">
            <a:avLst/>
          </a:prstGeom>
          <a:noFill/>
          <a:ln w="9525">
            <a:noFill/>
          </a:ln>
        </p:spPr>
      </p:pic>
      <p:sp>
        <p:nvSpPr>
          <p:cNvPr id="53" name="矩形 52"/>
          <p:cNvSpPr/>
          <p:nvPr>
            <p:custDataLst>
              <p:tags r:id="rId19"/>
            </p:custDataLst>
          </p:nvPr>
        </p:nvSpPr>
        <p:spPr>
          <a:xfrm rot="16200000">
            <a:off x="7754620" y="1360805"/>
            <a:ext cx="5975350" cy="4062730"/>
          </a:xfrm>
          <a:prstGeom prst="rect">
            <a:avLst/>
          </a:prstGeom>
          <a:solidFill>
            <a:schemeClr val="accent3">
              <a:lumMod val="20000"/>
              <a:lumOff val="80000"/>
              <a:alpha val="26000"/>
            </a:schemeClr>
          </a:solidFill>
          <a:ln w="15875">
            <a:solidFill>
              <a:schemeClr val="accent2">
                <a:lumMod val="75000"/>
                <a:alpha val="7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pic>
        <p:nvPicPr>
          <p:cNvPr id="54" name="图片 53"/>
          <p:cNvPicPr>
            <a:picLocks noChangeAspect="1"/>
          </p:cNvPicPr>
          <p:nvPr>
            <p:custDataLst>
              <p:tags r:id="rId20"/>
            </p:custDataLst>
          </p:nvPr>
        </p:nvPicPr>
        <p:blipFill>
          <a:blip r:embed="rId21"/>
          <a:stretch>
            <a:fillRect/>
          </a:stretch>
        </p:blipFill>
        <p:spPr>
          <a:xfrm>
            <a:off x="12069445" y="906145"/>
            <a:ext cx="421640" cy="436880"/>
          </a:xfrm>
          <a:prstGeom prst="rect">
            <a:avLst/>
          </a:prstGeom>
        </p:spPr>
      </p:pic>
      <p:pic>
        <p:nvPicPr>
          <p:cNvPr id="55" name="图片 54" descr="8_1"/>
          <p:cNvPicPr>
            <a:picLocks noChangeAspect="1"/>
          </p:cNvPicPr>
          <p:nvPr/>
        </p:nvPicPr>
        <p:blipFill>
          <a:blip r:embed="rId22"/>
          <a:stretch>
            <a:fillRect/>
          </a:stretch>
        </p:blipFill>
        <p:spPr>
          <a:xfrm>
            <a:off x="10901045" y="662305"/>
            <a:ext cx="895985" cy="895985"/>
          </a:xfrm>
          <a:prstGeom prst="rect">
            <a:avLst/>
          </a:prstGeom>
        </p:spPr>
      </p:pic>
      <p:pic>
        <p:nvPicPr>
          <p:cNvPr id="56" name="图片 55"/>
          <p:cNvPicPr>
            <a:picLocks noChangeAspect="1"/>
          </p:cNvPicPr>
          <p:nvPr>
            <p:custDataLst>
              <p:tags r:id="rId23"/>
            </p:custDataLst>
          </p:nvPr>
        </p:nvPicPr>
        <p:blipFill>
          <a:blip r:embed="rId21"/>
          <a:stretch>
            <a:fillRect/>
          </a:stretch>
        </p:blipFill>
        <p:spPr>
          <a:xfrm>
            <a:off x="12069445" y="1763395"/>
            <a:ext cx="421640" cy="436880"/>
          </a:xfrm>
          <a:prstGeom prst="rect">
            <a:avLst/>
          </a:prstGeom>
        </p:spPr>
      </p:pic>
      <p:sp>
        <p:nvSpPr>
          <p:cNvPr id="58" name="圆角矩形 57"/>
          <p:cNvSpPr/>
          <p:nvPr/>
        </p:nvSpPr>
        <p:spPr>
          <a:xfrm>
            <a:off x="10103485" y="1787525"/>
            <a:ext cx="1888490" cy="412750"/>
          </a:xfrm>
          <a:prstGeom prst="roundRect">
            <a:avLst/>
          </a:prstGeom>
          <a:gradFill>
            <a:gsLst>
              <a:gs pos="0">
                <a:srgbClr val="FECF40"/>
              </a:gs>
              <a:gs pos="100000">
                <a:srgbClr val="846C21"/>
              </a:gs>
            </a:gsLst>
            <a:lin ang="5400000" scaled="0"/>
          </a:gra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tx1"/>
                </a:solidFill>
                <a:latin typeface="等线" panose="02010600030101010101" charset="-122"/>
                <a:ea typeface="等线" panose="02010600030101010101" charset="-122"/>
                <a:cs typeface="等线" panose="02010600030101010101" charset="-122"/>
              </a:rPr>
              <a:t>诊断一下这个</a:t>
            </a:r>
            <a:r>
              <a:rPr lang="en-US" altLang="zh-CN" sz="1200">
                <a:solidFill>
                  <a:schemeClr val="tx1"/>
                </a:solidFill>
                <a:latin typeface="等线" panose="02010600030101010101" charset="-122"/>
                <a:ea typeface="等线" panose="02010600030101010101" charset="-122"/>
                <a:cs typeface="等线" panose="02010600030101010101" charset="-122"/>
              </a:rPr>
              <a:t>X</a:t>
            </a:r>
            <a:r>
              <a:rPr lang="zh-CN" altLang="en-US" sz="1200">
                <a:solidFill>
                  <a:schemeClr val="tx1"/>
                </a:solidFill>
                <a:latin typeface="等线" panose="02010600030101010101" charset="-122"/>
                <a:ea typeface="等线" panose="02010600030101010101" charset="-122"/>
                <a:cs typeface="等线" panose="02010600030101010101" charset="-122"/>
              </a:rPr>
              <a:t>光片</a:t>
            </a:r>
            <a:endParaRPr lang="zh-CN" altLang="en-US" sz="1200">
              <a:solidFill>
                <a:schemeClr val="tx1"/>
              </a:solidFill>
              <a:latin typeface="等线" panose="02010600030101010101" charset="-122"/>
              <a:ea typeface="等线" panose="02010600030101010101" charset="-122"/>
              <a:cs typeface="等线" panose="02010600030101010101" charset="-122"/>
            </a:endParaRPr>
          </a:p>
        </p:txBody>
      </p:sp>
      <p:pic>
        <p:nvPicPr>
          <p:cNvPr id="59" name="图片 58"/>
          <p:cNvPicPr>
            <a:picLocks noChangeAspect="1"/>
          </p:cNvPicPr>
          <p:nvPr>
            <p:custDataLst>
              <p:tags r:id="rId24"/>
            </p:custDataLst>
          </p:nvPr>
        </p:nvPicPr>
        <p:blipFill>
          <a:blip r:embed="rId25"/>
          <a:srcRect t="12667"/>
          <a:stretch>
            <a:fillRect/>
          </a:stretch>
        </p:blipFill>
        <p:spPr>
          <a:xfrm>
            <a:off x="8856980" y="2460625"/>
            <a:ext cx="533400" cy="499110"/>
          </a:xfrm>
          <a:prstGeom prst="rect">
            <a:avLst/>
          </a:prstGeom>
        </p:spPr>
      </p:pic>
      <p:sp>
        <p:nvSpPr>
          <p:cNvPr id="60" name="圆角矩形 59"/>
          <p:cNvSpPr/>
          <p:nvPr>
            <p:custDataLst>
              <p:tags r:id="rId26"/>
            </p:custDataLst>
          </p:nvPr>
        </p:nvSpPr>
        <p:spPr>
          <a:xfrm>
            <a:off x="9460230" y="2429510"/>
            <a:ext cx="2337435" cy="1654810"/>
          </a:xfrm>
          <a:prstGeom prst="round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sz="1200">
                <a:solidFill>
                  <a:schemeClr val="tx1"/>
                </a:solidFill>
                <a:latin typeface="等线" panose="02010600030101010101" charset="-122"/>
                <a:ea typeface="等线" panose="02010600030101010101" charset="-122"/>
                <a:cs typeface="等线" panose="02010600030101010101" charset="-122"/>
              </a:rPr>
              <a:t>病人的X光片显示无急性心肺疾病。具体而言，心脏、肺血管和纵隔均在正常范围内。此外，没有胸腔积液或气胸的证据，也没有呈现肺炎的局部气腔密度。然而，有一个暂存的颈椎融合部分评估，可能需要进一步检查。</a:t>
            </a:r>
            <a:endParaRPr sz="1200">
              <a:solidFill>
                <a:schemeClr val="tx1"/>
              </a:solidFill>
              <a:latin typeface="等线" panose="02010600030101010101" charset="-122"/>
              <a:ea typeface="等线" panose="02010600030101010101" charset="-122"/>
              <a:cs typeface="等线" panose="02010600030101010101" charset="-122"/>
            </a:endParaRPr>
          </a:p>
        </p:txBody>
      </p:sp>
      <p:sp>
        <p:nvSpPr>
          <p:cNvPr id="61" name="文本框 60"/>
          <p:cNvSpPr txBox="1"/>
          <p:nvPr/>
        </p:nvSpPr>
        <p:spPr>
          <a:xfrm>
            <a:off x="10333990" y="4437380"/>
            <a:ext cx="816610" cy="1014730"/>
          </a:xfrm>
          <a:prstGeom prst="rect">
            <a:avLst/>
          </a:prstGeom>
          <a:noFill/>
        </p:spPr>
        <p:txBody>
          <a:bodyPr wrap="square" rtlCol="0">
            <a:spAutoFit/>
          </a:bodyPr>
          <a:p>
            <a:pPr algn="ctr"/>
            <a:r>
              <a:rPr lang="en-US" altLang="zh-CN" sz="2000" b="1"/>
              <a:t>.</a:t>
            </a:r>
            <a:endParaRPr lang="en-US" altLang="zh-CN" sz="2000" b="1"/>
          </a:p>
          <a:p>
            <a:pPr algn="ctr"/>
            <a:r>
              <a:rPr lang="en-US" altLang="zh-CN" sz="2000" b="1"/>
              <a:t>.</a:t>
            </a:r>
            <a:endParaRPr lang="en-US" altLang="zh-CN" sz="2000" b="1"/>
          </a:p>
          <a:p>
            <a:pPr algn="ctr"/>
            <a:r>
              <a:rPr lang="en-US" altLang="zh-CN" sz="2000" b="1"/>
              <a:t>.</a:t>
            </a:r>
            <a:endParaRPr lang="en-US" altLang="zh-CN" sz="2000" b="1"/>
          </a:p>
        </p:txBody>
      </p:sp>
    </p:spTree>
    <p:custDataLst>
      <p:tags r:id="rId27"/>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649_3*l_i*1_1"/>
  <p:tag name="KSO_WM_TEMPLATE_CATEGORY" val="diagram"/>
  <p:tag name="KSO_WM_TEMPLATE_INDEX" val="649"/>
  <p:tag name="KSO_WM_UNIT_LAYERLEVEL" val="1_1"/>
  <p:tag name="KSO_WM_TAG_VERSION" val="1.0"/>
  <p:tag name="KSO_WM_BEAUTIFY_FLAG" val="#wm#"/>
  <p:tag name="KSO_WM_UNIT_LINE_FORE_SCHEMECOLOR_INDEX" val="16"/>
  <p:tag name="KSO_WM_UNIT_LINE_FILL_TYPE" val="2"/>
  <p:tag name="KSO_WM_UNIT_TEXT_FILL_FORE_SCHEMECOLOR_INDEX" val="2"/>
  <p:tag name="KSO_WM_UNIT_TEXT_FILL_TYPE" val="1"/>
</p:tagLst>
</file>

<file path=ppt/tags/tag102.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649_3*l_h_i*1_1_4"/>
  <p:tag name="KSO_WM_TEMPLATE_CATEGORY" val="diagram"/>
  <p:tag name="KSO_WM_TEMPLATE_INDEX" val="649"/>
  <p:tag name="KSO_WM_UNIT_LAYERLEVEL" val="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649_3*l_h_i*1_1_3"/>
  <p:tag name="KSO_WM_TEMPLATE_CATEGORY" val="diagram"/>
  <p:tag name="KSO_WM_TEMPLATE_INDEX" val="649"/>
  <p:tag name="KSO_WM_UNIT_LAYERLEVEL" val="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104.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649_3*l_h_i*1_3_3"/>
  <p:tag name="KSO_WM_TEMPLATE_CATEGORY" val="diagram"/>
  <p:tag name="KSO_WM_TEMPLATE_INDEX" val="649"/>
  <p:tag name="KSO_WM_UNIT_LAYERLEVEL" val="1_1_1"/>
  <p:tag name="KSO_WM_TAG_VERSION" val="1.0"/>
  <p:tag name="KSO_WM_BEAUTIFY_FLAG" val="#wm#"/>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649_3*l_h_i*1_3_2"/>
  <p:tag name="KSO_WM_TEMPLATE_CATEGORY" val="diagram"/>
  <p:tag name="KSO_WM_TEMPLATE_INDEX" val="649"/>
  <p:tag name="KSO_WM_UNIT_LAYERLEVEL" val="1_1_1"/>
  <p:tag name="KSO_WM_TAG_VERSION" val="1.0"/>
  <p:tag name="KSO_WM_BEAUTIFY_FLAG" val="#wm#"/>
  <p:tag name="KSO_WM_UNIT_FILL_FORE_SCHEMECOLOR_INDEX" val="14"/>
  <p:tag name="KSO_WM_UNIT_FILL_TYPE" val="1"/>
  <p:tag name="KSO_WM_UNIT_LINE_FORE_SCHEMECOLOR_INDEX" val="7"/>
  <p:tag name="KSO_WM_UNIT_LINE_FILL_TYPE" val="2"/>
  <p:tag name="KSO_WM_UNIT_TEXT_FILL_FORE_SCHEMECOLOR_INDEX" val="2"/>
  <p:tag name="KSO_WM_UNIT_TEXT_FILL_TYPE" val="1"/>
</p:tagLst>
</file>

<file path=ppt/tags/tag106.xml><?xml version="1.0" encoding="utf-8"?>
<p:tagLst xmlns:p="http://schemas.openxmlformats.org/presentationml/2006/main">
  <p:tag name="KSO_WM_UNIT_VALUE" val="106*112"/>
  <p:tag name="KSO_WM_UNIT_HIGHLIGHT" val="0"/>
  <p:tag name="KSO_WM_UNIT_COMPATIBLE" val="0"/>
  <p:tag name="KSO_WM_UNIT_DIAGRAM_ISNUMVISUAL" val="0"/>
  <p:tag name="KSO_WM_UNIT_DIAGRAM_ISREFERUNIT" val="0"/>
  <p:tag name="KSO_WM_DIAGRAM_GROUP_CODE" val="l1-1"/>
  <p:tag name="KSO_WM_UNIT_TYPE" val="l_h_x"/>
  <p:tag name="KSO_WM_UNIT_INDEX" val="1_3_1"/>
  <p:tag name="KSO_WM_UNIT_ID" val="diagram649_3*l_h_x*1_3_1"/>
  <p:tag name="KSO_WM_TEMPLATE_CATEGORY" val="diagram"/>
  <p:tag name="KSO_WM_TEMPLATE_INDEX" val="649"/>
  <p:tag name="KSO_WM_UNIT_LAYERLEVEL" val="1_1_1"/>
  <p:tag name="KSO_WM_TAG_VERSION" val="1.0"/>
  <p:tag name="KSO_WM_BEAUTIFY_FLAG" val="#wm#"/>
  <p:tag name="KSO_WM_UNIT_FILL_FORE_SCHEMECOLOR_INDEX" val="7"/>
  <p:tag name="KSO_WM_UNIT_FILL_TYPE" val="1"/>
  <p:tag name="KSO_WM_UNIT_LINE_FORE_SCHEMECOLOR_INDEX" val="7"/>
  <p:tag name="KSO_WM_UNIT_LINE_FILL_TYPE" val="2"/>
</p:tagLst>
</file>

<file path=ppt/tags/tag107.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649_3*l_h_i*1_1_4"/>
  <p:tag name="KSO_WM_TEMPLATE_CATEGORY" val="diagram"/>
  <p:tag name="KSO_WM_TEMPLATE_INDEX" val="649"/>
  <p:tag name="KSO_WM_UNIT_LAYERLEVEL" val="1_1_1"/>
  <p:tag name="KSO_WM_TAG_VERSION" val="1.0"/>
  <p:tag name="KSO_WM_BEAUTIFY_FLAG" val=""/>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1.xml><?xml version="1.0" encoding="utf-8"?>
<p:tagLst xmlns:p="http://schemas.openxmlformats.org/presentationml/2006/main">
  <p:tag name="COMMONDATA" val="eyJoZGlkIjoiYzVlY2Y0YzZkYWYzNzA2YzFkODE0ZTMyNGM0MmJjMmMifQ=="/>
  <p:tag name="KSO_WPP_MARK_KEY" val="879fd4f0-e6f0-4aab-8e0a-4d636b425da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2672</Words>
  <Application>WPS 演示</Application>
  <PresentationFormat>宽屏</PresentationFormat>
  <Paragraphs>71</Paragraphs>
  <Slides>4</Slides>
  <Notes>4</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4</vt:i4>
      </vt:variant>
    </vt:vector>
  </HeadingPairs>
  <TitlesOfParts>
    <vt:vector size="21" baseType="lpstr">
      <vt:lpstr>Arial</vt:lpstr>
      <vt:lpstr>宋体</vt:lpstr>
      <vt:lpstr>Wingdings</vt:lpstr>
      <vt:lpstr>Wingdings</vt:lpstr>
      <vt:lpstr>微软雅黑</vt:lpstr>
      <vt:lpstr>Arial Unicode MS</vt:lpstr>
      <vt:lpstr>Calibri</vt:lpstr>
      <vt:lpstr>Segoe UI</vt:lpstr>
      <vt:lpstr>汉仪力量黑简</vt:lpstr>
      <vt:lpstr>汉仪超粗圆简</vt:lpstr>
      <vt:lpstr>仿宋</vt:lpstr>
      <vt:lpstr>微软雅黑 Light</vt:lpstr>
      <vt:lpstr>新宋体</vt:lpstr>
      <vt:lpstr>楷体</vt:lpstr>
      <vt:lpstr>等线</vt:lpstr>
      <vt:lpstr>黑体</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王荣胜</cp:lastModifiedBy>
  <cp:revision>243</cp:revision>
  <dcterms:created xsi:type="dcterms:W3CDTF">2019-06-19T02:08:00Z</dcterms:created>
  <dcterms:modified xsi:type="dcterms:W3CDTF">2023-05-24T16:33:38Z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3ABEAAA3FB674F35B86E0EA32325541D_11</vt:lpwstr>
  </property>
</Properties>
</file>