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BPR 贝叶斯个性化排序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2020.10.18  </a:t>
            </a:r>
            <a:r>
              <a:rPr lang="zh-CN" altLang="en-US"/>
              <a:t>王荣胜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02740" y="5318760"/>
            <a:ext cx="8535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Pairwise</a:t>
            </a:r>
            <a:r>
              <a:rPr lang="zh-CN" altLang="en-US"/>
              <a:t>：在序列方法中，排序被转化为对序列分类或对序列回归。所谓的pair就是成对的排序，比如(a,b)一组表明a比b排的靠前。</a:t>
            </a:r>
            <a:endParaRPr lang="zh-CN" altLang="en-US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0170" y="957580"/>
            <a:ext cx="9020175" cy="3905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685" y="77470"/>
            <a:ext cx="358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BPR</a:t>
            </a:r>
            <a:r>
              <a:rPr lang="zh-CN" altLang="en-US"/>
              <a:t>介绍：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3865" y="405765"/>
            <a:ext cx="113290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Pointwise-&gt;</a:t>
            </a:r>
            <a:r>
              <a:rPr lang="zh-CN" altLang="en-US"/>
              <a:t>矩阵分解（</a:t>
            </a:r>
            <a:r>
              <a:rPr lang="en-US" altLang="zh-CN"/>
              <a:t>MF</a:t>
            </a:r>
            <a:r>
              <a:rPr lang="zh-CN" altLang="en-US"/>
              <a:t>）：矩阵分解是通过预测用户对候选物品的评分，然后根据这个预测评分去排序，最后再推荐给用户。无论是预测评分还是预测隐式反馈，</a:t>
            </a:r>
            <a:r>
              <a:rPr lang="zh-CN" altLang="en-US">
                <a:solidFill>
                  <a:srgbClr val="FF0000"/>
                </a:solidFill>
              </a:rPr>
              <a:t>本质上都是在预测用户对一个物品的偏好程度</a:t>
            </a:r>
            <a:r>
              <a:rPr lang="zh-CN" altLang="en-US"/>
              <a:t>。但是这种方法有很大的问题，因为很多时候我们</a:t>
            </a:r>
            <a:r>
              <a:rPr lang="zh-CN" altLang="en-US">
                <a:solidFill>
                  <a:srgbClr val="FF0000"/>
                </a:solidFill>
              </a:rPr>
              <a:t>只能收集到少数正例样本</a:t>
            </a:r>
            <a:r>
              <a:rPr lang="zh-CN" altLang="en-US"/>
              <a:t>，</a:t>
            </a:r>
            <a:r>
              <a:rPr lang="zh-CN" altLang="en-US">
                <a:solidFill>
                  <a:schemeClr val="accent1"/>
                </a:solidFill>
              </a:rPr>
              <a:t>剩下的数据</a:t>
            </a:r>
            <a:r>
              <a:rPr lang="zh-CN" altLang="en-US"/>
              <a:t>其实是真实负例和缺失值的混合构成。（见图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Pairwise-&gt;BPR</a:t>
            </a:r>
            <a:r>
              <a:rPr lang="zh-CN" altLang="en-US"/>
              <a:t>：对于</a:t>
            </a:r>
            <a:r>
              <a:rPr lang="zh-CN" altLang="en-US">
                <a:solidFill>
                  <a:schemeClr val="accent1"/>
                </a:solidFill>
              </a:rPr>
              <a:t>剩下的数据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BPR</a:t>
            </a:r>
            <a:r>
              <a:rPr lang="zh-CN" altLang="en-US"/>
              <a:t>依然无法进行区分。不过和之前的方法不一样的是，BPR 不是单纯地将无反馈数据都看做是负例，而是与正例结合一起来构建偏序关系。</a:t>
            </a:r>
            <a:r>
              <a:rPr lang="zh-CN" altLang="en-US">
                <a:sym typeface="+mn-ea"/>
              </a:rPr>
              <a:t>（见图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3" name="图片 2" descr="user-ite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90" y="3041650"/>
            <a:ext cx="5455920" cy="2659380"/>
          </a:xfrm>
          <a:prstGeom prst="rect">
            <a:avLst/>
          </a:prstGeom>
        </p:spPr>
      </p:pic>
      <p:pic>
        <p:nvPicPr>
          <p:cNvPr id="4" name="图片 3" descr="bp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80" y="2366010"/>
            <a:ext cx="4030980" cy="43478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77060" y="5940425"/>
            <a:ext cx="206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1      MF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879080" y="5940425"/>
            <a:ext cx="1565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2     BPR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5720" y="37465"/>
            <a:ext cx="358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BPR</a:t>
            </a:r>
            <a:r>
              <a:rPr lang="zh-CN" altLang="en-US"/>
              <a:t>介绍：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9270" y="275590"/>
            <a:ext cx="111734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</a:t>
            </a:r>
            <a:r>
              <a:rPr lang="zh-CN" altLang="en-US"/>
              <a:t>显式反馈：用户对物品的评分，如电影评分；</a:t>
            </a:r>
            <a:endParaRPr lang="zh-CN" altLang="en-US"/>
          </a:p>
          <a:p>
            <a:r>
              <a:rPr lang="en-US" altLang="zh-CN"/>
              <a:t>- 隐式反馈：用户对物品的交互行为，如浏览，购买等，现实中绝大部分数据属于隐式反馈，可以从日志中获取。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BPR是基于用户的隐式反馈</a:t>
            </a:r>
            <a:r>
              <a:rPr lang="zh-CN" altLang="en-US"/>
              <a:t>。</a:t>
            </a:r>
            <a:r>
              <a:rPr lang="en-US" altLang="zh-CN"/>
              <a:t>因为是基于贝叶斯的 Pairwise 方法，BPR 有两个基本假设：</a:t>
            </a:r>
            <a:endParaRPr lang="en-US" altLang="zh-CN"/>
          </a:p>
          <a:p>
            <a:r>
              <a:rPr lang="en-US" altLang="zh-CN"/>
              <a:t>- 每个用户之间的偏好行为相互独立，即用户 u 在商品 i 和 j 之间的偏好和其他用户无关。</a:t>
            </a:r>
            <a:endParaRPr lang="en-US" altLang="zh-CN"/>
          </a:p>
          <a:p>
            <a:r>
              <a:rPr lang="en-US" altLang="zh-CN"/>
              <a:t>- 同一用户对不同物品的偏序相互独立，也就是用户 u 在商品 i 和 j 之间的偏好和其他的商品无关。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为什么要有这两个假设？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答：</a:t>
            </a:r>
            <a:r>
              <a:rPr lang="en-US" altLang="zh-CN">
                <a:solidFill>
                  <a:srgbClr val="FF0000"/>
                </a:solidFill>
              </a:rPr>
              <a:t>BPR</a:t>
            </a:r>
            <a:r>
              <a:rPr lang="zh-CN" altLang="en-US">
                <a:solidFill>
                  <a:srgbClr val="FF0000"/>
                </a:solidFill>
              </a:rPr>
              <a:t>是基于贝叶斯的，所以做出了假设。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-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|U|*K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）</a:t>
            </a:r>
            <a:r>
              <a:rPr lang="zh-CN" altLang="en-US">
                <a:solidFill>
                  <a:schemeClr val="tx1"/>
                </a:solidFill>
              </a:rPr>
              <a:t>：用户矩阵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-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|I|*K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）</a:t>
            </a:r>
            <a:r>
              <a:rPr lang="zh-CN" altLang="en-US">
                <a:solidFill>
                  <a:schemeClr val="tx1"/>
                </a:solidFill>
              </a:rPr>
              <a:t>：物品矩阵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-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 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三元组</a:t>
            </a:r>
            <a:r>
              <a:rPr lang="zh-CN" altLang="en-US">
                <a:solidFill>
                  <a:schemeClr val="tx1"/>
                </a:solidFill>
              </a:rPr>
              <a:t>：任意用户u对应的物品进行标记，如果用户u在同时有物品i和j的时候点击了i，那么我们就得到了一个三元组&lt;u,i,j&gt;，它表示对用户u来说，i的排序要比j靠前。如果对于用户u来说我们有m组这样的反馈，那么我们就可以得到m组用户u对应的训练样本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矩阵中的</a:t>
            </a:r>
            <a:r>
              <a:rPr lang="en-US" altLang="zh-CN">
                <a:solidFill>
                  <a:schemeClr val="tx1"/>
                </a:solidFill>
              </a:rPr>
              <a:t>k</a:t>
            </a:r>
            <a:r>
              <a:rPr lang="zh-CN" altLang="en-US">
                <a:solidFill>
                  <a:schemeClr val="tx1"/>
                </a:solidFill>
              </a:rPr>
              <a:t>是什么？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9270" y="5491480"/>
            <a:ext cx="10749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zh-CN" altLang="en-US"/>
              <a:t>是自己定义的，对于用户矩阵W, 我们实际上就是为每一个用户u学出一个k维向量作为该用户的隐向量，同理，对于物品矩阵H, 我们实际上就是为每一个物品i学出一个k维向量作为该物品的隐向量。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5" y="0"/>
            <a:ext cx="358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BPR</a:t>
            </a:r>
            <a:r>
              <a:rPr lang="zh-CN" altLang="en-US"/>
              <a:t>介绍：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74040" y="561340"/>
            <a:ext cx="1118235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输入：训练集D三元组，梯度步长α， 正则化参数λ,分解矩阵维度k。　　　　　　　　　　</a:t>
            </a:r>
            <a:endParaRPr lang="zh-CN" altLang="en-US"/>
          </a:p>
          <a:p>
            <a:r>
              <a:rPr lang="zh-CN" altLang="en-US"/>
              <a:t>输出：模型参数，矩阵W,H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随机初始化矩阵W,H</a:t>
            </a:r>
            <a:endParaRPr lang="zh-CN" altLang="en-US"/>
          </a:p>
          <a:p>
            <a:r>
              <a:rPr lang="zh-CN" altLang="en-US"/>
              <a:t>2. 迭代更新模型参数：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3. 如果W,H收敛，则算法结束，输出W,H，否则回到步骤2.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当我们拿到W,H后，就可以计算出每一个用户u对应的任意一个商品的排序分，最终选择排序分最高的若干商品输出。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0225" y="1972945"/>
            <a:ext cx="3971925" cy="1685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425" y="111760"/>
            <a:ext cx="358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算法流程</a:t>
            </a:r>
            <a:r>
              <a:rPr lang="zh-CN" altLang="en-US"/>
              <a:t>：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5760" y="302260"/>
            <a:ext cx="11389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算法推导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3" name="图片 2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3190" y="1038225"/>
            <a:ext cx="9334500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5760" y="302260"/>
            <a:ext cx="11389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算法推导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3265" y="271780"/>
            <a:ext cx="8395970" cy="63138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5760" y="302260"/>
            <a:ext cx="11389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算法推导</a:t>
            </a:r>
            <a:r>
              <a:rPr lang="en-US" altLang="zh-CN"/>
              <a:t>3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915" y="1519555"/>
            <a:ext cx="9925050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5435" y="250190"/>
            <a:ext cx="114414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刘建平：</a:t>
            </a:r>
            <a:r>
              <a:rPr lang="zh-CN" altLang="en-US"/>
              <a:t>https://www.cnblogs.com/pinard/p/9128682.html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CSDN</a:t>
            </a:r>
            <a:r>
              <a:rPr lang="zh-CN" altLang="en-US"/>
              <a:t>推导：</a:t>
            </a:r>
            <a:r>
              <a:rPr lang="zh-CN" altLang="en-US"/>
              <a:t>https://blog.csdn.net/HPU_FRDHR/article/details/89146866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https://www.biaodianfu.com/bpr.html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https://lumingdong.cn/learning-to-rank-in-recommendation-system.html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WPS 演示</Application>
  <PresentationFormat>宽屏</PresentationFormat>
  <Paragraphs>73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BPR 贝叶斯个性化排序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50</cp:revision>
  <dcterms:created xsi:type="dcterms:W3CDTF">2020-10-18T05:22:00Z</dcterms:created>
  <dcterms:modified xsi:type="dcterms:W3CDTF">2020-10-18T10:42:55Z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