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56" r:id="rId3"/>
    <p:sldId id="461" r:id="rId4"/>
  </p:sldIdLst>
  <p:sldSz cx="12192000" cy="6858000"/>
  <p:notesSz cx="12192000" cy="6858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钼靶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1855" y="1332865"/>
            <a:ext cx="107105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1. </a:t>
            </a:r>
            <a:r>
              <a:rPr lang="zh-CN" altLang="en-US">
                <a:solidFill>
                  <a:srgbClr val="00B050"/>
                </a:solidFill>
              </a:rPr>
              <a:t>数据：I</a:t>
            </a:r>
            <a:r>
              <a:rPr lang="en-US" altLang="zh-CN">
                <a:solidFill>
                  <a:srgbClr val="00B050"/>
                </a:solidFill>
              </a:rPr>
              <a:t>NB</a:t>
            </a:r>
            <a:r>
              <a:rPr lang="zh-CN" altLang="en-US">
                <a:solidFill>
                  <a:srgbClr val="00B050"/>
                </a:solidFill>
              </a:rPr>
              <a:t>reast、BCDR、Mini-DDSM、CDD-CESM、</a:t>
            </a:r>
            <a:r>
              <a:rPr lang="en-US" altLang="zh-CN">
                <a:solidFill>
                  <a:srgbClr val="00B050"/>
                </a:solidFill>
              </a:rPr>
              <a:t>BMCD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RSNA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2. </a:t>
            </a:r>
            <a:r>
              <a:rPr lang="zh-CN" altLang="en-US">
                <a:solidFill>
                  <a:srgbClr val="00B050"/>
                </a:solidFill>
              </a:rPr>
              <a:t>模型：</a:t>
            </a:r>
            <a:r>
              <a:rPr lang="en-US" altLang="zh-CN">
                <a:solidFill>
                  <a:srgbClr val="00B050"/>
                </a:solidFill>
              </a:rPr>
              <a:t>UNet</a:t>
            </a:r>
            <a:r>
              <a:rPr lang="zh-CN" altLang="en-US">
                <a:solidFill>
                  <a:srgbClr val="00B050"/>
                </a:solidFill>
              </a:rPr>
              <a:t>架构，</a:t>
            </a:r>
            <a:r>
              <a:rPr lang="en-US" altLang="zh-CN">
                <a:solidFill>
                  <a:srgbClr val="00B050"/>
                </a:solidFill>
              </a:rPr>
              <a:t>Encoder</a:t>
            </a:r>
            <a:r>
              <a:rPr lang="zh-CN" altLang="en-US">
                <a:solidFill>
                  <a:srgbClr val="00B050"/>
                </a:solidFill>
              </a:rPr>
              <a:t>为</a:t>
            </a:r>
            <a:r>
              <a:rPr lang="en-US" altLang="zh-CN">
                <a:solidFill>
                  <a:srgbClr val="00B050"/>
                </a:solidFill>
              </a:rPr>
              <a:t>ConvNext-small</a:t>
            </a:r>
            <a:r>
              <a:rPr lang="zh-CN" altLang="en-US">
                <a:solidFill>
                  <a:srgbClr val="00B050"/>
                </a:solidFill>
              </a:rPr>
              <a:t>，具备</a:t>
            </a:r>
            <a:r>
              <a:rPr lang="en-US" altLang="zh-CN">
                <a:solidFill>
                  <a:srgbClr val="00B050"/>
                </a:solidFill>
              </a:rPr>
              <a:t>6</a:t>
            </a:r>
            <a:r>
              <a:rPr lang="zh-CN" altLang="en-US">
                <a:solidFill>
                  <a:srgbClr val="00B050"/>
                </a:solidFill>
              </a:rPr>
              <a:t>种持续学习方法的分割头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3. </a:t>
            </a:r>
            <a:r>
              <a:rPr lang="zh-CN" altLang="en-US">
                <a:solidFill>
                  <a:srgbClr val="00B050"/>
                </a:solidFill>
              </a:rPr>
              <a:t>持续学习：Learning Without Forgetting、Elastic Weight Consolidation、Sequential Training、Rehearsal Training、Riemannian Walk、Modeling the Background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/>
              <a:t>4. </a:t>
            </a:r>
            <a:r>
              <a:rPr lang="zh-CN" altLang="en-US"/>
              <a:t>我们的</a:t>
            </a:r>
            <a:r>
              <a:rPr lang="zh-CN" altLang="en-US"/>
              <a:t>工作：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）持续学习方法</a:t>
            </a:r>
            <a:r>
              <a:rPr lang="zh-CN" altLang="en-US"/>
              <a:t>同时分割和分类；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CLIP + Embedding </a:t>
            </a:r>
            <a:r>
              <a:rPr lang="zh-CN" altLang="en-US"/>
              <a:t>，类似大模型</a:t>
            </a:r>
            <a:r>
              <a:rPr lang="zh-CN" altLang="en-US"/>
              <a:t>知识库；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...</a:t>
            </a:r>
            <a:endParaRPr lang="en-US" altLang="zh-CN"/>
          </a:p>
          <a:p>
            <a:pPr indent="0"/>
            <a:r>
              <a:rPr lang="en-US" altLang="zh-CN"/>
              <a:t>5. </a:t>
            </a:r>
            <a:r>
              <a:rPr lang="zh-CN" altLang="en-US"/>
              <a:t>任务排期</a:t>
            </a:r>
            <a:r>
              <a:rPr lang="en-US" altLang="zh-CN"/>
              <a:t> (20</a:t>
            </a:r>
            <a:r>
              <a:rPr lang="zh-CN" altLang="en-US"/>
              <a:t>天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）实验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）我们的方法创新</a:t>
            </a:r>
            <a:r>
              <a:rPr lang="en-US" altLang="zh-CN"/>
              <a:t> + </a:t>
            </a:r>
            <a:r>
              <a:rPr lang="zh-CN" altLang="en-US"/>
              <a:t>实验</a:t>
            </a:r>
            <a:endParaRPr lang="zh-CN" altLang="en-US"/>
          </a:p>
          <a:p>
            <a:pPr indent="457200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）论文</a:t>
            </a:r>
            <a:endParaRPr lang="en-US" altLang="zh-CN"/>
          </a:p>
          <a:p>
            <a:pPr indent="0"/>
            <a:endParaRPr lang="en-US" altLang="zh-CN"/>
          </a:p>
          <a:p>
            <a:pPr indent="0"/>
            <a:endParaRPr lang="en-US" altLang="zh-CN"/>
          </a:p>
          <a:p>
            <a:pPr indent="0"/>
            <a:r>
              <a:rPr lang="en-US" altLang="zh-CN"/>
              <a:t>CVPR 2024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Submission Start: Oct 13 2023 UTC-0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Abstract Registration: Nov 04 2023 06:59AM UTC-0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Submission Deadline: Nov 11 2023 07:59AM UTC-0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西门子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62000" y="1332865"/>
            <a:ext cx="111169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数据：I</a:t>
            </a:r>
            <a:r>
              <a:rPr lang="en-US" altLang="zh-CN">
                <a:solidFill>
                  <a:schemeClr val="tx1"/>
                </a:solidFill>
              </a:rPr>
              <a:t>NB</a:t>
            </a:r>
            <a:r>
              <a:rPr lang="zh-CN" altLang="en-US">
                <a:solidFill>
                  <a:schemeClr val="tx1"/>
                </a:solidFill>
              </a:rPr>
              <a:t>reast、BCDR、Mini-DDSM、CDD-CESM、</a:t>
            </a:r>
            <a:r>
              <a:rPr lang="en-US" altLang="zh-CN">
                <a:solidFill>
                  <a:schemeClr val="tx1"/>
                </a:solidFill>
              </a:rPr>
              <a:t>BMCD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RSNA</a:t>
            </a:r>
            <a:endParaRPr lang="en-US" altLang="zh-CN">
              <a:solidFill>
                <a:schemeClr val="tx1"/>
              </a:solidFill>
            </a:endParaRPr>
          </a:p>
          <a:p>
            <a:pPr indent="457200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）总数据：</a:t>
            </a:r>
            <a:r>
              <a:rPr lang="en-US" altLang="zh-CN">
                <a:solidFill>
                  <a:schemeClr val="tx1"/>
                </a:solidFill>
              </a:rPr>
              <a:t>57574</a:t>
            </a:r>
            <a:r>
              <a:rPr lang="zh-CN" altLang="en-US">
                <a:solidFill>
                  <a:schemeClr val="tx1"/>
                </a:solidFill>
              </a:rPr>
              <a:t>，分类数据（正常</a:t>
            </a:r>
            <a:r>
              <a:rPr lang="en-US" altLang="zh-CN">
                <a:solidFill>
                  <a:schemeClr val="tx1"/>
                </a:solidFill>
              </a:rPr>
              <a:t>1158</a:t>
            </a:r>
            <a:r>
              <a:rPr lang="zh-CN" altLang="en-US">
                <a:solidFill>
                  <a:schemeClr val="tx1"/>
                </a:solidFill>
              </a:rPr>
              <a:t>，异常</a:t>
            </a:r>
            <a:r>
              <a:rPr lang="en-US" altLang="zh-CN">
                <a:solidFill>
                  <a:schemeClr val="tx1"/>
                </a:solidFill>
              </a:rPr>
              <a:t>56416</a:t>
            </a:r>
            <a:r>
              <a:rPr lang="zh-CN" altLang="en-US">
                <a:solidFill>
                  <a:schemeClr val="tx1"/>
                </a:solidFill>
              </a:rPr>
              <a:t>）：</a:t>
            </a:r>
            <a:r>
              <a:rPr lang="en-US" altLang="zh-CN">
                <a:solidFill>
                  <a:schemeClr val="tx1"/>
                </a:solidFill>
              </a:rPr>
              <a:t>57574</a:t>
            </a:r>
            <a:r>
              <a:rPr lang="zh-CN" altLang="en-US">
                <a:solidFill>
                  <a:schemeClr val="tx1"/>
                </a:solidFill>
              </a:rPr>
              <a:t>，分割数据：</a:t>
            </a:r>
            <a:r>
              <a:rPr lang="en-US" altLang="zh-CN">
                <a:solidFill>
                  <a:schemeClr val="tx1"/>
                </a:solidFill>
              </a:rPr>
              <a:t>2574</a:t>
            </a:r>
            <a:r>
              <a:rPr lang="zh-CN" altLang="en-US">
                <a:solidFill>
                  <a:schemeClr val="tx1"/>
                </a:solidFill>
              </a:rPr>
              <a:t>，数据大小：</a:t>
            </a:r>
            <a:r>
              <a:rPr lang="en-US" altLang="zh-CN">
                <a:solidFill>
                  <a:schemeClr val="tx1"/>
                </a:solidFill>
              </a:rPr>
              <a:t>18GB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  <a:p>
            <a:pPr indent="457200"/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2k</a:t>
            </a:r>
            <a:r>
              <a:rPr lang="zh-CN" altLang="en-US">
                <a:solidFill>
                  <a:schemeClr val="tx1"/>
                </a:solidFill>
              </a:rPr>
              <a:t>✖</a:t>
            </a:r>
            <a:r>
              <a:rPr lang="en-US" altLang="zh-CN">
                <a:solidFill>
                  <a:schemeClr val="tx1"/>
                </a:solidFill>
              </a:rPr>
              <a:t>2k</a:t>
            </a:r>
            <a:r>
              <a:rPr lang="zh-CN" altLang="en-US">
                <a:solidFill>
                  <a:schemeClr val="tx1"/>
                </a:solidFill>
              </a:rPr>
              <a:t>训练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模型：</a:t>
            </a:r>
            <a:r>
              <a:rPr lang="en-US" altLang="zh-CN">
                <a:solidFill>
                  <a:schemeClr val="tx1"/>
                </a:solidFill>
              </a:rPr>
              <a:t>UNet</a:t>
            </a:r>
            <a:r>
              <a:rPr lang="zh-CN" altLang="en-US">
                <a:solidFill>
                  <a:schemeClr val="tx1"/>
                </a:solidFill>
              </a:rPr>
              <a:t>架构，</a:t>
            </a:r>
            <a:r>
              <a:rPr lang="en-US" altLang="zh-CN">
                <a:solidFill>
                  <a:schemeClr val="tx1"/>
                </a:solidFill>
              </a:rPr>
              <a:t>Encoder</a:t>
            </a:r>
            <a:r>
              <a:rPr lang="zh-CN" altLang="en-US">
                <a:solidFill>
                  <a:schemeClr val="tx1"/>
                </a:solidFill>
              </a:rPr>
              <a:t>为</a:t>
            </a:r>
            <a:r>
              <a:rPr lang="en-US" altLang="zh-CN">
                <a:solidFill>
                  <a:schemeClr val="tx1"/>
                </a:solidFill>
              </a:rPr>
              <a:t>ConvNext-small</a:t>
            </a:r>
            <a:r>
              <a:rPr lang="zh-CN" altLang="en-US">
                <a:solidFill>
                  <a:schemeClr val="tx1"/>
                </a:solidFill>
              </a:rPr>
              <a:t>，分割头和分类</a:t>
            </a:r>
            <a:r>
              <a:rPr lang="zh-CN" altLang="en-US">
                <a:solidFill>
                  <a:schemeClr val="tx1"/>
                </a:solidFill>
              </a:rPr>
              <a:t>头；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26305" y="2839720"/>
            <a:ext cx="7411720" cy="3877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2890" y="3429000"/>
            <a:ext cx="4881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存在问题：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分类数据存在严重不平衡；</a:t>
            </a:r>
            <a:endParaRPr lang="zh-CN" altLang="en-US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经过同一个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backbones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提取到的特征，由于分类数据没有分割标签，导致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loss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不稳定（解决方案：把分割数据全部当成异常的分类数据进行训练，使得部分分类和分割数据产生重叠）；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现在没有做分布式训练，只能每次单显卡训练，训练速度</a:t>
            </a:r>
            <a:r>
              <a:rPr lang="zh-CN" altLang="en-US">
                <a:solidFill>
                  <a:srgbClr val="FF0000"/>
                </a:solidFill>
              </a:rPr>
              <a:t>很慢；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WPS 演示</Application>
  <PresentationFormat>宽屏</PresentationFormat>
  <Paragraphs>34</Paragraphs>
  <Slides>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Tahoma</vt:lpstr>
      <vt:lpstr>Arial Unicode MS</vt:lpstr>
      <vt:lpstr>等线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381</cp:revision>
  <dcterms:created xsi:type="dcterms:W3CDTF">2022-11-05T07:14:00Z</dcterms:created>
  <dcterms:modified xsi:type="dcterms:W3CDTF">2023-10-19T04:00:28Z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2022-11-09T08:00:00Z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2052-12.1.0.15398</vt:lpwstr>
  </property>
</Properties>
</file>