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6"/>
  </p:notesMasterIdLst>
  <p:handoutMasterIdLst>
    <p:handoutMasterId r:id="rId12"/>
  </p:handoutMasterIdLst>
  <p:sldIdLst>
    <p:sldId id="302" r:id="rId4"/>
    <p:sldId id="464" r:id="rId5"/>
    <p:sldId id="472" r:id="rId7"/>
    <p:sldId id="473" r:id="rId8"/>
    <p:sldId id="475" r:id="rId9"/>
    <p:sldId id="476" r:id="rId10"/>
    <p:sldId id="301" r:id="rId11"/>
  </p:sldIdLst>
  <p:sldSz cx="12192000" cy="6858000"/>
  <p:notesSz cx="12192000" cy="6858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246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34" y="114"/>
      </p:cViewPr>
      <p:guideLst>
        <p:guide orient="horz" pos="2874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39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CD7D-0742-4322-B9A4-11BE1F8FB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B514-8521-4D9E-BB3A-2ACD3555FA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2.xml"/><Relationship Id="rId16" Type="http://schemas.openxmlformats.org/officeDocument/2006/relationships/tags" Target="../tags/tag1.xml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8" Type="http://schemas.openxmlformats.org/officeDocument/2006/relationships/theme" Target="../theme/theme2.xml"/><Relationship Id="rId17" Type="http://schemas.openxmlformats.org/officeDocument/2006/relationships/tags" Target="../tags/tag4.xml"/><Relationship Id="rId16" Type="http://schemas.openxmlformats.org/officeDocument/2006/relationships/tags" Target="../tags/tag3.xml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 userDrawn="1"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 userDrawn="1"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 userDrawn="1"/>
        </p:nvPicPr>
        <p:blipFill>
          <a:blip r:embed="rId9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 userDrawn="1"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 userDrawn="1"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 userDrawn="1"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 userDrawn="1"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 userDrawn="1"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 userDrawn="1"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 userDrawn="1"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769104" y="6343661"/>
            <a:ext cx="1282956" cy="215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Methodology</a:t>
            </a:r>
            <a:endParaRPr lang="en-US" altLang="zh-CN" dirty="0"/>
          </a:p>
        </p:txBody>
      </p:sp>
      <p:sp>
        <p:nvSpPr>
          <p:cNvPr id="4" name="Holder 4"/>
          <p:cNvSpPr txBox="1"/>
          <p:nvPr userDrawn="1">
            <p:custDataLst>
              <p:tags r:id="rId16"/>
            </p:custDataLst>
          </p:nvPr>
        </p:nvSpPr>
        <p:spPr>
          <a:xfrm>
            <a:off x="8839451" y="6351270"/>
            <a:ext cx="1282956" cy="215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Work P</a:t>
            </a:r>
            <a:r>
              <a:rPr lang="en-US" altLang="zh-CN" dirty="0"/>
              <a:t>lan</a:t>
            </a:r>
            <a:endParaRPr lang="en-US" altLang="zh-CN" dirty="0"/>
          </a:p>
        </p:txBody>
      </p:sp>
      <p:sp>
        <p:nvSpPr>
          <p:cNvPr id="5" name="Holder 4"/>
          <p:cNvSpPr txBox="1"/>
          <p:nvPr userDrawn="1">
            <p:custDataLst>
              <p:tags r:id="rId17"/>
            </p:custDataLst>
          </p:nvPr>
        </p:nvSpPr>
        <p:spPr>
          <a:xfrm>
            <a:off x="5486400" y="6351270"/>
            <a:ext cx="1445895" cy="215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pc="-90" dirty="0">
                <a:sym typeface="+mn-ea"/>
              </a:rPr>
              <a:t>Problem Statement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 userDrawn="1"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 userDrawn="1"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 userDrawn="1"/>
        </p:nvPicPr>
        <p:blipFill>
          <a:blip r:embed="rId9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 userDrawn="1"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 userDrawn="1"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 userDrawn="1"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 userDrawn="1"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 userDrawn="1"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 userDrawn="1"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 userDrawn="1"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769104" y="6343661"/>
            <a:ext cx="1282956" cy="215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Methodology</a:t>
            </a:r>
            <a:endParaRPr lang="en-US" altLang="zh-CN" dirty="0"/>
          </a:p>
        </p:txBody>
      </p:sp>
      <p:sp>
        <p:nvSpPr>
          <p:cNvPr id="4" name="Holder 4"/>
          <p:cNvSpPr txBox="1"/>
          <p:nvPr userDrawn="1">
            <p:custDataLst>
              <p:tags r:id="rId16"/>
            </p:custDataLst>
          </p:nvPr>
        </p:nvSpPr>
        <p:spPr>
          <a:xfrm>
            <a:off x="8839451" y="6351270"/>
            <a:ext cx="1282956" cy="215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Work P</a:t>
            </a:r>
            <a:r>
              <a:rPr lang="en-US" altLang="zh-CN" dirty="0"/>
              <a:t>lan</a:t>
            </a:r>
            <a:endParaRPr lang="en-US" altLang="zh-CN" dirty="0"/>
          </a:p>
        </p:txBody>
      </p:sp>
      <p:sp>
        <p:nvSpPr>
          <p:cNvPr id="5" name="Holder 4"/>
          <p:cNvSpPr txBox="1"/>
          <p:nvPr userDrawn="1">
            <p:custDataLst>
              <p:tags r:id="rId17"/>
            </p:custDataLst>
          </p:nvPr>
        </p:nvSpPr>
        <p:spPr>
          <a:xfrm>
            <a:off x="5486400" y="6351270"/>
            <a:ext cx="1445895" cy="215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pc="-90" dirty="0">
                <a:sym typeface="+mn-ea"/>
              </a:rPr>
              <a:t>Problem Statement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tags" Target="../tags/tag9.xml"/><Relationship Id="rId4" Type="http://schemas.openxmlformats.org/officeDocument/2006/relationships/image" Target="../media/image13.png"/><Relationship Id="rId3" Type="http://schemas.openxmlformats.org/officeDocument/2006/relationships/tags" Target="../tags/tag8.xml"/><Relationship Id="rId2" Type="http://schemas.openxmlformats.org/officeDocument/2006/relationships/image" Target="../media/image12.png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8.xml"/><Relationship Id="rId16" Type="http://schemas.openxmlformats.org/officeDocument/2006/relationships/image" Target="../media/image16.png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image" Target="../media/image15.png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image" Target="../media/image18.png"/><Relationship Id="rId7" Type="http://schemas.openxmlformats.org/officeDocument/2006/relationships/tags" Target="../tags/tag22.xml"/><Relationship Id="rId6" Type="http://schemas.openxmlformats.org/officeDocument/2006/relationships/image" Target="../media/image17.png"/><Relationship Id="rId5" Type="http://schemas.openxmlformats.org/officeDocument/2006/relationships/tags" Target="../tags/tag21.xml"/><Relationship Id="rId4" Type="http://schemas.openxmlformats.org/officeDocument/2006/relationships/image" Target="../media/image13.png"/><Relationship Id="rId3" Type="http://schemas.openxmlformats.org/officeDocument/2006/relationships/tags" Target="../tags/tag20.xml"/><Relationship Id="rId2" Type="http://schemas.openxmlformats.org/officeDocument/2006/relationships/image" Target="../media/image12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7.xml"/><Relationship Id="rId6" Type="http://schemas.openxmlformats.org/officeDocument/2006/relationships/image" Target="../media/image19.png"/><Relationship Id="rId5" Type="http://schemas.openxmlformats.org/officeDocument/2006/relationships/tags" Target="../tags/tag26.xml"/><Relationship Id="rId4" Type="http://schemas.openxmlformats.org/officeDocument/2006/relationships/image" Target="../media/image13.png"/><Relationship Id="rId3" Type="http://schemas.openxmlformats.org/officeDocument/2006/relationships/tags" Target="../tags/tag25.xml"/><Relationship Id="rId2" Type="http://schemas.openxmlformats.org/officeDocument/2006/relationships/image" Target="../media/image12.png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png"/><Relationship Id="rId7" Type="http://schemas.openxmlformats.org/officeDocument/2006/relationships/tags" Target="../tags/tag31.xml"/><Relationship Id="rId6" Type="http://schemas.openxmlformats.org/officeDocument/2006/relationships/image" Target="../media/image20.png"/><Relationship Id="rId5" Type="http://schemas.openxmlformats.org/officeDocument/2006/relationships/tags" Target="../tags/tag30.xml"/><Relationship Id="rId4" Type="http://schemas.openxmlformats.org/officeDocument/2006/relationships/image" Target="../media/image13.png"/><Relationship Id="rId3" Type="http://schemas.openxmlformats.org/officeDocument/2006/relationships/tags" Target="../tags/tag29.xml"/><Relationship Id="rId2" Type="http://schemas.openxmlformats.org/officeDocument/2006/relationships/image" Target="../media/image12.png"/><Relationship Id="rId10" Type="http://schemas.openxmlformats.org/officeDocument/2006/relationships/notesSlide" Target="../notesSlides/notesSlide4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tags" Target="../tags/tag34.xml"/><Relationship Id="rId4" Type="http://schemas.openxmlformats.org/officeDocument/2006/relationships/image" Target="../media/image13.png"/><Relationship Id="rId3" Type="http://schemas.openxmlformats.org/officeDocument/2006/relationships/tags" Target="../tags/tag33.xml"/><Relationship Id="rId2" Type="http://schemas.openxmlformats.org/officeDocument/2006/relationships/image" Target="../media/image12.png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image" Target="../media/image28.jpeg"/><Relationship Id="rId6" Type="http://schemas.openxmlformats.org/officeDocument/2006/relationships/tags" Target="../tags/tag3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5.xml"/><Relationship Id="rId10" Type="http://schemas.openxmlformats.org/officeDocument/2006/relationships/tags" Target="../tags/tag38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0" y="762000"/>
            <a:ext cx="12192000" cy="2888615"/>
          </a:xfrm>
          <a:prstGeom prst="rect">
            <a:avLst/>
          </a:prstGeom>
          <a:solidFill>
            <a:srgbClr val="007C5B"/>
          </a:solidFill>
        </p:spPr>
        <p:txBody>
          <a:bodyPr vert="horz" wrap="square" lIns="0" tIns="13335" rIns="0" bIns="0" rtlCol="0"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175" dirty="0" err="1">
                <a:solidFill>
                  <a:srgbClr val="007C5B"/>
                </a:solidFill>
                <a:latin typeface="Arial Black" panose="020B0A04020102020204" pitchFamily="34" charset="0"/>
              </a:rPr>
              <a:t>lvyGPT：...</a:t>
            </a:r>
            <a:endParaRPr lang="en-US" sz="4400" spc="-175" dirty="0" err="1">
              <a:solidFill>
                <a:srgbClr val="007C5B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30855" y="2057400"/>
            <a:ext cx="6182360" cy="158559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R="168910" algn="ctr">
              <a:lnSpc>
                <a:spcPct val="100000"/>
              </a:lnSpc>
              <a:spcBef>
                <a:spcPts val="105"/>
              </a:spcBef>
            </a:pPr>
            <a:r>
              <a:rPr lang="zh-CN" altLang="en-US" sz="2000" b="1" spc="-16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王荣胜</a:t>
            </a:r>
            <a:endParaRPr lang="en-US" sz="2000" b="1" spc="-16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R="168910" algn="ctr">
              <a:lnSpc>
                <a:spcPct val="100000"/>
              </a:lnSpc>
              <a:spcBef>
                <a:spcPts val="105"/>
              </a:spcBef>
            </a:pPr>
            <a:endParaRPr lang="en-US" sz="2000" b="1" spc="-16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R="168910" algn="ctr">
              <a:lnSpc>
                <a:spcPct val="100000"/>
              </a:lnSpc>
              <a:spcBef>
                <a:spcPts val="105"/>
              </a:spcBef>
            </a:pPr>
            <a:endParaRPr lang="en-US" sz="2000" b="1" spc="-16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R="168910" algn="ctr">
              <a:lnSpc>
                <a:spcPct val="100000"/>
              </a:lnSpc>
              <a:spcBef>
                <a:spcPts val="105"/>
              </a:spcBef>
            </a:pPr>
            <a:r>
              <a:rPr lang="en-US" sz="2000" b="1" spc="-16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12/06/2023</a:t>
            </a:r>
            <a:endParaRPr lang="en-US" sz="2000" b="1" spc="-16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9375" y="1295400"/>
            <a:ext cx="9597390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lang="zh-CN" altLang="en-US" sz="3600" spc="-175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工作</a:t>
            </a:r>
            <a:r>
              <a:rPr lang="zh-CN" altLang="en-US" sz="3600" spc="-175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进展</a:t>
            </a:r>
            <a:endParaRPr lang="zh-CN" altLang="en-US" sz="3600" spc="-175" dirty="0" err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33800" y="4114800"/>
            <a:ext cx="4828540" cy="1363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588391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乳腺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钼靶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object 3"/>
          <p:cNvPicPr/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7696835" y="6020435"/>
            <a:ext cx="224790" cy="2241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81600" y="6019800"/>
            <a:ext cx="416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</a:t>
            </a:r>
            <a:r>
              <a:rPr lang="zh-CN" altLang="en-US"/>
              <a:t>ulti-task </a:t>
            </a:r>
            <a:r>
              <a:rPr lang="en-US"/>
              <a:t>M</a:t>
            </a:r>
            <a:r>
              <a:rPr lang="en-US"/>
              <a:t>odel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62175" y="5791200"/>
            <a:ext cx="7886700" cy="933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89910" y="1105535"/>
            <a:ext cx="5874385" cy="3072765"/>
          </a:xfrm>
          <a:prstGeom prst="rect">
            <a:avLst/>
          </a:prstGeom>
        </p:spPr>
      </p:pic>
      <p:sp>
        <p:nvSpPr>
          <p:cNvPr id="11" name="圆角矩形 10"/>
          <p:cNvSpPr/>
          <p:nvPr>
            <p:custDataLst>
              <p:tags r:id="rId7"/>
            </p:custDataLst>
          </p:nvPr>
        </p:nvSpPr>
        <p:spPr>
          <a:xfrm>
            <a:off x="76200" y="1447800"/>
            <a:ext cx="3013710" cy="18307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153035" y="1600200"/>
            <a:ext cx="2877185" cy="1561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/>
              <a:t>公有数据</a:t>
            </a:r>
            <a:endParaRPr lang="en-US" altLang="zh-CN"/>
          </a:p>
          <a:p>
            <a:pPr algn="ctr"/>
            <a:r>
              <a:rPr lang="en-US" altLang="zh-CN"/>
              <a:t>CSAW-CC, InB</a:t>
            </a:r>
            <a:r>
              <a:rPr lang="en-US" altLang="zh-CN"/>
              <a:t>reast, RSNA, VinDr-Mammo, MIAS, BCDR, Mini-DDSM, CMMD, CDD-CESM, BMCD, EMBED,...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4" name="圆角矩形 13"/>
          <p:cNvSpPr/>
          <p:nvPr>
            <p:custDataLst>
              <p:tags r:id="rId9"/>
            </p:custDataLst>
          </p:nvPr>
        </p:nvSpPr>
        <p:spPr>
          <a:xfrm>
            <a:off x="76200" y="3405505"/>
            <a:ext cx="3013710" cy="6400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153035" y="3557905"/>
            <a:ext cx="2877185" cy="1561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/>
              <a:t>私有数据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886200" y="4648200"/>
            <a:ext cx="4739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统一的多任务架构乳腺钼靶检测</a:t>
            </a:r>
            <a:r>
              <a:rPr lang="zh-CN" altLang="en-US"/>
              <a:t>系统</a:t>
            </a:r>
            <a:endParaRPr lang="zh-CN" altLang="en-US"/>
          </a:p>
        </p:txBody>
      </p:sp>
      <p:pic>
        <p:nvPicPr>
          <p:cNvPr id="19" name="图片 18" descr="QQ图片202306101358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839200" y="1828800"/>
            <a:ext cx="3366770" cy="201041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-448945" y="4109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数据</a:t>
            </a:r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4038600" y="41217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模型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14"/>
            </p:custDataLst>
          </p:nvPr>
        </p:nvSpPr>
        <p:spPr>
          <a:xfrm>
            <a:off x="8534400" y="4109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预测</a:t>
            </a:r>
            <a:r>
              <a:rPr lang="zh-CN" altLang="en-US"/>
              <a:t>输出</a:t>
            </a:r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05200" y="5410200"/>
            <a:ext cx="5699125" cy="717550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17"/>
            </p:custDataLst>
          </p:nvPr>
        </p:nvSpPr>
        <p:spPr>
          <a:xfrm>
            <a:off x="4419600" y="6127750"/>
            <a:ext cx="416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内部验证</a:t>
            </a:r>
            <a:r>
              <a:rPr lang="zh-CN" altLang="en-US"/>
              <a:t>效果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588391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乳腺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钼靶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object 3"/>
          <p:cNvPicPr/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7696835" y="6020435"/>
            <a:ext cx="224790" cy="224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62175" y="5791200"/>
            <a:ext cx="7886700" cy="933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2000" y="1378585"/>
            <a:ext cx="5410200" cy="39471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76400" y="5562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API</a:t>
            </a:r>
            <a:r>
              <a:rPr lang="zh-CN" altLang="en-US"/>
              <a:t>服务调用</a:t>
            </a:r>
            <a:r>
              <a:rPr lang="zh-CN" altLang="en-US"/>
              <a:t>访问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248400" y="1065530"/>
            <a:ext cx="5793740" cy="426021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7392035" y="5562600"/>
            <a:ext cx="416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在线可视化</a:t>
            </a:r>
            <a:r>
              <a:rPr lang="zh-CN"/>
              <a:t>推理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588391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医疗大语言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模型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object 3"/>
          <p:cNvPicPr/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7696835" y="6020435"/>
            <a:ext cx="224790" cy="224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62175" y="5791200"/>
            <a:ext cx="7886700" cy="933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200" y="1826895"/>
            <a:ext cx="8229600" cy="32035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10000" y="56521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IvyGPT-</a:t>
            </a:r>
            <a:r>
              <a:rPr lang="zh-CN" altLang="en-US"/>
              <a:t>医疗</a:t>
            </a:r>
            <a:r>
              <a:rPr lang="zh-CN" altLang="en-US"/>
              <a:t>大语言模型</a:t>
            </a:r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7"/>
            </p:custDataLst>
          </p:nvPr>
        </p:nvSpPr>
        <p:spPr>
          <a:xfrm>
            <a:off x="8610600" y="2514600"/>
            <a:ext cx="3013710" cy="18307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数据积累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丰富的中西医预训练语料积累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百</a:t>
            </a:r>
            <a:r>
              <a:rPr lang="en-US" altLang="zh-CN" b="1">
                <a:solidFill>
                  <a:schemeClr val="tx1"/>
                </a:solidFill>
              </a:rPr>
              <a:t>GB)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高质量的医学监督微调数据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超一千万条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588391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医疗大语言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模型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object 3"/>
          <p:cNvPicPr/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7696835" y="6020435"/>
            <a:ext cx="224790" cy="224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62175" y="5791200"/>
            <a:ext cx="7886700" cy="933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24600" y="1295400"/>
            <a:ext cx="4692015" cy="39236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90600" y="2571750"/>
            <a:ext cx="4237990" cy="17227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64590" y="42672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研究评测</a:t>
            </a:r>
            <a:r>
              <a:rPr lang="en-US" altLang="zh-CN"/>
              <a:t> (</a:t>
            </a:r>
            <a:r>
              <a:rPr lang="zh-CN" altLang="en-US"/>
              <a:t>性能最优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365240" y="5486400"/>
            <a:ext cx="4651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在权威医学</a:t>
            </a:r>
            <a:r>
              <a:rPr lang="en-US" altLang="zh-CN"/>
              <a:t>LLM</a:t>
            </a:r>
            <a:r>
              <a:rPr lang="zh-CN" altLang="en-US"/>
              <a:t>榜单</a:t>
            </a:r>
            <a:r>
              <a:rPr lang="en-US" altLang="zh-CN"/>
              <a:t>CMB</a:t>
            </a:r>
            <a:r>
              <a:rPr lang="zh-CN" altLang="en-US"/>
              <a:t>上，</a:t>
            </a:r>
            <a:r>
              <a:rPr lang="en-US" altLang="zh-CN"/>
              <a:t>IvyGPT</a:t>
            </a:r>
            <a:r>
              <a:rPr lang="zh-CN" altLang="en-US"/>
              <a:t>在研究机构发布的医学</a:t>
            </a:r>
            <a:r>
              <a:rPr lang="zh-CN" altLang="en-US"/>
              <a:t>大模型</a:t>
            </a:r>
            <a:r>
              <a:rPr lang="zh-CN" altLang="en-US"/>
              <a:t>中排名第一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588391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医疗大语言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模型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object 3"/>
          <p:cNvPicPr/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7696835" y="6020435"/>
            <a:ext cx="224790" cy="224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62175" y="5791200"/>
            <a:ext cx="7886700" cy="933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09800" y="1524000"/>
            <a:ext cx="8060055" cy="4918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9583256" y="317505"/>
            <a:ext cx="1056005" cy="399415"/>
            <a:chOff x="9583256" y="317505"/>
            <a:chExt cx="1056005" cy="399415"/>
          </a:xfrm>
        </p:grpSpPr>
        <p:sp>
          <p:nvSpPr>
            <p:cNvPr id="9" name="object 9"/>
            <p:cNvSpPr/>
            <p:nvPr/>
          </p:nvSpPr>
          <p:spPr>
            <a:xfrm>
              <a:off x="10180552" y="599263"/>
              <a:ext cx="25400" cy="13970"/>
            </a:xfrm>
            <a:custGeom>
              <a:avLst/>
              <a:gdLst/>
              <a:ahLst/>
              <a:cxnLst/>
              <a:rect l="l" t="t" r="r" b="b"/>
              <a:pathLst>
                <a:path w="25400" h="13970">
                  <a:moveTo>
                    <a:pt x="20161" y="0"/>
                  </a:moveTo>
                  <a:lnTo>
                    <a:pt x="5040" y="0"/>
                  </a:lnTo>
                  <a:lnTo>
                    <a:pt x="0" y="6233"/>
                  </a:lnTo>
                  <a:lnTo>
                    <a:pt x="0" y="13767"/>
                  </a:lnTo>
                  <a:lnTo>
                    <a:pt x="25202" y="7423"/>
                  </a:lnTo>
                  <a:lnTo>
                    <a:pt x="25202" y="4986"/>
                  </a:lnTo>
                  <a:lnTo>
                    <a:pt x="2016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83256" y="317505"/>
              <a:ext cx="1055977" cy="39894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141" y="319999"/>
            <a:ext cx="216740" cy="13913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022737" y="318756"/>
            <a:ext cx="176530" cy="82550"/>
          </a:xfrm>
          <a:custGeom>
            <a:avLst/>
            <a:gdLst/>
            <a:ahLst/>
            <a:cxnLst/>
            <a:rect l="l" t="t" r="r" b="b"/>
            <a:pathLst>
              <a:path w="176529" h="82550">
                <a:moveTo>
                  <a:pt x="4927" y="81038"/>
                </a:moveTo>
                <a:lnTo>
                  <a:pt x="4610" y="79794"/>
                </a:lnTo>
                <a:lnTo>
                  <a:pt x="3352" y="76047"/>
                </a:lnTo>
                <a:lnTo>
                  <a:pt x="825" y="76047"/>
                </a:lnTo>
                <a:lnTo>
                  <a:pt x="0" y="82270"/>
                </a:lnTo>
                <a:lnTo>
                  <a:pt x="4927" y="81038"/>
                </a:lnTo>
                <a:close/>
              </a:path>
              <a:path w="176529" h="82550">
                <a:moveTo>
                  <a:pt x="118021" y="11226"/>
                </a:moveTo>
                <a:lnTo>
                  <a:pt x="97853" y="1244"/>
                </a:lnTo>
                <a:lnTo>
                  <a:pt x="95338" y="6235"/>
                </a:lnTo>
                <a:lnTo>
                  <a:pt x="92811" y="9969"/>
                </a:lnTo>
                <a:lnTo>
                  <a:pt x="89039" y="14960"/>
                </a:lnTo>
                <a:lnTo>
                  <a:pt x="83997" y="13716"/>
                </a:lnTo>
                <a:lnTo>
                  <a:pt x="71399" y="11226"/>
                </a:lnTo>
                <a:lnTo>
                  <a:pt x="68872" y="13716"/>
                </a:lnTo>
                <a:lnTo>
                  <a:pt x="72656" y="16205"/>
                </a:lnTo>
                <a:lnTo>
                  <a:pt x="77698" y="18707"/>
                </a:lnTo>
                <a:lnTo>
                  <a:pt x="82740" y="22440"/>
                </a:lnTo>
                <a:lnTo>
                  <a:pt x="78003" y="27101"/>
                </a:lnTo>
                <a:lnTo>
                  <a:pt x="73279" y="31635"/>
                </a:lnTo>
                <a:lnTo>
                  <a:pt x="68554" y="35941"/>
                </a:lnTo>
                <a:lnTo>
                  <a:pt x="63830" y="39890"/>
                </a:lnTo>
                <a:lnTo>
                  <a:pt x="65087" y="41148"/>
                </a:lnTo>
                <a:lnTo>
                  <a:pt x="61937" y="38646"/>
                </a:lnTo>
                <a:lnTo>
                  <a:pt x="58788" y="36156"/>
                </a:lnTo>
                <a:lnTo>
                  <a:pt x="49974" y="28676"/>
                </a:lnTo>
                <a:lnTo>
                  <a:pt x="42405" y="38646"/>
                </a:lnTo>
                <a:lnTo>
                  <a:pt x="32334" y="38646"/>
                </a:lnTo>
                <a:lnTo>
                  <a:pt x="31064" y="21196"/>
                </a:lnTo>
                <a:lnTo>
                  <a:pt x="39687" y="19875"/>
                </a:lnTo>
                <a:lnTo>
                  <a:pt x="48082" y="18084"/>
                </a:lnTo>
                <a:lnTo>
                  <a:pt x="55524" y="16281"/>
                </a:lnTo>
                <a:lnTo>
                  <a:pt x="61315" y="14960"/>
                </a:lnTo>
                <a:lnTo>
                  <a:pt x="65087" y="16205"/>
                </a:lnTo>
                <a:lnTo>
                  <a:pt x="67614" y="16205"/>
                </a:lnTo>
                <a:lnTo>
                  <a:pt x="68872" y="14960"/>
                </a:lnTo>
                <a:lnTo>
                  <a:pt x="67297" y="13716"/>
                </a:lnTo>
                <a:lnTo>
                  <a:pt x="49974" y="0"/>
                </a:lnTo>
                <a:lnTo>
                  <a:pt x="44932" y="3746"/>
                </a:lnTo>
                <a:lnTo>
                  <a:pt x="29806" y="13716"/>
                </a:lnTo>
                <a:lnTo>
                  <a:pt x="9652" y="9969"/>
                </a:lnTo>
                <a:lnTo>
                  <a:pt x="11874" y="79286"/>
                </a:lnTo>
                <a:lnTo>
                  <a:pt x="33591" y="73825"/>
                </a:lnTo>
                <a:lnTo>
                  <a:pt x="33591" y="69811"/>
                </a:lnTo>
                <a:lnTo>
                  <a:pt x="49479" y="69811"/>
                </a:lnTo>
                <a:lnTo>
                  <a:pt x="65951" y="65671"/>
                </a:lnTo>
                <a:lnTo>
                  <a:pt x="63830" y="63588"/>
                </a:lnTo>
                <a:lnTo>
                  <a:pt x="60058" y="59842"/>
                </a:lnTo>
                <a:lnTo>
                  <a:pt x="51231" y="52362"/>
                </a:lnTo>
                <a:lnTo>
                  <a:pt x="42405" y="63588"/>
                </a:lnTo>
                <a:lnTo>
                  <a:pt x="33591" y="63588"/>
                </a:lnTo>
                <a:lnTo>
                  <a:pt x="32334" y="46126"/>
                </a:lnTo>
                <a:lnTo>
                  <a:pt x="61315" y="46126"/>
                </a:lnTo>
                <a:lnTo>
                  <a:pt x="63830" y="44881"/>
                </a:lnTo>
                <a:lnTo>
                  <a:pt x="65087" y="42392"/>
                </a:lnTo>
                <a:lnTo>
                  <a:pt x="66357" y="43637"/>
                </a:lnTo>
                <a:lnTo>
                  <a:pt x="69075" y="42392"/>
                </a:lnTo>
                <a:lnTo>
                  <a:pt x="91554" y="29921"/>
                </a:lnTo>
                <a:lnTo>
                  <a:pt x="97853" y="36156"/>
                </a:lnTo>
                <a:lnTo>
                  <a:pt x="99110" y="38646"/>
                </a:lnTo>
                <a:lnTo>
                  <a:pt x="105537" y="38722"/>
                </a:lnTo>
                <a:lnTo>
                  <a:pt x="108877" y="34594"/>
                </a:lnTo>
                <a:lnTo>
                  <a:pt x="108229" y="29921"/>
                </a:lnTo>
                <a:lnTo>
                  <a:pt x="107975" y="28130"/>
                </a:lnTo>
                <a:lnTo>
                  <a:pt x="101638" y="21196"/>
                </a:lnTo>
                <a:lnTo>
                  <a:pt x="105422" y="18707"/>
                </a:lnTo>
                <a:lnTo>
                  <a:pt x="107937" y="16205"/>
                </a:lnTo>
                <a:lnTo>
                  <a:pt x="108775" y="14960"/>
                </a:lnTo>
                <a:lnTo>
                  <a:pt x="110451" y="12471"/>
                </a:lnTo>
                <a:lnTo>
                  <a:pt x="114236" y="13716"/>
                </a:lnTo>
                <a:lnTo>
                  <a:pt x="116763" y="12471"/>
                </a:lnTo>
                <a:lnTo>
                  <a:pt x="118021" y="11226"/>
                </a:lnTo>
                <a:close/>
              </a:path>
              <a:path w="176529" h="82550">
                <a:moveTo>
                  <a:pt x="118884" y="52349"/>
                </a:moveTo>
                <a:lnTo>
                  <a:pt x="101638" y="44881"/>
                </a:lnTo>
                <a:lnTo>
                  <a:pt x="99110" y="49872"/>
                </a:lnTo>
                <a:lnTo>
                  <a:pt x="96596" y="53606"/>
                </a:lnTo>
                <a:lnTo>
                  <a:pt x="92811" y="58597"/>
                </a:lnTo>
                <a:lnTo>
                  <a:pt x="87769" y="56108"/>
                </a:lnTo>
                <a:lnTo>
                  <a:pt x="72656" y="53606"/>
                </a:lnTo>
                <a:lnTo>
                  <a:pt x="70129" y="56108"/>
                </a:lnTo>
                <a:lnTo>
                  <a:pt x="75171" y="58597"/>
                </a:lnTo>
                <a:lnTo>
                  <a:pt x="79959" y="62141"/>
                </a:lnTo>
                <a:lnTo>
                  <a:pt x="118884" y="52349"/>
                </a:lnTo>
                <a:close/>
              </a:path>
              <a:path w="176529" h="82550">
                <a:moveTo>
                  <a:pt x="175983" y="21196"/>
                </a:moveTo>
                <a:lnTo>
                  <a:pt x="154559" y="4991"/>
                </a:lnTo>
                <a:lnTo>
                  <a:pt x="145745" y="16205"/>
                </a:lnTo>
                <a:lnTo>
                  <a:pt x="118021" y="16205"/>
                </a:lnTo>
                <a:lnTo>
                  <a:pt x="120535" y="22440"/>
                </a:lnTo>
                <a:lnTo>
                  <a:pt x="147002" y="22440"/>
                </a:lnTo>
                <a:lnTo>
                  <a:pt x="145745" y="39890"/>
                </a:lnTo>
                <a:lnTo>
                  <a:pt x="120535" y="39890"/>
                </a:lnTo>
                <a:lnTo>
                  <a:pt x="123063" y="46126"/>
                </a:lnTo>
                <a:lnTo>
                  <a:pt x="143586" y="46126"/>
                </a:lnTo>
                <a:lnTo>
                  <a:pt x="167538" y="40093"/>
                </a:lnTo>
                <a:lnTo>
                  <a:pt x="168427" y="24930"/>
                </a:lnTo>
                <a:lnTo>
                  <a:pt x="172199" y="23685"/>
                </a:lnTo>
                <a:lnTo>
                  <a:pt x="174726" y="23685"/>
                </a:lnTo>
                <a:lnTo>
                  <a:pt x="175983" y="21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3534" y="115537"/>
            <a:ext cx="751028" cy="829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27305"/>
            <a:ext cx="3276600" cy="1006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76200"/>
            <a:ext cx="3949700" cy="868680"/>
          </a:xfrm>
          <a:prstGeom prst="rect">
            <a:avLst/>
          </a:prstGeom>
        </p:spPr>
      </p:pic>
      <p:grpSp>
        <p:nvGrpSpPr>
          <p:cNvPr id="23" name="object 2"/>
          <p:cNvGrpSpPr/>
          <p:nvPr/>
        </p:nvGrpSpPr>
        <p:grpSpPr>
          <a:xfrm>
            <a:off x="27432" y="1277112"/>
            <a:ext cx="12171045" cy="4996180"/>
            <a:chOff x="27432" y="1277112"/>
            <a:chExt cx="12171045" cy="4996180"/>
          </a:xfrm>
        </p:grpSpPr>
        <p:pic>
          <p:nvPicPr>
            <p:cNvPr id="24" name="object 3"/>
            <p:cNvPicPr/>
            <p:nvPr>
              <p:custDataLst>
                <p:tags r:id="rId6"/>
              </p:custDataLst>
            </p:nvPr>
          </p:nvPicPr>
          <p:blipFill>
            <a:blip r:embed="rId7" cstate="print"/>
            <a:stretch>
              <a:fillRect/>
            </a:stretch>
          </p:blipFill>
          <p:spPr>
            <a:xfrm>
              <a:off x="1851659" y="1277112"/>
              <a:ext cx="8881871" cy="4995671"/>
            </a:xfrm>
            <a:prstGeom prst="rect">
              <a:avLst/>
            </a:prstGeom>
          </p:spPr>
        </p:pic>
        <p:sp>
          <p:nvSpPr>
            <p:cNvPr id="25" name="object 4"/>
            <p:cNvSpPr/>
            <p:nvPr>
              <p:custDataLst>
                <p:tags r:id="rId8"/>
              </p:custDataLst>
            </p:nvPr>
          </p:nvSpPr>
          <p:spPr>
            <a:xfrm>
              <a:off x="33528" y="5010912"/>
              <a:ext cx="12158980" cy="965200"/>
            </a:xfrm>
            <a:custGeom>
              <a:avLst/>
              <a:gdLst/>
              <a:ahLst/>
              <a:cxnLst/>
              <a:rect l="l" t="t" r="r" b="b"/>
              <a:pathLst>
                <a:path w="12158980" h="965200">
                  <a:moveTo>
                    <a:pt x="0" y="964691"/>
                  </a:moveTo>
                  <a:lnTo>
                    <a:pt x="12158472" y="964691"/>
                  </a:lnTo>
                  <a:lnTo>
                    <a:pt x="12158472" y="0"/>
                  </a:lnTo>
                  <a:lnTo>
                    <a:pt x="0" y="0"/>
                  </a:lnTo>
                  <a:lnTo>
                    <a:pt x="0" y="964691"/>
                  </a:lnTo>
                  <a:close/>
                </a:path>
              </a:pathLst>
            </a:custGeom>
            <a:solidFill>
              <a:srgbClr val="FFFFFF">
                <a:alpha val="9293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>
              <p:custDataLst>
                <p:tags r:id="rId9"/>
              </p:custDataLst>
            </p:nvPr>
          </p:nvSpPr>
          <p:spPr>
            <a:xfrm>
              <a:off x="33528" y="5969507"/>
              <a:ext cx="12158980" cy="12700"/>
            </a:xfrm>
            <a:custGeom>
              <a:avLst/>
              <a:gdLst/>
              <a:ahLst/>
              <a:cxnLst/>
              <a:rect l="l" t="t" r="r" b="b"/>
              <a:pathLst>
                <a:path w="12158980" h="12700">
                  <a:moveTo>
                    <a:pt x="0" y="12192"/>
                  </a:moveTo>
                  <a:lnTo>
                    <a:pt x="12158472" y="12192"/>
                  </a:lnTo>
                  <a:lnTo>
                    <a:pt x="1215847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7" name="object 6"/>
            <p:cNvSpPr/>
            <p:nvPr>
              <p:custDataLst>
                <p:tags r:id="rId10"/>
              </p:custDataLst>
            </p:nvPr>
          </p:nvSpPr>
          <p:spPr>
            <a:xfrm>
              <a:off x="33528" y="5010912"/>
              <a:ext cx="12158980" cy="965200"/>
            </a:xfrm>
            <a:custGeom>
              <a:avLst/>
              <a:gdLst/>
              <a:ahLst/>
              <a:cxnLst/>
              <a:rect l="l" t="t" r="r" b="b"/>
              <a:pathLst>
                <a:path w="12158980" h="965200">
                  <a:moveTo>
                    <a:pt x="12158472" y="0"/>
                  </a:moveTo>
                  <a:lnTo>
                    <a:pt x="0" y="0"/>
                  </a:lnTo>
                  <a:lnTo>
                    <a:pt x="0" y="964691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496435" y="5117909"/>
            <a:ext cx="3314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Thank</a:t>
            </a:r>
            <a:r>
              <a:rPr sz="4800" b="1" spc="-110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b="1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you</a:t>
            </a:r>
            <a:endParaRPr sz="48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PP_MARK_KEY" val="abe841a8-2510-4ec0-b6c0-8cff59ff2b56"/>
  <p:tag name="COMMONDATA" val="eyJoZGlkIjoiYzVlY2Y0YzZkYWYzNzA2YzFkODE0ZTMyNGM0MmJjMmM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WPS 演示</Application>
  <PresentationFormat>宽屏</PresentationFormat>
  <Paragraphs>58</Paragraphs>
  <Slides>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Arial</vt:lpstr>
      <vt:lpstr>Georgia</vt:lpstr>
      <vt:lpstr>微软雅黑</vt:lpstr>
      <vt:lpstr>Arial Black</vt:lpstr>
      <vt:lpstr>Times New Roman</vt:lpstr>
      <vt:lpstr>Calibri</vt:lpstr>
      <vt:lpstr>Tahoma</vt:lpstr>
      <vt:lpstr>Arial Unicode MS</vt:lpstr>
      <vt:lpstr>等线</vt:lpstr>
      <vt:lpstr>Office Theme</vt:lpstr>
      <vt:lpstr>2_Office Theme</vt:lpstr>
      <vt:lpstr>Multi-task breast mammography image classification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Zewei</dc:creator>
  <cp:lastModifiedBy>王荣胜</cp:lastModifiedBy>
  <cp:revision>615</cp:revision>
  <dcterms:created xsi:type="dcterms:W3CDTF">2022-11-05T07:14:00Z</dcterms:created>
  <dcterms:modified xsi:type="dcterms:W3CDTF">2023-12-06T02:22:12Z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2022-11-08T08:00:00Z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2022-11-10T08:00:00Z</vt:filetime>
  </property>
  <property fmtid="{D5CDD505-2E9C-101B-9397-08002B2CF9AE}" pid="5" name="ICV">
    <vt:lpwstr>24CCD16D36E14A3EB31DEC83C7FE34C5</vt:lpwstr>
  </property>
  <property fmtid="{D5CDD505-2E9C-101B-9397-08002B2CF9AE}" pid="6" name="KSOProductBuildVer">
    <vt:lpwstr>2052-12.1.0.15990</vt:lpwstr>
  </property>
</Properties>
</file>