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22.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image" Target="../media/image5.png"/><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4.png"/><Relationship Id="rId2" Type="http://schemas.openxmlformats.org/officeDocument/2006/relationships/image" Target="../media/image3.png"/><Relationship Id="rId12" Type="http://schemas.openxmlformats.org/officeDocument/2006/relationships/slideLayout" Target="../slideLayouts/slideLayout1.xml"/><Relationship Id="rId11" Type="http://schemas.openxmlformats.org/officeDocument/2006/relationships/tags" Target="../tags/tag7.xml"/><Relationship Id="rId10" Type="http://schemas.openxmlformats.org/officeDocument/2006/relationships/image" Target="../media/image6.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9.png"/><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image" Target="../media/image8.png"/><Relationship Id="rId4" Type="http://schemas.openxmlformats.org/officeDocument/2006/relationships/tags" Target="../tags/tag10.xml"/><Relationship Id="rId3"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10.png"/><Relationship Id="rId10" Type="http://schemas.openxmlformats.org/officeDocument/2006/relationships/slideLayout" Target="../slideLayouts/slideLayout1.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20230323</a:t>
            </a:r>
            <a:r>
              <a:rPr lang="zh-CN" altLang="en-US"/>
              <a:t>组会</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7635" y="109855"/>
            <a:ext cx="2726055" cy="368300"/>
          </a:xfrm>
          <a:prstGeom prst="rect">
            <a:avLst/>
          </a:prstGeom>
          <a:noFill/>
        </p:spPr>
        <p:txBody>
          <a:bodyPr wrap="square" rtlCol="0">
            <a:spAutoFit/>
          </a:bodyPr>
          <a:p>
            <a:r>
              <a:rPr lang="zh-CN" altLang="en-US"/>
              <a:t>配准</a:t>
            </a:r>
            <a:endParaRPr lang="zh-CN" altLang="en-US"/>
          </a:p>
        </p:txBody>
      </p:sp>
      <p:sp>
        <p:nvSpPr>
          <p:cNvPr id="5" name="文本框 4"/>
          <p:cNvSpPr txBox="1"/>
          <p:nvPr/>
        </p:nvSpPr>
        <p:spPr>
          <a:xfrm>
            <a:off x="127635" y="494665"/>
            <a:ext cx="11800840" cy="922020"/>
          </a:xfrm>
          <a:prstGeom prst="rect">
            <a:avLst/>
          </a:prstGeom>
          <a:noFill/>
        </p:spPr>
        <p:txBody>
          <a:bodyPr wrap="square" rtlCol="0">
            <a:spAutoFit/>
          </a:bodyPr>
          <a:p>
            <a:r>
              <a:rPr lang="en-US" altLang="zh-CN"/>
              <a:t>1. Loss</a:t>
            </a:r>
            <a:r>
              <a:rPr lang="zh-CN" altLang="en-US"/>
              <a:t>通过调整已经恢复正常，已经可以完全支持无监督</a:t>
            </a:r>
            <a:r>
              <a:rPr lang="en-US" altLang="zh-CN"/>
              <a:t>+</a:t>
            </a:r>
            <a:r>
              <a:rPr lang="zh-CN" altLang="en-US"/>
              <a:t>有监督</a:t>
            </a:r>
            <a:endParaRPr lang="zh-CN" altLang="en-US"/>
          </a:p>
          <a:p>
            <a:r>
              <a:rPr lang="en-US" altLang="zh-CN"/>
              <a:t>2. </a:t>
            </a:r>
            <a:r>
              <a:rPr lang="zh-CN" altLang="en-US"/>
              <a:t>下周：在原来小数据集上对待配准图像进行结果验证，还原</a:t>
            </a:r>
            <a:r>
              <a:rPr lang="en-US" altLang="zh-CN"/>
              <a:t>3D / 2D</a:t>
            </a:r>
            <a:r>
              <a:rPr lang="zh-CN" altLang="en-US"/>
              <a:t>上与原来无监督进行对比</a:t>
            </a:r>
            <a:r>
              <a:rPr lang="zh-CN" altLang="en-US">
                <a:sym typeface="+mn-ea"/>
              </a:rPr>
              <a:t>【论】</a:t>
            </a:r>
            <a:r>
              <a:rPr lang="zh-CN" altLang="en-US"/>
              <a:t>，在大型数据集上开启配准结果</a:t>
            </a:r>
            <a:r>
              <a:rPr lang="zh-CN" altLang="en-US"/>
              <a:t>训练</a:t>
            </a:r>
            <a:endParaRPr lang="zh-CN" altLang="en-US"/>
          </a:p>
        </p:txBody>
      </p:sp>
      <p:pic>
        <p:nvPicPr>
          <p:cNvPr id="2" name="图片 1" descr="1"/>
          <p:cNvPicPr>
            <a:picLocks noChangeAspect="1"/>
          </p:cNvPicPr>
          <p:nvPr/>
        </p:nvPicPr>
        <p:blipFill>
          <a:blip r:embed="rId1"/>
          <a:srcRect b="2340"/>
          <a:stretch>
            <a:fillRect/>
          </a:stretch>
        </p:blipFill>
        <p:spPr>
          <a:xfrm>
            <a:off x="174625" y="1536700"/>
            <a:ext cx="8876665" cy="2066925"/>
          </a:xfrm>
          <a:prstGeom prst="rect">
            <a:avLst/>
          </a:prstGeom>
        </p:spPr>
      </p:pic>
      <p:pic>
        <p:nvPicPr>
          <p:cNvPr id="3" name="图片 2" descr="2"/>
          <p:cNvPicPr>
            <a:picLocks noChangeAspect="1"/>
          </p:cNvPicPr>
          <p:nvPr/>
        </p:nvPicPr>
        <p:blipFill>
          <a:blip r:embed="rId2"/>
          <a:srcRect r="5698"/>
          <a:stretch>
            <a:fillRect/>
          </a:stretch>
        </p:blipFill>
        <p:spPr>
          <a:xfrm>
            <a:off x="167640" y="3520440"/>
            <a:ext cx="8932545" cy="19596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7635" y="109855"/>
            <a:ext cx="2726055" cy="368300"/>
          </a:xfrm>
          <a:prstGeom prst="rect">
            <a:avLst/>
          </a:prstGeom>
          <a:noFill/>
        </p:spPr>
        <p:txBody>
          <a:bodyPr wrap="square" rtlCol="0">
            <a:spAutoFit/>
          </a:bodyPr>
          <a:p>
            <a:r>
              <a:rPr lang="en-US" altLang="zh-CN"/>
              <a:t>Block P</a:t>
            </a:r>
            <a:r>
              <a:rPr lang="en-US" altLang="zh-CN"/>
              <a:t>lus</a:t>
            </a:r>
            <a:endParaRPr lang="en-US" altLang="zh-CN"/>
          </a:p>
        </p:txBody>
      </p:sp>
      <p:sp>
        <p:nvSpPr>
          <p:cNvPr id="5" name="文本框 4"/>
          <p:cNvSpPr txBox="1"/>
          <p:nvPr>
            <p:custDataLst>
              <p:tags r:id="rId1"/>
            </p:custDataLst>
          </p:nvPr>
        </p:nvSpPr>
        <p:spPr>
          <a:xfrm>
            <a:off x="127635" y="494665"/>
            <a:ext cx="11800840" cy="922020"/>
          </a:xfrm>
          <a:prstGeom prst="rect">
            <a:avLst/>
          </a:prstGeom>
          <a:noFill/>
        </p:spPr>
        <p:txBody>
          <a:bodyPr wrap="square" rtlCol="0">
            <a:spAutoFit/>
          </a:bodyPr>
          <a:p>
            <a:r>
              <a:rPr lang="en-US" altLang="zh-CN"/>
              <a:t>1. </a:t>
            </a:r>
            <a:r>
              <a:rPr lang="zh-CN" altLang="en-US"/>
              <a:t>对</a:t>
            </a:r>
            <a:r>
              <a:rPr lang="en-US" altLang="zh-CN"/>
              <a:t>ResNet</a:t>
            </a:r>
            <a:r>
              <a:rPr lang="zh-CN" altLang="en-US"/>
              <a:t>提出的两种</a:t>
            </a:r>
            <a:r>
              <a:rPr lang="en-US" altLang="zh-CN"/>
              <a:t>Block</a:t>
            </a:r>
            <a:r>
              <a:rPr lang="zh-CN" altLang="en-US">
                <a:sym typeface="+mn-ea"/>
              </a:rPr>
              <a:t>（</a:t>
            </a:r>
            <a:r>
              <a:rPr lang="en-US" altLang="zh-CN">
                <a:sym typeface="+mn-ea"/>
              </a:rPr>
              <a:t>BasicBlock</a:t>
            </a:r>
            <a:r>
              <a:rPr lang="zh-CN" altLang="en-US">
                <a:sym typeface="+mn-ea"/>
              </a:rPr>
              <a:t>和</a:t>
            </a:r>
            <a:r>
              <a:rPr lang="en-US" altLang="zh-CN">
                <a:sym typeface="+mn-ea"/>
              </a:rPr>
              <a:t>Bottleneck</a:t>
            </a:r>
            <a:r>
              <a:rPr lang="zh-CN" altLang="en-US">
                <a:sym typeface="+mn-ea"/>
              </a:rPr>
              <a:t>）</a:t>
            </a:r>
            <a:r>
              <a:rPr lang="zh-CN" altLang="en-US"/>
              <a:t>进行了新的实现（</a:t>
            </a:r>
            <a:r>
              <a:rPr lang="en-US" altLang="zh-CN"/>
              <a:t>BasicBlock-Plus</a:t>
            </a:r>
            <a:r>
              <a:rPr lang="zh-CN" altLang="en-US"/>
              <a:t>和</a:t>
            </a:r>
            <a:r>
              <a:rPr lang="en-US" altLang="zh-CN"/>
              <a:t>Bottleneck-Plus</a:t>
            </a:r>
            <a:r>
              <a:rPr lang="zh-CN" altLang="en-US"/>
              <a:t>）</a:t>
            </a:r>
            <a:endParaRPr lang="zh-CN" altLang="en-US"/>
          </a:p>
          <a:p>
            <a:r>
              <a:rPr lang="en-US" altLang="zh-CN"/>
              <a:t>2. </a:t>
            </a:r>
            <a:r>
              <a:rPr lang="zh-CN" altLang="en-US"/>
              <a:t>完成了</a:t>
            </a:r>
            <a:r>
              <a:rPr lang="en-US" altLang="zh-CN"/>
              <a:t>ResNet18</a:t>
            </a:r>
            <a:r>
              <a:rPr lang="zh-CN" altLang="en-US"/>
              <a:t>在</a:t>
            </a:r>
            <a:r>
              <a:rPr lang="en-US" altLang="zh-CN"/>
              <a:t>Cifar10</a:t>
            </a:r>
            <a:r>
              <a:rPr lang="zh-CN" altLang="en-US"/>
              <a:t>上的</a:t>
            </a:r>
            <a:r>
              <a:rPr lang="zh-CN" altLang="en-US"/>
              <a:t>实验</a:t>
            </a:r>
            <a:endParaRPr lang="zh-CN" altLang="en-US"/>
          </a:p>
          <a:p>
            <a:r>
              <a:rPr lang="en-US" altLang="zh-CN"/>
              <a:t>2. </a:t>
            </a:r>
            <a:r>
              <a:rPr lang="zh-CN" altLang="en-US"/>
              <a:t>下周：完成</a:t>
            </a:r>
            <a:r>
              <a:rPr lang="en-US" altLang="zh-CN"/>
              <a:t>ResNet18-Plus</a:t>
            </a:r>
            <a:r>
              <a:rPr lang="zh-CN" altLang="en-US"/>
              <a:t>在</a:t>
            </a:r>
            <a:r>
              <a:rPr lang="en-US" altLang="zh-CN"/>
              <a:t>cifar10</a:t>
            </a:r>
            <a:r>
              <a:rPr lang="zh-CN" altLang="en-US"/>
              <a:t>上的实验【</a:t>
            </a:r>
            <a:r>
              <a:rPr lang="zh-CN" altLang="en-US"/>
              <a:t>论】，完成</a:t>
            </a:r>
            <a:r>
              <a:rPr lang="en-US" altLang="zh-CN"/>
              <a:t>ResNet50</a:t>
            </a:r>
            <a:r>
              <a:rPr lang="zh-CN" altLang="en-US"/>
              <a:t>、</a:t>
            </a:r>
            <a:r>
              <a:rPr lang="en-US" altLang="zh-CN"/>
              <a:t>ResNet101</a:t>
            </a:r>
            <a:r>
              <a:rPr lang="zh-CN" altLang="en-US"/>
              <a:t>、</a:t>
            </a:r>
            <a:r>
              <a:rPr lang="en-US" altLang="zh-CN"/>
              <a:t>ResN</a:t>
            </a:r>
            <a:r>
              <a:rPr lang="en-US" altLang="zh-CN"/>
              <a:t>et152</a:t>
            </a:r>
            <a:endParaRPr lang="en-US" altLang="zh-CN"/>
          </a:p>
        </p:txBody>
      </p:sp>
      <p:pic>
        <p:nvPicPr>
          <p:cNvPr id="2" name="图片 1"/>
          <p:cNvPicPr>
            <a:picLocks noChangeAspect="1"/>
          </p:cNvPicPr>
          <p:nvPr/>
        </p:nvPicPr>
        <p:blipFill>
          <a:blip r:embed="rId2"/>
          <a:stretch>
            <a:fillRect/>
          </a:stretch>
        </p:blipFill>
        <p:spPr>
          <a:xfrm>
            <a:off x="337185" y="1515110"/>
            <a:ext cx="2001520" cy="5146040"/>
          </a:xfrm>
          <a:prstGeom prst="rect">
            <a:avLst/>
          </a:prstGeom>
        </p:spPr>
      </p:pic>
      <p:pic>
        <p:nvPicPr>
          <p:cNvPr id="3" name="图片 2"/>
          <p:cNvPicPr>
            <a:picLocks noChangeAspect="1"/>
          </p:cNvPicPr>
          <p:nvPr/>
        </p:nvPicPr>
        <p:blipFill>
          <a:blip r:embed="rId3"/>
          <a:stretch>
            <a:fillRect/>
          </a:stretch>
        </p:blipFill>
        <p:spPr>
          <a:xfrm>
            <a:off x="2338705" y="1433195"/>
            <a:ext cx="1685925" cy="5161915"/>
          </a:xfrm>
          <a:prstGeom prst="rect">
            <a:avLst/>
          </a:prstGeom>
        </p:spPr>
      </p:pic>
      <p:sp>
        <p:nvSpPr>
          <p:cNvPr id="6" name="文本框 5"/>
          <p:cNvSpPr txBox="1"/>
          <p:nvPr/>
        </p:nvSpPr>
        <p:spPr>
          <a:xfrm>
            <a:off x="510540" y="6453505"/>
            <a:ext cx="1960880" cy="368300"/>
          </a:xfrm>
          <a:prstGeom prst="rect">
            <a:avLst/>
          </a:prstGeom>
          <a:noFill/>
        </p:spPr>
        <p:txBody>
          <a:bodyPr wrap="square" rtlCol="0">
            <a:spAutoFit/>
          </a:bodyPr>
          <a:p>
            <a:pPr algn="ctr"/>
            <a:r>
              <a:rPr lang="en-US" altLang="zh-CN">
                <a:solidFill>
                  <a:srgbClr val="FF0000"/>
                </a:solidFill>
              </a:rPr>
              <a:t>BasicBlock-Plus</a:t>
            </a:r>
            <a:endParaRPr lang="en-US" altLang="zh-CN">
              <a:solidFill>
                <a:srgbClr val="FF0000"/>
              </a:solidFill>
            </a:endParaRPr>
          </a:p>
        </p:txBody>
      </p:sp>
      <p:sp>
        <p:nvSpPr>
          <p:cNvPr id="7" name="文本框 6"/>
          <p:cNvSpPr txBox="1"/>
          <p:nvPr>
            <p:custDataLst>
              <p:tags r:id="rId4"/>
            </p:custDataLst>
          </p:nvPr>
        </p:nvSpPr>
        <p:spPr>
          <a:xfrm>
            <a:off x="2385695" y="6489700"/>
            <a:ext cx="1960880" cy="368300"/>
          </a:xfrm>
          <a:prstGeom prst="rect">
            <a:avLst/>
          </a:prstGeom>
          <a:noFill/>
        </p:spPr>
        <p:txBody>
          <a:bodyPr wrap="square" rtlCol="0">
            <a:spAutoFit/>
          </a:bodyPr>
          <a:p>
            <a:pPr algn="ctr"/>
            <a:r>
              <a:rPr lang="en-US" altLang="zh-CN">
                <a:solidFill>
                  <a:srgbClr val="FF0000"/>
                </a:solidFill>
              </a:rPr>
              <a:t>Bottleneck-Plus</a:t>
            </a:r>
            <a:endParaRPr lang="en-US" altLang="zh-CN">
              <a:solidFill>
                <a:srgbClr val="FF0000"/>
              </a:solidFill>
            </a:endParaRPr>
          </a:p>
        </p:txBody>
      </p:sp>
      <p:sp>
        <p:nvSpPr>
          <p:cNvPr id="8" name="文本框 7"/>
          <p:cNvSpPr txBox="1"/>
          <p:nvPr>
            <p:custDataLst>
              <p:tags r:id="rId5"/>
            </p:custDataLst>
          </p:nvPr>
        </p:nvSpPr>
        <p:spPr>
          <a:xfrm>
            <a:off x="424815" y="3568065"/>
            <a:ext cx="1960880" cy="368300"/>
          </a:xfrm>
          <a:prstGeom prst="rect">
            <a:avLst/>
          </a:prstGeom>
          <a:noFill/>
        </p:spPr>
        <p:txBody>
          <a:bodyPr wrap="square" rtlCol="0">
            <a:spAutoFit/>
          </a:bodyPr>
          <a:p>
            <a:pPr algn="ctr"/>
            <a:r>
              <a:rPr lang="en-US" altLang="zh-CN">
                <a:solidFill>
                  <a:srgbClr val="FF0000"/>
                </a:solidFill>
              </a:rPr>
              <a:t>BasicBlock</a:t>
            </a:r>
            <a:endParaRPr lang="en-US" altLang="zh-CN">
              <a:solidFill>
                <a:srgbClr val="FF0000"/>
              </a:solidFill>
            </a:endParaRPr>
          </a:p>
        </p:txBody>
      </p:sp>
      <p:sp>
        <p:nvSpPr>
          <p:cNvPr id="9" name="文本框 8"/>
          <p:cNvSpPr txBox="1"/>
          <p:nvPr>
            <p:custDataLst>
              <p:tags r:id="rId6"/>
            </p:custDataLst>
          </p:nvPr>
        </p:nvSpPr>
        <p:spPr>
          <a:xfrm>
            <a:off x="2359660" y="3429000"/>
            <a:ext cx="1960880" cy="368300"/>
          </a:xfrm>
          <a:prstGeom prst="rect">
            <a:avLst/>
          </a:prstGeom>
          <a:noFill/>
        </p:spPr>
        <p:txBody>
          <a:bodyPr wrap="square" rtlCol="0">
            <a:spAutoFit/>
          </a:bodyPr>
          <a:p>
            <a:pPr algn="ctr"/>
            <a:r>
              <a:rPr lang="en-US" altLang="zh-CN">
                <a:solidFill>
                  <a:srgbClr val="FF0000"/>
                </a:solidFill>
              </a:rPr>
              <a:t>Bottleneck</a:t>
            </a:r>
            <a:endParaRPr lang="zh-CN" altLang="en-US">
              <a:solidFill>
                <a:srgbClr val="FF0000"/>
              </a:solidFill>
            </a:endParaRPr>
          </a:p>
        </p:txBody>
      </p:sp>
      <p:pic>
        <p:nvPicPr>
          <p:cNvPr id="10" name="图片 9"/>
          <p:cNvPicPr>
            <a:picLocks noChangeAspect="1"/>
          </p:cNvPicPr>
          <p:nvPr/>
        </p:nvPicPr>
        <p:blipFill>
          <a:blip r:embed="rId7"/>
          <a:stretch>
            <a:fillRect/>
          </a:stretch>
        </p:blipFill>
        <p:spPr>
          <a:xfrm>
            <a:off x="9423400" y="1580515"/>
            <a:ext cx="2505075" cy="5080635"/>
          </a:xfrm>
          <a:prstGeom prst="rect">
            <a:avLst/>
          </a:prstGeom>
        </p:spPr>
      </p:pic>
      <p:sp>
        <p:nvSpPr>
          <p:cNvPr id="11" name="文本框 10"/>
          <p:cNvSpPr txBox="1"/>
          <p:nvPr>
            <p:custDataLst>
              <p:tags r:id="rId8"/>
            </p:custDataLst>
          </p:nvPr>
        </p:nvSpPr>
        <p:spPr>
          <a:xfrm>
            <a:off x="10015855" y="6453505"/>
            <a:ext cx="1960880" cy="368300"/>
          </a:xfrm>
          <a:prstGeom prst="rect">
            <a:avLst/>
          </a:prstGeom>
          <a:noFill/>
        </p:spPr>
        <p:txBody>
          <a:bodyPr wrap="square" rtlCol="0">
            <a:spAutoFit/>
          </a:bodyPr>
          <a:p>
            <a:pPr algn="ctr"/>
            <a:r>
              <a:rPr lang="en-US" altLang="zh-CN">
                <a:solidFill>
                  <a:srgbClr val="FF0000"/>
                </a:solidFill>
              </a:rPr>
              <a:t>DenseNet B</a:t>
            </a:r>
            <a:r>
              <a:rPr lang="en-US" altLang="zh-CN">
                <a:solidFill>
                  <a:srgbClr val="FF0000"/>
                </a:solidFill>
              </a:rPr>
              <a:t>lock</a:t>
            </a:r>
            <a:endParaRPr lang="en-US" altLang="zh-CN">
              <a:solidFill>
                <a:srgbClr val="FF0000"/>
              </a:solidFill>
            </a:endParaRPr>
          </a:p>
        </p:txBody>
      </p:sp>
      <p:pic>
        <p:nvPicPr>
          <p:cNvPr id="12" name="图片 11"/>
          <p:cNvPicPr>
            <a:picLocks noChangeAspect="1"/>
          </p:cNvPicPr>
          <p:nvPr>
            <p:custDataLst>
              <p:tags r:id="rId9"/>
            </p:custDataLst>
          </p:nvPr>
        </p:nvPicPr>
        <p:blipFill>
          <a:blip r:embed="rId10"/>
          <a:stretch>
            <a:fillRect/>
          </a:stretch>
        </p:blipFill>
        <p:spPr>
          <a:xfrm>
            <a:off x="4460240" y="2606675"/>
            <a:ext cx="4114800" cy="2524125"/>
          </a:xfrm>
          <a:prstGeom prst="rect">
            <a:avLst/>
          </a:prstGeom>
        </p:spPr>
      </p:pic>
      <p:sp>
        <p:nvSpPr>
          <p:cNvPr id="13" name="文本框 12"/>
          <p:cNvSpPr txBox="1"/>
          <p:nvPr>
            <p:custDataLst>
              <p:tags r:id="rId11"/>
            </p:custDataLst>
          </p:nvPr>
        </p:nvSpPr>
        <p:spPr>
          <a:xfrm>
            <a:off x="4669790" y="5130800"/>
            <a:ext cx="3696335" cy="368300"/>
          </a:xfrm>
          <a:prstGeom prst="rect">
            <a:avLst/>
          </a:prstGeom>
          <a:noFill/>
        </p:spPr>
        <p:txBody>
          <a:bodyPr wrap="square" rtlCol="0">
            <a:spAutoFit/>
          </a:bodyPr>
          <a:p>
            <a:pPr algn="ctr"/>
            <a:r>
              <a:rPr lang="en-US" altLang="zh-CN">
                <a:solidFill>
                  <a:srgbClr val="FF0000"/>
                </a:solidFill>
                <a:sym typeface="+mn-ea"/>
              </a:rPr>
              <a:t>ResNet18</a:t>
            </a:r>
            <a:r>
              <a:rPr lang="zh-CN" altLang="en-US">
                <a:solidFill>
                  <a:srgbClr val="FF0000"/>
                </a:solidFill>
                <a:sym typeface="+mn-ea"/>
              </a:rPr>
              <a:t>在</a:t>
            </a:r>
            <a:r>
              <a:rPr lang="en-US" altLang="zh-CN">
                <a:solidFill>
                  <a:srgbClr val="FF0000"/>
                </a:solidFill>
                <a:sym typeface="+mn-ea"/>
              </a:rPr>
              <a:t>Cifar10</a:t>
            </a:r>
            <a:r>
              <a:rPr lang="zh-CN" altLang="en-US">
                <a:solidFill>
                  <a:srgbClr val="FF0000"/>
                </a:solidFill>
                <a:sym typeface="+mn-ea"/>
              </a:rPr>
              <a:t>上的实验结果</a:t>
            </a:r>
            <a:endParaRPr lang="zh-CN" altLang="en-US">
              <a:solidFill>
                <a:srgbClr val="FF0000"/>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7635" y="109855"/>
            <a:ext cx="2726055" cy="368300"/>
          </a:xfrm>
          <a:prstGeom prst="rect">
            <a:avLst/>
          </a:prstGeom>
          <a:noFill/>
        </p:spPr>
        <p:txBody>
          <a:bodyPr wrap="square" rtlCol="0">
            <a:spAutoFit/>
          </a:bodyPr>
          <a:p>
            <a:r>
              <a:rPr lang="en-US" altLang="zh-CN"/>
              <a:t>INR</a:t>
            </a:r>
            <a:endParaRPr lang="en-US" altLang="zh-CN"/>
          </a:p>
        </p:txBody>
      </p:sp>
      <p:sp>
        <p:nvSpPr>
          <p:cNvPr id="5" name="文本框 4"/>
          <p:cNvSpPr txBox="1"/>
          <p:nvPr>
            <p:custDataLst>
              <p:tags r:id="rId1"/>
            </p:custDataLst>
          </p:nvPr>
        </p:nvSpPr>
        <p:spPr>
          <a:xfrm>
            <a:off x="127635" y="494665"/>
            <a:ext cx="11800840" cy="3692525"/>
          </a:xfrm>
          <a:prstGeom prst="rect">
            <a:avLst/>
          </a:prstGeom>
          <a:noFill/>
        </p:spPr>
        <p:txBody>
          <a:bodyPr wrap="square" rtlCol="0">
            <a:spAutoFit/>
          </a:bodyPr>
          <a:p>
            <a:r>
              <a:rPr lang="zh-CN" altLang="en-US"/>
              <a:t>改进方案：</a:t>
            </a:r>
            <a:endParaRPr lang="zh-CN" altLang="en-US"/>
          </a:p>
          <a:p>
            <a:r>
              <a:rPr lang="en-US" altLang="zh-CN"/>
              <a:t>1. </a:t>
            </a:r>
            <a:r>
              <a:rPr lang="zh-CN" altLang="en-US"/>
              <a:t>数据增强</a:t>
            </a:r>
            <a:endParaRPr lang="zh-CN" altLang="en-US"/>
          </a:p>
          <a:p>
            <a:r>
              <a:rPr lang="zh-CN" altLang="en-US"/>
              <a:t>（</a:t>
            </a:r>
            <a:r>
              <a:rPr lang="en-US" altLang="zh-CN"/>
              <a:t>1</a:t>
            </a:r>
            <a:r>
              <a:rPr lang="zh-CN" altLang="en-US"/>
              <a:t>）</a:t>
            </a:r>
            <a:r>
              <a:rPr lang="en-US" altLang="zh-CN"/>
              <a:t> OpenCV</a:t>
            </a:r>
            <a:r>
              <a:rPr lang="zh-CN" altLang="en-US"/>
              <a:t>生成虚假数据，性能下降（生成的虚拟数据与实际数据存在显著差异，导致模型在实际场景中的性能下降）</a:t>
            </a:r>
            <a:r>
              <a:rPr lang="en-US" altLang="zh-CN"/>
              <a:t>-</a:t>
            </a:r>
            <a:r>
              <a:rPr lang="zh-CN" altLang="en-US"/>
              <a:t>弃</a:t>
            </a:r>
            <a:endParaRPr lang="zh-CN" altLang="en-US"/>
          </a:p>
          <a:p>
            <a:r>
              <a:rPr lang="zh-CN" altLang="en-US"/>
              <a:t>（</a:t>
            </a:r>
            <a:r>
              <a:rPr lang="en-US" altLang="zh-CN"/>
              <a:t>2</a:t>
            </a:r>
            <a:r>
              <a:rPr lang="zh-CN" altLang="en-US"/>
              <a:t>）填鸭式数据</a:t>
            </a:r>
            <a:r>
              <a:rPr lang="zh-CN" altLang="en-US"/>
              <a:t>增强</a:t>
            </a:r>
            <a:endParaRPr lang="zh-CN" altLang="en-US"/>
          </a:p>
          <a:p>
            <a:r>
              <a:rPr lang="zh-CN" altLang="en-US"/>
              <a:t>（</a:t>
            </a:r>
            <a:r>
              <a:rPr lang="en-US" altLang="zh-CN"/>
              <a:t>3</a:t>
            </a:r>
            <a:r>
              <a:rPr lang="zh-CN" altLang="en-US"/>
              <a:t>）合成雾</a:t>
            </a:r>
            <a:r>
              <a:rPr lang="zh-CN" altLang="en-US"/>
              <a:t>增强</a:t>
            </a:r>
            <a:endParaRPr lang="zh-CN" altLang="en-US"/>
          </a:p>
          <a:p>
            <a:r>
              <a:rPr lang="en-US" altLang="zh-CN"/>
              <a:t>2.</a:t>
            </a:r>
            <a:r>
              <a:rPr lang="zh-CN" altLang="en-US"/>
              <a:t>模型</a:t>
            </a:r>
            <a:endParaRPr lang="zh-CN" altLang="en-US"/>
          </a:p>
          <a:p>
            <a:r>
              <a:rPr lang="zh-CN" altLang="en-US"/>
              <a:t>（</a:t>
            </a:r>
            <a:r>
              <a:rPr lang="en-US" altLang="zh-CN"/>
              <a:t>1</a:t>
            </a:r>
            <a:r>
              <a:rPr lang="zh-CN" altLang="en-US"/>
              <a:t>）替换新的</a:t>
            </a:r>
            <a:r>
              <a:rPr lang="en-US" altLang="zh-CN"/>
              <a:t>Backbone</a:t>
            </a:r>
            <a:r>
              <a:rPr lang="zh-CN" altLang="en-US"/>
              <a:t>（</a:t>
            </a:r>
            <a:r>
              <a:rPr lang="en-US" altLang="zh-CN"/>
              <a:t>ResNet101 -&gt; ResNext</a:t>
            </a:r>
            <a:r>
              <a:rPr lang="zh-CN" altLang="en-US"/>
              <a:t>），不需要强大的</a:t>
            </a:r>
            <a:r>
              <a:rPr lang="en-US" altLang="zh-CN"/>
              <a:t>Backbone</a:t>
            </a:r>
            <a:r>
              <a:rPr lang="zh-CN" altLang="en-US"/>
              <a:t>也可以提取到有效</a:t>
            </a:r>
            <a:r>
              <a:rPr lang="zh-CN" altLang="en-US"/>
              <a:t>特征，降低模型</a:t>
            </a:r>
            <a:r>
              <a:rPr lang="zh-CN" altLang="en-US"/>
              <a:t>参数量</a:t>
            </a:r>
            <a:endParaRPr lang="zh-CN" altLang="en-US"/>
          </a:p>
          <a:p>
            <a:r>
              <a:rPr lang="zh-CN" altLang="en-US"/>
              <a:t>（</a:t>
            </a:r>
            <a:r>
              <a:rPr lang="en-US" altLang="zh-CN"/>
              <a:t>2</a:t>
            </a:r>
            <a:r>
              <a:rPr lang="zh-CN" altLang="en-US"/>
              <a:t>）空洞卷积，处理不同尺寸目标变化</a:t>
            </a:r>
            <a:endParaRPr lang="en-US" altLang="zh-CN"/>
          </a:p>
          <a:p>
            <a:r>
              <a:rPr lang="zh-CN" altLang="en-US"/>
              <a:t>（</a:t>
            </a:r>
            <a:r>
              <a:rPr lang="en-US" altLang="zh-CN"/>
              <a:t>2</a:t>
            </a:r>
            <a:r>
              <a:rPr lang="zh-CN" altLang="en-US"/>
              <a:t>）引入孪生</a:t>
            </a:r>
            <a:r>
              <a:rPr lang="zh-CN" altLang="en-US"/>
              <a:t>网络（孪生网络可以学习到样本之间的相似性。小样本学习中，由于训练数据量很小，传统的计算机视觉算法的准确性可能会受到限制。因此，使用基于深度学习的孪生网络方法可以有效克服这种限制，通过利用深度网络学习到的特征来识别相似样本和不相似样本，从而提高分类或比较的准确性）</a:t>
            </a:r>
            <a:endParaRPr lang="zh-CN" altLang="en-US"/>
          </a:p>
          <a:p>
            <a:r>
              <a:rPr lang="zh-CN" altLang="en-US"/>
              <a:t>（</a:t>
            </a:r>
            <a:r>
              <a:rPr lang="en-US" altLang="zh-CN"/>
              <a:t>3</a:t>
            </a:r>
            <a:r>
              <a:rPr lang="zh-CN" altLang="en-US"/>
              <a:t>）Few-shot Object Detection via Feature Reweighting（</a:t>
            </a:r>
            <a:r>
              <a:rPr lang="en-US" altLang="zh-CN"/>
              <a:t>ICCV 2019</a:t>
            </a:r>
            <a:r>
              <a:rPr lang="zh-CN" altLang="en-US"/>
              <a:t>）</a:t>
            </a:r>
            <a:r>
              <a:rPr lang="en-US" altLang="zh-CN"/>
              <a:t>-</a:t>
            </a:r>
            <a:r>
              <a:rPr lang="zh-CN" altLang="en-US"/>
              <a:t>在看</a:t>
            </a:r>
            <a:endParaRPr lang="zh-CN" altLang="en-US"/>
          </a:p>
        </p:txBody>
      </p:sp>
      <p:pic>
        <p:nvPicPr>
          <p:cNvPr id="2" name="图片 1"/>
          <p:cNvPicPr>
            <a:picLocks noChangeAspect="1"/>
          </p:cNvPicPr>
          <p:nvPr>
            <p:custDataLst>
              <p:tags r:id="rId2"/>
            </p:custDataLst>
          </p:nvPr>
        </p:nvPicPr>
        <p:blipFill>
          <a:blip r:embed="rId3"/>
          <a:stretch>
            <a:fillRect/>
          </a:stretch>
        </p:blipFill>
        <p:spPr>
          <a:xfrm>
            <a:off x="88900" y="4187190"/>
            <a:ext cx="3500755" cy="1741170"/>
          </a:xfrm>
          <a:prstGeom prst="rect">
            <a:avLst/>
          </a:prstGeom>
        </p:spPr>
      </p:pic>
      <p:sp>
        <p:nvSpPr>
          <p:cNvPr id="3" name="文本框 2"/>
          <p:cNvSpPr txBox="1"/>
          <p:nvPr/>
        </p:nvSpPr>
        <p:spPr>
          <a:xfrm>
            <a:off x="721360" y="6035040"/>
            <a:ext cx="1931035" cy="368300"/>
          </a:xfrm>
          <a:prstGeom prst="rect">
            <a:avLst/>
          </a:prstGeom>
          <a:noFill/>
        </p:spPr>
        <p:txBody>
          <a:bodyPr wrap="square" rtlCol="0">
            <a:spAutoFit/>
          </a:bodyPr>
          <a:p>
            <a:pPr algn="ctr"/>
            <a:r>
              <a:rPr lang="zh-CN" altLang="en-US"/>
              <a:t>填鸭数据</a:t>
            </a:r>
            <a:r>
              <a:rPr lang="zh-CN" altLang="en-US"/>
              <a:t>增强</a:t>
            </a:r>
            <a:endParaRPr lang="zh-CN" altLang="en-US"/>
          </a:p>
        </p:txBody>
      </p:sp>
      <p:pic>
        <p:nvPicPr>
          <p:cNvPr id="6" name="图片 5"/>
          <p:cNvPicPr>
            <a:picLocks noChangeAspect="1"/>
          </p:cNvPicPr>
          <p:nvPr>
            <p:custDataLst>
              <p:tags r:id="rId4"/>
            </p:custDataLst>
          </p:nvPr>
        </p:nvPicPr>
        <p:blipFill>
          <a:blip r:embed="rId5"/>
          <a:srcRect r="33546" b="3779"/>
          <a:stretch>
            <a:fillRect/>
          </a:stretch>
        </p:blipFill>
        <p:spPr>
          <a:xfrm>
            <a:off x="3691890" y="4362450"/>
            <a:ext cx="2382520" cy="1390650"/>
          </a:xfrm>
          <a:prstGeom prst="rect">
            <a:avLst/>
          </a:prstGeom>
        </p:spPr>
      </p:pic>
      <p:sp>
        <p:nvSpPr>
          <p:cNvPr id="7" name="文本框 6"/>
          <p:cNvSpPr txBox="1"/>
          <p:nvPr>
            <p:custDataLst>
              <p:tags r:id="rId6"/>
            </p:custDataLst>
          </p:nvPr>
        </p:nvSpPr>
        <p:spPr>
          <a:xfrm>
            <a:off x="4020185" y="6035040"/>
            <a:ext cx="1931035" cy="368300"/>
          </a:xfrm>
          <a:prstGeom prst="rect">
            <a:avLst/>
          </a:prstGeom>
          <a:noFill/>
        </p:spPr>
        <p:txBody>
          <a:bodyPr wrap="square" rtlCol="0">
            <a:spAutoFit/>
          </a:bodyPr>
          <a:p>
            <a:pPr algn="ctr"/>
            <a:r>
              <a:rPr lang="zh-CN" altLang="en-US"/>
              <a:t>合成雾</a:t>
            </a:r>
            <a:endParaRPr lang="zh-CN" altLang="en-US"/>
          </a:p>
        </p:txBody>
      </p:sp>
      <p:pic>
        <p:nvPicPr>
          <p:cNvPr id="8" name="图片 7"/>
          <p:cNvPicPr>
            <a:picLocks noChangeAspect="1"/>
          </p:cNvPicPr>
          <p:nvPr>
            <p:custDataLst>
              <p:tags r:id="rId7"/>
            </p:custDataLst>
          </p:nvPr>
        </p:nvPicPr>
        <p:blipFill>
          <a:blip r:embed="rId8"/>
          <a:stretch>
            <a:fillRect/>
          </a:stretch>
        </p:blipFill>
        <p:spPr>
          <a:xfrm>
            <a:off x="6176645" y="4138295"/>
            <a:ext cx="5842000" cy="1935480"/>
          </a:xfrm>
          <a:prstGeom prst="rect">
            <a:avLst/>
          </a:prstGeom>
        </p:spPr>
      </p:pic>
      <p:sp>
        <p:nvSpPr>
          <p:cNvPr id="9" name="矩形 8"/>
          <p:cNvSpPr/>
          <p:nvPr/>
        </p:nvSpPr>
        <p:spPr>
          <a:xfrm>
            <a:off x="6176645" y="4924425"/>
            <a:ext cx="1773555" cy="1149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7635" y="109855"/>
            <a:ext cx="2726055" cy="368300"/>
          </a:xfrm>
          <a:prstGeom prst="rect">
            <a:avLst/>
          </a:prstGeom>
          <a:noFill/>
        </p:spPr>
        <p:txBody>
          <a:bodyPr wrap="square" rtlCol="0">
            <a:spAutoFit/>
          </a:bodyPr>
          <a:p>
            <a:r>
              <a:rPr lang="zh-CN" altLang="en-US"/>
              <a:t>乳腺</a:t>
            </a:r>
            <a:r>
              <a:rPr lang="zh-CN" altLang="en-US"/>
              <a:t>钼靶</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3061335" y="1625600"/>
            <a:ext cx="4944745" cy="3703955"/>
          </a:xfrm>
          <a:prstGeom prst="rect">
            <a:avLst/>
          </a:prstGeom>
        </p:spPr>
      </p:pic>
      <p:cxnSp>
        <p:nvCxnSpPr>
          <p:cNvPr id="3" name="直接箭头连接符 2"/>
          <p:cNvCxnSpPr/>
          <p:nvPr/>
        </p:nvCxnSpPr>
        <p:spPr>
          <a:xfrm flipV="1">
            <a:off x="3596005" y="733425"/>
            <a:ext cx="424815" cy="1026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580005" y="351155"/>
            <a:ext cx="3869690" cy="337185"/>
          </a:xfrm>
          <a:prstGeom prst="rect">
            <a:avLst/>
          </a:prstGeom>
          <a:noFill/>
        </p:spPr>
        <p:txBody>
          <a:bodyPr wrap="square" rtlCol="0">
            <a:spAutoFit/>
          </a:bodyPr>
          <a:p>
            <a:r>
              <a:rPr lang="zh-CN" altLang="en-US" sz="1600"/>
              <a:t>基于</a:t>
            </a:r>
            <a:r>
              <a:rPr lang="en-US" altLang="zh-CN" sz="1600"/>
              <a:t>timm</a:t>
            </a:r>
            <a:r>
              <a:rPr lang="zh-CN" altLang="en-US" sz="1600"/>
              <a:t>，支持超过</a:t>
            </a:r>
            <a:r>
              <a:rPr lang="en-US" altLang="zh-CN" sz="1600"/>
              <a:t>90</a:t>
            </a:r>
            <a:r>
              <a:rPr lang="zh-CN" altLang="en-US" sz="1600"/>
              <a:t>种常见模型</a:t>
            </a:r>
            <a:endParaRPr lang="zh-CN" altLang="en-US" sz="1600"/>
          </a:p>
        </p:txBody>
      </p:sp>
      <p:sp>
        <p:nvSpPr>
          <p:cNvPr id="7" name="文本框 6"/>
          <p:cNvSpPr txBox="1"/>
          <p:nvPr/>
        </p:nvSpPr>
        <p:spPr>
          <a:xfrm>
            <a:off x="6096000" y="478155"/>
            <a:ext cx="6096000" cy="737235"/>
          </a:xfrm>
          <a:prstGeom prst="rect">
            <a:avLst/>
          </a:prstGeom>
          <a:noFill/>
        </p:spPr>
        <p:txBody>
          <a:bodyPr wrap="square" rtlCol="0" anchor="t">
            <a:spAutoFit/>
          </a:bodyPr>
          <a:p>
            <a:pPr marL="285750" indent="-285750">
              <a:buFont typeface="Arial" panose="020B0604020202020204" pitchFamily="34" charset="0"/>
              <a:buChar char="•"/>
            </a:pPr>
            <a:r>
              <a:rPr lang="zh-CN" altLang="en-US" sz="1400"/>
              <a:t>特征融合</a:t>
            </a:r>
            <a:r>
              <a:rPr lang="zh-CN" altLang="en-US" sz="1400"/>
              <a:t>方法：简单相加或平均、通道拼接、加权相加</a:t>
            </a:r>
            <a:r>
              <a:rPr lang="zh-CN" altLang="en-US" sz="1400"/>
              <a:t>等。</a:t>
            </a:r>
            <a:endParaRPr lang="zh-CN" altLang="en-US" sz="1400"/>
          </a:p>
          <a:p>
            <a:pPr marL="285750" indent="-285750">
              <a:buFont typeface="Arial" panose="020B0604020202020204" pitchFamily="34" charset="0"/>
              <a:buChar char="•"/>
            </a:pPr>
            <a:r>
              <a:rPr lang="zh-CN" altLang="en-US" sz="1400"/>
              <a:t>金字塔结构的特征融合是指将输入图像通过不同尺度的层级结构进行特征提取。将特征层之间的信息传递和融合，以更好地提取图像特征。</a:t>
            </a:r>
            <a:endParaRPr lang="zh-CN" altLang="en-US" sz="1400"/>
          </a:p>
        </p:txBody>
      </p:sp>
      <p:cxnSp>
        <p:nvCxnSpPr>
          <p:cNvPr id="8" name="直接箭头连接符 7"/>
          <p:cNvCxnSpPr/>
          <p:nvPr>
            <p:custDataLst>
              <p:tags r:id="rId3"/>
            </p:custDataLst>
          </p:nvPr>
        </p:nvCxnSpPr>
        <p:spPr>
          <a:xfrm flipV="1">
            <a:off x="5923915" y="1142365"/>
            <a:ext cx="511810" cy="6172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custDataLst>
              <p:tags r:id="rId4"/>
            </p:custDataLst>
          </p:nvPr>
        </p:nvCxnSpPr>
        <p:spPr>
          <a:xfrm flipH="1">
            <a:off x="6092190" y="3014980"/>
            <a:ext cx="3810" cy="25793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979160" y="2578735"/>
            <a:ext cx="469900" cy="43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4564380" y="5636895"/>
            <a:ext cx="7575550" cy="922020"/>
          </a:xfrm>
          <a:prstGeom prst="rect">
            <a:avLst/>
          </a:prstGeom>
          <a:noFill/>
        </p:spPr>
        <p:txBody>
          <a:bodyPr wrap="square" rtlCol="0">
            <a:spAutoFit/>
          </a:bodyPr>
          <a:p>
            <a:pPr marL="285750" indent="-285750">
              <a:buFont typeface="Arial" panose="020B0604020202020204" pitchFamily="34" charset="0"/>
              <a:buChar char="•"/>
            </a:pPr>
            <a:r>
              <a:rPr lang="en-US" altLang="zh-CN"/>
              <a:t>Conv</a:t>
            </a:r>
            <a:r>
              <a:rPr lang="zh-CN" altLang="en-US"/>
              <a:t>、</a:t>
            </a:r>
            <a:r>
              <a:rPr lang="zh-CN" altLang="en-US" b="1"/>
              <a:t>双卷积DualConv</a:t>
            </a:r>
            <a:r>
              <a:rPr lang="zh-CN" altLang="en-US"/>
              <a:t>、DWConv、GSConv、SPDConv、CondConv...</a:t>
            </a:r>
            <a:endParaRPr lang="zh-CN" altLang="en-US"/>
          </a:p>
          <a:p>
            <a:pPr marL="285750" indent="-285750">
              <a:buFont typeface="Arial" panose="020B0604020202020204" pitchFamily="34" charset="0"/>
              <a:buChar char="•"/>
            </a:pPr>
            <a:r>
              <a:rPr lang="en-US" altLang="zh-CN"/>
              <a:t>transformer-B</a:t>
            </a:r>
            <a:r>
              <a:rPr lang="en-US" altLang="zh-CN"/>
              <a:t>lock</a:t>
            </a:r>
            <a:endParaRPr lang="en-US" altLang="zh-CN"/>
          </a:p>
          <a:p>
            <a:pPr marL="285750" indent="-285750">
              <a:buFont typeface="Arial" panose="020B0604020202020204" pitchFamily="34" charset="0"/>
              <a:buChar char="•"/>
            </a:pPr>
            <a:r>
              <a:rPr lang="zh-CN" altLang="en-US"/>
              <a:t>额外添加</a:t>
            </a:r>
            <a:r>
              <a:rPr lang="en-US" altLang="zh-CN"/>
              <a:t>Attention</a:t>
            </a:r>
            <a:r>
              <a:rPr lang="zh-CN" altLang="en-US"/>
              <a:t>（</a:t>
            </a:r>
            <a:r>
              <a:rPr lang="en-US" altLang="zh-CN"/>
              <a:t>70+</a:t>
            </a:r>
            <a:r>
              <a:rPr lang="zh-CN" altLang="en-US"/>
              <a:t>）</a:t>
            </a:r>
            <a:endParaRPr lang="zh-CN" altLang="en-US"/>
          </a:p>
        </p:txBody>
      </p:sp>
      <p:sp>
        <p:nvSpPr>
          <p:cNvPr id="12" name="右箭头 11"/>
          <p:cNvSpPr/>
          <p:nvPr/>
        </p:nvSpPr>
        <p:spPr>
          <a:xfrm>
            <a:off x="266065" y="2432685"/>
            <a:ext cx="1801495" cy="518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48895" y="2951480"/>
            <a:ext cx="2436495" cy="368300"/>
          </a:xfrm>
          <a:prstGeom prst="rect">
            <a:avLst/>
          </a:prstGeom>
          <a:noFill/>
        </p:spPr>
        <p:txBody>
          <a:bodyPr wrap="square" rtlCol="0">
            <a:spAutoFit/>
          </a:bodyPr>
          <a:p>
            <a:r>
              <a:rPr lang="en-US" altLang="zh-CN">
                <a:solidFill>
                  <a:srgbClr val="FF0000"/>
                </a:solidFill>
              </a:rPr>
              <a:t>Dicom</a:t>
            </a:r>
            <a:r>
              <a:rPr lang="zh-CN" altLang="en-US">
                <a:solidFill>
                  <a:srgbClr val="FF0000"/>
                </a:solidFill>
              </a:rPr>
              <a:t>数据与标签输入</a:t>
            </a:r>
            <a:endParaRPr lang="zh-CN" altLang="en-US">
              <a:solidFill>
                <a:srgbClr val="FF0000"/>
              </a:solidFill>
            </a:endParaRPr>
          </a:p>
        </p:txBody>
      </p:sp>
      <p:sp>
        <p:nvSpPr>
          <p:cNvPr id="14" name="矩形 13"/>
          <p:cNvSpPr/>
          <p:nvPr>
            <p:custDataLst>
              <p:tags r:id="rId5"/>
            </p:custDataLst>
          </p:nvPr>
        </p:nvSpPr>
        <p:spPr>
          <a:xfrm>
            <a:off x="2405380" y="1681480"/>
            <a:ext cx="610235" cy="1747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2485390" y="1955800"/>
            <a:ext cx="603250" cy="1219835"/>
          </a:xfrm>
          <a:prstGeom prst="rect">
            <a:avLst/>
          </a:prstGeom>
          <a:noFill/>
        </p:spPr>
        <p:txBody>
          <a:bodyPr wrap="square" rtlCol="0">
            <a:noAutofit/>
          </a:bodyPr>
          <a:p>
            <a:r>
              <a:rPr lang="zh-CN" altLang="en-US"/>
              <a:t>数据</a:t>
            </a:r>
            <a:r>
              <a:rPr lang="zh-CN" altLang="en-US"/>
              <a:t>增强</a:t>
            </a:r>
            <a:endParaRPr lang="zh-CN" altLang="en-US"/>
          </a:p>
        </p:txBody>
      </p:sp>
      <p:cxnSp>
        <p:nvCxnSpPr>
          <p:cNvPr id="16" name="直接箭头连接符 15"/>
          <p:cNvCxnSpPr/>
          <p:nvPr>
            <p:custDataLst>
              <p:tags r:id="rId6"/>
            </p:custDataLst>
          </p:nvPr>
        </p:nvCxnSpPr>
        <p:spPr>
          <a:xfrm flipH="1" flipV="1">
            <a:off x="2018665" y="1079500"/>
            <a:ext cx="687705" cy="601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7"/>
            </p:custDataLst>
          </p:nvPr>
        </p:nvSpPr>
        <p:spPr>
          <a:xfrm>
            <a:off x="897255" y="715645"/>
            <a:ext cx="3869690" cy="337185"/>
          </a:xfrm>
          <a:prstGeom prst="rect">
            <a:avLst/>
          </a:prstGeom>
          <a:noFill/>
        </p:spPr>
        <p:txBody>
          <a:bodyPr wrap="square" rtlCol="0">
            <a:spAutoFit/>
          </a:bodyPr>
          <a:p>
            <a:r>
              <a:rPr lang="zh-CN" altLang="en-US" sz="1600"/>
              <a:t>支持常见数据</a:t>
            </a:r>
            <a:r>
              <a:rPr lang="zh-CN" altLang="en-US" sz="1600"/>
              <a:t>增强</a:t>
            </a:r>
            <a:endParaRPr lang="zh-CN" altLang="en-US" sz="1600"/>
          </a:p>
        </p:txBody>
      </p:sp>
      <p:sp>
        <p:nvSpPr>
          <p:cNvPr id="18" name="右箭头 17"/>
          <p:cNvSpPr/>
          <p:nvPr>
            <p:custDataLst>
              <p:tags r:id="rId8"/>
            </p:custDataLst>
          </p:nvPr>
        </p:nvSpPr>
        <p:spPr>
          <a:xfrm>
            <a:off x="7691120" y="3319780"/>
            <a:ext cx="1801495" cy="518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custDataLst>
              <p:tags r:id="rId9"/>
            </p:custDataLst>
          </p:nvPr>
        </p:nvSpPr>
        <p:spPr>
          <a:xfrm>
            <a:off x="8014335" y="3838575"/>
            <a:ext cx="2436495" cy="368300"/>
          </a:xfrm>
          <a:prstGeom prst="rect">
            <a:avLst/>
          </a:prstGeom>
          <a:noFill/>
        </p:spPr>
        <p:txBody>
          <a:bodyPr wrap="square" rtlCol="0">
            <a:spAutoFit/>
          </a:bodyPr>
          <a:p>
            <a:r>
              <a:rPr lang="en-US" altLang="zh-CN">
                <a:solidFill>
                  <a:srgbClr val="FF0000"/>
                </a:solidFill>
              </a:rPr>
              <a:t>multi task</a:t>
            </a:r>
            <a:r>
              <a:rPr lang="zh-CN" altLang="en-US">
                <a:solidFill>
                  <a:srgbClr val="FF0000"/>
                </a:solidFill>
              </a:rPr>
              <a:t>预测</a:t>
            </a:r>
            <a:r>
              <a:rPr lang="zh-CN" altLang="en-US">
                <a:solidFill>
                  <a:srgbClr val="FF0000"/>
                </a:solidFill>
              </a:rPr>
              <a:t>输出</a:t>
            </a:r>
            <a:endParaRPr lang="zh-CN" alt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7635" y="109855"/>
            <a:ext cx="2726055" cy="368300"/>
          </a:xfrm>
          <a:prstGeom prst="rect">
            <a:avLst/>
          </a:prstGeom>
          <a:noFill/>
        </p:spPr>
        <p:txBody>
          <a:bodyPr wrap="square" rtlCol="0">
            <a:spAutoFit/>
          </a:bodyPr>
          <a:p>
            <a:r>
              <a:rPr lang="zh-CN" altLang="en-US"/>
              <a:t>其他</a:t>
            </a:r>
            <a:r>
              <a:rPr lang="zh-CN" altLang="en-US"/>
              <a:t>分享</a:t>
            </a:r>
            <a:endParaRPr lang="zh-CN" altLang="en-US"/>
          </a:p>
        </p:txBody>
      </p:sp>
      <p:pic>
        <p:nvPicPr>
          <p:cNvPr id="20" name="图片 19"/>
          <p:cNvPicPr>
            <a:picLocks noChangeAspect="1"/>
          </p:cNvPicPr>
          <p:nvPr>
            <p:custDataLst>
              <p:tags r:id="rId1"/>
            </p:custDataLst>
          </p:nvPr>
        </p:nvPicPr>
        <p:blipFill>
          <a:blip r:embed="rId2"/>
          <a:stretch>
            <a:fillRect/>
          </a:stretch>
        </p:blipFill>
        <p:spPr>
          <a:xfrm>
            <a:off x="314325" y="777875"/>
            <a:ext cx="6674485" cy="5497830"/>
          </a:xfrm>
          <a:prstGeom prst="rect">
            <a:avLst/>
          </a:prstGeom>
        </p:spPr>
      </p:pic>
      <p:sp>
        <p:nvSpPr>
          <p:cNvPr id="21" name="文本框 20"/>
          <p:cNvSpPr txBox="1"/>
          <p:nvPr/>
        </p:nvSpPr>
        <p:spPr>
          <a:xfrm>
            <a:off x="7647940" y="2320290"/>
            <a:ext cx="4094480" cy="922020"/>
          </a:xfrm>
          <a:prstGeom prst="rect">
            <a:avLst/>
          </a:prstGeom>
          <a:noFill/>
        </p:spPr>
        <p:txBody>
          <a:bodyPr wrap="square" rtlCol="0">
            <a:spAutoFit/>
          </a:bodyPr>
          <a:p>
            <a:r>
              <a:rPr lang="en-US" altLang="zh-CN"/>
              <a:t>GoGPT</a:t>
            </a:r>
            <a:r>
              <a:rPr lang="zh-CN" altLang="en-US"/>
              <a:t>：</a:t>
            </a:r>
            <a:r>
              <a:rPr lang="en-US" altLang="zh-CN"/>
              <a:t>http://gogpt.</a:t>
            </a:r>
            <a:r>
              <a:rPr lang="en-US" altLang="zh-CN"/>
              <a:t>space</a:t>
            </a:r>
            <a:endParaRPr lang="en-US" altLang="zh-CN"/>
          </a:p>
          <a:p>
            <a:r>
              <a:rPr lang="zh-CN" altLang="en-US"/>
              <a:t>账号：</a:t>
            </a:r>
            <a:r>
              <a:rPr lang="en-US" altLang="zh-CN"/>
              <a:t>admin</a:t>
            </a:r>
            <a:endParaRPr lang="en-US" altLang="zh-CN"/>
          </a:p>
          <a:p>
            <a:r>
              <a:rPr lang="zh-CN" altLang="en-US"/>
              <a:t>密码：</a:t>
            </a:r>
            <a:r>
              <a:rPr lang="en-US" altLang="zh-CN"/>
              <a:t>123</a:t>
            </a:r>
            <a:endParaRPr lang="en-US" altLang="zh-CN"/>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COMMONDATA" val="eyJoZGlkIjoiYzVlY2Y0YzZkYWYzNzA2YzFkODE0ZTMyNGM0MmJjMmMifQ=="/>
  <p:tag name="KSO_WPP_MARK_KEY" val="5d7f5235-e3ff-4e16-8d5c-d8f6b68edc77"/>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1054</Words>
  <Application>WPS 演示</Application>
  <PresentationFormat>宽屏</PresentationFormat>
  <Paragraphs>67</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宋体</vt:lpstr>
      <vt:lpstr>Wingdings</vt:lpstr>
      <vt:lpstr>Calibri</vt:lpstr>
      <vt:lpstr>微软雅黑</vt:lpstr>
      <vt:lpstr>Arial Unicode MS</vt:lpstr>
      <vt:lpstr>Office 主题</vt:lpstr>
      <vt:lpstr>20230323组会</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王荣胜</cp:lastModifiedBy>
  <cp:revision>104</cp:revision>
  <dcterms:created xsi:type="dcterms:W3CDTF">2023-03-23T00:43:00Z</dcterms:created>
  <dcterms:modified xsi:type="dcterms:W3CDTF">2023-03-23T03:52:34Z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13DF42570396409087195CA668326E8F</vt:lpwstr>
  </property>
  <property fmtid="{D5CDD505-2E9C-101B-9397-08002B2CF9AE}" pid="3" name="KSOProductBuildVer">
    <vt:lpwstr>2052-11.1.0.13703</vt:lpwstr>
  </property>
</Properties>
</file>