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5" r:id="rId2"/>
    <p:sldId id="257" r:id="rId3"/>
    <p:sldId id="263" r:id="rId4"/>
    <p:sldId id="265" r:id="rId5"/>
    <p:sldId id="266" r:id="rId6"/>
    <p:sldId id="278" r:id="rId7"/>
    <p:sldId id="279" r:id="rId8"/>
    <p:sldId id="276" r:id="rId9"/>
    <p:sldId id="290" r:id="rId10"/>
    <p:sldId id="304" r:id="rId11"/>
    <p:sldId id="305" r:id="rId12"/>
    <p:sldId id="306" r:id="rId13"/>
    <p:sldId id="277" r:id="rId14"/>
    <p:sldId id="307" r:id="rId15"/>
    <p:sldId id="297" r:id="rId16"/>
    <p:sldId id="284" r:id="rId17"/>
    <p:sldId id="295" r:id="rId18"/>
    <p:sldId id="296" r:id="rId19"/>
    <p:sldId id="298" r:id="rId20"/>
    <p:sldId id="300" r:id="rId21"/>
    <p:sldId id="301" r:id="rId22"/>
    <p:sldId id="302" r:id="rId23"/>
    <p:sldId id="303" r:id="rId24"/>
    <p:sldId id="29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EE5B6-015F-45C4-B892-7C2A5091148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4D64-4BEB-4DE3-96A6-0F86E2ECB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0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54D64-4BEB-4DE3-96A6-0F86E2ECBF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1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非同值化代币是独一无二，不可分割的，比如艺术品、游戏里的虚宝甚至是房产证明或红酒的履历证明，当你交易出去这个非同质化代币时，你就不再拥有它，没有找零的概念。</a:t>
            </a:r>
          </a:p>
          <a:p>
            <a:endParaRPr lang="zh-CN" altLang="en-US"/>
          </a:p>
          <a:p>
            <a:r>
              <a:rPr lang="zh-CN" altLang="en-US"/>
              <a:t>而且因为 NFT 发行在链上，只要链还存在，你拥有 NFT 的纪录就不会被窜改、抹灭、消失，在发行 NFT 代币的合约中，会纪录着这个代币的识别讯息，可能仅是一串ID又或者会标注更多讯息，来证明这个代币可以代表的具体资产，这些讯息就如同刚才所提的无法被篡改。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So it can be implied to authenticate assets in a smart city infrastructure where users and devices EOAs can be utilized with global variables and public/private keys in a distributed environment, such as blockchain.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9AFC8-89F7-9F58-B09B-6E3C52005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610EA3-BD31-DD7E-3787-D58D83389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15A6D-2D30-547D-30CC-C4E71A96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AB4-EAE3-4178-A612-9037E4E92DC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F3DF4-B3E7-3A6A-07A5-50388582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D6CEC-01DA-CE4E-6A46-104F6AC9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0D47-7B9B-44E1-AD39-C3682C1F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5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3E2F7-8242-0F91-B597-5B051B17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F3B027-4518-F0DA-7DCF-303922481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E0562-F4C1-CDA5-5135-B30A2C0E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AB4-EAE3-4178-A612-9037E4E92DC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BDA6E-7630-DFA4-6669-399A5398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2596B-EDAC-9787-21AF-57F0E26A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0D47-7B9B-44E1-AD39-C3682C1F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D393C7-A618-15DF-DBD5-1A1A33728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FF302C-942E-98F6-32F5-657A439C8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D0042-20A7-B1ED-0F02-09427D69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AB4-EAE3-4178-A612-9037E4E92DC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270C0-6E58-4C0E-F024-162456C1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E694D-47B1-15D3-B34C-8F6136EF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0D47-7B9B-44E1-AD39-C3682C1F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4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64608-F8A7-2273-7922-36FB4734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43A05-3F3C-FEB1-3862-E47E5AD8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6EFA2-B827-D018-D027-F9448D8F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AB4-EAE3-4178-A612-9037E4E92DC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2938B-456D-B716-2BC3-D1CFFA2D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BA7F9-3BD9-18CE-AE01-DDBF1B60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0D47-7B9B-44E1-AD39-C3682C1F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4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7BBB7-9EFE-6E68-0FE6-E37C4B8B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43B0C-7C86-594F-B25D-DA5D92BA9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6E975-4073-DBB7-0C7A-3CE70505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AB4-EAE3-4178-A612-9037E4E92DC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3EDCE-DA9C-4BC9-D86E-5F1D04CB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FEA25-0CBA-9848-BEA3-0C3DD242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0D47-7B9B-44E1-AD39-C3682C1F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96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0B333-7117-5B7A-5FB2-0A29C47C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94569-666C-5CCC-2A73-C98C76932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3C7D41-55A2-DAEB-B50C-0737F71AA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14878-F9B1-B4E6-431A-7C0DA4ED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AB4-EAE3-4178-A612-9037E4E92DC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DAE0C-007D-A6E9-26EC-E003B890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9DD26-FCD8-3736-7381-99B07A35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0D47-7B9B-44E1-AD39-C3682C1F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8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DA11C-61C9-C967-8F40-FFA989C8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7AAD7-1DF7-22B7-557B-E673DDED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53DCE9-1CED-DC59-4A80-860B8EFE3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0031C1-DC66-5C61-E8EF-B9F6E2CC2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7D6D81-13FC-03A0-5C8C-9495121F1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51FF8B-4FA1-7493-8C4C-035CF6FF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AB4-EAE3-4178-A612-9037E4E92DC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227C63-1116-6358-6DA4-DAEC6E05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6AEE79-EDF7-94C6-B475-9ECA81A3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0D47-7B9B-44E1-AD39-C3682C1F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74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E8839-9350-D642-4EC7-500ABF9D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5A236-6AEB-FE60-ECC8-65EF79E8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AB4-EAE3-4178-A612-9037E4E92DC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AF5EDB-DC71-222B-4A7A-1C51A969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F66655-9C59-5909-A2A5-44D6E904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0D47-7B9B-44E1-AD39-C3682C1F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7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DE216A-C77B-6EBA-77F7-E0E54971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AB4-EAE3-4178-A612-9037E4E92DC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A8BC27-E6C1-EB75-171B-911615DF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549B8-4935-E272-F4ED-403081DF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0D47-7B9B-44E1-AD39-C3682C1F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5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AFAA5-EA24-AA89-CCF0-A29CE7E0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FC0FE-F301-270B-BA4B-418BCF7C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F8042A-6272-38C0-BD2B-532B1F8DA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642F8-5BAD-6CBC-D607-FFEC6800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AB4-EAE3-4178-A612-9037E4E92DC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815908-F9CD-6E68-9200-4F8BD17C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0BEFB-6C29-ED21-A7E0-D48C02C8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0D47-7B9B-44E1-AD39-C3682C1F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19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38045-CF63-8D7E-ABC0-F1C7E61C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227918-8798-79D6-3F00-E08F00AED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C5808-67F8-041C-36A1-084F5F70A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F9DBB-1FBC-B20F-E6ED-957CDF03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AB4-EAE3-4178-A612-9037E4E92DC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8AA0D-AF17-8163-3F8B-E2C086B1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4048CA-3209-BA5B-59B7-7341BCC6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0D47-7B9B-44E1-AD39-C3682C1F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9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E81EB9-40D1-38AC-2908-DA27F3C2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3A7CE-5AE7-7A43-BDE2-395DB88B1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2F3E7-9B9E-B0CC-307E-0C09B6657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DAB4-EAE3-4178-A612-9037E4E92DC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0EB79-166C-863A-6ADE-51B45DA49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FD682-0FC3-2083-8C73-9F95C43CB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0D47-7B9B-44E1-AD39-C3682C1F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3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tarblog.info/2017/03/12/ai-gives-a-good-solution-to-ipers-b/" TargetMode="Externa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3.svg"/><Relationship Id="rId2" Type="http://schemas.openxmlformats.org/officeDocument/2006/relationships/tags" Target="../tags/tag61.xml"/><Relationship Id="rId16" Type="http://schemas.openxmlformats.org/officeDocument/2006/relationships/image" Target="../media/image2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sv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6.png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3.sv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2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3" Type="http://schemas.openxmlformats.org/officeDocument/2006/relationships/tags" Target="../tags/tag26.xml"/><Relationship Id="rId21" Type="http://schemas.openxmlformats.org/officeDocument/2006/relationships/tags" Target="../tags/tag44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5" Type="http://schemas.openxmlformats.org/officeDocument/2006/relationships/image" Target="../media/image3.svg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tags" Target="../tags/tag43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image" Target="../media/image2.png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3.xml"/><Relationship Id="rId19" Type="http://schemas.openxmlformats.org/officeDocument/2006/relationships/tags" Target="../tags/tag4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image" Target="../media/image9.png"/><Relationship Id="rId3" Type="http://schemas.openxmlformats.org/officeDocument/2006/relationships/tags" Target="../tags/tag48.xml"/><Relationship Id="rId21" Type="http://schemas.openxmlformats.org/officeDocument/2006/relationships/image" Target="../media/image12.svg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image" Target="../media/image3.svg"/><Relationship Id="rId2" Type="http://schemas.openxmlformats.org/officeDocument/2006/relationships/tags" Target="../tags/tag47.xml"/><Relationship Id="rId16" Type="http://schemas.openxmlformats.org/officeDocument/2006/relationships/image" Target="../media/image2.png"/><Relationship Id="rId20" Type="http://schemas.openxmlformats.org/officeDocument/2006/relationships/image" Target="../media/image11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5.xml"/><Relationship Id="rId19" Type="http://schemas.openxmlformats.org/officeDocument/2006/relationships/image" Target="../media/image10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kern="1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 TO INTERNET OF THINGS - COMP6121-112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0" b="1" kern="1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Assignment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0" b="1" kern="1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 of paper selection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014033" y="1217004"/>
            <a:ext cx="10175966" cy="4859383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461119" y="2276645"/>
            <a:ext cx="94622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 Blockchain Footprint for </a:t>
            </a:r>
            <a:r>
              <a:rPr lang="en-US" altLang="zh-CN" sz="2800" b="1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Authentication</a:t>
            </a:r>
            <a:r>
              <a:rPr lang="en-US" altLang="zh-CN" sz="2800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of IoT-Enabled Smart Devices in </a:t>
            </a:r>
            <a:r>
              <a:rPr lang="en-US" altLang="zh-CN" sz="2800" b="1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Smart Cities</a:t>
            </a:r>
            <a:r>
              <a:rPr lang="en-US" altLang="zh-CN" sz="2800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State-of-the-Art Advancements, Challenges and Future Research Directions</a:t>
            </a:r>
            <a:endParaRPr lang="zh-CN" altLang="en-US" sz="2800" dirty="0"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4866" y="4783726"/>
            <a:ext cx="2877070" cy="16619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resent by</a:t>
            </a:r>
          </a:p>
          <a:p>
            <a:r>
              <a:rPr lang="en-US" altLang="zh-CN" sz="11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P2213046 </a:t>
            </a:r>
            <a:r>
              <a:rPr lang="zh-CN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王榮勝</a:t>
            </a:r>
            <a:r>
              <a:rPr lang="en-US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err="1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Rongsheng</a:t>
            </a:r>
            <a:r>
              <a:rPr lang="en-US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Wang, Mark</a:t>
            </a:r>
            <a:br>
              <a:rPr lang="en-US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P2213913 </a:t>
            </a:r>
            <a:r>
              <a:rPr lang="zh-CN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詹澤齊燁</a:t>
            </a:r>
            <a:r>
              <a:rPr lang="en-US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err="1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Zeqiye</a:t>
            </a:r>
            <a:r>
              <a:rPr lang="en-US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Zhan, Janzen</a:t>
            </a:r>
            <a:br>
              <a:rPr lang="en-US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P2213983 </a:t>
            </a:r>
            <a:r>
              <a:rPr lang="zh-CN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李俊蓉</a:t>
            </a:r>
            <a:r>
              <a:rPr lang="en-US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err="1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Junrong</a:t>
            </a:r>
            <a:r>
              <a:rPr lang="en-US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Li, Rachel</a:t>
            </a:r>
            <a:br>
              <a:rPr lang="en-US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P2212990 </a:t>
            </a:r>
            <a:r>
              <a:rPr lang="zh-CN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李宇昆</a:t>
            </a:r>
            <a:r>
              <a:rPr lang="en-US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err="1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Yukun</a:t>
            </a:r>
            <a:r>
              <a:rPr lang="en-US" altLang="zh-CN" sz="1200" kern="1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Li, Leo</a:t>
            </a:r>
          </a:p>
          <a:p>
            <a:endParaRPr lang="en-US" altLang="zh-CN" sz="1800" b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72D30B-7E02-8598-70D5-0B6ECA07EBCF}"/>
              </a:ext>
            </a:extLst>
          </p:cNvPr>
          <p:cNvSpPr txBox="1"/>
          <p:nvPr/>
        </p:nvSpPr>
        <p:spPr>
          <a:xfrm>
            <a:off x="10583801" y="6431383"/>
            <a:ext cx="1477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Sep 27, 2022</a:t>
            </a:r>
            <a:endParaRPr lang="zh-CN" altLang="en-US" dirty="0"/>
          </a:p>
        </p:txBody>
      </p:sp>
      <p:pic>
        <p:nvPicPr>
          <p:cNvPr id="5" name="Picture 2" descr="Risks Inherent in Emerging IoT Technologies | by Adam Perschke | NOVAM |  Medium">
            <a:extLst>
              <a:ext uri="{FF2B5EF4-FFF2-40B4-BE49-F238E27FC236}">
                <a16:creationId xmlns:a16="http://schemas.microsoft.com/office/drawing/2014/main" id="{E27D01D5-34F0-2287-9712-54F56FF23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249" y="3482563"/>
            <a:ext cx="3610363" cy="238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2E3CC1-9990-9CD7-43BF-FEB207894409}"/>
              </a:ext>
            </a:extLst>
          </p:cNvPr>
          <p:cNvSpPr txBox="1"/>
          <p:nvPr/>
        </p:nvSpPr>
        <p:spPr>
          <a:xfrm>
            <a:off x="2803401" y="1300466"/>
            <a:ext cx="6103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 TO INTERNET OF THINGS - COMP6121-112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Assignment I -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07070" y="456340"/>
            <a:ext cx="725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Smart City Layered Architecture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endCxn id="11" idx="2"/>
          </p:cNvCxnSpPr>
          <p:nvPr/>
        </p:nvCxnSpPr>
        <p:spPr>
          <a:xfrm flipV="1">
            <a:off x="782320" y="902838"/>
            <a:ext cx="9293887" cy="47886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530991" y="1997837"/>
            <a:ext cx="58803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smart city architecture can be classified into layers based on the feature in a physical cyberspace environment.</a:t>
            </a:r>
          </a:p>
          <a:p>
            <a:pPr>
              <a:spcAft>
                <a:spcPts val="0"/>
              </a:spcAft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Smart city architecture can mainly be divided into three-layered architecture: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application layer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transmission layer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sensing layer.</a:t>
            </a:r>
            <a:endParaRPr lang="zh-CN" altLang="en-US" sz="20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2320" y="895959"/>
            <a:ext cx="10629019" cy="54765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E03CCCB-A0AD-289A-5807-0F71438AD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0661" y="1964841"/>
            <a:ext cx="4448074" cy="29283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502EB1-9644-B4AF-A6F6-0EC9A3A8817D}"/>
              </a:ext>
            </a:extLst>
          </p:cNvPr>
          <p:cNvSpPr txBox="1"/>
          <p:nvPr/>
        </p:nvSpPr>
        <p:spPr>
          <a:xfrm>
            <a:off x="676446" y="1197702"/>
            <a:ext cx="52925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lang="en-US" altLang="zh-CN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Provides a platform for people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Executes commands </a:t>
            </a:r>
            <a:r>
              <a:rPr lang="en-US" altLang="zh-CN" sz="1600" dirty="0"/>
              <a:t>based on data from the devices at the sensing layer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85220F-41D1-0F40-5259-79D27361AF52}"/>
              </a:ext>
            </a:extLst>
          </p:cNvPr>
          <p:cNvSpPr txBox="1"/>
          <p:nvPr/>
        </p:nvSpPr>
        <p:spPr>
          <a:xfrm>
            <a:off x="1407070" y="456340"/>
            <a:ext cx="895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Generalized Smart City Layered Architecture.</a:t>
            </a:r>
            <a:endParaRPr lang="zh-CN" altLang="en-US" sz="28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教室">
            <a:extLst>
              <a:ext uri="{FF2B5EF4-FFF2-40B4-BE49-F238E27FC236}">
                <a16:creationId xmlns:a16="http://schemas.microsoft.com/office/drawing/2014/main" id="{5EDA2DC7-00F5-DD5F-DBD3-8EC2FE9704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12C2C3-D293-2AC9-06ED-D608F37C7D4A}"/>
              </a:ext>
            </a:extLst>
          </p:cNvPr>
          <p:cNvCxnSpPr/>
          <p:nvPr/>
        </p:nvCxnSpPr>
        <p:spPr>
          <a:xfrm flipV="1">
            <a:off x="782320" y="895959"/>
            <a:ext cx="10629019" cy="54765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4CFCDEC-3580-BFDC-24B7-DC7377476064}"/>
              </a:ext>
            </a:extLst>
          </p:cNvPr>
          <p:cNvSpPr txBox="1"/>
          <p:nvPr/>
        </p:nvSpPr>
        <p:spPr>
          <a:xfrm>
            <a:off x="8614762" y="2266129"/>
            <a:ext cx="30311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700" dirty="0"/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B. Transmission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Communication</a:t>
            </a:r>
            <a:r>
              <a:rPr lang="en-US" altLang="zh-CN" sz="1600" dirty="0"/>
              <a:t> among the devices between the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 </a:t>
            </a:r>
            <a:r>
              <a:rPr lang="en-US" altLang="zh-CN" sz="1600" b="1" dirty="0"/>
              <a:t>Carries and transmits </a:t>
            </a:r>
            <a:r>
              <a:rPr lang="en-US" altLang="zh-CN" sz="1600" dirty="0"/>
              <a:t>information </a:t>
            </a:r>
          </a:p>
          <a:p>
            <a:endParaRPr lang="en-US" altLang="zh-CN" sz="17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FEEBB7-D5F1-E62F-1B0A-CC075E117582}"/>
              </a:ext>
            </a:extLst>
          </p:cNvPr>
          <p:cNvSpPr txBox="1"/>
          <p:nvPr/>
        </p:nvSpPr>
        <p:spPr>
          <a:xfrm>
            <a:off x="653038" y="5152918"/>
            <a:ext cx="737770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</a:rPr>
              <a:t>C. Sensing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Identify things and </a:t>
            </a:r>
            <a:r>
              <a:rPr lang="en-US" altLang="zh-CN" sz="1600" b="1" dirty="0"/>
              <a:t>collect the information</a:t>
            </a:r>
            <a:r>
              <a:rPr lang="en-US" altLang="zh-CN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Many types of </a:t>
            </a:r>
            <a:r>
              <a:rPr lang="en-US" altLang="zh-CN" sz="1600" b="1" dirty="0"/>
              <a:t>sensors</a:t>
            </a:r>
            <a:r>
              <a:rPr lang="en-US" altLang="zh-CN" sz="1600" dirty="0"/>
              <a:t> attached to objects to </a:t>
            </a:r>
            <a:r>
              <a:rPr lang="en-US" altLang="zh-CN" sz="1600" b="1" dirty="0"/>
              <a:t>collect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The information can be about location, environment ,motion…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7423DF2-8322-78CB-FFD3-92FCAF2E157C}"/>
              </a:ext>
            </a:extLst>
          </p:cNvPr>
          <p:cNvGrpSpPr/>
          <p:nvPr/>
        </p:nvGrpSpPr>
        <p:grpSpPr>
          <a:xfrm>
            <a:off x="3577553" y="2060748"/>
            <a:ext cx="4618371" cy="3100929"/>
            <a:chOff x="6207760" y="1682115"/>
            <a:chExt cx="5923915" cy="3784600"/>
          </a:xfrm>
        </p:grpSpPr>
        <p:sp>
          <p:nvSpPr>
            <p:cNvPr id="5" name="Freeform 132">
              <a:extLst>
                <a:ext uri="{FF2B5EF4-FFF2-40B4-BE49-F238E27FC236}">
                  <a16:creationId xmlns:a16="http://schemas.microsoft.com/office/drawing/2014/main" id="{FA2A2E55-59F8-F6E8-C437-10DB401832F4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786880" y="3451225"/>
              <a:ext cx="2858770" cy="868045"/>
            </a:xfrm>
            <a:custGeom>
              <a:avLst/>
              <a:gdLst>
                <a:gd name="T0" fmla="*/ 592 w 1185"/>
                <a:gd name="T1" fmla="*/ 0 h 316"/>
                <a:gd name="T2" fmla="*/ 0 w 1185"/>
                <a:gd name="T3" fmla="*/ 158 h 316"/>
                <a:gd name="T4" fmla="*/ 592 w 1185"/>
                <a:gd name="T5" fmla="*/ 316 h 316"/>
                <a:gd name="T6" fmla="*/ 1185 w 1185"/>
                <a:gd name="T7" fmla="*/ 158 h 316"/>
                <a:gd name="T8" fmla="*/ 592 w 1185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5" h="316">
                  <a:moveTo>
                    <a:pt x="592" y="0"/>
                  </a:moveTo>
                  <a:lnTo>
                    <a:pt x="0" y="158"/>
                  </a:lnTo>
                  <a:lnTo>
                    <a:pt x="592" y="316"/>
                  </a:lnTo>
                  <a:lnTo>
                    <a:pt x="1185" y="158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76AA">
                <a:lumMod val="50000"/>
              </a:srgbClr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33">
              <a:extLst>
                <a:ext uri="{FF2B5EF4-FFF2-40B4-BE49-F238E27FC236}">
                  <a16:creationId xmlns:a16="http://schemas.microsoft.com/office/drawing/2014/main" id="{C849A355-8DE8-435A-B002-F8BCBAB19A1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8202295" y="3884930"/>
              <a:ext cx="2009775" cy="1581785"/>
            </a:xfrm>
            <a:custGeom>
              <a:avLst/>
              <a:gdLst>
                <a:gd name="T0" fmla="*/ 0 w 833"/>
                <a:gd name="T1" fmla="*/ 158 h 576"/>
                <a:gd name="T2" fmla="*/ 0 w 833"/>
                <a:gd name="T3" fmla="*/ 576 h 576"/>
                <a:gd name="T4" fmla="*/ 833 w 833"/>
                <a:gd name="T5" fmla="*/ 304 h 576"/>
                <a:gd name="T6" fmla="*/ 593 w 833"/>
                <a:gd name="T7" fmla="*/ 0 h 576"/>
                <a:gd name="T8" fmla="*/ 0 w 833"/>
                <a:gd name="T9" fmla="*/ 158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3" h="576">
                  <a:moveTo>
                    <a:pt x="0" y="158"/>
                  </a:moveTo>
                  <a:lnTo>
                    <a:pt x="0" y="576"/>
                  </a:lnTo>
                  <a:lnTo>
                    <a:pt x="833" y="304"/>
                  </a:lnTo>
                  <a:lnTo>
                    <a:pt x="593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4276AA">
                <a:lumMod val="75000"/>
              </a:srgbClr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34">
              <a:extLst>
                <a:ext uri="{FF2B5EF4-FFF2-40B4-BE49-F238E27FC236}">
                  <a16:creationId xmlns:a16="http://schemas.microsoft.com/office/drawing/2014/main" id="{D908B9D7-904D-786E-E3FA-5F9781B97D4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auto">
            <a:xfrm>
              <a:off x="6207760" y="3884930"/>
              <a:ext cx="2007235" cy="1581785"/>
            </a:xfrm>
            <a:custGeom>
              <a:avLst/>
              <a:gdLst>
                <a:gd name="T0" fmla="*/ 832 w 832"/>
                <a:gd name="T1" fmla="*/ 158 h 576"/>
                <a:gd name="T2" fmla="*/ 832 w 832"/>
                <a:gd name="T3" fmla="*/ 576 h 576"/>
                <a:gd name="T4" fmla="*/ 0 w 832"/>
                <a:gd name="T5" fmla="*/ 304 h 576"/>
                <a:gd name="T6" fmla="*/ 240 w 832"/>
                <a:gd name="T7" fmla="*/ 0 h 576"/>
                <a:gd name="T8" fmla="*/ 832 w 832"/>
                <a:gd name="T9" fmla="*/ 158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576">
                  <a:moveTo>
                    <a:pt x="832" y="158"/>
                  </a:moveTo>
                  <a:lnTo>
                    <a:pt x="832" y="576"/>
                  </a:lnTo>
                  <a:lnTo>
                    <a:pt x="0" y="304"/>
                  </a:lnTo>
                  <a:lnTo>
                    <a:pt x="240" y="0"/>
                  </a:lnTo>
                  <a:lnTo>
                    <a:pt x="832" y="158"/>
                  </a:lnTo>
                  <a:close/>
                </a:path>
              </a:pathLst>
            </a:custGeom>
            <a:solidFill>
              <a:srgbClr val="4276AA"/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35">
              <a:extLst>
                <a:ext uri="{FF2B5EF4-FFF2-40B4-BE49-F238E27FC236}">
                  <a16:creationId xmlns:a16="http://schemas.microsoft.com/office/drawing/2014/main" id="{8E77118F-FE8C-A0ED-7A96-4F198127334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>
              <a:off x="7371080" y="2736850"/>
              <a:ext cx="1686560" cy="516255"/>
            </a:xfrm>
            <a:custGeom>
              <a:avLst/>
              <a:gdLst>
                <a:gd name="T0" fmla="*/ 350 w 699"/>
                <a:gd name="T1" fmla="*/ 0 h 188"/>
                <a:gd name="T2" fmla="*/ 0 w 699"/>
                <a:gd name="T3" fmla="*/ 94 h 188"/>
                <a:gd name="T4" fmla="*/ 350 w 699"/>
                <a:gd name="T5" fmla="*/ 188 h 188"/>
                <a:gd name="T6" fmla="*/ 699 w 699"/>
                <a:gd name="T7" fmla="*/ 94 h 188"/>
                <a:gd name="T8" fmla="*/ 350 w 699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188">
                  <a:moveTo>
                    <a:pt x="350" y="0"/>
                  </a:moveTo>
                  <a:lnTo>
                    <a:pt x="0" y="94"/>
                  </a:lnTo>
                  <a:lnTo>
                    <a:pt x="350" y="188"/>
                  </a:lnTo>
                  <a:lnTo>
                    <a:pt x="699" y="94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178AA1">
                <a:lumMod val="50000"/>
              </a:srgbClr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36">
              <a:extLst>
                <a:ext uri="{FF2B5EF4-FFF2-40B4-BE49-F238E27FC236}">
                  <a16:creationId xmlns:a16="http://schemas.microsoft.com/office/drawing/2014/main" id="{4F7EF429-BD74-0DE5-0FCE-F77151D0A80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auto">
            <a:xfrm>
              <a:off x="8224520" y="2995295"/>
              <a:ext cx="1411605" cy="1235710"/>
            </a:xfrm>
            <a:custGeom>
              <a:avLst/>
              <a:gdLst>
                <a:gd name="T0" fmla="*/ 0 w 585"/>
                <a:gd name="T1" fmla="*/ 94 h 450"/>
                <a:gd name="T2" fmla="*/ 0 w 585"/>
                <a:gd name="T3" fmla="*/ 450 h 450"/>
                <a:gd name="T4" fmla="*/ 585 w 585"/>
                <a:gd name="T5" fmla="*/ 290 h 450"/>
                <a:gd name="T6" fmla="*/ 349 w 585"/>
                <a:gd name="T7" fmla="*/ 0 h 450"/>
                <a:gd name="T8" fmla="*/ 0 w 585"/>
                <a:gd name="T9" fmla="*/ 9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450">
                  <a:moveTo>
                    <a:pt x="0" y="94"/>
                  </a:moveTo>
                  <a:lnTo>
                    <a:pt x="0" y="450"/>
                  </a:lnTo>
                  <a:lnTo>
                    <a:pt x="585" y="290"/>
                  </a:lnTo>
                  <a:lnTo>
                    <a:pt x="349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178AA1">
                <a:lumMod val="75000"/>
              </a:srgbClr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37">
              <a:extLst>
                <a:ext uri="{FF2B5EF4-FFF2-40B4-BE49-F238E27FC236}">
                  <a16:creationId xmlns:a16="http://schemas.microsoft.com/office/drawing/2014/main" id="{7E5D8FB8-0650-9E00-37EA-D2EE15CF6F7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6801485" y="2995295"/>
              <a:ext cx="1413510" cy="1235710"/>
            </a:xfrm>
            <a:custGeom>
              <a:avLst/>
              <a:gdLst>
                <a:gd name="T0" fmla="*/ 586 w 586"/>
                <a:gd name="T1" fmla="*/ 94 h 450"/>
                <a:gd name="T2" fmla="*/ 586 w 586"/>
                <a:gd name="T3" fmla="*/ 450 h 450"/>
                <a:gd name="T4" fmla="*/ 0 w 586"/>
                <a:gd name="T5" fmla="*/ 290 h 450"/>
                <a:gd name="T6" fmla="*/ 236 w 586"/>
                <a:gd name="T7" fmla="*/ 0 h 450"/>
                <a:gd name="T8" fmla="*/ 586 w 586"/>
                <a:gd name="T9" fmla="*/ 9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450">
                  <a:moveTo>
                    <a:pt x="586" y="94"/>
                  </a:moveTo>
                  <a:lnTo>
                    <a:pt x="586" y="450"/>
                  </a:lnTo>
                  <a:lnTo>
                    <a:pt x="0" y="290"/>
                  </a:lnTo>
                  <a:lnTo>
                    <a:pt x="236" y="0"/>
                  </a:lnTo>
                  <a:lnTo>
                    <a:pt x="586" y="94"/>
                  </a:lnTo>
                  <a:close/>
                </a:path>
              </a:pathLst>
            </a:custGeom>
            <a:solidFill>
              <a:srgbClr val="178AA1"/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8">
              <a:extLst>
                <a:ext uri="{FF2B5EF4-FFF2-40B4-BE49-F238E27FC236}">
                  <a16:creationId xmlns:a16="http://schemas.microsoft.com/office/drawing/2014/main" id="{6301A03F-217E-8BCD-6F73-FD714F42CC1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8204835" y="1682115"/>
              <a:ext cx="827405" cy="1477645"/>
            </a:xfrm>
            <a:custGeom>
              <a:avLst/>
              <a:gdLst>
                <a:gd name="T0" fmla="*/ 0 w 343"/>
                <a:gd name="T1" fmla="*/ 0 h 538"/>
                <a:gd name="T2" fmla="*/ 0 w 343"/>
                <a:gd name="T3" fmla="*/ 538 h 538"/>
                <a:gd name="T4" fmla="*/ 343 w 343"/>
                <a:gd name="T5" fmla="*/ 446 h 538"/>
                <a:gd name="T6" fmla="*/ 0 w 343"/>
                <a:gd name="T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538">
                  <a:moveTo>
                    <a:pt x="0" y="0"/>
                  </a:moveTo>
                  <a:lnTo>
                    <a:pt x="0" y="538"/>
                  </a:lnTo>
                  <a:lnTo>
                    <a:pt x="343" y="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A693">
                <a:lumMod val="75000"/>
              </a:srgbClr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39">
              <a:extLst>
                <a:ext uri="{FF2B5EF4-FFF2-40B4-BE49-F238E27FC236}">
                  <a16:creationId xmlns:a16="http://schemas.microsoft.com/office/drawing/2014/main" id="{3228316A-8587-D0D6-54F1-8B2C203A5E4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7390130" y="1682115"/>
              <a:ext cx="824865" cy="1477645"/>
            </a:xfrm>
            <a:custGeom>
              <a:avLst/>
              <a:gdLst>
                <a:gd name="T0" fmla="*/ 0 w 342"/>
                <a:gd name="T1" fmla="*/ 446 h 538"/>
                <a:gd name="T2" fmla="*/ 342 w 342"/>
                <a:gd name="T3" fmla="*/ 538 h 538"/>
                <a:gd name="T4" fmla="*/ 342 w 342"/>
                <a:gd name="T5" fmla="*/ 0 h 538"/>
                <a:gd name="T6" fmla="*/ 0 w 342"/>
                <a:gd name="T7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2" h="538">
                  <a:moveTo>
                    <a:pt x="0" y="446"/>
                  </a:moveTo>
                  <a:lnTo>
                    <a:pt x="342" y="538"/>
                  </a:lnTo>
                  <a:lnTo>
                    <a:pt x="342" y="0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40A693"/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Текст 13">
              <a:extLst>
                <a:ext uri="{FF2B5EF4-FFF2-40B4-BE49-F238E27FC236}">
                  <a16:creationId xmlns:a16="http://schemas.microsoft.com/office/drawing/2014/main" id="{CC596D8E-EF1E-3BAE-E9F0-D60141F305D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9510394" y="2141220"/>
              <a:ext cx="1594353" cy="920750"/>
            </a:xfrm>
            <a:prstGeom prst="rect">
              <a:avLst/>
            </a:prstGeom>
          </p:spPr>
          <p:txBody>
            <a:bodyPr lIns="90000" tIns="46800" rIns="90000" bIns="46800">
              <a:normAutofit/>
            </a:bodyPr>
            <a:lstStyle>
              <a:lvl1pPr marL="914400" indent="-9144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1981200" indent="-7620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30480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42672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54864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67062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79254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91446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103638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indent="0" algn="ctr">
                <a:lnSpc>
                  <a:spcPct val="120000"/>
                </a:lnSpc>
                <a:buNone/>
              </a:pPr>
              <a:r>
                <a:rPr lang="en-US" altLang="zh-CN" sz="1200" kern="100" dirty="0">
                  <a:latin typeface="Segoe UI Black" panose="020B0A02040204020203" pitchFamily="34" charset="0"/>
                  <a:ea typeface="Segoe UI Black" panose="020B0A02040204020203" pitchFamily="34" charset="0"/>
                  <a:cs typeface="Times New Roman" panose="02020603050405020304" pitchFamily="18" charset="0"/>
                  <a:sym typeface="+mn-ea"/>
                </a:rPr>
                <a:t>Application </a:t>
              </a:r>
              <a:endParaRPr lang="en-US" altLang="zh-CN" sz="1200" kern="1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endParaRPr>
            </a:p>
            <a:p>
              <a:pPr marL="0" indent="0" algn="ctr">
                <a:lnSpc>
                  <a:spcPct val="120000"/>
                </a:lnSpc>
                <a:buNone/>
              </a:pPr>
              <a:endPara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Овал 50">
              <a:extLst>
                <a:ext uri="{FF2B5EF4-FFF2-40B4-BE49-F238E27FC236}">
                  <a16:creationId xmlns:a16="http://schemas.microsoft.com/office/drawing/2014/main" id="{F6875187-4FC5-B485-9720-E111E97C395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9144000" y="2172335"/>
              <a:ext cx="366395" cy="366395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</p:spPr>
          <p:style>
            <a:lnRef idx="2">
              <a:srgbClr val="4276AA">
                <a:shade val="50000"/>
              </a:srgbClr>
            </a:lnRef>
            <a:fillRef idx="1">
              <a:srgbClr val="4276AA"/>
            </a:fillRef>
            <a:effectRef idx="0">
              <a:srgbClr val="4276AA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Black" panose="02000000000000000000" pitchFamily="2" charset="0"/>
                </a:rPr>
                <a:t>1</a:t>
              </a:r>
              <a:endParaRPr lang="ru-RU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Black" panose="02000000000000000000" pitchFamily="2" charset="0"/>
              </a:endParaRPr>
            </a:p>
          </p:txBody>
        </p:sp>
        <p:sp>
          <p:nvSpPr>
            <p:cNvPr id="21" name="Текст 13">
              <a:extLst>
                <a:ext uri="{FF2B5EF4-FFF2-40B4-BE49-F238E27FC236}">
                  <a16:creationId xmlns:a16="http://schemas.microsoft.com/office/drawing/2014/main" id="{543BF537-95FB-6ABD-8F6B-03388A8816ED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9931400" y="3155315"/>
              <a:ext cx="1667510" cy="593090"/>
            </a:xfrm>
            <a:prstGeom prst="rect">
              <a:avLst/>
            </a:prstGeom>
          </p:spPr>
          <p:txBody>
            <a:bodyPr lIns="90000" tIns="46800" rIns="90000" bIns="46800">
              <a:normAutofit/>
            </a:bodyPr>
            <a:lstStyle>
              <a:lvl1pPr marL="914400" indent="-9144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1981200" indent="-7620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30480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42672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54864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67062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79254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91446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103638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indent="0" algn="ctr">
                <a:lnSpc>
                  <a:spcPct val="120000"/>
                </a:lnSpc>
                <a:buNone/>
              </a:pPr>
              <a:r>
                <a:rPr lang="en-US" altLang="zh-CN" sz="1200" kern="100" dirty="0">
                  <a:latin typeface="Segoe UI Black" panose="020B0A02040204020203" pitchFamily="34" charset="0"/>
                  <a:ea typeface="Segoe UI Black" panose="020B0A02040204020203" pitchFamily="34" charset="0"/>
                  <a:cs typeface="Times New Roman" panose="02020603050405020304" pitchFamily="18" charset="0"/>
                  <a:sym typeface="+mn-ea"/>
                </a:rPr>
                <a:t>Transmission</a:t>
              </a:r>
              <a:endPara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Овал 56">
              <a:extLst>
                <a:ext uri="{FF2B5EF4-FFF2-40B4-BE49-F238E27FC236}">
                  <a16:creationId xmlns:a16="http://schemas.microsoft.com/office/drawing/2014/main" id="{1875A11F-67C5-07ED-1AE9-502BAFEB257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739630" y="3159760"/>
              <a:ext cx="366395" cy="366395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</p:spPr>
          <p:style>
            <a:lnRef idx="2">
              <a:srgbClr val="4276AA">
                <a:shade val="50000"/>
              </a:srgbClr>
            </a:lnRef>
            <a:fillRef idx="1">
              <a:srgbClr val="4276AA"/>
            </a:fillRef>
            <a:effectRef idx="0">
              <a:srgbClr val="4276AA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Black" panose="02000000000000000000" pitchFamily="2" charset="0"/>
                </a:rPr>
                <a:t>2</a:t>
              </a:r>
              <a:endParaRPr lang="ru-RU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Black" panose="02000000000000000000" pitchFamily="2" charset="0"/>
              </a:endParaRPr>
            </a:p>
          </p:txBody>
        </p:sp>
        <p:sp>
          <p:nvSpPr>
            <p:cNvPr id="23" name="Текст 13">
              <a:extLst>
                <a:ext uri="{FF2B5EF4-FFF2-40B4-BE49-F238E27FC236}">
                  <a16:creationId xmlns:a16="http://schemas.microsoft.com/office/drawing/2014/main" id="{48EDCE0F-B58A-A4B5-6E98-88F5412A000A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0464165" y="4131945"/>
              <a:ext cx="1667510" cy="920750"/>
            </a:xfrm>
            <a:prstGeom prst="rect">
              <a:avLst/>
            </a:prstGeom>
          </p:spPr>
          <p:txBody>
            <a:bodyPr lIns="90000" tIns="46800" rIns="90000" bIns="46800">
              <a:normAutofit/>
            </a:bodyPr>
            <a:lstStyle>
              <a:lvl1pPr marL="914400" indent="-9144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1981200" indent="-7620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30480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42672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54864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67062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79254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91446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103638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indent="0" algn="ctr">
                <a:lnSpc>
                  <a:spcPct val="120000"/>
                </a:lnSpc>
                <a:buNone/>
              </a:pPr>
              <a:r>
                <a:rPr lang="en-US" altLang="zh-CN" sz="1200" kern="100" dirty="0">
                  <a:latin typeface="Segoe UI Black" panose="020B0A02040204020203" pitchFamily="34" charset="0"/>
                  <a:ea typeface="Segoe UI Black" panose="020B0A02040204020203" pitchFamily="34" charset="0"/>
                  <a:cs typeface="Times New Roman" panose="02020603050405020304" pitchFamily="18" charset="0"/>
                  <a:sym typeface="+mn-ea"/>
                </a:rPr>
                <a:t>Sensing Layer</a:t>
              </a:r>
              <a:endPara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Овал 59">
              <a:extLst>
                <a:ext uri="{FF2B5EF4-FFF2-40B4-BE49-F238E27FC236}">
                  <a16:creationId xmlns:a16="http://schemas.microsoft.com/office/drawing/2014/main" id="{720DBD93-2724-590B-53CD-863F54F16C0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0282555" y="4131945"/>
              <a:ext cx="366395" cy="366395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</p:spPr>
          <p:style>
            <a:lnRef idx="2">
              <a:srgbClr val="4276AA">
                <a:shade val="50000"/>
              </a:srgbClr>
            </a:lnRef>
            <a:fillRef idx="1">
              <a:srgbClr val="4276AA"/>
            </a:fillRef>
            <a:effectRef idx="0">
              <a:srgbClr val="4276AA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Black" panose="02000000000000000000" pitchFamily="2" charset="0"/>
                </a:rPr>
                <a:t>3</a:t>
              </a:r>
              <a:endParaRPr lang="ru-RU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Black" panose="02000000000000000000" pitchFamily="2" charset="0"/>
              </a:endParaRPr>
            </a:p>
          </p:txBody>
        </p:sp>
      </p:grpSp>
      <p:sp>
        <p:nvSpPr>
          <p:cNvPr id="25" name="箭头: 上 24">
            <a:extLst>
              <a:ext uri="{FF2B5EF4-FFF2-40B4-BE49-F238E27FC236}">
                <a16:creationId xmlns:a16="http://schemas.microsoft.com/office/drawing/2014/main" id="{20DCADE7-DF1E-97A7-B8AF-1C9B8363ADEA}"/>
              </a:ext>
            </a:extLst>
          </p:cNvPr>
          <p:cNvSpPr/>
          <p:nvPr/>
        </p:nvSpPr>
        <p:spPr>
          <a:xfrm rot="20480811">
            <a:off x="5667897" y="3716310"/>
            <a:ext cx="223323" cy="6118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7ECE5F82-E95B-08B5-F5B3-26B0E15BA768}"/>
              </a:ext>
            </a:extLst>
          </p:cNvPr>
          <p:cNvSpPr/>
          <p:nvPr/>
        </p:nvSpPr>
        <p:spPr>
          <a:xfrm rot="20480811">
            <a:off x="5391799" y="2920480"/>
            <a:ext cx="223323" cy="6118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6011C81-AB45-D9B8-C7E1-090BC06E78C6}"/>
              </a:ext>
            </a:extLst>
          </p:cNvPr>
          <p:cNvSpPr/>
          <p:nvPr/>
        </p:nvSpPr>
        <p:spPr>
          <a:xfrm>
            <a:off x="5884935" y="1656425"/>
            <a:ext cx="3705726" cy="622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65C140C-5408-034F-F18D-028145848588}"/>
              </a:ext>
            </a:extLst>
          </p:cNvPr>
          <p:cNvSpPr/>
          <p:nvPr/>
        </p:nvSpPr>
        <p:spPr>
          <a:xfrm>
            <a:off x="5920127" y="2461511"/>
            <a:ext cx="3207619" cy="6221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4B05F4-F9F8-1638-3B23-D28283F5D982}"/>
              </a:ext>
            </a:extLst>
          </p:cNvPr>
          <p:cNvSpPr txBox="1"/>
          <p:nvPr/>
        </p:nvSpPr>
        <p:spPr>
          <a:xfrm>
            <a:off x="6384545" y="2603285"/>
            <a:ext cx="227878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COMMON ATTACKS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5F2285-3D6C-9454-B3CA-7168D0AF6432}"/>
              </a:ext>
            </a:extLst>
          </p:cNvPr>
          <p:cNvSpPr txBox="1"/>
          <p:nvPr/>
        </p:nvSpPr>
        <p:spPr>
          <a:xfrm>
            <a:off x="6209787" y="1798199"/>
            <a:ext cx="3339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SECURITY IS THE KEY ISSUE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30D746F-EDCE-EBE2-625D-385B30E397B5}"/>
              </a:ext>
            </a:extLst>
          </p:cNvPr>
          <p:cNvSpPr/>
          <p:nvPr/>
        </p:nvSpPr>
        <p:spPr>
          <a:xfrm>
            <a:off x="6889069" y="2944931"/>
            <a:ext cx="4477352" cy="159848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2F3F19-F42E-ABCC-74E4-E3AB977EAEC9}"/>
              </a:ext>
            </a:extLst>
          </p:cNvPr>
          <p:cNvSpPr txBox="1"/>
          <p:nvPr/>
        </p:nvSpPr>
        <p:spPr>
          <a:xfrm>
            <a:off x="7377149" y="3203069"/>
            <a:ext cx="3501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Injection Attacks  </a:t>
            </a:r>
          </a:p>
          <a:p>
            <a:pPr algn="ctr"/>
            <a:r>
              <a:rPr lang="en-US" altLang="zh-CN" sz="20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Parameter Tampering</a:t>
            </a:r>
          </a:p>
          <a:p>
            <a:pPr algn="ctr"/>
            <a:r>
              <a:rPr lang="en-US" altLang="zh-CN" sz="20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Buffer Overflow Attacks</a:t>
            </a:r>
            <a:endParaRPr lang="zh-CN" altLang="en-US" sz="1600" b="1" dirty="0">
              <a:solidFill>
                <a:schemeClr val="accent1">
                  <a:lumMod val="20000"/>
                  <a:lumOff val="8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5" name="泪滴形 24">
            <a:extLst>
              <a:ext uri="{FF2B5EF4-FFF2-40B4-BE49-F238E27FC236}">
                <a16:creationId xmlns:a16="http://schemas.microsoft.com/office/drawing/2014/main" id="{71FB3B73-1851-FD32-01C7-C9F8A4F9CC4D}"/>
              </a:ext>
            </a:extLst>
          </p:cNvPr>
          <p:cNvSpPr/>
          <p:nvPr/>
        </p:nvSpPr>
        <p:spPr>
          <a:xfrm>
            <a:off x="5391640" y="1798199"/>
            <a:ext cx="385010" cy="369332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泪滴形 26">
            <a:extLst>
              <a:ext uri="{FF2B5EF4-FFF2-40B4-BE49-F238E27FC236}">
                <a16:creationId xmlns:a16="http://schemas.microsoft.com/office/drawing/2014/main" id="{9AD616C0-1D19-6E31-C41B-95F33BC29E7F}"/>
              </a:ext>
            </a:extLst>
          </p:cNvPr>
          <p:cNvSpPr/>
          <p:nvPr/>
        </p:nvSpPr>
        <p:spPr>
          <a:xfrm>
            <a:off x="5391640" y="2714282"/>
            <a:ext cx="385010" cy="369332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4C11FE2-7E48-5ABE-5DAB-02B8C89792E0}"/>
              </a:ext>
            </a:extLst>
          </p:cNvPr>
          <p:cNvSpPr txBox="1"/>
          <p:nvPr/>
        </p:nvSpPr>
        <p:spPr>
          <a:xfrm>
            <a:off x="1372496" y="382238"/>
            <a:ext cx="725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City Layered Adversaries</a:t>
            </a:r>
            <a:endParaRPr lang="zh-CN" altLang="en-US" sz="28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形 31" descr="教室">
            <a:extLst>
              <a:ext uri="{FF2B5EF4-FFF2-40B4-BE49-F238E27FC236}">
                <a16:creationId xmlns:a16="http://schemas.microsoft.com/office/drawing/2014/main" id="{EB162145-019E-BDA1-1746-4D0E28790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ED7D007-C3E9-F6DB-0384-6FE2456C7082}"/>
              </a:ext>
            </a:extLst>
          </p:cNvPr>
          <p:cNvCxnSpPr/>
          <p:nvPr/>
        </p:nvCxnSpPr>
        <p:spPr>
          <a:xfrm flipV="1">
            <a:off x="782320" y="895959"/>
            <a:ext cx="10629019" cy="54765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0B2E12C-1DA3-EE43-7099-711B4C0CD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2" y="1737180"/>
            <a:ext cx="4656472" cy="4074413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954E91E6-63AB-1268-04FB-6F7B80C9F3E3}"/>
              </a:ext>
            </a:extLst>
          </p:cNvPr>
          <p:cNvSpPr/>
          <p:nvPr/>
        </p:nvSpPr>
        <p:spPr>
          <a:xfrm>
            <a:off x="3681452" y="2191245"/>
            <a:ext cx="887919" cy="36831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1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6011C81-AB45-D9B8-C7E1-090BC06E78C6}"/>
              </a:ext>
            </a:extLst>
          </p:cNvPr>
          <p:cNvSpPr/>
          <p:nvPr/>
        </p:nvSpPr>
        <p:spPr>
          <a:xfrm>
            <a:off x="5929852" y="1328689"/>
            <a:ext cx="3705726" cy="622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65C140C-5408-034F-F18D-028145848588}"/>
              </a:ext>
            </a:extLst>
          </p:cNvPr>
          <p:cNvSpPr/>
          <p:nvPr/>
        </p:nvSpPr>
        <p:spPr>
          <a:xfrm>
            <a:off x="5965044" y="3718811"/>
            <a:ext cx="3207619" cy="6221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4B05F4-F9F8-1638-3B23-D28283F5D982}"/>
              </a:ext>
            </a:extLst>
          </p:cNvPr>
          <p:cNvSpPr txBox="1"/>
          <p:nvPr/>
        </p:nvSpPr>
        <p:spPr>
          <a:xfrm>
            <a:off x="6429462" y="3860585"/>
            <a:ext cx="227878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COMMON ATTACKS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5F2285-3D6C-9454-B3CA-7168D0AF6432}"/>
              </a:ext>
            </a:extLst>
          </p:cNvPr>
          <p:cNvSpPr txBox="1"/>
          <p:nvPr/>
        </p:nvSpPr>
        <p:spPr>
          <a:xfrm>
            <a:off x="6254704" y="1470463"/>
            <a:ext cx="3339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TARGETED BY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30D746F-EDCE-EBE2-625D-385B30E397B5}"/>
              </a:ext>
            </a:extLst>
          </p:cNvPr>
          <p:cNvSpPr/>
          <p:nvPr/>
        </p:nvSpPr>
        <p:spPr>
          <a:xfrm>
            <a:off x="6943839" y="4203390"/>
            <a:ext cx="4477352" cy="159848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2F3F19-F42E-ABCC-74E4-E3AB977EAEC9}"/>
              </a:ext>
            </a:extLst>
          </p:cNvPr>
          <p:cNvSpPr txBox="1"/>
          <p:nvPr/>
        </p:nvSpPr>
        <p:spPr>
          <a:xfrm>
            <a:off x="7422066" y="4340912"/>
            <a:ext cx="3501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worm attacks</a:t>
            </a:r>
          </a:p>
          <a:p>
            <a:pPr algn="ctr"/>
            <a:r>
              <a:rPr lang="en-US" altLang="zh-CN" sz="20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Denial-of-Service attacks (DoS).</a:t>
            </a:r>
          </a:p>
          <a:p>
            <a:pPr algn="ctr"/>
            <a:r>
              <a:rPr lang="en-US" altLang="zh-CN" sz="20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Repudiation attacks</a:t>
            </a:r>
            <a:endParaRPr lang="zh-CN" altLang="en-US" sz="2000" b="1" kern="100" dirty="0">
              <a:solidFill>
                <a:schemeClr val="accent1">
                  <a:lumMod val="20000"/>
                  <a:lumOff val="8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5" name="泪滴形 24">
            <a:extLst>
              <a:ext uri="{FF2B5EF4-FFF2-40B4-BE49-F238E27FC236}">
                <a16:creationId xmlns:a16="http://schemas.microsoft.com/office/drawing/2014/main" id="{71FB3B73-1851-FD32-01C7-C9F8A4F9CC4D}"/>
              </a:ext>
            </a:extLst>
          </p:cNvPr>
          <p:cNvSpPr/>
          <p:nvPr/>
        </p:nvSpPr>
        <p:spPr>
          <a:xfrm>
            <a:off x="5436557" y="1470463"/>
            <a:ext cx="385010" cy="369332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泪滴形 26">
            <a:extLst>
              <a:ext uri="{FF2B5EF4-FFF2-40B4-BE49-F238E27FC236}">
                <a16:creationId xmlns:a16="http://schemas.microsoft.com/office/drawing/2014/main" id="{9AD616C0-1D19-6E31-C41B-95F33BC29E7F}"/>
              </a:ext>
            </a:extLst>
          </p:cNvPr>
          <p:cNvSpPr/>
          <p:nvPr/>
        </p:nvSpPr>
        <p:spPr>
          <a:xfrm>
            <a:off x="5436557" y="3971582"/>
            <a:ext cx="385010" cy="369332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4C11FE2-7E48-5ABE-5DAB-02B8C89792E0}"/>
              </a:ext>
            </a:extLst>
          </p:cNvPr>
          <p:cNvSpPr txBox="1"/>
          <p:nvPr/>
        </p:nvSpPr>
        <p:spPr>
          <a:xfrm>
            <a:off x="1372496" y="382238"/>
            <a:ext cx="725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City Layered Adversaries</a:t>
            </a:r>
            <a:endParaRPr lang="zh-CN" altLang="en-US" sz="28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形 31" descr="教室">
            <a:extLst>
              <a:ext uri="{FF2B5EF4-FFF2-40B4-BE49-F238E27FC236}">
                <a16:creationId xmlns:a16="http://schemas.microsoft.com/office/drawing/2014/main" id="{EB162145-019E-BDA1-1746-4D0E28790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ED7D007-C3E9-F6DB-0384-6FE2456C7082}"/>
              </a:ext>
            </a:extLst>
          </p:cNvPr>
          <p:cNvCxnSpPr/>
          <p:nvPr/>
        </p:nvCxnSpPr>
        <p:spPr>
          <a:xfrm flipV="1">
            <a:off x="782320" y="895959"/>
            <a:ext cx="10629019" cy="54765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C8E0628-8E97-AE2E-189E-DDAC77BDAB88}"/>
              </a:ext>
            </a:extLst>
          </p:cNvPr>
          <p:cNvSpPr/>
          <p:nvPr/>
        </p:nvSpPr>
        <p:spPr>
          <a:xfrm>
            <a:off x="6933987" y="1866699"/>
            <a:ext cx="4477352" cy="159848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03FC5B-D846-C45B-F3CF-1E2DE51A8304}"/>
              </a:ext>
            </a:extLst>
          </p:cNvPr>
          <p:cNvSpPr txBox="1"/>
          <p:nvPr/>
        </p:nvSpPr>
        <p:spPr>
          <a:xfrm>
            <a:off x="7422067" y="2030706"/>
            <a:ext cx="3501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Obstruct the network resources</a:t>
            </a:r>
          </a:p>
          <a:p>
            <a:pPr algn="ctr"/>
            <a:r>
              <a:rPr lang="en-US" altLang="zh-CN" sz="20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Bombard the fake data</a:t>
            </a:r>
            <a:endParaRPr lang="zh-CN" altLang="en-US" sz="1600" b="1" dirty="0">
              <a:solidFill>
                <a:schemeClr val="accent1">
                  <a:lumMod val="20000"/>
                  <a:lumOff val="8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DE759E-6E82-2168-F311-C105E06F8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91" y="1656425"/>
            <a:ext cx="4656472" cy="4074413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4FE8C608-7AFD-941D-B1E4-61DB91060595}"/>
              </a:ext>
            </a:extLst>
          </p:cNvPr>
          <p:cNvSpPr/>
          <p:nvPr/>
        </p:nvSpPr>
        <p:spPr>
          <a:xfrm>
            <a:off x="4548638" y="3244842"/>
            <a:ext cx="887919" cy="36831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3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6011C81-AB45-D9B8-C7E1-090BC06E78C6}"/>
              </a:ext>
            </a:extLst>
          </p:cNvPr>
          <p:cNvSpPr/>
          <p:nvPr/>
        </p:nvSpPr>
        <p:spPr>
          <a:xfrm>
            <a:off x="5929852" y="1328689"/>
            <a:ext cx="3705726" cy="62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65C140C-5408-034F-F18D-028145848588}"/>
              </a:ext>
            </a:extLst>
          </p:cNvPr>
          <p:cNvSpPr/>
          <p:nvPr/>
        </p:nvSpPr>
        <p:spPr>
          <a:xfrm>
            <a:off x="5965044" y="3718811"/>
            <a:ext cx="3207620" cy="622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4B05F4-F9F8-1638-3B23-D28283F5D982}"/>
              </a:ext>
            </a:extLst>
          </p:cNvPr>
          <p:cNvSpPr txBox="1"/>
          <p:nvPr/>
        </p:nvSpPr>
        <p:spPr>
          <a:xfrm>
            <a:off x="6429462" y="3860585"/>
            <a:ext cx="227878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COMMON ATTACKS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5F2285-3D6C-9454-B3CA-7168D0AF6432}"/>
              </a:ext>
            </a:extLst>
          </p:cNvPr>
          <p:cNvSpPr txBox="1"/>
          <p:nvPr/>
        </p:nvSpPr>
        <p:spPr>
          <a:xfrm>
            <a:off x="6254704" y="1470463"/>
            <a:ext cx="3339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MANY TYPES OF SENSORS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30D746F-EDCE-EBE2-625D-385B30E397B5}"/>
              </a:ext>
            </a:extLst>
          </p:cNvPr>
          <p:cNvSpPr/>
          <p:nvPr/>
        </p:nvSpPr>
        <p:spPr>
          <a:xfrm>
            <a:off x="6943839" y="4192036"/>
            <a:ext cx="4477352" cy="159848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2F3F19-F42E-ABCC-74E4-E3AB977EAEC9}"/>
              </a:ext>
            </a:extLst>
          </p:cNvPr>
          <p:cNvSpPr txBox="1"/>
          <p:nvPr/>
        </p:nvSpPr>
        <p:spPr>
          <a:xfrm>
            <a:off x="7422066" y="4411466"/>
            <a:ext cx="3501192" cy="10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physical attacks</a:t>
            </a:r>
          </a:p>
          <a:p>
            <a:pPr algn="ctr"/>
            <a:r>
              <a:rPr lang="en-US" altLang="zh-CN" sz="20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port scanning attacks</a:t>
            </a:r>
          </a:p>
          <a:p>
            <a:pPr algn="ctr"/>
            <a:r>
              <a:rPr lang="en-US" altLang="zh-CN" sz="20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replay attacks</a:t>
            </a:r>
            <a:endParaRPr lang="zh-CN" altLang="en-US" sz="1600" b="1" dirty="0">
              <a:solidFill>
                <a:schemeClr val="accent1">
                  <a:lumMod val="20000"/>
                  <a:lumOff val="8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5" name="泪滴形 24">
            <a:extLst>
              <a:ext uri="{FF2B5EF4-FFF2-40B4-BE49-F238E27FC236}">
                <a16:creationId xmlns:a16="http://schemas.microsoft.com/office/drawing/2014/main" id="{71FB3B73-1851-FD32-01C7-C9F8A4F9CC4D}"/>
              </a:ext>
            </a:extLst>
          </p:cNvPr>
          <p:cNvSpPr/>
          <p:nvPr/>
        </p:nvSpPr>
        <p:spPr>
          <a:xfrm>
            <a:off x="5436557" y="1470463"/>
            <a:ext cx="385010" cy="369332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泪滴形 26">
            <a:extLst>
              <a:ext uri="{FF2B5EF4-FFF2-40B4-BE49-F238E27FC236}">
                <a16:creationId xmlns:a16="http://schemas.microsoft.com/office/drawing/2014/main" id="{9AD616C0-1D19-6E31-C41B-95F33BC29E7F}"/>
              </a:ext>
            </a:extLst>
          </p:cNvPr>
          <p:cNvSpPr/>
          <p:nvPr/>
        </p:nvSpPr>
        <p:spPr>
          <a:xfrm>
            <a:off x="5436557" y="3971582"/>
            <a:ext cx="385010" cy="369332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4C11FE2-7E48-5ABE-5DAB-02B8C89792E0}"/>
              </a:ext>
            </a:extLst>
          </p:cNvPr>
          <p:cNvSpPr txBox="1"/>
          <p:nvPr/>
        </p:nvSpPr>
        <p:spPr>
          <a:xfrm>
            <a:off x="1372496" y="382238"/>
            <a:ext cx="725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City Layered Adversaries</a:t>
            </a:r>
            <a:endParaRPr lang="zh-CN" altLang="en-US" sz="28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形 31" descr="教室">
            <a:extLst>
              <a:ext uri="{FF2B5EF4-FFF2-40B4-BE49-F238E27FC236}">
                <a16:creationId xmlns:a16="http://schemas.microsoft.com/office/drawing/2014/main" id="{EB162145-019E-BDA1-1746-4D0E28790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ED7D007-C3E9-F6DB-0384-6FE2456C7082}"/>
              </a:ext>
            </a:extLst>
          </p:cNvPr>
          <p:cNvCxnSpPr/>
          <p:nvPr/>
        </p:nvCxnSpPr>
        <p:spPr>
          <a:xfrm flipV="1">
            <a:off x="782320" y="895959"/>
            <a:ext cx="10629019" cy="54765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C8E0628-8E97-AE2E-189E-DDAC77BDAB88}"/>
              </a:ext>
            </a:extLst>
          </p:cNvPr>
          <p:cNvSpPr/>
          <p:nvPr/>
        </p:nvSpPr>
        <p:spPr>
          <a:xfrm>
            <a:off x="6933987" y="1881854"/>
            <a:ext cx="4477352" cy="159848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03FC5B-D846-C45B-F3CF-1E2DE51A8304}"/>
              </a:ext>
            </a:extLst>
          </p:cNvPr>
          <p:cNvSpPr txBox="1"/>
          <p:nvPr/>
        </p:nvSpPr>
        <p:spPr>
          <a:xfrm>
            <a:off x="7313990" y="2331114"/>
            <a:ext cx="3501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Sensors lack of network security and authentication</a:t>
            </a:r>
            <a:endParaRPr lang="zh-CN" altLang="en-US" sz="1600" b="1" dirty="0">
              <a:solidFill>
                <a:schemeClr val="accent1">
                  <a:lumMod val="20000"/>
                  <a:lumOff val="8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2DBE36-7614-05A1-D1DD-AA435CA91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91" y="1656425"/>
            <a:ext cx="4656472" cy="4074413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6727A4B2-BA66-F233-D802-7D958F3D0F56}"/>
              </a:ext>
            </a:extLst>
          </p:cNvPr>
          <p:cNvSpPr/>
          <p:nvPr/>
        </p:nvSpPr>
        <p:spPr>
          <a:xfrm>
            <a:off x="5208081" y="4566098"/>
            <a:ext cx="887919" cy="36831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229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413131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4480" y="2863810"/>
            <a:ext cx="387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96000" y="2957195"/>
            <a:ext cx="66141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ZHAN ZEQIYE</a:t>
            </a:r>
          </a:p>
        </p:txBody>
      </p:sp>
    </p:spTree>
    <p:extLst>
      <p:ext uri="{BB962C8B-B14F-4D97-AF65-F5344CB8AC3E}">
        <p14:creationId xmlns:p14="http://schemas.microsoft.com/office/powerpoint/2010/main" val="414632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9362B4D1-A87B-AF26-563A-B93CC33E05B8}"/>
              </a:ext>
            </a:extLst>
          </p:cNvPr>
          <p:cNvGrpSpPr/>
          <p:nvPr/>
        </p:nvGrpSpPr>
        <p:grpSpPr>
          <a:xfrm>
            <a:off x="4950568" y="3830621"/>
            <a:ext cx="4717455" cy="544945"/>
            <a:chOff x="4950568" y="3830621"/>
            <a:chExt cx="4717455" cy="544945"/>
          </a:xfrm>
        </p:grpSpPr>
        <p:sp>
          <p:nvSpPr>
            <p:cNvPr id="36" name="箭头: 上 35">
              <a:extLst>
                <a:ext uri="{FF2B5EF4-FFF2-40B4-BE49-F238E27FC236}">
                  <a16:creationId xmlns:a16="http://schemas.microsoft.com/office/drawing/2014/main" id="{64C06688-25DF-3044-B7E4-1666E23A9CEC}"/>
                </a:ext>
              </a:extLst>
            </p:cNvPr>
            <p:cNvSpPr/>
            <p:nvPr/>
          </p:nvSpPr>
          <p:spPr>
            <a:xfrm>
              <a:off x="4950568" y="3830621"/>
              <a:ext cx="803563" cy="544945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1E0486D-87E1-1607-5966-D21265C11985}"/>
                </a:ext>
              </a:extLst>
            </p:cNvPr>
            <p:cNvSpPr txBox="1"/>
            <p:nvPr/>
          </p:nvSpPr>
          <p:spPr>
            <a:xfrm>
              <a:off x="5879806" y="3986132"/>
              <a:ext cx="3788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Authorization and Authentication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41181CC9-3E4F-2B74-D328-1AD7BB8CBC2D}"/>
              </a:ext>
            </a:extLst>
          </p:cNvPr>
          <p:cNvSpPr txBox="1"/>
          <p:nvPr/>
        </p:nvSpPr>
        <p:spPr>
          <a:xfrm>
            <a:off x="331487" y="5863956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Decentralized IoT in Smart Cities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07160" y="456565"/>
            <a:ext cx="10078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Blockchain of IoT in Smart Cities </a:t>
            </a:r>
          </a:p>
        </p:txBody>
      </p:sp>
      <p:cxnSp>
        <p:nvCxnSpPr>
          <p:cNvPr id="7" name="直接连接符 6"/>
          <p:cNvCxnSpPr>
            <a:endCxn id="11" idx="2"/>
          </p:cNvCxnSpPr>
          <p:nvPr/>
        </p:nvCxnSpPr>
        <p:spPr>
          <a:xfrm flipV="1">
            <a:off x="9562085" y="-1291562"/>
            <a:ext cx="9293887" cy="47886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cxnSp>
        <p:nvCxnSpPr>
          <p:cNvPr id="39" name="直接连接符 38"/>
          <p:cNvCxnSpPr/>
          <p:nvPr/>
        </p:nvCxnSpPr>
        <p:spPr>
          <a:xfrm flipV="1">
            <a:off x="782320" y="895959"/>
            <a:ext cx="10629019" cy="54765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16FB3AB-5672-AEEF-F7AF-A410AA881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12" y="2145785"/>
            <a:ext cx="1270831" cy="10595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3B3FEA-2ECE-BA48-1D0C-9CDB475F6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086" y="2097196"/>
            <a:ext cx="1193836" cy="11818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B512B26-8439-2C6C-0CA8-008489C33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3883" y="2041798"/>
            <a:ext cx="1247103" cy="12552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51CA5C-6321-43CF-5841-C768457865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8860" y="2218892"/>
            <a:ext cx="1139621" cy="9547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7EC4F14-6C48-854F-867F-5B63BCE656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0520" y="4507737"/>
            <a:ext cx="1912907" cy="1891573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56C0B1D-3B42-30BB-1B52-2ECBBA56F1B0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2012828" y="3205314"/>
            <a:ext cx="4004146" cy="1302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E5A6E88-2F6D-9B08-7A3D-38D628B1827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548671" y="3173614"/>
            <a:ext cx="1468303" cy="1334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4E038B8-1B25-D3F9-8501-4E79551AB4C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6016974" y="3296999"/>
            <a:ext cx="1400461" cy="1210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E984D7F-739F-AE7F-EFA9-C2A9483EB006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6016974" y="3279046"/>
            <a:ext cx="4056030" cy="1228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EBE8360-0432-AFC8-D524-CB9D494DC13D}"/>
              </a:ext>
            </a:extLst>
          </p:cNvPr>
          <p:cNvSpPr txBox="1"/>
          <p:nvPr/>
        </p:nvSpPr>
        <p:spPr>
          <a:xfrm>
            <a:off x="1106956" y="1668732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Vision sensor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10E4A1-EDEA-3DEE-B847-FC5D7F1542CB}"/>
              </a:ext>
            </a:extLst>
          </p:cNvPr>
          <p:cNvSpPr txBox="1"/>
          <p:nvPr/>
        </p:nvSpPr>
        <p:spPr>
          <a:xfrm>
            <a:off x="3754247" y="167476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Signal sensor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4594DDC-2513-4F7E-2EAA-8347AC8F3BE6}"/>
              </a:ext>
            </a:extLst>
          </p:cNvPr>
          <p:cNvSpPr txBox="1"/>
          <p:nvPr/>
        </p:nvSpPr>
        <p:spPr>
          <a:xfrm>
            <a:off x="6568483" y="16724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Light sensor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F125C0D-AAAE-C10B-3E1F-64E912737A59}"/>
              </a:ext>
            </a:extLst>
          </p:cNvPr>
          <p:cNvSpPr txBox="1"/>
          <p:nvPr/>
        </p:nvSpPr>
        <p:spPr>
          <a:xfrm>
            <a:off x="8817895" y="1668732"/>
            <a:ext cx="241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Temperature Sensor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270C380-29E4-C432-6BD7-F3F20B9C6B07}"/>
              </a:ext>
            </a:extLst>
          </p:cNvPr>
          <p:cNvSpPr txBox="1"/>
          <p:nvPr/>
        </p:nvSpPr>
        <p:spPr>
          <a:xfrm>
            <a:off x="6784329" y="596204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3A5438-86D7-2647-D342-13C2BBF0389C}"/>
              </a:ext>
            </a:extLst>
          </p:cNvPr>
          <p:cNvSpPr txBox="1"/>
          <p:nvPr/>
        </p:nvSpPr>
        <p:spPr>
          <a:xfrm>
            <a:off x="477791" y="5856242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Normal IoT in Smart Cities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ABE880A-5511-C858-1478-DE08A397A67E}"/>
              </a:ext>
            </a:extLst>
          </p:cNvPr>
          <p:cNvGrpSpPr/>
          <p:nvPr/>
        </p:nvGrpSpPr>
        <p:grpSpPr>
          <a:xfrm>
            <a:off x="2792044" y="2517024"/>
            <a:ext cx="1041906" cy="176300"/>
            <a:chOff x="2792044" y="2517024"/>
            <a:chExt cx="1041906" cy="176300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A352DCDC-575B-9D69-4290-4E7C6F5F5CA5}"/>
                </a:ext>
              </a:extLst>
            </p:cNvPr>
            <p:cNvCxnSpPr/>
            <p:nvPr/>
          </p:nvCxnSpPr>
          <p:spPr>
            <a:xfrm>
              <a:off x="2807459" y="2517024"/>
              <a:ext cx="10264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245358E3-B517-759E-A14C-B7D5433847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2044" y="2693324"/>
              <a:ext cx="9891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E2B9027-3CCB-91A7-F4A3-80D9D37B29A6}"/>
              </a:ext>
            </a:extLst>
          </p:cNvPr>
          <p:cNvGrpSpPr/>
          <p:nvPr/>
        </p:nvGrpSpPr>
        <p:grpSpPr>
          <a:xfrm>
            <a:off x="5511675" y="2494539"/>
            <a:ext cx="1041906" cy="176300"/>
            <a:chOff x="2792044" y="2517024"/>
            <a:chExt cx="1041906" cy="176300"/>
          </a:xfrm>
        </p:grpSpPr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A2D8370-C02E-4C81-09E6-2D92B0ACE1E4}"/>
                </a:ext>
              </a:extLst>
            </p:cNvPr>
            <p:cNvCxnSpPr/>
            <p:nvPr/>
          </p:nvCxnSpPr>
          <p:spPr>
            <a:xfrm>
              <a:off x="2807459" y="2517024"/>
              <a:ext cx="10264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4377F504-7E27-0598-814B-3EB5CF37C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2044" y="2693324"/>
              <a:ext cx="9891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0B068AB-CBE8-C0FC-C977-46B5F7154DAA}"/>
              </a:ext>
            </a:extLst>
          </p:cNvPr>
          <p:cNvGrpSpPr/>
          <p:nvPr/>
        </p:nvGrpSpPr>
        <p:grpSpPr>
          <a:xfrm>
            <a:off x="8340815" y="2506213"/>
            <a:ext cx="1041906" cy="176300"/>
            <a:chOff x="2792044" y="2517024"/>
            <a:chExt cx="1041906" cy="176300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4E29BD4-370F-7C2C-8AD5-44C2CCA21AE7}"/>
                </a:ext>
              </a:extLst>
            </p:cNvPr>
            <p:cNvCxnSpPr/>
            <p:nvPr/>
          </p:nvCxnSpPr>
          <p:spPr>
            <a:xfrm>
              <a:off x="2807459" y="2517024"/>
              <a:ext cx="10264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F265AD4E-E19A-2628-16E0-FAB1E1C49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2044" y="2693324"/>
              <a:ext cx="9891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F88704E-1DD3-EBB7-444A-0FFD3C5393FB}"/>
              </a:ext>
            </a:extLst>
          </p:cNvPr>
          <p:cNvGrpSpPr/>
          <p:nvPr/>
        </p:nvGrpSpPr>
        <p:grpSpPr>
          <a:xfrm>
            <a:off x="2151375" y="2858921"/>
            <a:ext cx="999501" cy="602388"/>
            <a:chOff x="2125056" y="2851370"/>
            <a:chExt cx="999501" cy="602388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461AEA77-CFB0-50C8-9712-7BC945EC0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87174" y="2921935"/>
              <a:ext cx="637383" cy="531823"/>
            </a:xfrm>
            <a:prstGeom prst="rect">
              <a:avLst/>
            </a:prstGeom>
          </p:spPr>
        </p:pic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907FCC4-EDCC-819A-9503-4CA242E44733}"/>
                </a:ext>
              </a:extLst>
            </p:cNvPr>
            <p:cNvSpPr txBox="1"/>
            <p:nvPr/>
          </p:nvSpPr>
          <p:spPr>
            <a:xfrm>
              <a:off x="2125056" y="2851370"/>
              <a:ext cx="4187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+</a:t>
              </a:r>
              <a:endParaRPr lang="zh-CN" altLang="en-US" sz="2400" b="1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99CB1B5-CEAD-1BF2-744E-2D5E892D2600}"/>
              </a:ext>
            </a:extLst>
          </p:cNvPr>
          <p:cNvGrpSpPr/>
          <p:nvPr/>
        </p:nvGrpSpPr>
        <p:grpSpPr>
          <a:xfrm>
            <a:off x="4880305" y="2844609"/>
            <a:ext cx="999501" cy="602388"/>
            <a:chOff x="2125056" y="2851370"/>
            <a:chExt cx="999501" cy="602388"/>
          </a:xfrm>
        </p:grpSpPr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16054DB0-06AE-D173-7C9A-3BFAAFD59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87174" y="2921935"/>
              <a:ext cx="637383" cy="531823"/>
            </a:xfrm>
            <a:prstGeom prst="rect">
              <a:avLst/>
            </a:prstGeom>
          </p:spPr>
        </p:pic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6644D92-EE08-FBE3-1756-AA44EB875A14}"/>
                </a:ext>
              </a:extLst>
            </p:cNvPr>
            <p:cNvSpPr txBox="1"/>
            <p:nvPr/>
          </p:nvSpPr>
          <p:spPr>
            <a:xfrm>
              <a:off x="2125056" y="2851370"/>
              <a:ext cx="4187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+</a:t>
              </a:r>
              <a:endParaRPr lang="zh-CN" altLang="en-US" sz="2400" b="1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11F8C27-0DE0-43F1-493E-579A2A742F8B}"/>
              </a:ext>
            </a:extLst>
          </p:cNvPr>
          <p:cNvGrpSpPr/>
          <p:nvPr/>
        </p:nvGrpSpPr>
        <p:grpSpPr>
          <a:xfrm>
            <a:off x="7781537" y="2813226"/>
            <a:ext cx="999501" cy="602388"/>
            <a:chOff x="2125056" y="2851370"/>
            <a:chExt cx="999501" cy="602388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6FD5F048-2399-2E7C-F33C-221221E99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87174" y="2921935"/>
              <a:ext cx="637383" cy="531823"/>
            </a:xfrm>
            <a:prstGeom prst="rect">
              <a:avLst/>
            </a:prstGeom>
          </p:spPr>
        </p:pic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3A40ABE6-9B7A-42D8-D12A-39C17F686DC6}"/>
                </a:ext>
              </a:extLst>
            </p:cNvPr>
            <p:cNvSpPr txBox="1"/>
            <p:nvPr/>
          </p:nvSpPr>
          <p:spPr>
            <a:xfrm>
              <a:off x="2125056" y="2851370"/>
              <a:ext cx="4187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+</a:t>
              </a:r>
              <a:endParaRPr lang="zh-CN" altLang="en-US" sz="2400" b="1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C6048BD-860C-4E9D-A8D8-35FD4F2228FA}"/>
              </a:ext>
            </a:extLst>
          </p:cNvPr>
          <p:cNvGrpSpPr/>
          <p:nvPr/>
        </p:nvGrpSpPr>
        <p:grpSpPr>
          <a:xfrm>
            <a:off x="10230144" y="2826612"/>
            <a:ext cx="999501" cy="602388"/>
            <a:chOff x="2125056" y="2851370"/>
            <a:chExt cx="999501" cy="602388"/>
          </a:xfrm>
        </p:grpSpPr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B3697A15-6E18-FB79-7938-C729EA01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87174" y="2921935"/>
              <a:ext cx="637383" cy="531823"/>
            </a:xfrm>
            <a:prstGeom prst="rect">
              <a:avLst/>
            </a:prstGeom>
          </p:spPr>
        </p:pic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489F2E1-261F-5DB2-A383-91E55360A923}"/>
                </a:ext>
              </a:extLst>
            </p:cNvPr>
            <p:cNvSpPr txBox="1"/>
            <p:nvPr/>
          </p:nvSpPr>
          <p:spPr>
            <a:xfrm>
              <a:off x="2125056" y="2851370"/>
              <a:ext cx="4187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+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9532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07160" y="456565"/>
            <a:ext cx="10078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Authentication Architectures in Smart Cities</a:t>
            </a:r>
          </a:p>
        </p:txBody>
      </p: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cxnSp>
        <p:nvCxnSpPr>
          <p:cNvPr id="39" name="直接连接符 38"/>
          <p:cNvCxnSpPr/>
          <p:nvPr/>
        </p:nvCxnSpPr>
        <p:spPr>
          <a:xfrm flipV="1">
            <a:off x="782320" y="895959"/>
            <a:ext cx="10629019" cy="54765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AC6399-1152-E362-7904-02BEB7F43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1" y="4598134"/>
            <a:ext cx="2776670" cy="52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ot Cloud Icon Png Transparent PNG - 792x507 - Free Download on NicePNG">
            <a:extLst>
              <a:ext uri="{FF2B5EF4-FFF2-40B4-BE49-F238E27FC236}">
                <a16:creationId xmlns:a16="http://schemas.microsoft.com/office/drawing/2014/main" id="{004C4336-30F8-AD86-9C63-6AC1EF2EF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9" y="1224882"/>
            <a:ext cx="1806558" cy="129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4C7A78-FD4A-694F-ACCF-8EE3B2DF4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918" y="3773793"/>
            <a:ext cx="1747704" cy="150664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6626670-707E-676E-7725-4FF2689EE6C2}"/>
              </a:ext>
            </a:extLst>
          </p:cNvPr>
          <p:cNvSpPr txBox="1"/>
          <p:nvPr/>
        </p:nvSpPr>
        <p:spPr>
          <a:xfrm>
            <a:off x="4498712" y="2520150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IoT sensors &amp; services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C35028-60D7-AF9F-482A-26884772714D}"/>
              </a:ext>
            </a:extLst>
          </p:cNvPr>
          <p:cNvSpPr txBox="1"/>
          <p:nvPr/>
        </p:nvSpPr>
        <p:spPr>
          <a:xfrm>
            <a:off x="676446" y="5131386"/>
            <a:ext cx="4347665" cy="1154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Public distributed blockchain ledger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Register names and store associated values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Two Steps: Registration and Authentication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B89506-9DFC-7F73-3112-3F87C2A06725}"/>
              </a:ext>
            </a:extLst>
          </p:cNvPr>
          <p:cNvSpPr txBox="1"/>
          <p:nvPr/>
        </p:nvSpPr>
        <p:spPr>
          <a:xfrm>
            <a:off x="7196887" y="5120105"/>
            <a:ext cx="5030544" cy="1524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Open Source smart solution platform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Decentralization of authentication and authorization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logic stays outside the blockchain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Rich standard API &amp; Provides advanced interaction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C48A5D-7FBE-3A38-E6D4-F4CB736FB1D9}"/>
              </a:ext>
            </a:extLst>
          </p:cNvPr>
          <p:cNvSpPr txBox="1"/>
          <p:nvPr/>
        </p:nvSpPr>
        <p:spPr>
          <a:xfrm>
            <a:off x="4379985" y="2816251"/>
            <a:ext cx="3106941" cy="78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Product, calculate &amp; store data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Separate individuals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5A082B2-BA6E-39DA-F48D-621D9922C2C1}"/>
              </a:ext>
            </a:extLst>
          </p:cNvPr>
          <p:cNvCxnSpPr>
            <a:cxnSpLocks/>
          </p:cNvCxnSpPr>
          <p:nvPr/>
        </p:nvCxnSpPr>
        <p:spPr>
          <a:xfrm flipV="1">
            <a:off x="3071674" y="3477294"/>
            <a:ext cx="1270134" cy="1040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652D58D-B0C9-5739-5893-F7DE22E30E55}"/>
              </a:ext>
            </a:extLst>
          </p:cNvPr>
          <p:cNvCxnSpPr>
            <a:cxnSpLocks/>
          </p:cNvCxnSpPr>
          <p:nvPr/>
        </p:nvCxnSpPr>
        <p:spPr>
          <a:xfrm flipH="1">
            <a:off x="2850278" y="3380706"/>
            <a:ext cx="1260083" cy="965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FCCC27-0F67-E043-D6CC-266686306715}"/>
              </a:ext>
            </a:extLst>
          </p:cNvPr>
          <p:cNvCxnSpPr>
            <a:cxnSpLocks/>
          </p:cNvCxnSpPr>
          <p:nvPr/>
        </p:nvCxnSpPr>
        <p:spPr>
          <a:xfrm flipH="1" flipV="1">
            <a:off x="7395469" y="3151573"/>
            <a:ext cx="1185449" cy="1084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FB609C3-23E5-43C1-F793-963A6EA62366}"/>
              </a:ext>
            </a:extLst>
          </p:cNvPr>
          <p:cNvCxnSpPr>
            <a:cxnSpLocks/>
          </p:cNvCxnSpPr>
          <p:nvPr/>
        </p:nvCxnSpPr>
        <p:spPr>
          <a:xfrm>
            <a:off x="7210757" y="3266272"/>
            <a:ext cx="1223029" cy="1133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137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6716964-E589-E57C-41EA-C8ED2C1BC876}"/>
              </a:ext>
            </a:extLst>
          </p:cNvPr>
          <p:cNvSpPr/>
          <p:nvPr/>
        </p:nvSpPr>
        <p:spPr>
          <a:xfrm>
            <a:off x="795895" y="5217231"/>
            <a:ext cx="1916516" cy="970387"/>
          </a:xfrm>
          <a:prstGeom prst="round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CBA3053-374C-7862-B987-D54BD0EA5F70}"/>
              </a:ext>
            </a:extLst>
          </p:cNvPr>
          <p:cNvSpPr/>
          <p:nvPr/>
        </p:nvSpPr>
        <p:spPr>
          <a:xfrm>
            <a:off x="764540" y="1452268"/>
            <a:ext cx="1916516" cy="970387"/>
          </a:xfrm>
          <a:prstGeom prst="round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0A57F3F-BCC2-9556-62E6-070576837AE5}"/>
              </a:ext>
            </a:extLst>
          </p:cNvPr>
          <p:cNvSpPr/>
          <p:nvPr/>
        </p:nvSpPr>
        <p:spPr>
          <a:xfrm>
            <a:off x="764540" y="3330095"/>
            <a:ext cx="1916516" cy="970387"/>
          </a:xfrm>
          <a:prstGeom prst="round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7160" y="456565"/>
            <a:ext cx="10078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Improvement by other features</a:t>
            </a:r>
          </a:p>
        </p:txBody>
      </p: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cxnSp>
        <p:nvCxnSpPr>
          <p:cNvPr id="39" name="直接连接符 38"/>
          <p:cNvCxnSpPr>
            <a:cxnSpLocks/>
          </p:cNvCxnSpPr>
          <p:nvPr/>
        </p:nvCxnSpPr>
        <p:spPr>
          <a:xfrm flipV="1">
            <a:off x="764540" y="978535"/>
            <a:ext cx="10627360" cy="23943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B9E5F31-63D9-AAC5-0128-DE6E108AF5A0}"/>
              </a:ext>
            </a:extLst>
          </p:cNvPr>
          <p:cNvSpPr txBox="1"/>
          <p:nvPr/>
        </p:nvSpPr>
        <p:spPr>
          <a:xfrm>
            <a:off x="2934925" y="1092807"/>
            <a:ext cx="8693405" cy="1524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An Ethereum-based smart contract for edge computing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Low-cost, low-overhead tool for compute-resource management.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Five states: Unavailable, Available, Pending, Computing, Completed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Evaluate performance based on low overhead latency and transaction cost of executing jobs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AD026D-F7E4-2DED-8E61-38F059A6FDAA}"/>
              </a:ext>
            </a:extLst>
          </p:cNvPr>
          <p:cNvSpPr txBox="1"/>
          <p:nvPr/>
        </p:nvSpPr>
        <p:spPr>
          <a:xfrm>
            <a:off x="917930" y="1737406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Edge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469698-9EF2-FC25-3273-3390B4C747CD}"/>
              </a:ext>
            </a:extLst>
          </p:cNvPr>
          <p:cNvSpPr txBox="1"/>
          <p:nvPr/>
        </p:nvSpPr>
        <p:spPr>
          <a:xfrm>
            <a:off x="764540" y="3460810"/>
            <a:ext cx="1979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 of 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 Sentry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4B0F01-E1E7-B11A-E32C-2CA57359C4C9}"/>
              </a:ext>
            </a:extLst>
          </p:cNvPr>
          <p:cNvSpPr txBox="1"/>
          <p:nvPr/>
        </p:nvSpPr>
        <p:spPr>
          <a:xfrm>
            <a:off x="2934925" y="3020939"/>
            <a:ext cx="7189276" cy="1524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Enhance network security by analyzing network traffic patterns of devices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obtained from data stored in the blockchain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Two parts for Authentication: registration and fraud detection.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The time complexity is O(m * n) and O(m). When there are "m" IoT devices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2B67EE-4F3C-204D-9E98-FC28BA22E5FD}"/>
              </a:ext>
            </a:extLst>
          </p:cNvPr>
          <p:cNvSpPr txBox="1"/>
          <p:nvPr/>
        </p:nvSpPr>
        <p:spPr>
          <a:xfrm>
            <a:off x="764540" y="5479355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Sign-On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AFD1E3-E96C-AE09-DF8D-CB95421A94AB}"/>
              </a:ext>
            </a:extLst>
          </p:cNvPr>
          <p:cNvSpPr txBox="1"/>
          <p:nvPr/>
        </p:nvSpPr>
        <p:spPr>
          <a:xfrm>
            <a:off x="2934925" y="4940422"/>
            <a:ext cx="9039654" cy="1524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One-time password authentication solution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Requiring users to authenticate once helps avoid the fatigue of adding passwords over and over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Use public blockchains (Bitcoin and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Namecoin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 and consensus mechanisms to improve usability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Make user authentication no longer dependent on a third party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47E2320-678F-E626-98B0-C32A7EB7BDEC}"/>
              </a:ext>
            </a:extLst>
          </p:cNvPr>
          <p:cNvCxnSpPr>
            <a:cxnSpLocks/>
          </p:cNvCxnSpPr>
          <p:nvPr/>
        </p:nvCxnSpPr>
        <p:spPr>
          <a:xfrm>
            <a:off x="1026929" y="2858038"/>
            <a:ext cx="10098271" cy="0"/>
          </a:xfrm>
          <a:prstGeom prst="line">
            <a:avLst/>
          </a:prstGeom>
          <a:ln w="19050">
            <a:solidFill>
              <a:srgbClr val="2F559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E294432-F336-C1AE-8847-583A65DBFDDD}"/>
              </a:ext>
            </a:extLst>
          </p:cNvPr>
          <p:cNvCxnSpPr>
            <a:cxnSpLocks/>
          </p:cNvCxnSpPr>
          <p:nvPr/>
        </p:nvCxnSpPr>
        <p:spPr>
          <a:xfrm>
            <a:off x="1026928" y="4800377"/>
            <a:ext cx="10098272" cy="0"/>
          </a:xfrm>
          <a:prstGeom prst="line">
            <a:avLst/>
          </a:prstGeom>
          <a:ln w="19050">
            <a:solidFill>
              <a:srgbClr val="2F559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0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413131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4480" y="2863810"/>
            <a:ext cx="387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71837" y="3014027"/>
            <a:ext cx="66141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WANG RONGSHENG</a:t>
            </a:r>
          </a:p>
        </p:txBody>
      </p:sp>
    </p:spTree>
    <p:extLst>
      <p:ext uri="{BB962C8B-B14F-4D97-AF65-F5344CB8AC3E}">
        <p14:creationId xmlns:p14="http://schemas.microsoft.com/office/powerpoint/2010/main" val="423091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413131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4480" y="2863810"/>
            <a:ext cx="387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77660" y="2957195"/>
            <a:ext cx="66141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 YUKUN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07160" y="456565"/>
            <a:ext cx="10078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Recent Advancements &amp; Future Research Directions</a:t>
            </a:r>
          </a:p>
        </p:txBody>
      </p:sp>
      <p:cxnSp>
        <p:nvCxnSpPr>
          <p:cNvPr id="7" name="直接连接符 6"/>
          <p:cNvCxnSpPr>
            <a:endCxn id="11" idx="2"/>
          </p:cNvCxnSpPr>
          <p:nvPr/>
        </p:nvCxnSpPr>
        <p:spPr>
          <a:xfrm flipV="1">
            <a:off x="782320" y="902838"/>
            <a:ext cx="9293887" cy="47886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709295" y="3782060"/>
            <a:ext cx="1052004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 smart city infrastructure, the data is transmitted from multiple CPSs to the security operations center (SOC) over the internet, posing security threats in different communication architectures of the smart city. </a:t>
            </a:r>
            <a:endParaRPr lang="zh-CN" altLang="en-US" sz="20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2320" y="895959"/>
            <a:ext cx="10629019" cy="54765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/>
          <p:cNvSpPr/>
          <p:nvPr/>
        </p:nvSpPr>
        <p:spPr>
          <a:xfrm>
            <a:off x="8141335" y="5145405"/>
            <a:ext cx="2522855" cy="622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42325" y="5272405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Cryptosystems</a:t>
            </a:r>
          </a:p>
        </p:txBody>
      </p:sp>
      <p:sp>
        <p:nvSpPr>
          <p:cNvPr id="6" name="矩形: 圆角 19"/>
          <p:cNvSpPr/>
          <p:nvPr/>
        </p:nvSpPr>
        <p:spPr>
          <a:xfrm>
            <a:off x="4707890" y="5145405"/>
            <a:ext cx="2523490" cy="622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61865" y="5272405"/>
            <a:ext cx="265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Non-Fungible Tokens</a:t>
            </a:r>
          </a:p>
        </p:txBody>
      </p:sp>
      <p:sp>
        <p:nvSpPr>
          <p:cNvPr id="9" name="矩形: 圆角 19"/>
          <p:cNvSpPr/>
          <p:nvPr/>
        </p:nvSpPr>
        <p:spPr>
          <a:xfrm>
            <a:off x="1273810" y="5145405"/>
            <a:ext cx="2523490" cy="622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78050" y="5272405"/>
            <a:ext cx="714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BaaS</a:t>
            </a:r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2896870" y="1115060"/>
            <a:ext cx="6400800" cy="2530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0"/>
      <p:bldP spid="1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07160" y="456565"/>
            <a:ext cx="10078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Baas</a:t>
            </a:r>
          </a:p>
        </p:txBody>
      </p:sp>
      <p:cxnSp>
        <p:nvCxnSpPr>
          <p:cNvPr id="7" name="直接连接符 6"/>
          <p:cNvCxnSpPr>
            <a:endCxn id="11" idx="2"/>
          </p:cNvCxnSpPr>
          <p:nvPr/>
        </p:nvCxnSpPr>
        <p:spPr>
          <a:xfrm flipV="1">
            <a:off x="782320" y="902838"/>
            <a:ext cx="9293887" cy="47886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812931" y="1350772"/>
            <a:ext cx="588034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blockchain-based architecture that adds a BC layer to the generalized smart city layered architecture presented.</a:t>
            </a:r>
            <a:endParaRPr lang="en-US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2320" y="895959"/>
            <a:ext cx="10629019" cy="54765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127635" y="1350645"/>
            <a:ext cx="5461000" cy="4645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812790" y="2849880"/>
            <a:ext cx="58928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After joining the BC layer, we need to pay more attention to the research on the following issues in the future: 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Security Services: Weaknesses and Threatstransmission layer.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Anonymity and Data Privacy.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IoT-Enabled Assets Firmware Upgrade.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Storage Capacity and Scalability.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07160" y="456565"/>
            <a:ext cx="10078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Non-Fungible Tokens</a:t>
            </a:r>
          </a:p>
        </p:txBody>
      </p:sp>
      <p:cxnSp>
        <p:nvCxnSpPr>
          <p:cNvPr id="7" name="直接连接符 6"/>
          <p:cNvCxnSpPr>
            <a:endCxn id="11" idx="2"/>
          </p:cNvCxnSpPr>
          <p:nvPr/>
        </p:nvCxnSpPr>
        <p:spPr>
          <a:xfrm flipV="1">
            <a:off x="782320" y="902838"/>
            <a:ext cx="9293887" cy="47886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953770" y="4057015"/>
            <a:ext cx="105200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NFTs represent the ownership of physical or digital assets such as physical property, virtual collectibles, or negative value assets.</a:t>
            </a:r>
            <a:endParaRPr lang="zh-CN" altLang="en-US" sz="20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2320" y="895959"/>
            <a:ext cx="10629019" cy="54765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53770" y="5135880"/>
            <a:ext cx="10646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We believe these tokens can be used to identify and authenticate assets in a smart city infrastructure where users and devices can be identified by a public key and transact uniquely by the identified tokens.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6593840" y="1353185"/>
            <a:ext cx="3482340" cy="23933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6"/>
          <a:srcRect r="483" b="8799"/>
          <a:stretch>
            <a:fillRect/>
          </a:stretch>
        </p:blipFill>
        <p:spPr>
          <a:xfrm>
            <a:off x="2110740" y="1353185"/>
            <a:ext cx="3387090" cy="2405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049270" y="3484245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rgbClr val="FF0000"/>
                </a:solidFill>
              </a:rPr>
              <a:t>Immutable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2" grpId="0"/>
      <p:bldP spid="2" grpId="1"/>
      <p:bldP spid="4" grpId="0"/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07160" y="456565"/>
            <a:ext cx="10078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Cryptosystems</a:t>
            </a:r>
          </a:p>
        </p:txBody>
      </p:sp>
      <p:cxnSp>
        <p:nvCxnSpPr>
          <p:cNvPr id="7" name="直接连接符 6"/>
          <p:cNvCxnSpPr>
            <a:endCxn id="11" idx="2"/>
          </p:cNvCxnSpPr>
          <p:nvPr/>
        </p:nvCxnSpPr>
        <p:spPr>
          <a:xfrm flipV="1">
            <a:off x="782320" y="902838"/>
            <a:ext cx="9293887" cy="47886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782320" y="1350645"/>
            <a:ext cx="106299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 (Secure Hash Algorithm) has been used to generate cryptographic hashes for secure communication and record changes in the original data.</a:t>
            </a:r>
            <a:endParaRPr lang="zh-CN" altLang="en-US" sz="20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2320" y="895959"/>
            <a:ext cx="10629019" cy="54765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19"/>
          <p:cNvSpPr/>
          <p:nvPr/>
        </p:nvSpPr>
        <p:spPr>
          <a:xfrm>
            <a:off x="872490" y="2254250"/>
            <a:ext cx="1858645" cy="58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9"/>
          <p:cNvSpPr/>
          <p:nvPr/>
        </p:nvSpPr>
        <p:spPr>
          <a:xfrm>
            <a:off x="872490" y="2992120"/>
            <a:ext cx="1858645" cy="58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9"/>
          <p:cNvSpPr/>
          <p:nvPr/>
        </p:nvSpPr>
        <p:spPr>
          <a:xfrm>
            <a:off x="872490" y="3729355"/>
            <a:ext cx="1858645" cy="1204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19"/>
          <p:cNvSpPr/>
          <p:nvPr/>
        </p:nvSpPr>
        <p:spPr>
          <a:xfrm>
            <a:off x="872490" y="5016500"/>
            <a:ext cx="1858645" cy="1296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88745" y="2375535"/>
            <a:ext cx="99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S</a:t>
            </a:r>
            <a:r>
              <a:rPr lang="en-US" altLang="zh-CN">
                <a:solidFill>
                  <a:schemeClr val="bg1"/>
                </a:solidFill>
              </a:rPr>
              <a:t>HA-0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88745" y="3100705"/>
            <a:ext cx="99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S</a:t>
            </a:r>
            <a:r>
              <a:rPr lang="en-US" altLang="zh-CN">
                <a:solidFill>
                  <a:schemeClr val="bg1"/>
                </a:solidFill>
              </a:rPr>
              <a:t>HA-1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88745" y="4145280"/>
            <a:ext cx="99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S</a:t>
            </a:r>
            <a:r>
              <a:rPr lang="en-US" altLang="zh-CN">
                <a:solidFill>
                  <a:schemeClr val="bg1"/>
                </a:solidFill>
              </a:rPr>
              <a:t>HA-2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07160" y="5480685"/>
            <a:ext cx="99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S</a:t>
            </a:r>
            <a:r>
              <a:rPr lang="en-US" altLang="zh-CN">
                <a:solidFill>
                  <a:schemeClr val="bg1"/>
                </a:solidFill>
              </a:rPr>
              <a:t>HA-3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498850" y="2247265"/>
            <a:ext cx="663956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667760" y="2708910"/>
            <a:ext cx="701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structural similarities to MD5 and MD6 hashing functions.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481070" y="3728720"/>
            <a:ext cx="6657340" cy="1201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667760" y="3868420"/>
            <a:ext cx="62750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SHA-2 refers to the hash family of six hash functions such as SHA-224, SHA-256, SHA-384, SHA-512, SHA-512/224, and SHA-512/256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498850" y="5017135"/>
            <a:ext cx="6657340" cy="1296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667760" y="5078095"/>
            <a:ext cx="6320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SHA-3 is different</a:t>
            </a:r>
            <a:r>
              <a:rPr lang="en-US" altLang="zh-CN">
                <a:solidFill>
                  <a:schemeClr val="bg1"/>
                </a:solidFill>
              </a:rPr>
              <a:t>.SHA-3 is a Permutation-Based Hash and Extendable-Output Function employs information security and assures data integrity in digital transactions.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10" grpId="0"/>
      <p:bldP spid="10" grpId="1"/>
      <p:bldP spid="12" grpId="0"/>
      <p:bldP spid="12" grpId="1"/>
      <p:bldP spid="13" grpId="0"/>
      <p:bldP spid="13" grpId="1"/>
      <p:bldP spid="14" grpId="0"/>
      <p:bldP spid="14" grpId="1"/>
      <p:bldP spid="18" grpId="0"/>
      <p:bldP spid="18" grpId="1"/>
      <p:bldP spid="21" grpId="0"/>
      <p:bldP spid="21" grpId="1"/>
      <p:bldP spid="24" grpId="0"/>
      <p:bldP spid="2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55706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THANK YOU FOR ATTENTION !!!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07070" y="456340"/>
            <a:ext cx="72560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</p:txBody>
      </p:sp>
      <p:cxnSp>
        <p:nvCxnSpPr>
          <p:cNvPr id="7" name="直接连接符 6"/>
          <p:cNvCxnSpPr>
            <a:endCxn id="11" idx="2"/>
          </p:cNvCxnSpPr>
          <p:nvPr/>
        </p:nvCxnSpPr>
        <p:spPr>
          <a:xfrm flipV="1">
            <a:off x="782320" y="902838"/>
            <a:ext cx="9293887" cy="47886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7021830" y="2748280"/>
            <a:ext cx="484314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global sensor market is expected to reach US$128.56 billion by 2025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——ReportLinker</a:t>
            </a: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2320" y="895959"/>
            <a:ext cx="10629019" cy="54765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/>
          <p:cNvPicPr/>
          <p:nvPr/>
        </p:nvPicPr>
        <p:blipFill>
          <a:blip r:embed="rId4"/>
          <a:srcRect l="3626" t="12080" r="1809" b="9995"/>
          <a:stretch>
            <a:fillRect/>
          </a:stretch>
        </p:blipFill>
        <p:spPr>
          <a:xfrm>
            <a:off x="622300" y="2208530"/>
            <a:ext cx="5988685" cy="32264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" name="矩形 62"/>
          <p:cNvSpPr/>
          <p:nvPr/>
        </p:nvSpPr>
        <p:spPr>
          <a:xfrm>
            <a:off x="2244090" y="1585595"/>
            <a:ext cx="304990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Global sensor count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7A9AA1-EF8F-5E5C-140A-E44D2BC61B5F}"/>
              </a:ext>
            </a:extLst>
          </p:cNvPr>
          <p:cNvSpPr txBox="1"/>
          <p:nvPr/>
        </p:nvSpPr>
        <p:spPr>
          <a:xfrm>
            <a:off x="3769042" y="2872849"/>
            <a:ext cx="2143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growing tendency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77225" y="427130"/>
            <a:ext cx="89593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Introduction</a:t>
            </a:r>
            <a:endParaRPr lang="zh-CN" altLang="en-US" sz="28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教室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782320" y="895959"/>
            <a:ext cx="10629019" cy="54765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 descr="7b0a2020202022776f7264617274223a20227b5c2269645c223a32353030343039362c5c227469645c223a31333530337d220a7d0a"/>
          <p:cNvSpPr txBox="1"/>
          <p:nvPr/>
        </p:nvSpPr>
        <p:spPr>
          <a:xfrm>
            <a:off x="8761095" y="2790825"/>
            <a:ext cx="32156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ln w="2990" cmpd="sng">
                  <a:solidFill>
                    <a:srgbClr val="76A9DF"/>
                  </a:solidFill>
                </a:ln>
                <a:solidFill>
                  <a:srgbClr val="FAFAFA"/>
                </a:solidFill>
                <a:effectLst>
                  <a:outerShdw dist="50800" dir="3000000" algn="ctr" rotWithShape="0">
                    <a:srgbClr val="76A9DF">
                      <a:alpha val="100000"/>
                    </a:srgbClr>
                  </a:outerShdw>
                </a:effectLst>
                <a:latin typeface="汉仪汉黑W" panose="00020600040101010101" charset="-122"/>
                <a:ea typeface="汉仪汉黑W" panose="00020600040101010101" charset="-122"/>
              </a:rPr>
              <a:t>L</a:t>
            </a:r>
            <a:r>
              <a:rPr lang="zh-CN" altLang="en-US">
                <a:ln w="2990" cmpd="sng">
                  <a:solidFill>
                    <a:srgbClr val="76A9DF"/>
                  </a:solidFill>
                </a:ln>
                <a:solidFill>
                  <a:srgbClr val="FAFAFA"/>
                </a:solidFill>
                <a:effectLst>
                  <a:outerShdw dist="50800" dir="3000000" algn="ctr" rotWithShape="0">
                    <a:srgbClr val="76A9DF">
                      <a:alpha val="100000"/>
                    </a:srgbClr>
                  </a:outerShdw>
                </a:effectLst>
                <a:latin typeface="汉仪汉黑W" panose="00020600040101010101" charset="-122"/>
                <a:ea typeface="汉仪汉黑W" panose="00020600040101010101" charset="-122"/>
              </a:rPr>
              <a:t>ow-power</a:t>
            </a:r>
          </a:p>
          <a:p>
            <a:endParaRPr lang="zh-CN" altLang="en-US">
              <a:ln w="2990" cmpd="sng">
                <a:solidFill>
                  <a:srgbClr val="76A9DF"/>
                </a:solidFill>
              </a:ln>
              <a:solidFill>
                <a:srgbClr val="FAFAFA"/>
              </a:solidFill>
              <a:effectLst>
                <a:outerShdw dist="50800" dir="3000000" algn="ctr" rotWithShape="0">
                  <a:srgbClr val="76A9DF">
                    <a:alpha val="100000"/>
                  </a:srgbClr>
                </a:outerShdw>
              </a:effectLst>
              <a:latin typeface="汉仪汉黑W" panose="00020600040101010101" charset="-122"/>
              <a:ea typeface="汉仪汉黑W" panose="00020600040101010101" charset="-122"/>
            </a:endParaRPr>
          </a:p>
          <a:p>
            <a:r>
              <a:rPr lang="en-US" altLang="zh-CN">
                <a:ln w="2990" cmpd="sng">
                  <a:solidFill>
                    <a:srgbClr val="76A9DF"/>
                  </a:solidFill>
                </a:ln>
                <a:solidFill>
                  <a:srgbClr val="FAFAFA"/>
                </a:solidFill>
                <a:effectLst>
                  <a:outerShdw dist="50800" dir="3000000" algn="ctr" rotWithShape="0">
                    <a:srgbClr val="76A9DF">
                      <a:alpha val="100000"/>
                    </a:srgbClr>
                  </a:outerShdw>
                </a:effectLst>
                <a:latin typeface="汉仪汉黑W" panose="00020600040101010101" charset="-122"/>
                <a:ea typeface="汉仪汉黑W" panose="00020600040101010101" charset="-122"/>
              </a:rPr>
              <a:t>L</a:t>
            </a:r>
            <a:r>
              <a:rPr lang="zh-CN" altLang="en-US">
                <a:ln w="2990" cmpd="sng">
                  <a:solidFill>
                    <a:srgbClr val="76A9DF"/>
                  </a:solidFill>
                </a:ln>
                <a:solidFill>
                  <a:srgbClr val="FAFAFA"/>
                </a:solidFill>
                <a:effectLst>
                  <a:outerShdw dist="50800" dir="3000000" algn="ctr" rotWithShape="0">
                    <a:srgbClr val="76A9DF">
                      <a:alpha val="100000"/>
                    </a:srgbClr>
                  </a:outerShdw>
                </a:effectLst>
                <a:latin typeface="汉仪汉黑W" panose="00020600040101010101" charset="-122"/>
                <a:ea typeface="汉仪汉黑W" panose="00020600040101010101" charset="-122"/>
              </a:rPr>
              <a:t>ong-life devices</a:t>
            </a:r>
          </a:p>
          <a:p>
            <a:endParaRPr lang="zh-CN" altLang="en-US">
              <a:ln w="2990" cmpd="sng">
                <a:solidFill>
                  <a:srgbClr val="76A9DF"/>
                </a:solidFill>
              </a:ln>
              <a:solidFill>
                <a:srgbClr val="FAFAFA"/>
              </a:solidFill>
              <a:effectLst>
                <a:outerShdw dist="50800" dir="3000000" algn="ctr" rotWithShape="0">
                  <a:srgbClr val="76A9DF">
                    <a:alpha val="100000"/>
                  </a:srgbClr>
                </a:outerShdw>
              </a:effectLst>
              <a:latin typeface="汉仪汉黑W" panose="00020600040101010101" charset="-122"/>
              <a:ea typeface="汉仪汉黑W" panose="00020600040101010101" charset="-122"/>
            </a:endParaRPr>
          </a:p>
          <a:p>
            <a:r>
              <a:rPr lang="en-US" altLang="zh-CN">
                <a:ln w="2990" cmpd="sng">
                  <a:solidFill>
                    <a:srgbClr val="76A9DF"/>
                  </a:solidFill>
                </a:ln>
                <a:solidFill>
                  <a:srgbClr val="FAFAFA"/>
                </a:solidFill>
                <a:effectLst>
                  <a:outerShdw dist="50800" dir="3000000" algn="ctr" rotWithShape="0">
                    <a:srgbClr val="76A9DF">
                      <a:alpha val="100000"/>
                    </a:srgbClr>
                  </a:outerShdw>
                </a:effectLst>
                <a:latin typeface="汉仪汉黑W" panose="00020600040101010101" charset="-122"/>
                <a:ea typeface="汉仪汉黑W" panose="00020600040101010101" charset="-122"/>
              </a:rPr>
              <a:t>D</a:t>
            </a:r>
            <a:r>
              <a:rPr lang="zh-CN" altLang="en-US">
                <a:ln w="2990" cmpd="sng">
                  <a:solidFill>
                    <a:srgbClr val="76A9DF"/>
                  </a:solidFill>
                </a:ln>
                <a:solidFill>
                  <a:srgbClr val="FAFAFA"/>
                </a:solidFill>
                <a:effectLst>
                  <a:outerShdw dist="50800" dir="3000000" algn="ctr" rotWithShape="0">
                    <a:srgbClr val="76A9DF">
                      <a:alpha val="100000"/>
                    </a:srgbClr>
                  </a:outerShdw>
                </a:effectLst>
                <a:latin typeface="汉仪汉黑W" panose="00020600040101010101" charset="-122"/>
                <a:ea typeface="汉仪汉黑W" panose="00020600040101010101" charset="-122"/>
              </a:rPr>
              <a:t>ata collection</a:t>
            </a:r>
          </a:p>
          <a:p>
            <a:endParaRPr lang="zh-CN" altLang="en-US">
              <a:ln w="2990" cmpd="sng">
                <a:solidFill>
                  <a:srgbClr val="76A9DF"/>
                </a:solidFill>
              </a:ln>
              <a:solidFill>
                <a:srgbClr val="FAFAFA"/>
              </a:solidFill>
              <a:effectLst>
                <a:outerShdw dist="50800" dir="3000000" algn="ctr" rotWithShape="0">
                  <a:srgbClr val="76A9DF">
                    <a:alpha val="100000"/>
                  </a:srgbClr>
                </a:outerShdw>
              </a:effectLst>
              <a:latin typeface="汉仪汉黑W" panose="00020600040101010101" charset="-122"/>
              <a:ea typeface="汉仪汉黑W" panose="00020600040101010101" charset="-122"/>
            </a:endParaRPr>
          </a:p>
          <a:p>
            <a:r>
              <a:rPr lang="en-US" altLang="zh-CN">
                <a:ln w="2990" cmpd="sng">
                  <a:solidFill>
                    <a:srgbClr val="76A9DF"/>
                  </a:solidFill>
                </a:ln>
                <a:solidFill>
                  <a:srgbClr val="FAFAFA"/>
                </a:solidFill>
                <a:effectLst>
                  <a:outerShdw dist="50800" dir="3000000" algn="ctr" rotWithShape="0">
                    <a:srgbClr val="76A9DF">
                      <a:alpha val="100000"/>
                    </a:srgbClr>
                  </a:outerShdw>
                </a:effectLst>
                <a:latin typeface="汉仪汉黑W" panose="00020600040101010101" charset="-122"/>
                <a:ea typeface="汉仪汉黑W" panose="00020600040101010101" charset="-122"/>
              </a:rPr>
              <a:t>S</a:t>
            </a:r>
            <a:r>
              <a:rPr lang="zh-CN" altLang="en-US">
                <a:ln w="2990" cmpd="sng">
                  <a:solidFill>
                    <a:srgbClr val="76A9DF"/>
                  </a:solidFill>
                </a:ln>
                <a:solidFill>
                  <a:srgbClr val="FAFAFA"/>
                </a:solidFill>
                <a:effectLst>
                  <a:outerShdw dist="50800" dir="3000000" algn="ctr" rotWithShape="0">
                    <a:srgbClr val="76A9DF">
                      <a:alpha val="100000"/>
                    </a:srgbClr>
                  </a:outerShdw>
                </a:effectLst>
                <a:latin typeface="汉仪汉黑W" panose="00020600040101010101" charset="-122"/>
                <a:ea typeface="汉仪汉黑W" panose="00020600040101010101" charset="-122"/>
              </a:rPr>
              <a:t>torage</a:t>
            </a:r>
          </a:p>
        </p:txBody>
      </p:sp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26490" y="2167255"/>
            <a:ext cx="6845300" cy="3990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568700" y="1275080"/>
            <a:ext cx="70624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yber attackers prefer to attack these sensors 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?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30605" y="1120775"/>
            <a:ext cx="172148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b="1">
                <a:ln w="7430" cmpd="sng">
                  <a:solidFill>
                    <a:srgbClr val="DB3F3F"/>
                  </a:solidFill>
                </a:ln>
                <a:pattFill prst="dkVert">
                  <a:fgClr>
                    <a:srgbClr val="C32424"/>
                  </a:fgClr>
                  <a:bgClr>
                    <a:srgbClr val="C32424"/>
                  </a:bgClr>
                </a:pattFill>
                <a:effectLst>
                  <a:glow>
                    <a:srgbClr val="F9EEC4">
                      <a:alpha val="85000"/>
                    </a:srgbClr>
                  </a:glow>
                  <a:innerShdw blurRad="2286" dist="38100" dir="13500000">
                    <a:srgbClr val="941225">
                      <a:alpha val="100000"/>
                    </a:srgbClr>
                  </a:innerShdw>
                  <a:reflection blurRad="4572" stA="30000" endA="300" endPos="54000" dist="25400" dir="5400000" sy="-100000" algn="bl" rotWithShape="0"/>
                </a:effectLst>
                <a:latin typeface="汉仪铸字美心体简" panose="00020600040101010101" charset="-122"/>
                <a:ea typeface="汉仪铸字美心体简" panose="00020600040101010101" charset="-122"/>
                <a:sym typeface="+mn-ea"/>
              </a:rPr>
              <a:t>WHY</a:t>
            </a:r>
            <a:endParaRPr lang="en-US" altLang="zh-CN" sz="4400" b="1">
              <a:ln w="7430" cmpd="sng">
                <a:solidFill>
                  <a:srgbClr val="DB3F3F"/>
                </a:solidFill>
              </a:ln>
              <a:pattFill prst="dkVert">
                <a:fgClr>
                  <a:srgbClr val="C32424"/>
                </a:fgClr>
                <a:bgClr>
                  <a:srgbClr val="C32424"/>
                </a:bgClr>
              </a:pattFill>
              <a:effectLst>
                <a:glow>
                  <a:srgbClr val="F9EEC4">
                    <a:alpha val="85000"/>
                  </a:srgbClr>
                </a:glow>
                <a:innerShdw blurRad="2286" dist="38100" dir="13500000">
                  <a:srgbClr val="941225">
                    <a:alpha val="100000"/>
                  </a:srgbClr>
                </a:innerShdw>
                <a:reflection blurRad="4572" stA="30000" endA="300" endPos="54000" dist="25400" dir="5400000" sy="-100000" algn="bl" rotWithShape="0"/>
              </a:effectLst>
              <a:latin typeface="汉仪铸字美心体简" panose="00020600040101010101" charset="-122"/>
              <a:ea typeface="汉仪铸字美心体简" panose="0002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07070" y="456340"/>
            <a:ext cx="7851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Traditional model and block Chain model</a:t>
            </a:r>
            <a:endParaRPr lang="zh-CN" altLang="en-US" sz="28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cxnSp>
        <p:nvCxnSpPr>
          <p:cNvPr id="39" name="直接连接符 38"/>
          <p:cNvCxnSpPr/>
          <p:nvPr/>
        </p:nvCxnSpPr>
        <p:spPr>
          <a:xfrm flipV="1">
            <a:off x="782320" y="895959"/>
            <a:ext cx="10629019" cy="54765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6720" y="2043239"/>
            <a:ext cx="3031690" cy="2771521"/>
            <a:chOff x="189134" y="1866653"/>
            <a:chExt cx="4344310" cy="3857777"/>
          </a:xfrm>
        </p:grpSpPr>
        <p:grpSp>
          <p:nvGrpSpPr>
            <p:cNvPr id="46" name="组合 45"/>
            <p:cNvGrpSpPr/>
            <p:nvPr/>
          </p:nvGrpSpPr>
          <p:grpSpPr>
            <a:xfrm>
              <a:off x="854638" y="1866653"/>
              <a:ext cx="2980544" cy="3857777"/>
              <a:chOff x="768569" y="2538730"/>
              <a:chExt cx="2980544" cy="3857777"/>
            </a:xfrm>
          </p:grpSpPr>
          <p:sp>
            <p:nvSpPr>
              <p:cNvPr id="4" name="矩形 3"/>
              <p:cNvSpPr/>
              <p:nvPr>
                <p:custDataLst>
                  <p:tags r:id="rId1"/>
                </p:custDataLst>
              </p:nvPr>
            </p:nvSpPr>
            <p:spPr>
              <a:xfrm>
                <a:off x="768569" y="2538730"/>
                <a:ext cx="2964781" cy="852244"/>
              </a:xfrm>
              <a:prstGeom prst="rect">
                <a:avLst/>
              </a:prstGeom>
              <a:solidFill>
                <a:srgbClr val="FFFFFF"/>
              </a:solidFill>
              <a:ln w="63500">
                <a:solidFill>
                  <a:srgbClr val="1D6DC2"/>
                </a:solidFill>
              </a:ln>
              <a:effectLst>
                <a:outerShdw blurRad="1270000" dist="533400" dir="2700000" sx="79000" sy="79000" algn="tl" rotWithShape="0">
                  <a:prstClr val="black">
                    <a:alpha val="49000"/>
                  </a:prstClr>
                </a:outerShdw>
              </a:effectLst>
            </p:spPr>
            <p:style>
              <a:lnRef idx="2">
                <a:srgbClr val="1D6DC2">
                  <a:shade val="50000"/>
                </a:srgbClr>
              </a:lnRef>
              <a:fillRef idx="1">
                <a:srgbClr val="1D6DC2"/>
              </a:fillRef>
              <a:effectRef idx="0">
                <a:srgbClr val="1D6DC2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矩形 9"/>
              <p:cNvSpPr/>
              <p:nvPr>
                <p:custDataLst>
                  <p:tags r:id="rId2"/>
                </p:custDataLst>
              </p:nvPr>
            </p:nvSpPr>
            <p:spPr>
              <a:xfrm>
                <a:off x="771973" y="3522046"/>
                <a:ext cx="2954792" cy="852244"/>
              </a:xfrm>
              <a:prstGeom prst="rect">
                <a:avLst/>
              </a:prstGeom>
              <a:solidFill>
                <a:srgbClr val="FFFFFF"/>
              </a:solidFill>
              <a:ln w="63500">
                <a:solidFill>
                  <a:srgbClr val="E34C3F"/>
                </a:solidFill>
              </a:ln>
              <a:effectLst>
                <a:outerShdw blurRad="1270000" dist="533400" dir="2700000" sx="79000" sy="79000" algn="tl" rotWithShape="0">
                  <a:prstClr val="black">
                    <a:alpha val="49000"/>
                  </a:prstClr>
                </a:outerShdw>
              </a:effectLst>
            </p:spPr>
            <p:style>
              <a:lnRef idx="2">
                <a:srgbClr val="1D6DC2">
                  <a:shade val="50000"/>
                </a:srgbClr>
              </a:lnRef>
              <a:fillRef idx="1">
                <a:srgbClr val="1D6DC2"/>
              </a:fillRef>
              <a:effectRef idx="0">
                <a:srgbClr val="1D6DC2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矩形 27"/>
              <p:cNvSpPr/>
              <p:nvPr>
                <p:custDataLst>
                  <p:tags r:id="rId3"/>
                </p:custDataLst>
              </p:nvPr>
            </p:nvSpPr>
            <p:spPr>
              <a:xfrm>
                <a:off x="784332" y="4533155"/>
                <a:ext cx="2964781" cy="852244"/>
              </a:xfrm>
              <a:prstGeom prst="rect">
                <a:avLst/>
              </a:prstGeom>
              <a:solidFill>
                <a:srgbClr val="FFFFFF"/>
              </a:solidFill>
              <a:ln w="63500">
                <a:solidFill>
                  <a:srgbClr val="1D6DC2"/>
                </a:solidFill>
              </a:ln>
              <a:effectLst>
                <a:outerShdw blurRad="1270000" dist="533400" dir="2700000" sx="79000" sy="79000" algn="tl" rotWithShape="0">
                  <a:prstClr val="black">
                    <a:alpha val="49000"/>
                  </a:prstClr>
                </a:outerShdw>
              </a:effectLst>
            </p:spPr>
            <p:style>
              <a:lnRef idx="2">
                <a:srgbClr val="1D6DC2">
                  <a:shade val="50000"/>
                </a:srgbClr>
              </a:lnRef>
              <a:fillRef idx="1">
                <a:srgbClr val="1D6DC2"/>
              </a:fillRef>
              <a:effectRef idx="0">
                <a:srgbClr val="1D6DC2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矩形 28"/>
              <p:cNvSpPr/>
              <p:nvPr>
                <p:custDataLst>
                  <p:tags r:id="rId4"/>
                </p:custDataLst>
              </p:nvPr>
            </p:nvSpPr>
            <p:spPr>
              <a:xfrm>
                <a:off x="779593" y="5544263"/>
                <a:ext cx="2954792" cy="852244"/>
              </a:xfrm>
              <a:prstGeom prst="rect">
                <a:avLst/>
              </a:prstGeom>
              <a:solidFill>
                <a:srgbClr val="FFFFFF"/>
              </a:solidFill>
              <a:ln w="63500">
                <a:solidFill>
                  <a:srgbClr val="E34C3F"/>
                </a:solidFill>
              </a:ln>
              <a:effectLst>
                <a:outerShdw blurRad="1270000" dist="533400" dir="2700000" sx="79000" sy="79000" algn="tl" rotWithShape="0">
                  <a:prstClr val="black">
                    <a:alpha val="49000"/>
                  </a:prstClr>
                </a:outerShdw>
              </a:effectLst>
            </p:spPr>
            <p:style>
              <a:lnRef idx="2">
                <a:srgbClr val="1D6DC2">
                  <a:shade val="50000"/>
                </a:srgbClr>
              </a:lnRef>
              <a:fillRef idx="1">
                <a:srgbClr val="1D6DC2"/>
              </a:fillRef>
              <a:effectRef idx="0">
                <a:srgbClr val="1D6DC2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777310" y="2548214"/>
                <a:ext cx="2959215" cy="831979"/>
                <a:chOff x="720750" y="2781722"/>
                <a:chExt cx="2959215" cy="831979"/>
              </a:xfrm>
            </p:grpSpPr>
            <p:sp>
              <p:nvSpPr>
                <p:cNvPr id="37" name="矩形 36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3273565" y="3471924"/>
                  <a:ext cx="406400" cy="134620"/>
                </a:xfrm>
                <a:prstGeom prst="rect">
                  <a:avLst/>
                </a:prstGeom>
                <a:gradFill flip="none" rotWithShape="1">
                  <a:gsLst>
                    <a:gs pos="43000">
                      <a:srgbClr val="1D6DC2">
                        <a:alpha val="0"/>
                      </a:srgbClr>
                    </a:gs>
                    <a:gs pos="0">
                      <a:srgbClr val="1D6DC2">
                        <a:alpha val="56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rgbClr val="1D6DC2">
                    <a:shade val="50000"/>
                  </a:srgbClr>
                </a:lnRef>
                <a:fillRef idx="1">
                  <a:srgbClr val="1D6DC2"/>
                </a:fillRef>
                <a:effectRef idx="0">
                  <a:srgbClr val="1D6DC2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矩形 72"/>
                <p:cNvSpPr/>
                <p:nvPr>
                  <p:custDataLst>
                    <p:tags r:id="rId19"/>
                  </p:custDataLst>
                </p:nvPr>
              </p:nvSpPr>
              <p:spPr>
                <a:xfrm flipH="1">
                  <a:off x="720750" y="3479081"/>
                  <a:ext cx="321945" cy="134620"/>
                </a:xfrm>
                <a:prstGeom prst="rect">
                  <a:avLst/>
                </a:prstGeom>
                <a:gradFill flip="none" rotWithShape="1">
                  <a:gsLst>
                    <a:gs pos="43000">
                      <a:srgbClr val="1D6DC2">
                        <a:alpha val="0"/>
                      </a:srgbClr>
                    </a:gs>
                    <a:gs pos="0">
                      <a:srgbClr val="1D6DC2">
                        <a:alpha val="56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rgbClr val="1D6DC2">
                    <a:shade val="50000"/>
                  </a:srgbClr>
                </a:lnRef>
                <a:fillRef idx="1">
                  <a:srgbClr val="1D6DC2"/>
                </a:fillRef>
                <a:effectRef idx="0">
                  <a:srgbClr val="1D6DC2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" name="Freeform" descr="e7d195523061f1c0d318120d6aeaf1b6ccceb6ba3da59c0775C5DE19DDDEBC09ED96DBD9900D9848D623ECAD1D4904B78047D0015C22C8BE97228BE8B5BFF08FE7A3AE04126DA07312A96C0F69F9BAB71F697265ED4B95B4C95973EF0688591801C85DB8982A7B3064A9D7E16E036594D567366A6F673439F222B55667DB72BCF3BD0D85DC51667B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905567" y="3069435"/>
                  <a:ext cx="332740" cy="3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27" h="163269">
                      <a:moveTo>
                        <a:pt x="8164" y="130628"/>
                      </a:moveTo>
                      <a:lnTo>
                        <a:pt x="187764" y="130628"/>
                      </a:lnTo>
                      <a:cubicBezTo>
                        <a:pt x="190058" y="130689"/>
                        <a:pt x="191976" y="131491"/>
                        <a:pt x="193520" y="133035"/>
                      </a:cubicBezTo>
                      <a:cubicBezTo>
                        <a:pt x="195063" y="134578"/>
                        <a:pt x="195866" y="136496"/>
                        <a:pt x="195927" y="138788"/>
                      </a:cubicBezTo>
                      <a:lnTo>
                        <a:pt x="195927" y="155109"/>
                      </a:lnTo>
                      <a:cubicBezTo>
                        <a:pt x="195866" y="157401"/>
                        <a:pt x="195063" y="159319"/>
                        <a:pt x="193520" y="160863"/>
                      </a:cubicBezTo>
                      <a:cubicBezTo>
                        <a:pt x="191976" y="162406"/>
                        <a:pt x="190058" y="163208"/>
                        <a:pt x="187764" y="163269"/>
                      </a:cubicBezTo>
                      <a:lnTo>
                        <a:pt x="8164" y="163269"/>
                      </a:lnTo>
                      <a:cubicBezTo>
                        <a:pt x="5871" y="163208"/>
                        <a:pt x="3952" y="162406"/>
                        <a:pt x="2408" y="160863"/>
                      </a:cubicBezTo>
                      <a:cubicBezTo>
                        <a:pt x="864" y="159319"/>
                        <a:pt x="61" y="157401"/>
                        <a:pt x="0" y="155109"/>
                      </a:cubicBezTo>
                      <a:lnTo>
                        <a:pt x="0" y="138788"/>
                      </a:lnTo>
                      <a:cubicBezTo>
                        <a:pt x="61" y="136496"/>
                        <a:pt x="864" y="134578"/>
                        <a:pt x="2408" y="133035"/>
                      </a:cubicBezTo>
                      <a:cubicBezTo>
                        <a:pt x="3952" y="131491"/>
                        <a:pt x="5871" y="130689"/>
                        <a:pt x="8164" y="130628"/>
                      </a:cubicBezTo>
                      <a:close/>
                      <a:moveTo>
                        <a:pt x="8164" y="65314"/>
                      </a:moveTo>
                      <a:lnTo>
                        <a:pt x="187764" y="65314"/>
                      </a:lnTo>
                      <a:cubicBezTo>
                        <a:pt x="190058" y="65375"/>
                        <a:pt x="191976" y="66177"/>
                        <a:pt x="193520" y="67720"/>
                      </a:cubicBezTo>
                      <a:cubicBezTo>
                        <a:pt x="195063" y="69264"/>
                        <a:pt x="195866" y="71182"/>
                        <a:pt x="195927" y="73474"/>
                      </a:cubicBezTo>
                      <a:lnTo>
                        <a:pt x="195927" y="89795"/>
                      </a:lnTo>
                      <a:cubicBezTo>
                        <a:pt x="195866" y="92087"/>
                        <a:pt x="195063" y="94005"/>
                        <a:pt x="193520" y="95548"/>
                      </a:cubicBezTo>
                      <a:cubicBezTo>
                        <a:pt x="191976" y="97092"/>
                        <a:pt x="190058" y="97894"/>
                        <a:pt x="187764" y="97955"/>
                      </a:cubicBezTo>
                      <a:lnTo>
                        <a:pt x="8164" y="97955"/>
                      </a:lnTo>
                      <a:cubicBezTo>
                        <a:pt x="5871" y="97894"/>
                        <a:pt x="3952" y="97092"/>
                        <a:pt x="2408" y="95548"/>
                      </a:cubicBezTo>
                      <a:cubicBezTo>
                        <a:pt x="864" y="94005"/>
                        <a:pt x="61" y="92087"/>
                        <a:pt x="0" y="89795"/>
                      </a:cubicBezTo>
                      <a:lnTo>
                        <a:pt x="0" y="73474"/>
                      </a:lnTo>
                      <a:cubicBezTo>
                        <a:pt x="61" y="71182"/>
                        <a:pt x="864" y="69264"/>
                        <a:pt x="2408" y="67720"/>
                      </a:cubicBezTo>
                      <a:cubicBezTo>
                        <a:pt x="3952" y="66177"/>
                        <a:pt x="5871" y="65375"/>
                        <a:pt x="8164" y="65314"/>
                      </a:cubicBezTo>
                      <a:close/>
                      <a:moveTo>
                        <a:pt x="8164" y="0"/>
                      </a:moveTo>
                      <a:lnTo>
                        <a:pt x="187764" y="0"/>
                      </a:lnTo>
                      <a:cubicBezTo>
                        <a:pt x="190058" y="61"/>
                        <a:pt x="191976" y="863"/>
                        <a:pt x="193520" y="2406"/>
                      </a:cubicBezTo>
                      <a:cubicBezTo>
                        <a:pt x="195063" y="3949"/>
                        <a:pt x="195866" y="5867"/>
                        <a:pt x="195927" y="8160"/>
                      </a:cubicBezTo>
                      <a:lnTo>
                        <a:pt x="195927" y="24480"/>
                      </a:lnTo>
                      <a:cubicBezTo>
                        <a:pt x="195866" y="26773"/>
                        <a:pt x="195063" y="28691"/>
                        <a:pt x="193520" y="30234"/>
                      </a:cubicBezTo>
                      <a:cubicBezTo>
                        <a:pt x="191976" y="31777"/>
                        <a:pt x="190058" y="32580"/>
                        <a:pt x="187764" y="32641"/>
                      </a:cubicBezTo>
                      <a:lnTo>
                        <a:pt x="8164" y="32641"/>
                      </a:lnTo>
                      <a:cubicBezTo>
                        <a:pt x="5871" y="32580"/>
                        <a:pt x="3952" y="31777"/>
                        <a:pt x="2408" y="30234"/>
                      </a:cubicBezTo>
                      <a:cubicBezTo>
                        <a:pt x="864" y="28691"/>
                        <a:pt x="61" y="26773"/>
                        <a:pt x="0" y="24480"/>
                      </a:cubicBezTo>
                      <a:lnTo>
                        <a:pt x="0" y="8160"/>
                      </a:lnTo>
                      <a:cubicBezTo>
                        <a:pt x="61" y="5867"/>
                        <a:pt x="864" y="3949"/>
                        <a:pt x="2408" y="2406"/>
                      </a:cubicBezTo>
                      <a:cubicBezTo>
                        <a:pt x="3952" y="863"/>
                        <a:pt x="5871" y="61"/>
                        <a:pt x="8164" y="0"/>
                      </a:cubicBezTo>
                      <a:close/>
                    </a:path>
                  </a:pathLst>
                </a:custGeom>
                <a:solidFill>
                  <a:srgbClr val="1D6DC2"/>
                </a:solidFill>
                <a:ln>
                  <a:noFill/>
                </a:ln>
              </p:spPr>
              <p:style>
                <a:lnRef idx="2">
                  <a:srgbClr val="1D6DC2">
                    <a:shade val="50000"/>
                  </a:srgbClr>
                </a:lnRef>
                <a:fillRef idx="1">
                  <a:srgbClr val="1D6DC2"/>
                </a:fillRef>
                <a:effectRef idx="0">
                  <a:srgbClr val="1D6DC2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pPr algn="ctr"/>
                  <a:endParaRPr lang="tr-TR" sz="675"/>
                </a:p>
              </p:txBody>
            </p:sp>
            <p:sp>
              <p:nvSpPr>
                <p:cNvPr id="1261" name="Rectangle"/>
                <p:cNvSpPr/>
                <p:nvPr>
                  <p:custDataLst>
                    <p:tags r:id="rId21"/>
                  </p:custDataLst>
                </p:nvPr>
              </p:nvSpPr>
              <p:spPr>
                <a:xfrm flipH="1">
                  <a:off x="739749" y="2781722"/>
                  <a:ext cx="406400" cy="134620"/>
                </a:xfrm>
                <a:custGeom>
                  <a:avLst/>
                  <a:gdLst>
                    <a:gd name="connsiteX0" fmla="*/ 0 w 406402"/>
                    <a:gd name="connsiteY0" fmla="*/ 0 h 134403"/>
                    <a:gd name="connsiteX1" fmla="*/ 406402 w 406402"/>
                    <a:gd name="connsiteY1" fmla="*/ 4 h 134403"/>
                    <a:gd name="connsiteX2" fmla="*/ 406402 w 406402"/>
                    <a:gd name="connsiteY2" fmla="*/ 134400 h 134403"/>
                    <a:gd name="connsiteX3" fmla="*/ 0 w 406402"/>
                    <a:gd name="connsiteY3" fmla="*/ 134403 h 134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6402" h="134403">
                      <a:moveTo>
                        <a:pt x="0" y="0"/>
                      </a:moveTo>
                      <a:lnTo>
                        <a:pt x="406402" y="4"/>
                      </a:lnTo>
                      <a:lnTo>
                        <a:pt x="406402" y="134400"/>
                      </a:lnTo>
                      <a:lnTo>
                        <a:pt x="0" y="134403"/>
                      </a:lnTo>
                      <a:close/>
                    </a:path>
                  </a:pathLst>
                </a:custGeom>
                <a:gradFill flip="none" rotWithShape="1">
                  <a:gsLst>
                    <a:gs pos="43000">
                      <a:srgbClr val="1D6DC2">
                        <a:alpha val="0"/>
                      </a:srgbClr>
                    </a:gs>
                    <a:gs pos="0">
                      <a:srgbClr val="1D6DC2">
                        <a:alpha val="56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rgbClr val="1D6DC2">
                    <a:shade val="50000"/>
                  </a:srgbClr>
                </a:lnRef>
                <a:fillRef idx="1">
                  <a:srgbClr val="1D6DC2"/>
                </a:fillRef>
                <a:effectRef idx="0">
                  <a:srgbClr val="1D6DC2"/>
                </a:effectRef>
                <a:fontRef idx="minor">
                  <a:srgbClr val="FFFFFF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43" name="Rectangle"/>
                <p:cNvSpPr/>
                <p:nvPr>
                  <p:custDataLst>
                    <p:tags r:id="rId22"/>
                  </p:custDataLst>
                </p:nvPr>
              </p:nvSpPr>
              <p:spPr>
                <a:xfrm rot="10800000" flipH="1" flipV="1">
                  <a:off x="3349530" y="2794754"/>
                  <a:ext cx="320675" cy="168910"/>
                </a:xfrm>
                <a:custGeom>
                  <a:avLst/>
                  <a:gdLst>
                    <a:gd name="connsiteX0" fmla="*/ 8 w 134403"/>
                    <a:gd name="connsiteY0" fmla="*/ 0 h 406408"/>
                    <a:gd name="connsiteX1" fmla="*/ 134400 w 134403"/>
                    <a:gd name="connsiteY1" fmla="*/ 5 h 406408"/>
                    <a:gd name="connsiteX2" fmla="*/ 134403 w 134403"/>
                    <a:gd name="connsiteY2" fmla="*/ 406405 h 406408"/>
                    <a:gd name="connsiteX3" fmla="*/ 0 w 134403"/>
                    <a:gd name="connsiteY3" fmla="*/ 406408 h 406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4403" h="406408">
                      <a:moveTo>
                        <a:pt x="8" y="0"/>
                      </a:moveTo>
                      <a:lnTo>
                        <a:pt x="134400" y="5"/>
                      </a:lnTo>
                      <a:lnTo>
                        <a:pt x="134403" y="406405"/>
                      </a:lnTo>
                      <a:lnTo>
                        <a:pt x="0" y="406408"/>
                      </a:lnTo>
                      <a:close/>
                    </a:path>
                  </a:pathLst>
                </a:custGeom>
                <a:gradFill flip="none" rotWithShape="1">
                  <a:gsLst>
                    <a:gs pos="43000">
                      <a:srgbClr val="1D6DC2">
                        <a:alpha val="0"/>
                      </a:srgbClr>
                    </a:gs>
                    <a:gs pos="0">
                      <a:srgbClr val="1D6DC2">
                        <a:alpha val="56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rgbClr val="1D6DC2">
                    <a:shade val="50000"/>
                  </a:srgbClr>
                </a:lnRef>
                <a:fillRef idx="1">
                  <a:srgbClr val="1D6DC2"/>
                </a:fillRef>
                <a:effectRef idx="0">
                  <a:srgbClr val="1D6DC2"/>
                </a:effectRef>
                <a:fontRef idx="minor">
                  <a:srgbClr val="FFFFFF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7" name="矩形 16"/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777310" y="4220152"/>
                <a:ext cx="321945" cy="134620"/>
              </a:xfrm>
              <a:prstGeom prst="rect">
                <a:avLst/>
              </a:prstGeom>
              <a:gradFill flip="none" rotWithShape="1">
                <a:gsLst>
                  <a:gs pos="43000">
                    <a:srgbClr val="1D6DC2">
                      <a:alpha val="0"/>
                    </a:srgbClr>
                  </a:gs>
                  <a:gs pos="0">
                    <a:srgbClr val="1D6DC2">
                      <a:alpha val="56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rgbClr val="1D6DC2">
                  <a:shade val="50000"/>
                </a:srgbClr>
              </a:lnRef>
              <a:fillRef idx="1">
                <a:srgbClr val="1D6DC2"/>
              </a:fillRef>
              <a:effectRef idx="0">
                <a:srgbClr val="1D6DC2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" descr="e7d195523061f1c0d318120d6aeaf1b6ccceb6ba3da59c0775C5DE19DDDEBC09ED96DBD9900D9848D623ECAD1D4904B78047D0015C22C8BE97228BE8B5BFF08FE7A3AE04126DA07312A96C0F69F9BAB71F697265ED4B95B4C95973EF0688591801C85DB8982A7B3064A9D7E16E036594D567366A6F673439F222B55667DB72BCF3BD0D85DC51667B"/>
              <p:cNvSpPr/>
              <p:nvPr>
                <p:custDataLst>
                  <p:tags r:id="rId6"/>
                </p:custDataLst>
              </p:nvPr>
            </p:nvSpPr>
            <p:spPr>
              <a:xfrm>
                <a:off x="950531" y="3794237"/>
                <a:ext cx="33274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195927" h="163269">
                    <a:moveTo>
                      <a:pt x="8164" y="130628"/>
                    </a:moveTo>
                    <a:lnTo>
                      <a:pt x="187764" y="130628"/>
                    </a:lnTo>
                    <a:cubicBezTo>
                      <a:pt x="190058" y="130689"/>
                      <a:pt x="191976" y="131491"/>
                      <a:pt x="193520" y="133035"/>
                    </a:cubicBezTo>
                    <a:cubicBezTo>
                      <a:pt x="195063" y="134578"/>
                      <a:pt x="195866" y="136496"/>
                      <a:pt x="195927" y="138788"/>
                    </a:cubicBezTo>
                    <a:lnTo>
                      <a:pt x="195927" y="155109"/>
                    </a:lnTo>
                    <a:cubicBezTo>
                      <a:pt x="195866" y="157401"/>
                      <a:pt x="195063" y="159319"/>
                      <a:pt x="193520" y="160863"/>
                    </a:cubicBezTo>
                    <a:cubicBezTo>
                      <a:pt x="191976" y="162406"/>
                      <a:pt x="190058" y="163208"/>
                      <a:pt x="187764" y="163269"/>
                    </a:cubicBezTo>
                    <a:lnTo>
                      <a:pt x="8164" y="163269"/>
                    </a:lnTo>
                    <a:cubicBezTo>
                      <a:pt x="5871" y="163208"/>
                      <a:pt x="3952" y="162406"/>
                      <a:pt x="2408" y="160863"/>
                    </a:cubicBezTo>
                    <a:cubicBezTo>
                      <a:pt x="864" y="159319"/>
                      <a:pt x="61" y="157401"/>
                      <a:pt x="0" y="155109"/>
                    </a:cubicBezTo>
                    <a:lnTo>
                      <a:pt x="0" y="138788"/>
                    </a:lnTo>
                    <a:cubicBezTo>
                      <a:pt x="61" y="136496"/>
                      <a:pt x="864" y="134578"/>
                      <a:pt x="2408" y="133035"/>
                    </a:cubicBezTo>
                    <a:cubicBezTo>
                      <a:pt x="3952" y="131491"/>
                      <a:pt x="5871" y="130689"/>
                      <a:pt x="8164" y="130628"/>
                    </a:cubicBezTo>
                    <a:close/>
                    <a:moveTo>
                      <a:pt x="8164" y="65314"/>
                    </a:moveTo>
                    <a:lnTo>
                      <a:pt x="187764" y="65314"/>
                    </a:lnTo>
                    <a:cubicBezTo>
                      <a:pt x="190058" y="65375"/>
                      <a:pt x="191976" y="66177"/>
                      <a:pt x="193520" y="67720"/>
                    </a:cubicBezTo>
                    <a:cubicBezTo>
                      <a:pt x="195063" y="69264"/>
                      <a:pt x="195866" y="71182"/>
                      <a:pt x="195927" y="73474"/>
                    </a:cubicBezTo>
                    <a:lnTo>
                      <a:pt x="195927" y="89795"/>
                    </a:lnTo>
                    <a:cubicBezTo>
                      <a:pt x="195866" y="92087"/>
                      <a:pt x="195063" y="94005"/>
                      <a:pt x="193520" y="95548"/>
                    </a:cubicBezTo>
                    <a:cubicBezTo>
                      <a:pt x="191976" y="97092"/>
                      <a:pt x="190058" y="97894"/>
                      <a:pt x="187764" y="97955"/>
                    </a:cubicBezTo>
                    <a:lnTo>
                      <a:pt x="8164" y="97955"/>
                    </a:lnTo>
                    <a:cubicBezTo>
                      <a:pt x="5871" y="97894"/>
                      <a:pt x="3952" y="97092"/>
                      <a:pt x="2408" y="95548"/>
                    </a:cubicBezTo>
                    <a:cubicBezTo>
                      <a:pt x="864" y="94005"/>
                      <a:pt x="61" y="92087"/>
                      <a:pt x="0" y="89795"/>
                    </a:cubicBezTo>
                    <a:lnTo>
                      <a:pt x="0" y="73474"/>
                    </a:lnTo>
                    <a:cubicBezTo>
                      <a:pt x="61" y="71182"/>
                      <a:pt x="864" y="69264"/>
                      <a:pt x="2408" y="67720"/>
                    </a:cubicBezTo>
                    <a:cubicBezTo>
                      <a:pt x="3952" y="66177"/>
                      <a:pt x="5871" y="65375"/>
                      <a:pt x="8164" y="65314"/>
                    </a:cubicBezTo>
                    <a:close/>
                    <a:moveTo>
                      <a:pt x="8164" y="0"/>
                    </a:moveTo>
                    <a:lnTo>
                      <a:pt x="187764" y="0"/>
                    </a:lnTo>
                    <a:cubicBezTo>
                      <a:pt x="190058" y="61"/>
                      <a:pt x="191976" y="863"/>
                      <a:pt x="193520" y="2406"/>
                    </a:cubicBezTo>
                    <a:cubicBezTo>
                      <a:pt x="195063" y="3949"/>
                      <a:pt x="195866" y="5867"/>
                      <a:pt x="195927" y="8160"/>
                    </a:cubicBezTo>
                    <a:lnTo>
                      <a:pt x="195927" y="24480"/>
                    </a:lnTo>
                    <a:cubicBezTo>
                      <a:pt x="195866" y="26773"/>
                      <a:pt x="195063" y="28691"/>
                      <a:pt x="193520" y="30234"/>
                    </a:cubicBezTo>
                    <a:cubicBezTo>
                      <a:pt x="191976" y="31777"/>
                      <a:pt x="190058" y="32580"/>
                      <a:pt x="187764" y="32641"/>
                    </a:cubicBezTo>
                    <a:lnTo>
                      <a:pt x="8164" y="32641"/>
                    </a:lnTo>
                    <a:cubicBezTo>
                      <a:pt x="5871" y="32580"/>
                      <a:pt x="3952" y="31777"/>
                      <a:pt x="2408" y="30234"/>
                    </a:cubicBezTo>
                    <a:cubicBezTo>
                      <a:pt x="864" y="28691"/>
                      <a:pt x="61" y="26773"/>
                      <a:pt x="0" y="24480"/>
                    </a:cubicBezTo>
                    <a:lnTo>
                      <a:pt x="0" y="8160"/>
                    </a:lnTo>
                    <a:cubicBezTo>
                      <a:pt x="61" y="5867"/>
                      <a:pt x="864" y="3949"/>
                      <a:pt x="2408" y="2406"/>
                    </a:cubicBezTo>
                    <a:cubicBezTo>
                      <a:pt x="3952" y="863"/>
                      <a:pt x="5871" y="61"/>
                      <a:pt x="8164" y="0"/>
                    </a:cubicBezTo>
                    <a:close/>
                  </a:path>
                </a:pathLst>
              </a:custGeom>
              <a:solidFill>
                <a:srgbClr val="E34C3F"/>
              </a:solidFill>
              <a:ln>
                <a:noFill/>
              </a:ln>
            </p:spPr>
            <p:style>
              <a:lnRef idx="2">
                <a:srgbClr val="1D6DC2">
                  <a:shade val="50000"/>
                </a:srgbClr>
              </a:lnRef>
              <a:fillRef idx="1">
                <a:srgbClr val="1D6DC2"/>
              </a:fillRef>
              <a:effectRef idx="0">
                <a:srgbClr val="1D6DC2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tr-TR" sz="675"/>
              </a:p>
            </p:txBody>
          </p:sp>
          <p:sp>
            <p:nvSpPr>
              <p:cNvPr id="20" name="Rectangle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793051" y="3544562"/>
                <a:ext cx="406400" cy="134620"/>
              </a:xfrm>
              <a:custGeom>
                <a:avLst/>
                <a:gdLst>
                  <a:gd name="connsiteX0" fmla="*/ 0 w 406402"/>
                  <a:gd name="connsiteY0" fmla="*/ 0 h 134403"/>
                  <a:gd name="connsiteX1" fmla="*/ 406402 w 406402"/>
                  <a:gd name="connsiteY1" fmla="*/ 4 h 134403"/>
                  <a:gd name="connsiteX2" fmla="*/ 406402 w 406402"/>
                  <a:gd name="connsiteY2" fmla="*/ 134400 h 134403"/>
                  <a:gd name="connsiteX3" fmla="*/ 0 w 406402"/>
                  <a:gd name="connsiteY3" fmla="*/ 134403 h 134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6402" h="134403">
                    <a:moveTo>
                      <a:pt x="0" y="0"/>
                    </a:moveTo>
                    <a:lnTo>
                      <a:pt x="406402" y="4"/>
                    </a:lnTo>
                    <a:lnTo>
                      <a:pt x="406402" y="134400"/>
                    </a:lnTo>
                    <a:lnTo>
                      <a:pt x="0" y="134403"/>
                    </a:lnTo>
                    <a:close/>
                  </a:path>
                </a:pathLst>
              </a:custGeom>
              <a:gradFill flip="none" rotWithShape="1">
                <a:gsLst>
                  <a:gs pos="43000">
                    <a:srgbClr val="1D6DC2">
                      <a:alpha val="0"/>
                    </a:srgbClr>
                  </a:gs>
                  <a:gs pos="0">
                    <a:srgbClr val="1D6DC2">
                      <a:alpha val="56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rgbClr val="1D6DC2">
                  <a:shade val="50000"/>
                </a:srgbClr>
              </a:lnRef>
              <a:fillRef idx="1">
                <a:srgbClr val="1D6DC2"/>
              </a:fillRef>
              <a:effectRef idx="0">
                <a:srgbClr val="1D6DC2"/>
              </a:effectRef>
              <a:fontRef idx="minor">
                <a:srgbClr val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Rectangle"/>
              <p:cNvSpPr/>
              <p:nvPr>
                <p:custDataLst>
                  <p:tags r:id="rId8"/>
                </p:custDataLst>
              </p:nvPr>
            </p:nvSpPr>
            <p:spPr>
              <a:xfrm rot="10800000" flipH="1" flipV="1">
                <a:off x="3380836" y="4185862"/>
                <a:ext cx="320675" cy="168910"/>
              </a:xfrm>
              <a:custGeom>
                <a:avLst/>
                <a:gdLst>
                  <a:gd name="connsiteX0" fmla="*/ 8 w 134403"/>
                  <a:gd name="connsiteY0" fmla="*/ 0 h 406408"/>
                  <a:gd name="connsiteX1" fmla="*/ 134400 w 134403"/>
                  <a:gd name="connsiteY1" fmla="*/ 5 h 406408"/>
                  <a:gd name="connsiteX2" fmla="*/ 134403 w 134403"/>
                  <a:gd name="connsiteY2" fmla="*/ 406405 h 406408"/>
                  <a:gd name="connsiteX3" fmla="*/ 0 w 134403"/>
                  <a:gd name="connsiteY3" fmla="*/ 406408 h 40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403" h="406408">
                    <a:moveTo>
                      <a:pt x="8" y="0"/>
                    </a:moveTo>
                    <a:lnTo>
                      <a:pt x="134400" y="5"/>
                    </a:lnTo>
                    <a:lnTo>
                      <a:pt x="134403" y="406405"/>
                    </a:lnTo>
                    <a:lnTo>
                      <a:pt x="0" y="406408"/>
                    </a:lnTo>
                    <a:close/>
                  </a:path>
                </a:pathLst>
              </a:custGeom>
              <a:gradFill flip="none" rotWithShape="1">
                <a:gsLst>
                  <a:gs pos="43000">
                    <a:srgbClr val="1D6DC2">
                      <a:alpha val="0"/>
                    </a:srgbClr>
                  </a:gs>
                  <a:gs pos="0">
                    <a:srgbClr val="1D6DC2">
                      <a:alpha val="56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rgbClr val="1D6DC2">
                  <a:shade val="50000"/>
                </a:srgbClr>
              </a:lnRef>
              <a:fillRef idx="1">
                <a:srgbClr val="1D6DC2"/>
              </a:fillRef>
              <a:effectRef idx="0">
                <a:srgbClr val="1D6DC2"/>
              </a:effectRef>
              <a:fontRef idx="minor">
                <a:srgbClr val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矩形 23"/>
              <p:cNvSpPr/>
              <p:nvPr>
                <p:custDataLst>
                  <p:tags r:id="rId9"/>
                </p:custDataLst>
              </p:nvPr>
            </p:nvSpPr>
            <p:spPr>
              <a:xfrm flipH="1">
                <a:off x="806552" y="5572021"/>
                <a:ext cx="321945" cy="134620"/>
              </a:xfrm>
              <a:prstGeom prst="rect">
                <a:avLst/>
              </a:prstGeom>
              <a:gradFill flip="none" rotWithShape="1">
                <a:gsLst>
                  <a:gs pos="43000">
                    <a:srgbClr val="1D6DC2">
                      <a:alpha val="0"/>
                    </a:srgbClr>
                  </a:gs>
                  <a:gs pos="0">
                    <a:srgbClr val="1D6DC2">
                      <a:alpha val="56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rgbClr val="1D6DC2">
                  <a:shade val="50000"/>
                </a:srgbClr>
              </a:lnRef>
              <a:fillRef idx="1">
                <a:srgbClr val="1D6DC2"/>
              </a:fillRef>
              <a:effectRef idx="0">
                <a:srgbClr val="1D6DC2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Freeform" descr="e7d195523061f1c0d318120d6aeaf1b6ccceb6ba3da59c0775C5DE19DDDEBC09ED96DBD9900D9848D623ECAD1D4904B78047D0015C22C8BE97228BE8B5BFF08FE7A3AE04126DA07312A96C0F69F9BAB71F697265ED4B95B4C95973EF0688591801C85DB8982A7B3064A9D7E16E036594D567366A6F673439F222B55667DB72BCF3BD0D85DC51667B"/>
              <p:cNvSpPr/>
              <p:nvPr>
                <p:custDataLst>
                  <p:tags r:id="rId10"/>
                </p:custDataLst>
              </p:nvPr>
            </p:nvSpPr>
            <p:spPr>
              <a:xfrm>
                <a:off x="950531" y="4799168"/>
                <a:ext cx="33274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195927" h="163269">
                    <a:moveTo>
                      <a:pt x="8164" y="130628"/>
                    </a:moveTo>
                    <a:lnTo>
                      <a:pt x="187764" y="130628"/>
                    </a:lnTo>
                    <a:cubicBezTo>
                      <a:pt x="190058" y="130689"/>
                      <a:pt x="191976" y="131491"/>
                      <a:pt x="193520" y="133035"/>
                    </a:cubicBezTo>
                    <a:cubicBezTo>
                      <a:pt x="195063" y="134578"/>
                      <a:pt x="195866" y="136496"/>
                      <a:pt x="195927" y="138788"/>
                    </a:cubicBezTo>
                    <a:lnTo>
                      <a:pt x="195927" y="155109"/>
                    </a:lnTo>
                    <a:cubicBezTo>
                      <a:pt x="195866" y="157401"/>
                      <a:pt x="195063" y="159319"/>
                      <a:pt x="193520" y="160863"/>
                    </a:cubicBezTo>
                    <a:cubicBezTo>
                      <a:pt x="191976" y="162406"/>
                      <a:pt x="190058" y="163208"/>
                      <a:pt x="187764" y="163269"/>
                    </a:cubicBezTo>
                    <a:lnTo>
                      <a:pt x="8164" y="163269"/>
                    </a:lnTo>
                    <a:cubicBezTo>
                      <a:pt x="5871" y="163208"/>
                      <a:pt x="3952" y="162406"/>
                      <a:pt x="2408" y="160863"/>
                    </a:cubicBezTo>
                    <a:cubicBezTo>
                      <a:pt x="864" y="159319"/>
                      <a:pt x="61" y="157401"/>
                      <a:pt x="0" y="155109"/>
                    </a:cubicBezTo>
                    <a:lnTo>
                      <a:pt x="0" y="138788"/>
                    </a:lnTo>
                    <a:cubicBezTo>
                      <a:pt x="61" y="136496"/>
                      <a:pt x="864" y="134578"/>
                      <a:pt x="2408" y="133035"/>
                    </a:cubicBezTo>
                    <a:cubicBezTo>
                      <a:pt x="3952" y="131491"/>
                      <a:pt x="5871" y="130689"/>
                      <a:pt x="8164" y="130628"/>
                    </a:cubicBezTo>
                    <a:close/>
                    <a:moveTo>
                      <a:pt x="8164" y="65314"/>
                    </a:moveTo>
                    <a:lnTo>
                      <a:pt x="187764" y="65314"/>
                    </a:lnTo>
                    <a:cubicBezTo>
                      <a:pt x="190058" y="65375"/>
                      <a:pt x="191976" y="66177"/>
                      <a:pt x="193520" y="67720"/>
                    </a:cubicBezTo>
                    <a:cubicBezTo>
                      <a:pt x="195063" y="69264"/>
                      <a:pt x="195866" y="71182"/>
                      <a:pt x="195927" y="73474"/>
                    </a:cubicBezTo>
                    <a:lnTo>
                      <a:pt x="195927" y="89795"/>
                    </a:lnTo>
                    <a:cubicBezTo>
                      <a:pt x="195866" y="92087"/>
                      <a:pt x="195063" y="94005"/>
                      <a:pt x="193520" y="95548"/>
                    </a:cubicBezTo>
                    <a:cubicBezTo>
                      <a:pt x="191976" y="97092"/>
                      <a:pt x="190058" y="97894"/>
                      <a:pt x="187764" y="97955"/>
                    </a:cubicBezTo>
                    <a:lnTo>
                      <a:pt x="8164" y="97955"/>
                    </a:lnTo>
                    <a:cubicBezTo>
                      <a:pt x="5871" y="97894"/>
                      <a:pt x="3952" y="97092"/>
                      <a:pt x="2408" y="95548"/>
                    </a:cubicBezTo>
                    <a:cubicBezTo>
                      <a:pt x="864" y="94005"/>
                      <a:pt x="61" y="92087"/>
                      <a:pt x="0" y="89795"/>
                    </a:cubicBezTo>
                    <a:lnTo>
                      <a:pt x="0" y="73474"/>
                    </a:lnTo>
                    <a:cubicBezTo>
                      <a:pt x="61" y="71182"/>
                      <a:pt x="864" y="69264"/>
                      <a:pt x="2408" y="67720"/>
                    </a:cubicBezTo>
                    <a:cubicBezTo>
                      <a:pt x="3952" y="66177"/>
                      <a:pt x="5871" y="65375"/>
                      <a:pt x="8164" y="65314"/>
                    </a:cubicBezTo>
                    <a:close/>
                    <a:moveTo>
                      <a:pt x="8164" y="0"/>
                    </a:moveTo>
                    <a:lnTo>
                      <a:pt x="187764" y="0"/>
                    </a:lnTo>
                    <a:cubicBezTo>
                      <a:pt x="190058" y="61"/>
                      <a:pt x="191976" y="863"/>
                      <a:pt x="193520" y="2406"/>
                    </a:cubicBezTo>
                    <a:cubicBezTo>
                      <a:pt x="195063" y="3949"/>
                      <a:pt x="195866" y="5867"/>
                      <a:pt x="195927" y="8160"/>
                    </a:cubicBezTo>
                    <a:lnTo>
                      <a:pt x="195927" y="24480"/>
                    </a:lnTo>
                    <a:cubicBezTo>
                      <a:pt x="195866" y="26773"/>
                      <a:pt x="195063" y="28691"/>
                      <a:pt x="193520" y="30234"/>
                    </a:cubicBezTo>
                    <a:cubicBezTo>
                      <a:pt x="191976" y="31777"/>
                      <a:pt x="190058" y="32580"/>
                      <a:pt x="187764" y="32641"/>
                    </a:cubicBezTo>
                    <a:lnTo>
                      <a:pt x="8164" y="32641"/>
                    </a:lnTo>
                    <a:cubicBezTo>
                      <a:pt x="5871" y="32580"/>
                      <a:pt x="3952" y="31777"/>
                      <a:pt x="2408" y="30234"/>
                    </a:cubicBezTo>
                    <a:cubicBezTo>
                      <a:pt x="864" y="28691"/>
                      <a:pt x="61" y="26773"/>
                      <a:pt x="0" y="24480"/>
                    </a:cubicBezTo>
                    <a:lnTo>
                      <a:pt x="0" y="8160"/>
                    </a:lnTo>
                    <a:cubicBezTo>
                      <a:pt x="61" y="5867"/>
                      <a:pt x="864" y="3949"/>
                      <a:pt x="2408" y="2406"/>
                    </a:cubicBezTo>
                    <a:cubicBezTo>
                      <a:pt x="3952" y="863"/>
                      <a:pt x="5871" y="61"/>
                      <a:pt x="8164" y="0"/>
                    </a:cubicBezTo>
                    <a:close/>
                  </a:path>
                </a:pathLst>
              </a:custGeom>
              <a:solidFill>
                <a:srgbClr val="1D6DC2"/>
              </a:solidFill>
              <a:ln>
                <a:noFill/>
              </a:ln>
            </p:spPr>
            <p:style>
              <a:lnRef idx="2">
                <a:srgbClr val="1D6DC2">
                  <a:shade val="50000"/>
                </a:srgbClr>
              </a:lnRef>
              <a:fillRef idx="1">
                <a:srgbClr val="1D6DC2"/>
              </a:fillRef>
              <a:effectRef idx="0">
                <a:srgbClr val="1D6DC2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tr-TR" sz="675"/>
              </a:p>
            </p:txBody>
          </p:sp>
          <p:sp>
            <p:nvSpPr>
              <p:cNvPr id="30" name="Rectangle"/>
              <p:cNvSpPr/>
              <p:nvPr>
                <p:custDataLst>
                  <p:tags r:id="rId11"/>
                </p:custDataLst>
              </p:nvPr>
            </p:nvSpPr>
            <p:spPr>
              <a:xfrm rot="10800000" flipH="1" flipV="1">
                <a:off x="3380836" y="3556450"/>
                <a:ext cx="320675" cy="168910"/>
              </a:xfrm>
              <a:custGeom>
                <a:avLst/>
                <a:gdLst>
                  <a:gd name="connsiteX0" fmla="*/ 8 w 134403"/>
                  <a:gd name="connsiteY0" fmla="*/ 0 h 406408"/>
                  <a:gd name="connsiteX1" fmla="*/ 134400 w 134403"/>
                  <a:gd name="connsiteY1" fmla="*/ 5 h 406408"/>
                  <a:gd name="connsiteX2" fmla="*/ 134403 w 134403"/>
                  <a:gd name="connsiteY2" fmla="*/ 406405 h 406408"/>
                  <a:gd name="connsiteX3" fmla="*/ 0 w 134403"/>
                  <a:gd name="connsiteY3" fmla="*/ 406408 h 40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403" h="406408">
                    <a:moveTo>
                      <a:pt x="8" y="0"/>
                    </a:moveTo>
                    <a:lnTo>
                      <a:pt x="134400" y="5"/>
                    </a:lnTo>
                    <a:lnTo>
                      <a:pt x="134403" y="406405"/>
                    </a:lnTo>
                    <a:lnTo>
                      <a:pt x="0" y="406408"/>
                    </a:lnTo>
                    <a:close/>
                  </a:path>
                </a:pathLst>
              </a:custGeom>
              <a:gradFill flip="none" rotWithShape="1">
                <a:gsLst>
                  <a:gs pos="43000">
                    <a:srgbClr val="1D6DC2">
                      <a:alpha val="0"/>
                    </a:srgbClr>
                  </a:gs>
                  <a:gs pos="0">
                    <a:srgbClr val="1D6DC2">
                      <a:alpha val="56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rgbClr val="1D6DC2">
                  <a:shade val="50000"/>
                </a:srgbClr>
              </a:lnRef>
              <a:fillRef idx="1">
                <a:srgbClr val="1D6DC2"/>
              </a:fillRef>
              <a:effectRef idx="0">
                <a:srgbClr val="1D6DC2"/>
              </a:effectRef>
              <a:fontRef idx="minor">
                <a:srgbClr val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ectangle"/>
              <p:cNvSpPr/>
              <p:nvPr>
                <p:custDataLst>
                  <p:tags r:id="rId12"/>
                </p:custDataLst>
              </p:nvPr>
            </p:nvSpPr>
            <p:spPr>
              <a:xfrm rot="10800000" flipH="1" flipV="1">
                <a:off x="3415574" y="4540937"/>
                <a:ext cx="320675" cy="168910"/>
              </a:xfrm>
              <a:custGeom>
                <a:avLst/>
                <a:gdLst>
                  <a:gd name="connsiteX0" fmla="*/ 8 w 134403"/>
                  <a:gd name="connsiteY0" fmla="*/ 0 h 406408"/>
                  <a:gd name="connsiteX1" fmla="*/ 134400 w 134403"/>
                  <a:gd name="connsiteY1" fmla="*/ 5 h 406408"/>
                  <a:gd name="connsiteX2" fmla="*/ 134403 w 134403"/>
                  <a:gd name="connsiteY2" fmla="*/ 406405 h 406408"/>
                  <a:gd name="connsiteX3" fmla="*/ 0 w 134403"/>
                  <a:gd name="connsiteY3" fmla="*/ 406408 h 40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403" h="406408">
                    <a:moveTo>
                      <a:pt x="8" y="0"/>
                    </a:moveTo>
                    <a:lnTo>
                      <a:pt x="134400" y="5"/>
                    </a:lnTo>
                    <a:lnTo>
                      <a:pt x="134403" y="406405"/>
                    </a:lnTo>
                    <a:lnTo>
                      <a:pt x="0" y="406408"/>
                    </a:lnTo>
                    <a:close/>
                  </a:path>
                </a:pathLst>
              </a:custGeom>
              <a:gradFill flip="none" rotWithShape="1">
                <a:gsLst>
                  <a:gs pos="43000">
                    <a:srgbClr val="1D6DC2">
                      <a:alpha val="0"/>
                    </a:srgbClr>
                  </a:gs>
                  <a:gs pos="0">
                    <a:srgbClr val="1D6DC2">
                      <a:alpha val="56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rgbClr val="1D6DC2">
                  <a:shade val="50000"/>
                </a:srgbClr>
              </a:lnRef>
              <a:fillRef idx="1">
                <a:srgbClr val="1D6DC2"/>
              </a:fillRef>
              <a:effectRef idx="0">
                <a:srgbClr val="1D6DC2"/>
              </a:effectRef>
              <a:fontRef idx="minor">
                <a:srgbClr val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"/>
              <p:cNvSpPr/>
              <p:nvPr>
                <p:custDataLst>
                  <p:tags r:id="rId13"/>
                </p:custDataLst>
              </p:nvPr>
            </p:nvSpPr>
            <p:spPr>
              <a:xfrm rot="10800000" flipH="1" flipV="1">
                <a:off x="3420213" y="5206249"/>
                <a:ext cx="320675" cy="168910"/>
              </a:xfrm>
              <a:custGeom>
                <a:avLst/>
                <a:gdLst>
                  <a:gd name="connsiteX0" fmla="*/ 8 w 134403"/>
                  <a:gd name="connsiteY0" fmla="*/ 0 h 406408"/>
                  <a:gd name="connsiteX1" fmla="*/ 134400 w 134403"/>
                  <a:gd name="connsiteY1" fmla="*/ 5 h 406408"/>
                  <a:gd name="connsiteX2" fmla="*/ 134403 w 134403"/>
                  <a:gd name="connsiteY2" fmla="*/ 406405 h 406408"/>
                  <a:gd name="connsiteX3" fmla="*/ 0 w 134403"/>
                  <a:gd name="connsiteY3" fmla="*/ 406408 h 40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403" h="406408">
                    <a:moveTo>
                      <a:pt x="8" y="0"/>
                    </a:moveTo>
                    <a:lnTo>
                      <a:pt x="134400" y="5"/>
                    </a:lnTo>
                    <a:lnTo>
                      <a:pt x="134403" y="406405"/>
                    </a:lnTo>
                    <a:lnTo>
                      <a:pt x="0" y="406408"/>
                    </a:lnTo>
                    <a:close/>
                  </a:path>
                </a:pathLst>
              </a:custGeom>
              <a:gradFill flip="none" rotWithShape="1">
                <a:gsLst>
                  <a:gs pos="43000">
                    <a:srgbClr val="1D6DC2">
                      <a:alpha val="0"/>
                    </a:srgbClr>
                  </a:gs>
                  <a:gs pos="0">
                    <a:srgbClr val="1D6DC2">
                      <a:alpha val="56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rgbClr val="1D6DC2">
                  <a:shade val="50000"/>
                </a:srgbClr>
              </a:lnRef>
              <a:fillRef idx="1">
                <a:srgbClr val="1D6DC2"/>
              </a:fillRef>
              <a:effectRef idx="0">
                <a:srgbClr val="1D6DC2"/>
              </a:effectRef>
              <a:fontRef idx="minor">
                <a:srgbClr val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"/>
              <p:cNvSpPr/>
              <p:nvPr>
                <p:custDataLst>
                  <p:tags r:id="rId14"/>
                </p:custDataLst>
              </p:nvPr>
            </p:nvSpPr>
            <p:spPr>
              <a:xfrm rot="10800000" flipH="1" flipV="1">
                <a:off x="3385834" y="5554265"/>
                <a:ext cx="320675" cy="168910"/>
              </a:xfrm>
              <a:custGeom>
                <a:avLst/>
                <a:gdLst>
                  <a:gd name="connsiteX0" fmla="*/ 8 w 134403"/>
                  <a:gd name="connsiteY0" fmla="*/ 0 h 406408"/>
                  <a:gd name="connsiteX1" fmla="*/ 134400 w 134403"/>
                  <a:gd name="connsiteY1" fmla="*/ 5 h 406408"/>
                  <a:gd name="connsiteX2" fmla="*/ 134403 w 134403"/>
                  <a:gd name="connsiteY2" fmla="*/ 406405 h 406408"/>
                  <a:gd name="connsiteX3" fmla="*/ 0 w 134403"/>
                  <a:gd name="connsiteY3" fmla="*/ 406408 h 40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403" h="406408">
                    <a:moveTo>
                      <a:pt x="8" y="0"/>
                    </a:moveTo>
                    <a:lnTo>
                      <a:pt x="134400" y="5"/>
                    </a:lnTo>
                    <a:lnTo>
                      <a:pt x="134403" y="406405"/>
                    </a:lnTo>
                    <a:lnTo>
                      <a:pt x="0" y="406408"/>
                    </a:lnTo>
                    <a:close/>
                  </a:path>
                </a:pathLst>
              </a:custGeom>
              <a:gradFill flip="none" rotWithShape="1">
                <a:gsLst>
                  <a:gs pos="43000">
                    <a:srgbClr val="1D6DC2">
                      <a:alpha val="0"/>
                    </a:srgbClr>
                  </a:gs>
                  <a:gs pos="0">
                    <a:srgbClr val="1D6DC2">
                      <a:alpha val="56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rgbClr val="1D6DC2">
                  <a:shade val="50000"/>
                </a:srgbClr>
              </a:lnRef>
              <a:fillRef idx="1">
                <a:srgbClr val="1D6DC2"/>
              </a:fillRef>
              <a:effectRef idx="0">
                <a:srgbClr val="1D6DC2"/>
              </a:effectRef>
              <a:fontRef idx="minor">
                <a:srgbClr val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"/>
              <p:cNvSpPr/>
              <p:nvPr>
                <p:custDataLst>
                  <p:tags r:id="rId15"/>
                </p:custDataLst>
              </p:nvPr>
            </p:nvSpPr>
            <p:spPr>
              <a:xfrm rot="10800000" flipH="1" flipV="1">
                <a:off x="3406089" y="6222065"/>
                <a:ext cx="320675" cy="168910"/>
              </a:xfrm>
              <a:custGeom>
                <a:avLst/>
                <a:gdLst>
                  <a:gd name="connsiteX0" fmla="*/ 8 w 134403"/>
                  <a:gd name="connsiteY0" fmla="*/ 0 h 406408"/>
                  <a:gd name="connsiteX1" fmla="*/ 134400 w 134403"/>
                  <a:gd name="connsiteY1" fmla="*/ 5 h 406408"/>
                  <a:gd name="connsiteX2" fmla="*/ 134403 w 134403"/>
                  <a:gd name="connsiteY2" fmla="*/ 406405 h 406408"/>
                  <a:gd name="connsiteX3" fmla="*/ 0 w 134403"/>
                  <a:gd name="connsiteY3" fmla="*/ 406408 h 40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403" h="406408">
                    <a:moveTo>
                      <a:pt x="8" y="0"/>
                    </a:moveTo>
                    <a:lnTo>
                      <a:pt x="134400" y="5"/>
                    </a:lnTo>
                    <a:lnTo>
                      <a:pt x="134403" y="406405"/>
                    </a:lnTo>
                    <a:lnTo>
                      <a:pt x="0" y="406408"/>
                    </a:lnTo>
                    <a:close/>
                  </a:path>
                </a:pathLst>
              </a:custGeom>
              <a:gradFill flip="none" rotWithShape="1">
                <a:gsLst>
                  <a:gs pos="43000">
                    <a:srgbClr val="1D6DC2">
                      <a:alpha val="0"/>
                    </a:srgbClr>
                  </a:gs>
                  <a:gs pos="0">
                    <a:srgbClr val="1D6DC2">
                      <a:alpha val="56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rgbClr val="1D6DC2">
                  <a:shade val="50000"/>
                </a:srgbClr>
              </a:lnRef>
              <a:fillRef idx="1">
                <a:srgbClr val="1D6DC2"/>
              </a:fillRef>
              <a:effectRef idx="0">
                <a:srgbClr val="1D6DC2"/>
              </a:effectRef>
              <a:fontRef idx="minor">
                <a:srgbClr val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矩形 42"/>
              <p:cNvSpPr/>
              <p:nvPr>
                <p:custDataLst>
                  <p:tags r:id="rId16"/>
                </p:custDataLst>
              </p:nvPr>
            </p:nvSpPr>
            <p:spPr>
              <a:xfrm flipH="1">
                <a:off x="806552" y="6237282"/>
                <a:ext cx="321945" cy="134620"/>
              </a:xfrm>
              <a:prstGeom prst="rect">
                <a:avLst/>
              </a:prstGeom>
              <a:gradFill flip="none" rotWithShape="1">
                <a:gsLst>
                  <a:gs pos="43000">
                    <a:srgbClr val="1D6DC2">
                      <a:alpha val="0"/>
                    </a:srgbClr>
                  </a:gs>
                  <a:gs pos="0">
                    <a:srgbClr val="1D6DC2">
                      <a:alpha val="56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rgbClr val="1D6DC2">
                  <a:shade val="50000"/>
                </a:srgbClr>
              </a:lnRef>
              <a:fillRef idx="1">
                <a:srgbClr val="1D6DC2"/>
              </a:fillRef>
              <a:effectRef idx="0">
                <a:srgbClr val="1D6DC2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" descr="e7d195523061f1c0d318120d6aeaf1b6ccceb6ba3da59c0775C5DE19DDDEBC09ED96DBD9900D9848D623ECAD1D4904B78047D0015C22C8BE97228BE8B5BFF08FE7A3AE04126DA07312A96C0F69F9BAB71F697265ED4B95B4C95973EF0688591801C85DB8982A7B3064A9D7E16E036594D567366A6F673439F222B55667DB72BCF3BD0D85DC51667B"/>
              <p:cNvSpPr/>
              <p:nvPr>
                <p:custDataLst>
                  <p:tags r:id="rId17"/>
                </p:custDataLst>
              </p:nvPr>
            </p:nvSpPr>
            <p:spPr>
              <a:xfrm>
                <a:off x="962127" y="5781114"/>
                <a:ext cx="33274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195927" h="163269">
                    <a:moveTo>
                      <a:pt x="8164" y="130628"/>
                    </a:moveTo>
                    <a:lnTo>
                      <a:pt x="187764" y="130628"/>
                    </a:lnTo>
                    <a:cubicBezTo>
                      <a:pt x="190058" y="130689"/>
                      <a:pt x="191976" y="131491"/>
                      <a:pt x="193520" y="133035"/>
                    </a:cubicBezTo>
                    <a:cubicBezTo>
                      <a:pt x="195063" y="134578"/>
                      <a:pt x="195866" y="136496"/>
                      <a:pt x="195927" y="138788"/>
                    </a:cubicBezTo>
                    <a:lnTo>
                      <a:pt x="195927" y="155109"/>
                    </a:lnTo>
                    <a:cubicBezTo>
                      <a:pt x="195866" y="157401"/>
                      <a:pt x="195063" y="159319"/>
                      <a:pt x="193520" y="160863"/>
                    </a:cubicBezTo>
                    <a:cubicBezTo>
                      <a:pt x="191976" y="162406"/>
                      <a:pt x="190058" y="163208"/>
                      <a:pt x="187764" y="163269"/>
                    </a:cubicBezTo>
                    <a:lnTo>
                      <a:pt x="8164" y="163269"/>
                    </a:lnTo>
                    <a:cubicBezTo>
                      <a:pt x="5871" y="163208"/>
                      <a:pt x="3952" y="162406"/>
                      <a:pt x="2408" y="160863"/>
                    </a:cubicBezTo>
                    <a:cubicBezTo>
                      <a:pt x="864" y="159319"/>
                      <a:pt x="61" y="157401"/>
                      <a:pt x="0" y="155109"/>
                    </a:cubicBezTo>
                    <a:lnTo>
                      <a:pt x="0" y="138788"/>
                    </a:lnTo>
                    <a:cubicBezTo>
                      <a:pt x="61" y="136496"/>
                      <a:pt x="864" y="134578"/>
                      <a:pt x="2408" y="133035"/>
                    </a:cubicBezTo>
                    <a:cubicBezTo>
                      <a:pt x="3952" y="131491"/>
                      <a:pt x="5871" y="130689"/>
                      <a:pt x="8164" y="130628"/>
                    </a:cubicBezTo>
                    <a:close/>
                    <a:moveTo>
                      <a:pt x="8164" y="65314"/>
                    </a:moveTo>
                    <a:lnTo>
                      <a:pt x="187764" y="65314"/>
                    </a:lnTo>
                    <a:cubicBezTo>
                      <a:pt x="190058" y="65375"/>
                      <a:pt x="191976" y="66177"/>
                      <a:pt x="193520" y="67720"/>
                    </a:cubicBezTo>
                    <a:cubicBezTo>
                      <a:pt x="195063" y="69264"/>
                      <a:pt x="195866" y="71182"/>
                      <a:pt x="195927" y="73474"/>
                    </a:cubicBezTo>
                    <a:lnTo>
                      <a:pt x="195927" y="89795"/>
                    </a:lnTo>
                    <a:cubicBezTo>
                      <a:pt x="195866" y="92087"/>
                      <a:pt x="195063" y="94005"/>
                      <a:pt x="193520" y="95548"/>
                    </a:cubicBezTo>
                    <a:cubicBezTo>
                      <a:pt x="191976" y="97092"/>
                      <a:pt x="190058" y="97894"/>
                      <a:pt x="187764" y="97955"/>
                    </a:cubicBezTo>
                    <a:lnTo>
                      <a:pt x="8164" y="97955"/>
                    </a:lnTo>
                    <a:cubicBezTo>
                      <a:pt x="5871" y="97894"/>
                      <a:pt x="3952" y="97092"/>
                      <a:pt x="2408" y="95548"/>
                    </a:cubicBezTo>
                    <a:cubicBezTo>
                      <a:pt x="864" y="94005"/>
                      <a:pt x="61" y="92087"/>
                      <a:pt x="0" y="89795"/>
                    </a:cubicBezTo>
                    <a:lnTo>
                      <a:pt x="0" y="73474"/>
                    </a:lnTo>
                    <a:cubicBezTo>
                      <a:pt x="61" y="71182"/>
                      <a:pt x="864" y="69264"/>
                      <a:pt x="2408" y="67720"/>
                    </a:cubicBezTo>
                    <a:cubicBezTo>
                      <a:pt x="3952" y="66177"/>
                      <a:pt x="5871" y="65375"/>
                      <a:pt x="8164" y="65314"/>
                    </a:cubicBezTo>
                    <a:close/>
                    <a:moveTo>
                      <a:pt x="8164" y="0"/>
                    </a:moveTo>
                    <a:lnTo>
                      <a:pt x="187764" y="0"/>
                    </a:lnTo>
                    <a:cubicBezTo>
                      <a:pt x="190058" y="61"/>
                      <a:pt x="191976" y="863"/>
                      <a:pt x="193520" y="2406"/>
                    </a:cubicBezTo>
                    <a:cubicBezTo>
                      <a:pt x="195063" y="3949"/>
                      <a:pt x="195866" y="5867"/>
                      <a:pt x="195927" y="8160"/>
                    </a:cubicBezTo>
                    <a:lnTo>
                      <a:pt x="195927" y="24480"/>
                    </a:lnTo>
                    <a:cubicBezTo>
                      <a:pt x="195866" y="26773"/>
                      <a:pt x="195063" y="28691"/>
                      <a:pt x="193520" y="30234"/>
                    </a:cubicBezTo>
                    <a:cubicBezTo>
                      <a:pt x="191976" y="31777"/>
                      <a:pt x="190058" y="32580"/>
                      <a:pt x="187764" y="32641"/>
                    </a:cubicBezTo>
                    <a:lnTo>
                      <a:pt x="8164" y="32641"/>
                    </a:lnTo>
                    <a:cubicBezTo>
                      <a:pt x="5871" y="32580"/>
                      <a:pt x="3952" y="31777"/>
                      <a:pt x="2408" y="30234"/>
                    </a:cubicBezTo>
                    <a:cubicBezTo>
                      <a:pt x="864" y="28691"/>
                      <a:pt x="61" y="26773"/>
                      <a:pt x="0" y="24480"/>
                    </a:cubicBezTo>
                    <a:lnTo>
                      <a:pt x="0" y="8160"/>
                    </a:lnTo>
                    <a:cubicBezTo>
                      <a:pt x="61" y="5867"/>
                      <a:pt x="864" y="3949"/>
                      <a:pt x="2408" y="2406"/>
                    </a:cubicBezTo>
                    <a:cubicBezTo>
                      <a:pt x="3952" y="863"/>
                      <a:pt x="5871" y="61"/>
                      <a:pt x="8164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rgbClr val="1D6DC2">
                  <a:shade val="50000"/>
                </a:srgbClr>
              </a:lnRef>
              <a:fillRef idx="1">
                <a:srgbClr val="1D6DC2"/>
              </a:fillRef>
              <a:effectRef idx="0">
                <a:srgbClr val="1D6DC2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tr-TR" sz="675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89134" y="2086535"/>
              <a:ext cx="4344310" cy="3420614"/>
              <a:chOff x="4362098" y="5523312"/>
              <a:chExt cx="4344310" cy="3420614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4362098" y="5523312"/>
                <a:ext cx="4344310" cy="2474222"/>
                <a:chOff x="4362098" y="5523312"/>
                <a:chExt cx="4344310" cy="2474222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4546668" y="5523312"/>
                  <a:ext cx="4159740" cy="47124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sym typeface="Arial" panose="020B0604020202020204" pitchFamily="34" charset="0"/>
                    </a:rPr>
                    <a:t>Application</a:t>
                  </a:r>
                  <a:endParaRPr lang="zh-CN" alt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13587" y="6494684"/>
                  <a:ext cx="4159740" cy="47124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sym typeface="Arial" panose="020B0604020202020204" pitchFamily="34" charset="0"/>
                    </a:rPr>
                    <a:t>Transport</a:t>
                  </a:r>
                  <a:endParaRPr lang="zh-CN" alt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362098" y="7526289"/>
                  <a:ext cx="4159740" cy="47124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sym typeface="Arial" panose="020B0604020202020204" pitchFamily="34" charset="0"/>
                    </a:rPr>
                    <a:t>Internet</a:t>
                  </a:r>
                  <a:endParaRPr lang="zh-CN" alt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4839041" y="8515520"/>
                <a:ext cx="3865937" cy="42840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Arial" panose="020B0604020202020204" pitchFamily="34" charset="0"/>
                  </a:rPr>
                  <a:t>Network Interface</a:t>
                </a:r>
                <a:endParaRPr lang="zh-CN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15" name="文本框 14" descr="7b0a2020202022776f7264617274223a20227b5c2269645c223a32353030343533372c5c227469645c223a31333530327d220a7d0a"/>
          <p:cNvSpPr txBox="1"/>
          <p:nvPr/>
        </p:nvSpPr>
        <p:spPr>
          <a:xfrm>
            <a:off x="1362429" y="1020806"/>
            <a:ext cx="3155871" cy="706755"/>
          </a:xfrm>
          <a:prstGeom prst="rect">
            <a:avLst/>
          </a:prstGeom>
          <a:noFill/>
          <a:effectLst>
            <a:reflection blurRad="127000" stA="52000" endA="300" endPos="65000" dir="5400000" sy="-100000" algn="bl" rotWithShape="0"/>
          </a:effectLst>
        </p:spPr>
        <p:txBody>
          <a:bodyPr wrap="square" rtlCol="0">
            <a:spAutoFit/>
            <a:scene3d>
              <a:camera prst="obliqueBottomRight"/>
              <a:lightRig rig="flat" dir="t"/>
            </a:scene3d>
            <a:sp3d extrusionH="27830" contourW="994" prstMaterial="matte">
              <a:extrusionClr>
                <a:srgbClr val="EF4225"/>
              </a:extrusionClr>
              <a:contourClr>
                <a:srgbClr val="945700"/>
              </a:contourClr>
            </a:sp3d>
          </a:bodyPr>
          <a:lstStyle/>
          <a:p>
            <a:r>
              <a:rPr lang="en-US" altLang="zh-CN" sz="4000" b="1" dirty="0">
                <a:ln w="6957" cmpd="sng">
                  <a:solidFill>
                    <a:srgbClr val="FFDAA9">
                      <a:alpha val="98000"/>
                    </a:srgb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976" dist="50800" dir="2700000" algn="tl" rotWithShape="0">
                    <a:srgbClr val="C2381C">
                      <a:alpha val="38000"/>
                    </a:srgbClr>
                  </a:outerShdw>
                </a:effectLst>
                <a:latin typeface="汉仪舒圆黑简" panose="00020600040101010101" charset="-122"/>
                <a:ea typeface="汉仪舒圆黑简" panose="00020600040101010101" charset="-122"/>
              </a:rPr>
              <a:t>TCP/IP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723134" y="1325600"/>
            <a:ext cx="5202763" cy="34332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8F4164-380B-B442-8178-F218016FFCE9}"/>
              </a:ext>
            </a:extLst>
          </p:cNvPr>
          <p:cNvSpPr txBox="1"/>
          <p:nvPr/>
        </p:nvSpPr>
        <p:spPr>
          <a:xfrm>
            <a:off x="770601" y="5092013"/>
            <a:ext cx="4727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cloud computing,  </a:t>
            </a:r>
          </a:p>
          <a:p>
            <a:r>
              <a:rPr lang="en-US" altLang="zh-CN" dirty="0"/>
              <a:t>communication of sensor is TCP/IP model</a:t>
            </a:r>
          </a:p>
          <a:p>
            <a:r>
              <a:rPr lang="en-US" altLang="zh-CN" dirty="0"/>
              <a:t>Traditional model is Not designed by connecting so many sensors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B1C754-8187-32CA-42E3-C5E3726128A9}"/>
              </a:ext>
            </a:extLst>
          </p:cNvPr>
          <p:cNvSpPr txBox="1"/>
          <p:nvPr/>
        </p:nvSpPr>
        <p:spPr>
          <a:xfrm>
            <a:off x="6355316" y="5315710"/>
            <a:ext cx="496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Blockchain is good at deal with these sensors</a:t>
            </a:r>
          </a:p>
          <a:p>
            <a:r>
              <a:rPr lang="en-US" altLang="zh-CN" dirty="0"/>
              <a:t>Block chain has a unique way to keep data safe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-3750408" y="1129544"/>
            <a:ext cx="10389870" cy="48755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372496" y="382238"/>
            <a:ext cx="725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City Layered Adversaries</a:t>
            </a:r>
            <a:endParaRPr lang="zh-CN" altLang="en-US" sz="28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形 31" descr="教室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cxnSp>
        <p:nvCxnSpPr>
          <p:cNvPr id="33" name="直接连接符 32"/>
          <p:cNvCxnSpPr/>
          <p:nvPr/>
        </p:nvCxnSpPr>
        <p:spPr>
          <a:xfrm flipV="1">
            <a:off x="782320" y="895959"/>
            <a:ext cx="10629019" cy="54765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22590" y="1798199"/>
            <a:ext cx="5923915" cy="3784600"/>
            <a:chOff x="6207760" y="1682115"/>
            <a:chExt cx="5923915" cy="3784600"/>
          </a:xfrm>
        </p:grpSpPr>
        <p:sp>
          <p:nvSpPr>
            <p:cNvPr id="3" name="Freeform 132"/>
            <p:cNvSpPr/>
            <p:nvPr>
              <p:custDataLst>
                <p:tags r:id="rId9"/>
              </p:custDataLst>
            </p:nvPr>
          </p:nvSpPr>
          <p:spPr bwMode="auto">
            <a:xfrm>
              <a:off x="6786880" y="3451225"/>
              <a:ext cx="2858770" cy="868045"/>
            </a:xfrm>
            <a:custGeom>
              <a:avLst/>
              <a:gdLst>
                <a:gd name="T0" fmla="*/ 592 w 1185"/>
                <a:gd name="T1" fmla="*/ 0 h 316"/>
                <a:gd name="T2" fmla="*/ 0 w 1185"/>
                <a:gd name="T3" fmla="*/ 158 h 316"/>
                <a:gd name="T4" fmla="*/ 592 w 1185"/>
                <a:gd name="T5" fmla="*/ 316 h 316"/>
                <a:gd name="T6" fmla="*/ 1185 w 1185"/>
                <a:gd name="T7" fmla="*/ 158 h 316"/>
                <a:gd name="T8" fmla="*/ 592 w 1185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5" h="316">
                  <a:moveTo>
                    <a:pt x="592" y="0"/>
                  </a:moveTo>
                  <a:lnTo>
                    <a:pt x="0" y="158"/>
                  </a:lnTo>
                  <a:lnTo>
                    <a:pt x="592" y="316"/>
                  </a:lnTo>
                  <a:lnTo>
                    <a:pt x="1185" y="158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76AA">
                <a:lumMod val="50000"/>
              </a:srgbClr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133"/>
            <p:cNvSpPr/>
            <p:nvPr>
              <p:custDataLst>
                <p:tags r:id="rId10"/>
              </p:custDataLst>
            </p:nvPr>
          </p:nvSpPr>
          <p:spPr bwMode="auto">
            <a:xfrm>
              <a:off x="8202295" y="3884930"/>
              <a:ext cx="2009775" cy="1581785"/>
            </a:xfrm>
            <a:custGeom>
              <a:avLst/>
              <a:gdLst>
                <a:gd name="T0" fmla="*/ 0 w 833"/>
                <a:gd name="T1" fmla="*/ 158 h 576"/>
                <a:gd name="T2" fmla="*/ 0 w 833"/>
                <a:gd name="T3" fmla="*/ 576 h 576"/>
                <a:gd name="T4" fmla="*/ 833 w 833"/>
                <a:gd name="T5" fmla="*/ 304 h 576"/>
                <a:gd name="T6" fmla="*/ 593 w 833"/>
                <a:gd name="T7" fmla="*/ 0 h 576"/>
                <a:gd name="T8" fmla="*/ 0 w 833"/>
                <a:gd name="T9" fmla="*/ 158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3" h="576">
                  <a:moveTo>
                    <a:pt x="0" y="158"/>
                  </a:moveTo>
                  <a:lnTo>
                    <a:pt x="0" y="576"/>
                  </a:lnTo>
                  <a:lnTo>
                    <a:pt x="833" y="304"/>
                  </a:lnTo>
                  <a:lnTo>
                    <a:pt x="593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4276AA">
                <a:lumMod val="75000"/>
              </a:srgbClr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34"/>
            <p:cNvSpPr/>
            <p:nvPr>
              <p:custDataLst>
                <p:tags r:id="rId11"/>
              </p:custDataLst>
            </p:nvPr>
          </p:nvSpPr>
          <p:spPr bwMode="auto">
            <a:xfrm>
              <a:off x="6207760" y="3884930"/>
              <a:ext cx="2007235" cy="1581785"/>
            </a:xfrm>
            <a:custGeom>
              <a:avLst/>
              <a:gdLst>
                <a:gd name="T0" fmla="*/ 832 w 832"/>
                <a:gd name="T1" fmla="*/ 158 h 576"/>
                <a:gd name="T2" fmla="*/ 832 w 832"/>
                <a:gd name="T3" fmla="*/ 576 h 576"/>
                <a:gd name="T4" fmla="*/ 0 w 832"/>
                <a:gd name="T5" fmla="*/ 304 h 576"/>
                <a:gd name="T6" fmla="*/ 240 w 832"/>
                <a:gd name="T7" fmla="*/ 0 h 576"/>
                <a:gd name="T8" fmla="*/ 832 w 832"/>
                <a:gd name="T9" fmla="*/ 158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576">
                  <a:moveTo>
                    <a:pt x="832" y="158"/>
                  </a:moveTo>
                  <a:lnTo>
                    <a:pt x="832" y="576"/>
                  </a:lnTo>
                  <a:lnTo>
                    <a:pt x="0" y="304"/>
                  </a:lnTo>
                  <a:lnTo>
                    <a:pt x="240" y="0"/>
                  </a:lnTo>
                  <a:lnTo>
                    <a:pt x="832" y="158"/>
                  </a:lnTo>
                  <a:close/>
                </a:path>
              </a:pathLst>
            </a:custGeom>
            <a:solidFill>
              <a:srgbClr val="4276AA"/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35"/>
            <p:cNvSpPr/>
            <p:nvPr>
              <p:custDataLst>
                <p:tags r:id="rId12"/>
              </p:custDataLst>
            </p:nvPr>
          </p:nvSpPr>
          <p:spPr bwMode="auto">
            <a:xfrm>
              <a:off x="7371080" y="2736850"/>
              <a:ext cx="1686560" cy="516255"/>
            </a:xfrm>
            <a:custGeom>
              <a:avLst/>
              <a:gdLst>
                <a:gd name="T0" fmla="*/ 350 w 699"/>
                <a:gd name="T1" fmla="*/ 0 h 188"/>
                <a:gd name="T2" fmla="*/ 0 w 699"/>
                <a:gd name="T3" fmla="*/ 94 h 188"/>
                <a:gd name="T4" fmla="*/ 350 w 699"/>
                <a:gd name="T5" fmla="*/ 188 h 188"/>
                <a:gd name="T6" fmla="*/ 699 w 699"/>
                <a:gd name="T7" fmla="*/ 94 h 188"/>
                <a:gd name="T8" fmla="*/ 350 w 699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188">
                  <a:moveTo>
                    <a:pt x="350" y="0"/>
                  </a:moveTo>
                  <a:lnTo>
                    <a:pt x="0" y="94"/>
                  </a:lnTo>
                  <a:lnTo>
                    <a:pt x="350" y="188"/>
                  </a:lnTo>
                  <a:lnTo>
                    <a:pt x="699" y="94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178AA1">
                <a:lumMod val="50000"/>
              </a:srgbClr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36"/>
            <p:cNvSpPr/>
            <p:nvPr>
              <p:custDataLst>
                <p:tags r:id="rId13"/>
              </p:custDataLst>
            </p:nvPr>
          </p:nvSpPr>
          <p:spPr bwMode="auto">
            <a:xfrm>
              <a:off x="8224520" y="2995295"/>
              <a:ext cx="1411605" cy="1235710"/>
            </a:xfrm>
            <a:custGeom>
              <a:avLst/>
              <a:gdLst>
                <a:gd name="T0" fmla="*/ 0 w 585"/>
                <a:gd name="T1" fmla="*/ 94 h 450"/>
                <a:gd name="T2" fmla="*/ 0 w 585"/>
                <a:gd name="T3" fmla="*/ 450 h 450"/>
                <a:gd name="T4" fmla="*/ 585 w 585"/>
                <a:gd name="T5" fmla="*/ 290 h 450"/>
                <a:gd name="T6" fmla="*/ 349 w 585"/>
                <a:gd name="T7" fmla="*/ 0 h 450"/>
                <a:gd name="T8" fmla="*/ 0 w 585"/>
                <a:gd name="T9" fmla="*/ 9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450">
                  <a:moveTo>
                    <a:pt x="0" y="94"/>
                  </a:moveTo>
                  <a:lnTo>
                    <a:pt x="0" y="450"/>
                  </a:lnTo>
                  <a:lnTo>
                    <a:pt x="585" y="290"/>
                  </a:lnTo>
                  <a:lnTo>
                    <a:pt x="349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178AA1">
                <a:lumMod val="75000"/>
              </a:srgbClr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37"/>
            <p:cNvSpPr/>
            <p:nvPr>
              <p:custDataLst>
                <p:tags r:id="rId14"/>
              </p:custDataLst>
            </p:nvPr>
          </p:nvSpPr>
          <p:spPr bwMode="auto">
            <a:xfrm>
              <a:off x="6801485" y="2995295"/>
              <a:ext cx="1413510" cy="1235710"/>
            </a:xfrm>
            <a:custGeom>
              <a:avLst/>
              <a:gdLst>
                <a:gd name="T0" fmla="*/ 586 w 586"/>
                <a:gd name="T1" fmla="*/ 94 h 450"/>
                <a:gd name="T2" fmla="*/ 586 w 586"/>
                <a:gd name="T3" fmla="*/ 450 h 450"/>
                <a:gd name="T4" fmla="*/ 0 w 586"/>
                <a:gd name="T5" fmla="*/ 290 h 450"/>
                <a:gd name="T6" fmla="*/ 236 w 586"/>
                <a:gd name="T7" fmla="*/ 0 h 450"/>
                <a:gd name="T8" fmla="*/ 586 w 586"/>
                <a:gd name="T9" fmla="*/ 9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450">
                  <a:moveTo>
                    <a:pt x="586" y="94"/>
                  </a:moveTo>
                  <a:lnTo>
                    <a:pt x="586" y="450"/>
                  </a:lnTo>
                  <a:lnTo>
                    <a:pt x="0" y="290"/>
                  </a:lnTo>
                  <a:lnTo>
                    <a:pt x="236" y="0"/>
                  </a:lnTo>
                  <a:lnTo>
                    <a:pt x="586" y="94"/>
                  </a:lnTo>
                  <a:close/>
                </a:path>
              </a:pathLst>
            </a:custGeom>
            <a:solidFill>
              <a:srgbClr val="178AA1"/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8"/>
            <p:cNvSpPr/>
            <p:nvPr>
              <p:custDataLst>
                <p:tags r:id="rId15"/>
              </p:custDataLst>
            </p:nvPr>
          </p:nvSpPr>
          <p:spPr bwMode="auto">
            <a:xfrm>
              <a:off x="8204835" y="1682115"/>
              <a:ext cx="827405" cy="1477645"/>
            </a:xfrm>
            <a:custGeom>
              <a:avLst/>
              <a:gdLst>
                <a:gd name="T0" fmla="*/ 0 w 343"/>
                <a:gd name="T1" fmla="*/ 0 h 538"/>
                <a:gd name="T2" fmla="*/ 0 w 343"/>
                <a:gd name="T3" fmla="*/ 538 h 538"/>
                <a:gd name="T4" fmla="*/ 343 w 343"/>
                <a:gd name="T5" fmla="*/ 446 h 538"/>
                <a:gd name="T6" fmla="*/ 0 w 343"/>
                <a:gd name="T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538">
                  <a:moveTo>
                    <a:pt x="0" y="0"/>
                  </a:moveTo>
                  <a:lnTo>
                    <a:pt x="0" y="538"/>
                  </a:lnTo>
                  <a:lnTo>
                    <a:pt x="343" y="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A693">
                <a:lumMod val="75000"/>
              </a:srgbClr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39"/>
            <p:cNvSpPr/>
            <p:nvPr>
              <p:custDataLst>
                <p:tags r:id="rId16"/>
              </p:custDataLst>
            </p:nvPr>
          </p:nvSpPr>
          <p:spPr bwMode="auto">
            <a:xfrm>
              <a:off x="7390130" y="1682115"/>
              <a:ext cx="824865" cy="1477645"/>
            </a:xfrm>
            <a:custGeom>
              <a:avLst/>
              <a:gdLst>
                <a:gd name="T0" fmla="*/ 0 w 342"/>
                <a:gd name="T1" fmla="*/ 446 h 538"/>
                <a:gd name="T2" fmla="*/ 342 w 342"/>
                <a:gd name="T3" fmla="*/ 538 h 538"/>
                <a:gd name="T4" fmla="*/ 342 w 342"/>
                <a:gd name="T5" fmla="*/ 0 h 538"/>
                <a:gd name="T6" fmla="*/ 0 w 342"/>
                <a:gd name="T7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2" h="538">
                  <a:moveTo>
                    <a:pt x="0" y="446"/>
                  </a:moveTo>
                  <a:lnTo>
                    <a:pt x="342" y="538"/>
                  </a:lnTo>
                  <a:lnTo>
                    <a:pt x="342" y="0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40A693"/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Текст 13"/>
            <p:cNvSpPr txBox="1"/>
            <p:nvPr>
              <p:custDataLst>
                <p:tags r:id="rId17"/>
              </p:custDataLst>
            </p:nvPr>
          </p:nvSpPr>
          <p:spPr>
            <a:xfrm>
              <a:off x="9510395" y="2141220"/>
              <a:ext cx="1294765" cy="920750"/>
            </a:xfrm>
            <a:prstGeom prst="rect">
              <a:avLst/>
            </a:prstGeom>
          </p:spPr>
          <p:txBody>
            <a:bodyPr lIns="90000" tIns="46800" rIns="90000" bIns="46800">
              <a:normAutofit/>
            </a:bodyPr>
            <a:lstStyle>
              <a:lvl1pPr marL="914400" indent="-9144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1981200" indent="-7620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30480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42672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54864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67062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79254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91446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103638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indent="0" algn="ctr">
                <a:lnSpc>
                  <a:spcPct val="120000"/>
                </a:lnSpc>
                <a:buNone/>
              </a:pPr>
              <a:r>
                <a:rPr lang="en-US" altLang="zh-CN" sz="1200" kern="100" dirty="0">
                  <a:latin typeface="Segoe UI Black" panose="020B0A02040204020203" pitchFamily="34" charset="0"/>
                  <a:ea typeface="Segoe UI Black" panose="020B0A02040204020203" pitchFamily="34" charset="0"/>
                  <a:cs typeface="Times New Roman" panose="02020603050405020304" pitchFamily="18" charset="0"/>
                  <a:sym typeface="+mn-ea"/>
                </a:rPr>
                <a:t>Application </a:t>
              </a:r>
              <a:endParaRPr lang="en-US" altLang="zh-CN" sz="1200" kern="1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endParaRPr>
            </a:p>
            <a:p>
              <a:pPr marL="0" indent="0" algn="ctr">
                <a:lnSpc>
                  <a:spcPct val="120000"/>
                </a:lnSpc>
                <a:buNone/>
              </a:pPr>
              <a:endPara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Овал 50"/>
            <p:cNvSpPr/>
            <p:nvPr>
              <p:custDataLst>
                <p:tags r:id="rId18"/>
              </p:custDataLst>
            </p:nvPr>
          </p:nvSpPr>
          <p:spPr>
            <a:xfrm>
              <a:off x="9144000" y="2172335"/>
              <a:ext cx="366395" cy="366395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</p:spPr>
          <p:style>
            <a:lnRef idx="2">
              <a:srgbClr val="4276AA">
                <a:shade val="50000"/>
              </a:srgbClr>
            </a:lnRef>
            <a:fillRef idx="1">
              <a:srgbClr val="4276AA"/>
            </a:fillRef>
            <a:effectRef idx="0">
              <a:srgbClr val="4276AA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Black" panose="02000000000000000000" pitchFamily="2" charset="0"/>
                </a:rPr>
                <a:t>1</a:t>
              </a:r>
              <a:endParaRPr lang="ru-RU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Black" panose="02000000000000000000" pitchFamily="2" charset="0"/>
              </a:endParaRPr>
            </a:p>
          </p:txBody>
        </p:sp>
        <p:sp>
          <p:nvSpPr>
            <p:cNvPr id="28" name="Текст 13"/>
            <p:cNvSpPr txBox="1"/>
            <p:nvPr>
              <p:custDataLst>
                <p:tags r:id="rId19"/>
              </p:custDataLst>
            </p:nvPr>
          </p:nvSpPr>
          <p:spPr>
            <a:xfrm>
              <a:off x="9931400" y="3155315"/>
              <a:ext cx="1667510" cy="593090"/>
            </a:xfrm>
            <a:prstGeom prst="rect">
              <a:avLst/>
            </a:prstGeom>
          </p:spPr>
          <p:txBody>
            <a:bodyPr lIns="90000" tIns="46800" rIns="90000" bIns="46800">
              <a:normAutofit/>
            </a:bodyPr>
            <a:lstStyle>
              <a:lvl1pPr marL="914400" indent="-9144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1981200" indent="-7620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30480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42672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54864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67062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79254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91446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103638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indent="0" algn="ctr">
                <a:lnSpc>
                  <a:spcPct val="120000"/>
                </a:lnSpc>
                <a:buNone/>
              </a:pPr>
              <a:r>
                <a:rPr lang="en-US" altLang="zh-CN" sz="1200" kern="100" dirty="0">
                  <a:latin typeface="Segoe UI Black" panose="020B0A02040204020203" pitchFamily="34" charset="0"/>
                  <a:ea typeface="Segoe UI Black" panose="020B0A02040204020203" pitchFamily="34" charset="0"/>
                  <a:cs typeface="Times New Roman" panose="02020603050405020304" pitchFamily="18" charset="0"/>
                  <a:sym typeface="+mn-ea"/>
                </a:rPr>
                <a:t>Transmission</a:t>
              </a:r>
              <a:endPara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Овал 56"/>
            <p:cNvSpPr/>
            <p:nvPr>
              <p:custDataLst>
                <p:tags r:id="rId20"/>
              </p:custDataLst>
            </p:nvPr>
          </p:nvSpPr>
          <p:spPr>
            <a:xfrm>
              <a:off x="9739630" y="3159760"/>
              <a:ext cx="366395" cy="366395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</p:spPr>
          <p:style>
            <a:lnRef idx="2">
              <a:srgbClr val="4276AA">
                <a:shade val="50000"/>
              </a:srgbClr>
            </a:lnRef>
            <a:fillRef idx="1">
              <a:srgbClr val="4276AA"/>
            </a:fillRef>
            <a:effectRef idx="0">
              <a:srgbClr val="4276AA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Black" panose="02000000000000000000" pitchFamily="2" charset="0"/>
                </a:rPr>
                <a:t>2</a:t>
              </a:r>
              <a:endParaRPr lang="ru-RU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Black" panose="02000000000000000000" pitchFamily="2" charset="0"/>
              </a:endParaRPr>
            </a:p>
          </p:txBody>
        </p:sp>
        <p:sp>
          <p:nvSpPr>
            <p:cNvPr id="30" name="Текст 13"/>
            <p:cNvSpPr txBox="1"/>
            <p:nvPr>
              <p:custDataLst>
                <p:tags r:id="rId21"/>
              </p:custDataLst>
            </p:nvPr>
          </p:nvSpPr>
          <p:spPr>
            <a:xfrm>
              <a:off x="10464165" y="4131945"/>
              <a:ext cx="1667510" cy="920750"/>
            </a:xfrm>
            <a:prstGeom prst="rect">
              <a:avLst/>
            </a:prstGeom>
          </p:spPr>
          <p:txBody>
            <a:bodyPr lIns="90000" tIns="46800" rIns="90000" bIns="46800">
              <a:normAutofit/>
            </a:bodyPr>
            <a:lstStyle>
              <a:lvl1pPr marL="914400" indent="-9144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1981200" indent="-7620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30480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42672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54864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67062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79254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91446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103638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indent="0" algn="ctr">
                <a:lnSpc>
                  <a:spcPct val="120000"/>
                </a:lnSpc>
                <a:buNone/>
              </a:pPr>
              <a:r>
                <a:rPr lang="en-US" altLang="zh-CN" sz="1200" kern="100" dirty="0">
                  <a:latin typeface="Segoe UI Black" panose="020B0A02040204020203" pitchFamily="34" charset="0"/>
                  <a:ea typeface="Segoe UI Black" panose="020B0A02040204020203" pitchFamily="34" charset="0"/>
                  <a:cs typeface="Times New Roman" panose="02020603050405020304" pitchFamily="18" charset="0"/>
                  <a:sym typeface="+mn-ea"/>
                </a:rPr>
                <a:t>Sensing Layer</a:t>
              </a:r>
              <a:endPara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Овал 59"/>
            <p:cNvSpPr/>
            <p:nvPr>
              <p:custDataLst>
                <p:tags r:id="rId22"/>
              </p:custDataLst>
            </p:nvPr>
          </p:nvSpPr>
          <p:spPr>
            <a:xfrm>
              <a:off x="10282555" y="4131945"/>
              <a:ext cx="366395" cy="366395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</p:spPr>
          <p:style>
            <a:lnRef idx="2">
              <a:srgbClr val="4276AA">
                <a:shade val="50000"/>
              </a:srgbClr>
            </a:lnRef>
            <a:fillRef idx="1">
              <a:srgbClr val="4276AA"/>
            </a:fillRef>
            <a:effectRef idx="0">
              <a:srgbClr val="4276AA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Black" panose="02000000000000000000" pitchFamily="2" charset="0"/>
                </a:rPr>
                <a:t>3</a:t>
              </a:r>
              <a:endParaRPr lang="ru-RU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Black" panose="02000000000000000000" pitchFamily="2" charset="0"/>
              </a:endParaRPr>
            </a:p>
          </p:txBody>
        </p:sp>
      </p:grpSp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6742999" y="1420722"/>
            <a:ext cx="0" cy="3790047"/>
          </a:xfrm>
          <a:prstGeom prst="line">
            <a:avLst/>
          </a:prstGeom>
          <a:ln w="22225">
            <a:solidFill>
              <a:sysClr val="window" lastClr="FFFFFF">
                <a:lumMod val="95000"/>
              </a:sysClr>
            </a:solidFill>
          </a:ln>
        </p:spPr>
        <p:style>
          <a:lnRef idx="1">
            <a:srgbClr val="297FB8"/>
          </a:lnRef>
          <a:fillRef idx="0">
            <a:srgbClr val="297FB8"/>
          </a:fillRef>
          <a:effectRef idx="0">
            <a:srgbClr val="297FB8"/>
          </a:effectRef>
          <a:fontRef idx="minor">
            <a:sysClr val="windowText" lastClr="000000"/>
          </a:fontRef>
        </p:style>
      </p:cxn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950075" y="1516380"/>
            <a:ext cx="4196080" cy="454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en-US" altLang="zh-CN" sz="2400" b="1" dirty="0">
                <a:solidFill>
                  <a:srgbClr val="16A086"/>
                </a:solidFill>
              </a:rPr>
              <a:t>corresponding adversaries</a:t>
            </a: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7075170" y="2271395"/>
            <a:ext cx="4287520" cy="5340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algn="l">
              <a:buClr>
                <a:srgbClr val="297FB8"/>
              </a:buClr>
              <a:buSzPct val="60000"/>
            </a:pPr>
            <a:r>
              <a:rPr lang="zh-CN" altLang="en-US" sz="1800" dirty="0">
                <a:solidFill>
                  <a:srgbClr val="3A3838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Application Layered Adversaries</a:t>
            </a: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7075170" y="3045460"/>
            <a:ext cx="4857115" cy="5340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algn="l">
              <a:buClr>
                <a:srgbClr val="16A086"/>
              </a:buClr>
              <a:buSzPct val="60000"/>
            </a:pPr>
            <a:r>
              <a:rPr lang="en-US" sz="1800" dirty="0">
                <a:solidFill>
                  <a:srgbClr val="3A3838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Transmission </a:t>
            </a:r>
            <a:r>
              <a:rPr sz="1800" dirty="0">
                <a:solidFill>
                  <a:srgbClr val="3A3838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Layered Adversaries</a:t>
            </a:r>
            <a:endParaRPr lang="en-US" altLang="zh-CN" sz="1800" dirty="0">
              <a:solidFill>
                <a:srgbClr val="3A3838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7075170" y="3819525"/>
            <a:ext cx="3936365" cy="5340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algn="l">
              <a:buClr>
                <a:srgbClr val="94B74F"/>
              </a:buClr>
              <a:buSzPct val="60000"/>
            </a:pPr>
            <a:r>
              <a:rPr lang="en-US" altLang="zh-CN" sz="1800" dirty="0">
                <a:solidFill>
                  <a:srgbClr val="3A3838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Sensing </a:t>
            </a:r>
            <a:r>
              <a:rPr lang="zh-CN" altLang="en-US" sz="1800" dirty="0">
                <a:solidFill>
                  <a:srgbClr val="3A3838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Layered Adversaries</a:t>
            </a:r>
          </a:p>
        </p:txBody>
      </p:sp>
      <p:cxnSp>
        <p:nvCxnSpPr>
          <p:cNvPr id="14" name="直接连接符 13"/>
          <p:cNvCxnSpPr/>
          <p:nvPr>
            <p:custDataLst>
              <p:tags r:id="rId6"/>
            </p:custDataLst>
          </p:nvPr>
        </p:nvCxnSpPr>
        <p:spPr>
          <a:xfrm>
            <a:off x="7181668" y="2823766"/>
            <a:ext cx="849812" cy="0"/>
          </a:xfrm>
          <a:prstGeom prst="line">
            <a:avLst/>
          </a:prstGeom>
          <a:ln w="25400"/>
        </p:spPr>
        <p:style>
          <a:lnRef idx="1">
            <a:srgbClr val="297FB8"/>
          </a:lnRef>
          <a:fillRef idx="0">
            <a:srgbClr val="297FB8"/>
          </a:fillRef>
          <a:effectRef idx="0">
            <a:srgbClr val="297FB8"/>
          </a:effectRef>
          <a:fontRef idx="minor">
            <a:sysClr val="windowText" lastClr="000000"/>
          </a:fontRef>
        </p:style>
      </p:cxnSp>
      <p:cxnSp>
        <p:nvCxnSpPr>
          <p:cNvPr id="16" name="直接连接符 15"/>
          <p:cNvCxnSpPr/>
          <p:nvPr>
            <p:custDataLst>
              <p:tags r:id="rId7"/>
            </p:custDataLst>
          </p:nvPr>
        </p:nvCxnSpPr>
        <p:spPr>
          <a:xfrm>
            <a:off x="7181668" y="3598211"/>
            <a:ext cx="849812" cy="0"/>
          </a:xfrm>
          <a:prstGeom prst="line">
            <a:avLst/>
          </a:prstGeom>
          <a:ln w="25400">
            <a:solidFill>
              <a:srgbClr val="16A086"/>
            </a:solidFill>
          </a:ln>
        </p:spPr>
        <p:style>
          <a:lnRef idx="1">
            <a:srgbClr val="297FB8"/>
          </a:lnRef>
          <a:fillRef idx="0">
            <a:srgbClr val="297FB8"/>
          </a:fillRef>
          <a:effectRef idx="0">
            <a:srgbClr val="297FB8"/>
          </a:effectRef>
          <a:fontRef idx="minor">
            <a:sysClr val="windowText" lastClr="000000"/>
          </a:fontRef>
        </p:style>
      </p:cxnSp>
      <p:cxnSp>
        <p:nvCxnSpPr>
          <p:cNvPr id="18" name="直接连接符 17"/>
          <p:cNvCxnSpPr/>
          <p:nvPr>
            <p:custDataLst>
              <p:tags r:id="rId8"/>
            </p:custDataLst>
          </p:nvPr>
        </p:nvCxnSpPr>
        <p:spPr>
          <a:xfrm>
            <a:off x="7181668" y="4376965"/>
            <a:ext cx="849812" cy="0"/>
          </a:xfrm>
          <a:prstGeom prst="line">
            <a:avLst/>
          </a:prstGeom>
          <a:ln w="25400">
            <a:solidFill>
              <a:srgbClr val="94B74F"/>
            </a:solidFill>
          </a:ln>
        </p:spPr>
        <p:style>
          <a:lnRef idx="1">
            <a:srgbClr val="297FB8"/>
          </a:lnRef>
          <a:fillRef idx="0">
            <a:srgbClr val="297FB8"/>
          </a:fillRef>
          <a:effectRef idx="0">
            <a:srgbClr val="297FB8"/>
          </a:effectRef>
          <a:fontRef idx="minor">
            <a:sysClr val="windowText" lastClr="000000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07070" y="456340"/>
            <a:ext cx="7851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computing and Edge/fog computing</a:t>
            </a:r>
          </a:p>
        </p:txBody>
      </p: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cxnSp>
        <p:nvCxnSpPr>
          <p:cNvPr id="39" name="直接连接符 38"/>
          <p:cNvCxnSpPr/>
          <p:nvPr/>
        </p:nvCxnSpPr>
        <p:spPr>
          <a:xfrm flipV="1">
            <a:off x="782320" y="895959"/>
            <a:ext cx="10629019" cy="54765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5" r="39876" b="7467"/>
          <a:stretch>
            <a:fillRect/>
          </a:stretch>
        </p:blipFill>
        <p:spPr bwMode="auto">
          <a:xfrm>
            <a:off x="1521464" y="1894471"/>
            <a:ext cx="2742163" cy="306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710" y="2113245"/>
            <a:ext cx="4613467" cy="26315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1225" y="1355088"/>
            <a:ext cx="305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Cloud computing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20088" y="1432806"/>
            <a:ext cx="408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Edge/fog computing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文本框 3" descr="7b0a2020202022776f7264617274223a20227b5c2269645c223a32353030343534352c5c227469645c223a31333530327d220a7d0a"/>
          <p:cNvSpPr txBox="1"/>
          <p:nvPr/>
        </p:nvSpPr>
        <p:spPr>
          <a:xfrm>
            <a:off x="5116195" y="2987040"/>
            <a:ext cx="67119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Right"/>
              <a:lightRig rig="flat" dir="t">
                <a:rot lat="0" lon="0" rev="0"/>
              </a:lightRig>
            </a:scene3d>
            <a:sp3d extrusionH="49721" contourW="2858">
              <a:extrusionClr>
                <a:srgbClr val="FCF0C0"/>
              </a:extrusionClr>
              <a:contourClr>
                <a:srgbClr val="912E1F"/>
              </a:contourClr>
            </a:sp3d>
          </a:bodyPr>
          <a:lstStyle/>
          <a:p>
            <a:r>
              <a:rPr lang="en-US" altLang="zh-CN" sz="7200" b="1">
                <a:ln w="7430" cmpd="sng">
                  <a:solidFill>
                    <a:srgbClr val="DB3F3F"/>
                  </a:solidFill>
                </a:ln>
                <a:pattFill prst="dkVert">
                  <a:fgClr>
                    <a:srgbClr val="C32424"/>
                  </a:fgClr>
                  <a:bgClr>
                    <a:srgbClr val="C32424"/>
                  </a:bgClr>
                </a:pattFill>
                <a:effectLst>
                  <a:glow>
                    <a:srgbClr val="F9EEC4">
                      <a:alpha val="85000"/>
                    </a:srgbClr>
                  </a:glow>
                  <a:innerShdw blurRad="2286" dist="38100" dir="13500000">
                    <a:srgbClr val="941225">
                      <a:alpha val="100000"/>
                    </a:srgbClr>
                  </a:innerShdw>
                  <a:reflection blurRad="4572" stA="30000" endA="300" endPos="54000" dist="25400" dir="5400000" sy="-100000" algn="bl" rotWithShape="0"/>
                </a:effectLst>
                <a:latin typeface="汉仪铸字美心体简" panose="00020600040101010101" charset="-122"/>
                <a:ea typeface="汉仪铸字美心体简" panose="00020600040101010101" charset="-122"/>
              </a:rPr>
              <a:t>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77F193-EF11-3F88-3175-43AB59999FE3}"/>
              </a:ext>
            </a:extLst>
          </p:cNvPr>
          <p:cNvSpPr txBox="1"/>
          <p:nvPr/>
        </p:nvSpPr>
        <p:spPr>
          <a:xfrm>
            <a:off x="6620088" y="5201331"/>
            <a:ext cx="3799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All node can be fog node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All fog node can computing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Data will not be concentrated in one point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09329C-23B6-F27D-1271-B45386367728}"/>
              </a:ext>
            </a:extLst>
          </p:cNvPr>
          <p:cNvSpPr txBox="1"/>
          <p:nvPr/>
        </p:nvSpPr>
        <p:spPr>
          <a:xfrm>
            <a:off x="1260620" y="5271320"/>
            <a:ext cx="42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Node can’t computing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Data is analyzed, processed and aggregated on the cloud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1372496" y="382238"/>
            <a:ext cx="7256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future of blockchain and </a:t>
            </a:r>
            <a:r>
              <a:rPr lang="en-US" altLang="zh-CN" sz="2800" b="1" dirty="0" err="1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endParaRPr lang="en-US" altLang="zh-CN" sz="28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形 31" descr="教室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cxnSp>
        <p:nvCxnSpPr>
          <p:cNvPr id="33" name="直接连接符 32"/>
          <p:cNvCxnSpPr/>
          <p:nvPr/>
        </p:nvCxnSpPr>
        <p:spPr>
          <a:xfrm flipV="1">
            <a:off x="782320" y="895959"/>
            <a:ext cx="10629019" cy="54765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43060" y="4105910"/>
            <a:ext cx="2354580" cy="23310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9"/>
          <a:srcRect l="12102" t="31141" r="10146" b="26753"/>
          <a:stretch>
            <a:fillRect/>
          </a:stretch>
        </p:blipFill>
        <p:spPr>
          <a:xfrm>
            <a:off x="551351" y="1346396"/>
            <a:ext cx="2808256" cy="91957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822324" y="2265641"/>
            <a:ext cx="2819400" cy="2819400"/>
            <a:chOff x="4509736" y="2106788"/>
            <a:chExt cx="2819400" cy="2819400"/>
          </a:xfrm>
        </p:grpSpPr>
        <p:pic>
          <p:nvPicPr>
            <p:cNvPr id="5" name="图形 4" descr="云 纯色填充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509736" y="2106788"/>
              <a:ext cx="2819400" cy="28194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950159" y="3613150"/>
              <a:ext cx="1979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Block chain and </a:t>
              </a:r>
              <a:r>
                <a:rPr lang="en-US" altLang="zh-CN" dirty="0" err="1">
                  <a:solidFill>
                    <a:schemeClr val="bg1"/>
                  </a:solidFill>
                  <a:latin typeface="Impact" panose="020B0806030902050204" pitchFamily="34" charset="0"/>
                </a:rPr>
                <a:t>iot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" name="弧形 3"/>
          <p:cNvSpPr/>
          <p:nvPr>
            <p:custDataLst>
              <p:tags r:id="rId1"/>
            </p:custDataLst>
          </p:nvPr>
        </p:nvSpPr>
        <p:spPr>
          <a:xfrm>
            <a:off x="4404114" y="1810970"/>
            <a:ext cx="3713359" cy="3713360"/>
          </a:xfrm>
          <a:prstGeom prst="arc">
            <a:avLst>
              <a:gd name="adj1" fmla="val 15353387"/>
              <a:gd name="adj2" fmla="val 13860959"/>
            </a:avLst>
          </a:prstGeom>
          <a:ln>
            <a:solidFill>
              <a:srgbClr val="0CADDC"/>
            </a:solidFill>
          </a:ln>
        </p:spPr>
        <p:style>
          <a:lnRef idx="1">
            <a:srgbClr val="0CADDC"/>
          </a:lnRef>
          <a:fillRef idx="0">
            <a:srgbClr val="0CADDC"/>
          </a:fillRef>
          <a:effectRef idx="0">
            <a:srgbClr val="0CADDC"/>
          </a:effectRef>
          <a:fontRef idx="minor">
            <a:srgbClr val="5F5F5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等腰三角形 7"/>
          <p:cNvSpPr/>
          <p:nvPr>
            <p:custDataLst>
              <p:tags r:id="rId2"/>
            </p:custDataLst>
          </p:nvPr>
        </p:nvSpPr>
        <p:spPr>
          <a:xfrm rot="2984630">
            <a:off x="5046064" y="2065044"/>
            <a:ext cx="251573" cy="216873"/>
          </a:xfrm>
          <a:prstGeom prst="triangle">
            <a:avLst/>
          </a:prstGeom>
          <a:solidFill>
            <a:srgbClr val="0CADDC"/>
          </a:solidFill>
          <a:ln>
            <a:solidFill>
              <a:srgbClr val="0CADDC"/>
            </a:solidFill>
          </a:ln>
        </p:spPr>
        <p:style>
          <a:lnRef idx="2">
            <a:srgbClr val="0CADDC">
              <a:shade val="50000"/>
            </a:srgbClr>
          </a:lnRef>
          <a:fillRef idx="1">
            <a:srgbClr val="0CADDC"/>
          </a:fillRef>
          <a:effectRef idx="0">
            <a:srgbClr val="0CADDC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8051212" y="3515125"/>
            <a:ext cx="129927" cy="129927"/>
          </a:xfrm>
          <a:prstGeom prst="ellipse">
            <a:avLst/>
          </a:prstGeom>
          <a:solidFill>
            <a:srgbClr val="0CADDC"/>
          </a:solidFill>
          <a:ln>
            <a:solidFill>
              <a:srgbClr val="0CADDC"/>
            </a:solidFill>
          </a:ln>
        </p:spPr>
        <p:style>
          <a:lnRef idx="2">
            <a:srgbClr val="0CADDC">
              <a:shade val="50000"/>
            </a:srgbClr>
          </a:lnRef>
          <a:fillRef idx="1">
            <a:srgbClr val="0CADDC"/>
          </a:fillRef>
          <a:effectRef idx="0">
            <a:srgbClr val="0CADDC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>
            <a:stCxn id="9" idx="6"/>
          </p:cNvCxnSpPr>
          <p:nvPr>
            <p:custDataLst>
              <p:tags r:id="rId4"/>
            </p:custDataLst>
          </p:nvPr>
        </p:nvCxnSpPr>
        <p:spPr>
          <a:xfrm>
            <a:off x="8181139" y="3580724"/>
            <a:ext cx="273574" cy="0"/>
          </a:xfrm>
          <a:prstGeom prst="line">
            <a:avLst/>
          </a:prstGeom>
          <a:solidFill>
            <a:sysClr val="window" lastClr="FFFFFF"/>
          </a:solidFill>
          <a:ln w="3175">
            <a:solidFill>
              <a:srgbClr val="0CADDC"/>
            </a:solidFill>
          </a:ln>
        </p:spPr>
        <p:style>
          <a:lnRef idx="1">
            <a:srgbClr val="0CADDC"/>
          </a:lnRef>
          <a:fillRef idx="0">
            <a:srgbClr val="0CADDC"/>
          </a:fillRef>
          <a:effectRef idx="0">
            <a:srgbClr val="0CADDC"/>
          </a:effectRef>
          <a:fontRef idx="minor">
            <a:srgbClr val="5F5F5F"/>
          </a:fontRef>
        </p:style>
      </p:cxnSp>
      <p:sp>
        <p:nvSpPr>
          <p:cNvPr id="13" name="椭圆 12"/>
          <p:cNvSpPr/>
          <p:nvPr>
            <p:custDataLst>
              <p:tags r:id="rId5"/>
            </p:custDataLst>
          </p:nvPr>
        </p:nvSpPr>
        <p:spPr>
          <a:xfrm>
            <a:off x="4719456" y="4762097"/>
            <a:ext cx="129927" cy="129927"/>
          </a:xfrm>
          <a:prstGeom prst="ellipse">
            <a:avLst/>
          </a:prstGeom>
          <a:solidFill>
            <a:srgbClr val="0CADDC"/>
          </a:solidFill>
          <a:ln>
            <a:solidFill>
              <a:srgbClr val="0CADDC"/>
            </a:solidFill>
          </a:ln>
        </p:spPr>
        <p:style>
          <a:lnRef idx="2">
            <a:srgbClr val="0CADDC">
              <a:shade val="50000"/>
            </a:srgbClr>
          </a:lnRef>
          <a:fillRef idx="1">
            <a:srgbClr val="0CADDC"/>
          </a:fillRef>
          <a:effectRef idx="0">
            <a:srgbClr val="0CADDC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6"/>
            </p:custDataLst>
          </p:nvPr>
        </p:nvCxnSpPr>
        <p:spPr>
          <a:xfrm>
            <a:off x="4269803" y="4827061"/>
            <a:ext cx="449653" cy="0"/>
          </a:xfrm>
          <a:prstGeom prst="line">
            <a:avLst/>
          </a:prstGeom>
          <a:ln w="3175">
            <a:solidFill>
              <a:srgbClr val="0CADDC"/>
            </a:solidFill>
          </a:ln>
        </p:spPr>
        <p:style>
          <a:lnRef idx="1">
            <a:srgbClr val="0CADDC"/>
          </a:lnRef>
          <a:fillRef idx="0">
            <a:srgbClr val="0CADDC"/>
          </a:fillRef>
          <a:effectRef idx="0">
            <a:srgbClr val="0CADDC"/>
          </a:effectRef>
          <a:fontRef idx="minor">
            <a:srgbClr val="5F5F5F"/>
          </a:fontRef>
        </p:style>
      </p:cxnSp>
      <p:sp>
        <p:nvSpPr>
          <p:cNvPr id="15" name="椭圆 14"/>
          <p:cNvSpPr/>
          <p:nvPr>
            <p:custDataLst>
              <p:tags r:id="rId7"/>
            </p:custDataLst>
          </p:nvPr>
        </p:nvSpPr>
        <p:spPr>
          <a:xfrm>
            <a:off x="4700636" y="2465342"/>
            <a:ext cx="129927" cy="129927"/>
          </a:xfrm>
          <a:prstGeom prst="ellipse">
            <a:avLst/>
          </a:prstGeom>
          <a:solidFill>
            <a:srgbClr val="0CADDC"/>
          </a:solidFill>
          <a:ln>
            <a:solidFill>
              <a:srgbClr val="0CADDC"/>
            </a:solidFill>
          </a:ln>
        </p:spPr>
        <p:style>
          <a:lnRef idx="2">
            <a:srgbClr val="0CADDC">
              <a:shade val="50000"/>
            </a:srgbClr>
          </a:lnRef>
          <a:fillRef idx="1">
            <a:srgbClr val="0CADDC"/>
          </a:fillRef>
          <a:effectRef idx="0">
            <a:srgbClr val="0CADDC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8"/>
            </p:custDataLst>
          </p:nvPr>
        </p:nvCxnSpPr>
        <p:spPr>
          <a:xfrm>
            <a:off x="4269803" y="2530306"/>
            <a:ext cx="430833" cy="0"/>
          </a:xfrm>
          <a:prstGeom prst="line">
            <a:avLst/>
          </a:prstGeom>
          <a:ln w="3175">
            <a:solidFill>
              <a:srgbClr val="0CADDC"/>
            </a:solidFill>
          </a:ln>
        </p:spPr>
        <p:style>
          <a:lnRef idx="1">
            <a:srgbClr val="0CADDC"/>
          </a:lnRef>
          <a:fillRef idx="0">
            <a:srgbClr val="0CADDC"/>
          </a:fillRef>
          <a:effectRef idx="0">
            <a:srgbClr val="0CADDC"/>
          </a:effectRef>
          <a:fontRef idx="minor">
            <a:srgbClr val="5F5F5F"/>
          </a:fontRef>
        </p:style>
      </p:cxnSp>
      <p:sp>
        <p:nvSpPr>
          <p:cNvPr id="51" name="矩形 50"/>
          <p:cNvSpPr/>
          <p:nvPr>
            <p:custDataLst>
              <p:tags r:id="rId9"/>
            </p:custDataLst>
          </p:nvPr>
        </p:nvSpPr>
        <p:spPr>
          <a:xfrm>
            <a:off x="8621737" y="3095921"/>
            <a:ext cx="1840862" cy="549162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lvl="0"/>
            <a:r>
              <a:rPr lang="en-US" altLang="fr-FR" sz="1400" dirty="0">
                <a:solidFill>
                  <a:srgbClr val="3F4143"/>
                </a:solidFill>
                <a:sym typeface="Arial" panose="020B0604020202020204" pitchFamily="34" charset="0"/>
              </a:rPr>
              <a:t>Baas</a:t>
            </a:r>
          </a:p>
        </p:txBody>
      </p:sp>
      <p:sp>
        <p:nvSpPr>
          <p:cNvPr id="53" name="矩形 52"/>
          <p:cNvSpPr/>
          <p:nvPr>
            <p:custDataLst>
              <p:tags r:id="rId10"/>
            </p:custDataLst>
          </p:nvPr>
        </p:nvSpPr>
        <p:spPr>
          <a:xfrm>
            <a:off x="3143906" y="5365516"/>
            <a:ext cx="3410954" cy="612374"/>
          </a:xfrm>
          <a:prstGeom prst="rect">
            <a:avLst/>
          </a:prstGeom>
        </p:spPr>
        <p:txBody>
          <a:bodyPr wrap="square" anchor="ctr" anchorCtr="0">
            <a:normAutofit fontScale="97500"/>
          </a:bodyPr>
          <a:lstStyle/>
          <a:p>
            <a:pPr algn="r"/>
            <a:r>
              <a:rPr lang="fr-FR" altLang="zh-CN" sz="1400" b="1" dirty="0">
                <a:sym typeface="Arial" panose="020B0604020202020204" pitchFamily="34" charset="0"/>
              </a:rPr>
              <a:t>Decentralized key Management system</a:t>
            </a:r>
          </a:p>
        </p:txBody>
      </p:sp>
      <p:sp>
        <p:nvSpPr>
          <p:cNvPr id="54" name="矩形 53"/>
          <p:cNvSpPr/>
          <p:nvPr>
            <p:custDataLst>
              <p:tags r:id="rId11"/>
            </p:custDataLst>
          </p:nvPr>
        </p:nvSpPr>
        <p:spPr>
          <a:xfrm>
            <a:off x="3164722" y="2394750"/>
            <a:ext cx="660190" cy="612374"/>
          </a:xfrm>
          <a:prstGeom prst="rect">
            <a:avLst/>
          </a:prstGeom>
        </p:spPr>
        <p:txBody>
          <a:bodyPr wrap="square" anchor="ctr" anchorCtr="0">
            <a:normAutofit fontScale="97500"/>
          </a:bodyPr>
          <a:lstStyle/>
          <a:p>
            <a:pPr algn="r"/>
            <a:r>
              <a:rPr lang="fr-FR" altLang="zh-CN" sz="1600" b="1" dirty="0">
                <a:sym typeface="Arial" panose="020B0604020202020204" pitchFamily="34" charset="0"/>
              </a:rPr>
              <a:t>NFT</a:t>
            </a:r>
          </a:p>
        </p:txBody>
      </p:sp>
      <p:cxnSp>
        <p:nvCxnSpPr>
          <p:cNvPr id="55" name="直接连接符 54"/>
          <p:cNvCxnSpPr/>
          <p:nvPr>
            <p:custDataLst>
              <p:tags r:id="rId12"/>
            </p:custDataLst>
          </p:nvPr>
        </p:nvCxnSpPr>
        <p:spPr>
          <a:xfrm>
            <a:off x="3954185" y="2307324"/>
            <a:ext cx="0" cy="788597"/>
          </a:xfrm>
          <a:prstGeom prst="line">
            <a:avLst/>
          </a:prstGeom>
          <a:ln w="76200">
            <a:solidFill>
              <a:srgbClr val="3DB195"/>
            </a:solidFill>
          </a:ln>
        </p:spPr>
        <p:style>
          <a:lnRef idx="1">
            <a:srgbClr val="0CADDC"/>
          </a:lnRef>
          <a:fillRef idx="0">
            <a:srgbClr val="0CADDC"/>
          </a:fillRef>
          <a:effectRef idx="0">
            <a:srgbClr val="0CADDC"/>
          </a:effectRef>
          <a:fontRef idx="minor">
            <a:srgbClr val="5F5F5F"/>
          </a:fontRef>
        </p:style>
      </p:cxnSp>
      <p:cxnSp>
        <p:nvCxnSpPr>
          <p:cNvPr id="58" name="直接连接符 57"/>
          <p:cNvCxnSpPr/>
          <p:nvPr>
            <p:custDataLst>
              <p:tags r:id="rId13"/>
            </p:custDataLst>
          </p:nvPr>
        </p:nvCxnSpPr>
        <p:spPr>
          <a:xfrm>
            <a:off x="3456774" y="5194886"/>
            <a:ext cx="994821" cy="0"/>
          </a:xfrm>
          <a:prstGeom prst="line">
            <a:avLst/>
          </a:prstGeom>
          <a:ln w="76200">
            <a:solidFill>
              <a:srgbClr val="4ECAA4"/>
            </a:solidFill>
          </a:ln>
        </p:spPr>
        <p:style>
          <a:lnRef idx="1">
            <a:srgbClr val="0CADDC"/>
          </a:lnRef>
          <a:fillRef idx="0">
            <a:srgbClr val="0CADDC"/>
          </a:fillRef>
          <a:effectRef idx="0">
            <a:srgbClr val="0CADDC"/>
          </a:effectRef>
          <a:fontRef idx="minor">
            <a:srgbClr val="5F5F5F"/>
          </a:fontRef>
        </p:style>
      </p:cxnSp>
      <p:cxnSp>
        <p:nvCxnSpPr>
          <p:cNvPr id="59" name="直接连接符 58"/>
          <p:cNvCxnSpPr/>
          <p:nvPr>
            <p:custDataLst>
              <p:tags r:id="rId14"/>
            </p:custDataLst>
          </p:nvPr>
        </p:nvCxnSpPr>
        <p:spPr>
          <a:xfrm>
            <a:off x="8649116" y="3575916"/>
            <a:ext cx="994821" cy="0"/>
          </a:xfrm>
          <a:prstGeom prst="line">
            <a:avLst/>
          </a:prstGeom>
          <a:ln w="76200">
            <a:solidFill>
              <a:srgbClr val="F3BF00"/>
            </a:solidFill>
          </a:ln>
        </p:spPr>
        <p:style>
          <a:lnRef idx="1">
            <a:srgbClr val="0CADDC"/>
          </a:lnRef>
          <a:fillRef idx="0">
            <a:srgbClr val="0CADDC"/>
          </a:fillRef>
          <a:effectRef idx="0">
            <a:srgbClr val="0CADDC"/>
          </a:effectRef>
          <a:fontRef idx="minor">
            <a:srgbClr val="5F5F5F"/>
          </a:fontRef>
        </p:style>
      </p:cxnSp>
      <p:pic>
        <p:nvPicPr>
          <p:cNvPr id="100" name="图片 99"/>
          <p:cNvPicPr/>
          <p:nvPr/>
        </p:nvPicPr>
        <p:blipFill>
          <a:blip r:embed="rId22"/>
          <a:stretch>
            <a:fillRect/>
          </a:stretch>
        </p:blipFill>
        <p:spPr>
          <a:xfrm>
            <a:off x="269240" y="3580765"/>
            <a:ext cx="2689225" cy="2913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7"/>
          <p:cNvSpPr txBox="1"/>
          <p:nvPr/>
        </p:nvSpPr>
        <p:spPr>
          <a:xfrm>
            <a:off x="8649116" y="3675341"/>
            <a:ext cx="2450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Block as a serve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1F3382-27DC-1D9F-512C-660947C4BF8B}"/>
              </a:ext>
            </a:extLst>
          </p:cNvPr>
          <p:cNvSpPr txBox="1"/>
          <p:nvPr/>
        </p:nvSpPr>
        <p:spPr>
          <a:xfrm>
            <a:off x="693661" y="2493080"/>
            <a:ext cx="2214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-apple-system"/>
              </a:rPr>
              <a:t>Non-Fungible Token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7CA23D-86D2-7AF3-2679-34B6AF547747}"/>
              </a:ext>
            </a:extLst>
          </p:cNvPr>
          <p:cNvSpPr txBox="1"/>
          <p:nvPr/>
        </p:nvSpPr>
        <p:spPr>
          <a:xfrm>
            <a:off x="4593223" y="4344425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Combination blockchain and iot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413131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4480" y="2863810"/>
            <a:ext cx="387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77660" y="2957195"/>
            <a:ext cx="66141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 JUNRONG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25,&quot;width&quot;:1234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19506_2*l_h_i*1_3_3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VALUE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19506_2*l_h_x*1_3_1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19506_2*l_h_i*1_2_5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VALUE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19506_2*l_h_i*1_2_5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VALUE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19506_2*l_h_i*1_2_5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VALUE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19506_2*l_h_i*1_2_5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VALUE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19506_2*l_h_i*1_2_5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VALUE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19506_2*l_h_i*1_3_3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VALUE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19506_2*l_h_x*1_3_1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9506_2*l_h_i*1_1_2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VALUE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506_2*l_h_i*1_1_1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VALUE" val="80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9506_2*l_h_i*1_1_3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VALUE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19506_2*l_h_x*1_1_1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19506_2*l_h_i*1_1_4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VALUE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20219506_2*l_h_i*1_1_5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VALUE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LEAR" val="1"/>
  <p:tag name="KSO_WM_TAG_VERSION" val="1.0"/>
  <p:tag name="KSO_WM_BEAUTIFY_FLAG" val="#wm#"/>
  <p:tag name="KSO_WM_TEMPLATE_CATEGORY" val="diagram"/>
  <p:tag name="KSO_WM_TEMPLATE_INDEX" val="20169530"/>
  <p:tag name="KSO_WM_UNIT_TYPE" val="l_i"/>
  <p:tag name="KSO_WM_UNIT_INDEX" val="1_1"/>
  <p:tag name="KSO_WM_UNIT_ID" val="diagram20169530_3*l_i*1_1"/>
  <p:tag name="KSO_WM_UNIT_LAYERLEVEL" val="1_1"/>
  <p:tag name="KSO_WM_DIAGRAM_GROUP_CODE" val="l1-1"/>
  <p:tag name="KSO_WM_UNIT_LINE_FORE_SCHEMECOLOR_INDEX" val="14"/>
  <p:tag name="KSO_WM_UNIT_LINE_FILL_TYP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9530"/>
  <p:tag name="KSO_WM_UNIT_TYPE" val="a"/>
  <p:tag name="KSO_WM_UNIT_INDEX" val="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DIAGRAM_GROUP_CODE" val="l1_1"/>
  <p:tag name="KSO_WM_UNIT_ID" val="diagram20169530_3*a*1"/>
  <p:tag name="KSO_WM_UNIT_PRESET_TEXT" val="contents"/>
  <p:tag name="KSO_WM_UNIT_TEXT_FILL_FORE_SCHEMECOLOR_INDEX" val="6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9530"/>
  <p:tag name="KSO_WM_UNIT_TYPE" val="l_h_f"/>
  <p:tag name="KSO_WM_UNIT_INDEX" val="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8"/>
  <p:tag name="KSO_WM_DIAGRAM_GROUP_CODE" val="l1-1"/>
  <p:tag name="KSO_WM_UNIT_ID" val="diagram20169530_3*l_h_f*1_1_1"/>
  <p:tag name="KSO_WM_UNIT_TEXT_FILL_FORE_SCHEMECOLOR_INDEX" val="15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9530"/>
  <p:tag name="KSO_WM_UNIT_TYPE" val="l_h_f"/>
  <p:tag name="KSO_WM_UNIT_INDEX" val="1_2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8"/>
  <p:tag name="KSO_WM_DIAGRAM_GROUP_CODE" val="l1-1"/>
  <p:tag name="KSO_WM_UNIT_ID" val="diagram20169530_3*l_h_f*1_2_1"/>
  <p:tag name="KSO_WM_UNIT_TEXT_FILL_FORE_SCHEMECOLOR_INDEX" val="15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9530"/>
  <p:tag name="KSO_WM_UNIT_TYPE" val="l_h_f"/>
  <p:tag name="KSO_WM_UNIT_INDEX" val="1_3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8"/>
  <p:tag name="KSO_WM_DIAGRAM_GROUP_CODE" val="l1-1"/>
  <p:tag name="KSO_WM_UNIT_ID" val="diagram20169530_3*l_h_f*1_3_1"/>
  <p:tag name="KSO_WM_UNIT_TEXT_FILL_FORE_SCHEMECOLOR_INDEX" val="15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LEAR" val="1"/>
  <p:tag name="KSO_WM_TAG_VERSION" val="1.0"/>
  <p:tag name="KSO_WM_BEAUTIFY_FLAG" val="#wm#"/>
  <p:tag name="KSO_WM_TEMPLATE_CATEGORY" val="diagram"/>
  <p:tag name="KSO_WM_TEMPLATE_INDEX" val="20169530"/>
  <p:tag name="KSO_WM_UNIT_TYPE" val="l_h_i"/>
  <p:tag name="KSO_WM_UNIT_INDEX" val="1_1_1"/>
  <p:tag name="KSO_WM_UNIT_ID" val="diagram20169530_3*l_h_i*1_1_1"/>
  <p:tag name="KSO_WM_UNIT_LAYERLEVEL" val="1_1_1"/>
  <p:tag name="KSO_WM_DIAGRAM_GROUP_CODE" val="l1-1"/>
  <p:tag name="KSO_WM_UNIT_LINE_FORE_SCHEMECOLOR_INDEX" val="5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9506_2*l_h_i*1_2_1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VALUE" val="80"/>
  <p:tag name="KSO_WM_UNIT_FILL_FORE_SCHEMECOLOR_INDEX" val="14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LEAR" val="1"/>
  <p:tag name="KSO_WM_TAG_VERSION" val="1.0"/>
  <p:tag name="KSO_WM_BEAUTIFY_FLAG" val="#wm#"/>
  <p:tag name="KSO_WM_TEMPLATE_CATEGORY" val="diagram"/>
  <p:tag name="KSO_WM_TEMPLATE_INDEX" val="20169530"/>
  <p:tag name="KSO_WM_UNIT_TYPE" val="l_h_i"/>
  <p:tag name="KSO_WM_UNIT_INDEX" val="1_2_1"/>
  <p:tag name="KSO_WM_UNIT_ID" val="diagram20169530_3*l_h_i*1_2_1"/>
  <p:tag name="KSO_WM_UNIT_LAYERLEVEL" val="1_1_1"/>
  <p:tag name="KSO_WM_DIAGRAM_GROUP_CODE" val="l1-1"/>
  <p:tag name="KSO_WM_UNIT_LINE_FORE_SCHEMECOLOR_INDEX" val="6"/>
  <p:tag name="KSO_WM_UNIT_LINE_FILL_TYP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LEAR" val="1"/>
  <p:tag name="KSO_WM_TAG_VERSION" val="1.0"/>
  <p:tag name="KSO_WM_BEAUTIFY_FLAG" val="#wm#"/>
  <p:tag name="KSO_WM_TEMPLATE_CATEGORY" val="diagram"/>
  <p:tag name="KSO_WM_TEMPLATE_INDEX" val="20169530"/>
  <p:tag name="KSO_WM_UNIT_TYPE" val="l_h_i"/>
  <p:tag name="KSO_WM_UNIT_INDEX" val="1_3_1"/>
  <p:tag name="KSO_WM_UNIT_ID" val="diagram20169530_3*l_h_i*1_3_1"/>
  <p:tag name="KSO_WM_UNIT_LAYERLEVEL" val="1_1_1"/>
  <p:tag name="KSO_WM_DIAGRAM_GROUP_CODE" val="l1-1"/>
  <p:tag name="KSO_WM_UNIT_LINE_FORE_SCHEMECOLOR_INDEX" val="7"/>
  <p:tag name="KSO_WM_UNIT_LINE_FILL_TYP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3_4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3_4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3_1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3_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3_2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3_2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2_1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2_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2_4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2_4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2_5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2_5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1_1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1_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1_2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1_2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506_2*l_h_i*1_1_1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VALUE" val="80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f*1_1_1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UNIT_PRESET_TEXT" val="点击此处添加正文，文字是思想的提炼。"/>
  <p:tag name="KSO_WM_UNIT_NOCLEAR" val="0"/>
  <p:tag name="KSO_WM_UNIT_VALUE" val="27"/>
  <p:tag name="KSO_WM_DIAGRAM_GROUP_CODE" val="o1-1"/>
  <p:tag name="KSO_WM_UNIT_TYPE" val="o_h_f"/>
  <p:tag name="KSO_WM_UNIT_INDEX" val="1_1_1"/>
  <p:tag name="KSO_WM_UNIT_TEXT_FILL_FORE_SCHEMECOLOR_INDEX" val="13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1_4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1_4"/>
  <p:tag name="KSO_WM_UNIT_FILL_FORE_SCHEMECOLOR_INDEX" val="15"/>
  <p:tag name="KSO_WM_UNIT_FILL_TYPE" val="1"/>
  <p:tag name="KSO_WM_UNIT_TEXT_FILL_FORE_SCHEMECOLOR_INDEX" val="14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f*1_2_1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UNIT_PRESET_TEXT" val="点击此处添加正文，文字是思想的提炼。"/>
  <p:tag name="KSO_WM_UNIT_NOCLEAR" val="0"/>
  <p:tag name="KSO_WM_UNIT_VALUE" val="27"/>
  <p:tag name="KSO_WM_DIAGRAM_GROUP_CODE" val="o1-1"/>
  <p:tag name="KSO_WM_UNIT_TYPE" val="o_h_f"/>
  <p:tag name="KSO_WM_UNIT_INDEX" val="1_2_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2_3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2_3"/>
  <p:tag name="KSO_WM_UNIT_FILL_FORE_SCHEMECOLOR_INDEX" val="15"/>
  <p:tag name="KSO_WM_UNIT_FILL_TYPE" val="1"/>
  <p:tag name="KSO_WM_UNIT_TEXT_FILL_FORE_SCHEMECOLOR_INDEX" val="14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f*1_3_1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UNIT_PRESET_TEXT" val="点击此处添加正文，文字是思想的提炼。"/>
  <p:tag name="KSO_WM_UNIT_NOCLEAR" val="0"/>
  <p:tag name="KSO_WM_UNIT_VALUE" val="27"/>
  <p:tag name="KSO_WM_DIAGRAM_GROUP_CODE" val="o1-1"/>
  <p:tag name="KSO_WM_UNIT_TYPE" val="o_h_f"/>
  <p:tag name="KSO_WM_UNIT_INDEX" val="1_3_1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3_3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3_3"/>
  <p:tag name="KSO_WM_UNIT_FILL_FORE_SCHEMECOLOR_INDEX" val="15"/>
  <p:tag name="KSO_WM_UNIT_FILL_TYPE" val="1"/>
  <p:tag name="KSO_WM_UNIT_TEXT_FILL_FORE_SCHEMECOLOR_INDEX" val="14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636_2*q_i*1_1"/>
  <p:tag name="KSO_WM_TEMPLATE_CATEGORY" val="diagram"/>
  <p:tag name="KSO_WM_TEMPLATE_INDEX" val="636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2"/>
  <p:tag name="KSO_WM_UNIT_ID" val="diagram636_2*q_i*1_12"/>
  <p:tag name="KSO_WM_TEMPLATE_CATEGORY" val="diagram"/>
  <p:tag name="KSO_WM_TEMPLATE_INDEX" val="636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3"/>
  <p:tag name="KSO_WM_UNIT_ID" val="diagram636_2*q_i*1_23"/>
  <p:tag name="KSO_WM_TEMPLATE_CATEGORY" val="diagram"/>
  <p:tag name="KSO_WM_TEMPLATE_INDEX" val="636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8"/>
  <p:tag name="KSO_WM_UNIT_ID" val="diagram636_2*q_i*1_28"/>
  <p:tag name="KSO_WM_TEMPLATE_CATEGORY" val="diagram"/>
  <p:tag name="KSO_WM_TEMPLATE_INDEX" val="636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9506_2*l_h_i*1_2_1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VALUE" val="80"/>
  <p:tag name="KSO_WM_UNIT_FILL_FORE_SCHEMECOLOR_INDEX" val="14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9"/>
  <p:tag name="KSO_WM_UNIT_ID" val="diagram636_2*q_i*1_29"/>
  <p:tag name="KSO_WM_TEMPLATE_CATEGORY" val="diagram"/>
  <p:tag name="KSO_WM_TEMPLATE_INDEX" val="636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0"/>
  <p:tag name="KSO_WM_UNIT_ID" val="diagram636_2*q_i*1_30"/>
  <p:tag name="KSO_WM_TEMPLATE_CATEGORY" val="diagram"/>
  <p:tag name="KSO_WM_TEMPLATE_INDEX" val="636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1"/>
  <p:tag name="KSO_WM_UNIT_ID" val="diagram636_2*q_i*1_31"/>
  <p:tag name="KSO_WM_TEMPLATE_CATEGORY" val="diagram"/>
  <p:tag name="KSO_WM_TEMPLATE_INDEX" val="636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2"/>
  <p:tag name="KSO_WM_UNIT_ID" val="diagram636_2*q_i*1_32"/>
  <p:tag name="KSO_WM_TEMPLATE_CATEGORY" val="diagram"/>
  <p:tag name="KSO_WM_TEMPLATE_INDEX" val="636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636_2*q_h_f*1_1_1"/>
  <p:tag name="KSO_WM_TEMPLATE_CATEGORY" val="diagram"/>
  <p:tag name="KSO_WM_TEMPLATE_INDEX" val="636"/>
  <p:tag name="KSO_WM_UNIT_LAYERLEVEL" val="1_1_1"/>
  <p:tag name="KSO_WM_TAG_VERSION" val="1.0"/>
  <p:tag name="KSO_WM_BEAUTIFY_FLAG" val="#wm#"/>
  <p:tag name="KSO_WM_UNIT_PRESET_TEXT" val="Lorem ipsum dolor sit amet, consec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636_2*q_h_f*1_2_1"/>
  <p:tag name="KSO_WM_TEMPLATE_CATEGORY" val="diagram"/>
  <p:tag name="KSO_WM_TEMPLATE_INDEX" val="636"/>
  <p:tag name="KSO_WM_UNIT_LAYERLEVEL" val="1_1_1"/>
  <p:tag name="KSO_WM_TAG_VERSION" val="1.0"/>
  <p:tag name="KSO_WM_BEAUTIFY_FLAG" val="#wm#"/>
  <p:tag name="KSO_WM_UNIT_PRESET_TEXT" val="Lorem ipsum dolor sit amet, consecte"/>
  <p:tag name="KSO_WM_UNIT_TEXT_FILL_FORE_SCHEMECOLOR_INDEX" val="13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diagram636_2*q_h_f*1_3_1"/>
  <p:tag name="KSO_WM_TEMPLATE_CATEGORY" val="diagram"/>
  <p:tag name="KSO_WM_TEMPLATE_INDEX" val="636"/>
  <p:tag name="KSO_WM_UNIT_LAYERLEVEL" val="1_1_1"/>
  <p:tag name="KSO_WM_TAG_VERSION" val="1.0"/>
  <p:tag name="KSO_WM_BEAUTIFY_FLAG" val="#wm#"/>
  <p:tag name="KSO_WM_UNIT_PRESET_TEXT" val="Lorem ipsum dolor sit amet, consecte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5"/>
  <p:tag name="KSO_WM_UNIT_ID" val="diagram636_2*q_i*1_25"/>
  <p:tag name="KSO_WM_TEMPLATE_CATEGORY" val="diagram"/>
  <p:tag name="KSO_WM_TEMPLATE_INDEX" val="636"/>
  <p:tag name="KSO_WM_UNIT_LAYERLEVEL" val="1_1"/>
  <p:tag name="KSO_WM_TAG_VERSION" val="1.0"/>
  <p:tag name="KSO_WM_BEAUTIFY_FLAG" val="#wm#"/>
  <p:tag name="KSO_WM_UNIT_LINE_FORE_SCHEMECOLOR_INDEX" val="9"/>
  <p:tag name="KSO_WM_UNIT_LINE_FILL_TYP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6"/>
  <p:tag name="KSO_WM_UNIT_ID" val="diagram636_2*q_i*1_26"/>
  <p:tag name="KSO_WM_TEMPLATE_CATEGORY" val="diagram"/>
  <p:tag name="KSO_WM_TEMPLATE_INDEX" val="636"/>
  <p:tag name="KSO_WM_UNIT_LAYERLEVEL" val="1_1"/>
  <p:tag name="KSO_WM_TAG_VERSION" val="1.0"/>
  <p:tag name="KSO_WM_BEAUTIFY_FLAG" val="#wm#"/>
  <p:tag name="KSO_WM_UNIT_LINE_FORE_SCHEMECOLOR_INDEX" val="6"/>
  <p:tag name="KSO_WM_UNIT_LINE_FILL_TYP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7"/>
  <p:tag name="KSO_WM_UNIT_ID" val="diagram636_2*q_i*1_27"/>
  <p:tag name="KSO_WM_TEMPLATE_CATEGORY" val="diagram"/>
  <p:tag name="KSO_WM_TEMPLATE_INDEX" val="636"/>
  <p:tag name="KSO_WM_UNIT_LAYERLEVEL" val="1_1"/>
  <p:tag name="KSO_WM_TAG_VERSION" val="1.0"/>
  <p:tag name="KSO_WM_BEAUTIFY_FLAG" val="#wm#"/>
  <p:tag name="KSO_WM_UNIT_LINE_FORE_SCHEMECOLOR_INDEX" val="8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9506_2*l_h_i*1_2_3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VALUE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3_4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3_4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3_1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3_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3_2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3_2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2_1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2_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2_4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2_4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2_5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2_5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1_1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1_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1_2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1_2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f*1_1_1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UNIT_PRESET_TEXT" val="点击此处添加正文，文字是思想的提炼。"/>
  <p:tag name="KSO_WM_UNIT_NOCLEAR" val="0"/>
  <p:tag name="KSO_WM_UNIT_VALUE" val="27"/>
  <p:tag name="KSO_WM_DIAGRAM_GROUP_CODE" val="o1-1"/>
  <p:tag name="KSO_WM_UNIT_TYPE" val="o_h_f"/>
  <p:tag name="KSO_WM_UNIT_INDEX" val="1_1_1"/>
  <p:tag name="KSO_WM_UNIT_TEXT_FILL_FORE_SCHEMECOLOR_INDEX" val="13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1_4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1_4"/>
  <p:tag name="KSO_WM_UNIT_FILL_FORE_SCHEMECOLOR_INDEX" val="15"/>
  <p:tag name="KSO_WM_UNIT_FILL_TYPE" val="1"/>
  <p:tag name="KSO_WM_UNIT_TEXT_FILL_FORE_SCHEMECOLOR_INDEX" val="14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19506_2*l_h_x*1_2_1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f*1_2_1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UNIT_PRESET_TEXT" val="点击此处添加正文，文字是思想的提炼。"/>
  <p:tag name="KSO_WM_UNIT_NOCLEAR" val="0"/>
  <p:tag name="KSO_WM_UNIT_VALUE" val="27"/>
  <p:tag name="KSO_WM_DIAGRAM_GROUP_CODE" val="o1-1"/>
  <p:tag name="KSO_WM_UNIT_TYPE" val="o_h_f"/>
  <p:tag name="KSO_WM_UNIT_INDEX" val="1_2_1"/>
  <p:tag name="KSO_WM_UNIT_TEXT_FILL_FORE_SCHEMECOLOR_INDEX" val="13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2_3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2_3"/>
  <p:tag name="KSO_WM_UNIT_FILL_FORE_SCHEMECOLOR_INDEX" val="15"/>
  <p:tag name="KSO_WM_UNIT_FILL_TYPE" val="1"/>
  <p:tag name="KSO_WM_UNIT_TEXT_FILL_FORE_SCHEMECOLOR_INDEX" val="14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f*1_3_1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UNIT_PRESET_TEXT" val="点击此处添加正文，文字是思想的提炼。"/>
  <p:tag name="KSO_WM_UNIT_NOCLEAR" val="0"/>
  <p:tag name="KSO_WM_UNIT_VALUE" val="27"/>
  <p:tag name="KSO_WM_DIAGRAM_GROUP_CODE" val="o1-1"/>
  <p:tag name="KSO_WM_UNIT_TYPE" val="o_h_f"/>
  <p:tag name="KSO_WM_UNIT_INDEX" val="1_3_1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61_3*o_h_i*1_3_3"/>
  <p:tag name="KSO_WM_TEMPLATE_CATEGORY" val="diagram"/>
  <p:tag name="KSO_WM_TEMPLATE_INDEX" val="202001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3_3"/>
  <p:tag name="KSO_WM_UNIT_FILL_FORE_SCHEMECOLOR_INDEX" val="15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19506_2*l_h_i*1_2_4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VALUE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19506_2*l_h_i*1_2_5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428f8fca56da4816b5b0bc98b3d560b8"/>
  <p:tag name="KSO_WM_UNIT_VALUE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1234</Words>
  <Application>Microsoft Office PowerPoint</Application>
  <PresentationFormat>宽屏</PresentationFormat>
  <Paragraphs>203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-apple-system</vt:lpstr>
      <vt:lpstr>Yu Gothic UI Semibold</vt:lpstr>
      <vt:lpstr>等线</vt:lpstr>
      <vt:lpstr>等线 Light</vt:lpstr>
      <vt:lpstr>汉仪汉黑W</vt:lpstr>
      <vt:lpstr>汉仪舒圆黑简</vt:lpstr>
      <vt:lpstr>汉仪铸字美心体简</vt:lpstr>
      <vt:lpstr>微软雅黑</vt:lpstr>
      <vt:lpstr>Arial</vt:lpstr>
      <vt:lpstr>Arial Black</vt:lpstr>
      <vt:lpstr>Impact</vt:lpstr>
      <vt:lpstr>Segoe UI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宇昆</dc:creator>
  <cp:lastModifiedBy>李 宇昆</cp:lastModifiedBy>
  <cp:revision>16</cp:revision>
  <dcterms:created xsi:type="dcterms:W3CDTF">2022-09-26T14:54:40Z</dcterms:created>
  <dcterms:modified xsi:type="dcterms:W3CDTF">2022-09-27T03:34:48Z</dcterms:modified>
</cp:coreProperties>
</file>