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97" r:id="rId6"/>
    <p:sldId id="299" r:id="rId7"/>
    <p:sldId id="300" r:id="rId8"/>
    <p:sldId id="270" r:id="rId9"/>
    <p:sldId id="269" r:id="rId10"/>
    <p:sldId id="301" r:id="rId11"/>
    <p:sldId id="304" r:id="rId12"/>
    <p:sldId id="302" r:id="rId13"/>
    <p:sldId id="306" r:id="rId14"/>
    <p:sldId id="307" r:id="rId15"/>
    <p:sldId id="305" r:id="rId16"/>
    <p:sldId id="264" r:id="rId17"/>
    <p:sldId id="308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D5364-C541-4250-BE66-4DCE15F14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F7B4E-26E9-4F0E-A646-6E28757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D50C7-CA2A-461A-AA46-8E442207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9E6AE-421B-4A14-883A-AD4643E3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24B40-D0F9-4543-9C7A-CF9F92BD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7DF6-5D9D-42AE-88ED-0E757C8C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F0A8D-AE7D-40A2-9F06-FE492350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E7BA0-851F-4FCA-8270-634BD72D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B28E8-949A-4D71-9A8B-675D268D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08596-88FF-444F-BEDB-7A0DBE41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E3E9C-36D2-4B84-AED3-10C34742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DFC83-DFCE-4390-85B7-FE14FB6A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43C88-9932-4A8D-89BA-C361C84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63ADA-F030-4CED-A4A1-800DE798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26D27-5DA7-4330-99C0-D422F051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35F5-F360-4A22-9A51-BEDC544B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510BC-C50E-4E0E-9436-59630E09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030D-B1E8-4F63-B491-66AF88D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45B8-1BFF-4E77-8E15-BD1D71C8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CC82-6BEA-445B-A892-14AF18B2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F8E5-37F9-437A-8F18-A8CC54C4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1E135-0587-4781-8D92-5C07859A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55CF-96F0-4DDA-8168-FE09B34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BD98A-0BC0-463C-8229-4F11028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C9B83-9167-418A-925C-B1C28C7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4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6117-8BCA-4869-8786-6F5FBFC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76990-7B03-4620-9872-D66B3FF53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296FC-5C37-49BE-81B3-845E95EC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AC6BA-C6F9-4B37-AA63-65F71960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D8542-7187-42DF-AA7B-6E21E230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BBF92-0671-486A-B952-61BC24B0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D45A-DC37-411B-A581-5F161B97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E0ECB-EDE6-465E-B38F-A553AC5D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4CC0C-AA28-4BFF-A83A-E90547CC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D4E95D-470E-49B9-8F47-3F6231AAE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245B2-8798-49CD-B06F-AC2BCF79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9D13B0-9C45-4806-9CFF-6084AC29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77100-E510-42D3-90FE-4E3B8E7B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ECD11-D1E5-4B4E-8119-6C489F7B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33F8C-6DAB-45FE-A642-D13116E0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871E8-CE1B-474A-8E74-8E70F90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E6F341-2E72-4FDB-9191-248A2324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37590-6FC5-49E2-A89E-527B934F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58C5D7-BACA-411A-A2FD-B5A6988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A3498C-2FB9-4E5C-B9F7-D5E1481B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112E1-BBDD-4FFA-BC07-FFB668AA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957A0-0964-403E-ABDD-CB7F7CBA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E1EFE-4676-4C13-975B-BE58343E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630C0-CEF8-4F12-B419-88EEE3B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FF306-3BAB-46E3-BA63-29CC64D8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ADC26-5D5E-4D0A-9E6E-9488E4BE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8AC04-E6D1-466D-ACC2-8020D24B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3B74-7018-4187-94DB-7B2EA573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23A412-9B2F-4ED8-BE95-7F3DD5DF6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1C44D-1FC8-4547-A525-A961FA09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00840-C97D-497E-83AB-D4A86453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AD108-D5AE-48DF-92DD-809C80D9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841FF-43E8-484C-8EB6-DFCCAD7A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5E96B3-BBBD-433D-8502-9779E9D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40F91-C6E2-4AB5-9829-6B30CDB8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89CA1-D81B-4AEB-8D84-CF8EA3170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45E5-5D3A-4189-9464-9325ED8420A9}" type="datetimeFigureOut">
              <a:rPr lang="zh-CN" altLang="en-US" smtClean="0"/>
              <a:t>2021/04/22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9BBE-982D-4EBC-BCE5-0F2B95972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F9357-639C-4EBA-91EF-9A7AC645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477F-D0B5-475D-991C-D6B0ECE4E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hu.com/a/406782693_12016927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723843" y="154307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2175519" y="2505670"/>
            <a:ext cx="87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人工智能创意赛</a:t>
            </a:r>
            <a:r>
              <a:rPr lang="en-US" altLang="zh-CN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-</a:t>
            </a:r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赋能组讲解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923D5-1876-4F49-8E03-1002B676B5E8}"/>
              </a:ext>
            </a:extLst>
          </p:cNvPr>
          <p:cNvSpPr/>
          <p:nvPr/>
        </p:nvSpPr>
        <p:spPr>
          <a:xfrm>
            <a:off x="3220778" y="4468306"/>
            <a:ext cx="6140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河南理工计算机学院计实验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1801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班 王荣胜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B28743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2020.04.21</a:t>
            </a:r>
          </a:p>
        </p:txBody>
      </p:sp>
    </p:spTree>
    <p:extLst>
      <p:ext uri="{BB962C8B-B14F-4D97-AF65-F5344CB8AC3E}">
        <p14:creationId xmlns:p14="http://schemas.microsoft.com/office/powerpoint/2010/main" val="6146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64F6326-35F0-4E9A-92DC-06BC99AB6DA0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赋能组开发平台介绍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E917F0-03CC-4C37-B0D8-5D8E183C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5CEDF54-613D-4BC2-A2D9-29771E7C4BEE}"/>
              </a:ext>
            </a:extLst>
          </p:cNvPr>
          <p:cNvSpPr txBox="1"/>
          <p:nvPr/>
        </p:nvSpPr>
        <p:spPr>
          <a:xfrm>
            <a:off x="347971" y="1177551"/>
            <a:ext cx="1143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实战演示：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图像分类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手比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0-9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分类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8ECA6-A96A-410A-A284-948E87B6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59" y="1546883"/>
            <a:ext cx="6501986" cy="48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548568" y="157135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5179226" y="2738850"/>
            <a:ext cx="21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0   3</a:t>
            </a:r>
            <a:endParaRPr lang="zh-CN" altLang="en-US" sz="54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923D5-1876-4F49-8E03-1002B676B5E8}"/>
              </a:ext>
            </a:extLst>
          </p:cNvPr>
          <p:cNvSpPr/>
          <p:nvPr/>
        </p:nvSpPr>
        <p:spPr>
          <a:xfrm>
            <a:off x="3220778" y="4613108"/>
            <a:ext cx="6100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往年赛题取向观察</a:t>
            </a:r>
            <a:endParaRPr lang="en-US" altLang="zh-CN" sz="4000" dirty="0">
              <a:solidFill>
                <a:srgbClr val="B28743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64F6326-35F0-4E9A-92DC-06BC99AB6DA0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往年赛题取向观察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E917F0-03CC-4C37-B0D8-5D8E183C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0B3B15-A37B-4B52-8903-FA8DB4C6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00" y="573263"/>
            <a:ext cx="1812139" cy="34763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A503D4-CCE7-4CAF-A770-C10C47F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7" y="506312"/>
            <a:ext cx="3155909" cy="6030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5A9E4F-6E35-49FB-A65A-D0858A38F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133" y="506313"/>
            <a:ext cx="3315267" cy="6114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8D9C11-87C9-42CC-A7B9-DFF963310AE6}"/>
              </a:ext>
            </a:extLst>
          </p:cNvPr>
          <p:cNvSpPr txBox="1"/>
          <p:nvPr/>
        </p:nvSpPr>
        <p:spPr>
          <a:xfrm>
            <a:off x="103695" y="4666267"/>
            <a:ext cx="419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年初赛晋级名单（包含项目名称）：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https://www.sohu.com/a/406782693_120169274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2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64F6326-35F0-4E9A-92DC-06BC99AB6DA0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往年赛题取向观察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E917F0-03CC-4C37-B0D8-5D8E183C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6A6135-A3B7-4EE0-B1FD-87149020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8" y="2691485"/>
            <a:ext cx="9700507" cy="2568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D1133-C25C-44F2-9258-285ED660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767" y="1424920"/>
            <a:ext cx="2973526" cy="6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9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64F6326-35F0-4E9A-92DC-06BC99AB6DA0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往年赛题取向观察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E917F0-03CC-4C37-B0D8-5D8E183C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24C2F2-253D-4DE0-9336-2EB86562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36" y="1114106"/>
            <a:ext cx="3488641" cy="46297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F0443E-C8F1-4124-8025-BDF543873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3" y="1114107"/>
            <a:ext cx="6256615" cy="4629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B57C82-41FE-4759-86DF-6B6E59E28FC9}"/>
              </a:ext>
            </a:extLst>
          </p:cNvPr>
          <p:cNvSpPr txBox="1"/>
          <p:nvPr/>
        </p:nvSpPr>
        <p:spPr>
          <a:xfrm>
            <a:off x="695943" y="560109"/>
            <a:ext cx="66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基于机器视觉的静脉输液辅助系统</a:t>
            </a:r>
          </a:p>
        </p:txBody>
      </p:sp>
    </p:spTree>
    <p:extLst>
      <p:ext uri="{BB962C8B-B14F-4D97-AF65-F5344CB8AC3E}">
        <p14:creationId xmlns:p14="http://schemas.microsoft.com/office/powerpoint/2010/main" val="57891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548568" y="157135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5179226" y="2738850"/>
            <a:ext cx="21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0   4</a:t>
            </a:r>
            <a:endParaRPr lang="zh-CN" altLang="en-US" sz="54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923D5-1876-4F49-8E03-1002B676B5E8}"/>
              </a:ext>
            </a:extLst>
          </p:cNvPr>
          <p:cNvSpPr/>
          <p:nvPr/>
        </p:nvSpPr>
        <p:spPr>
          <a:xfrm>
            <a:off x="3220778" y="4613108"/>
            <a:ext cx="6100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参赛建议</a:t>
            </a:r>
            <a:endParaRPr lang="en-US" altLang="zh-CN" sz="4000" dirty="0">
              <a:solidFill>
                <a:srgbClr val="B28743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2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24274F8-9A00-4393-836C-B1A13E35CEE8}"/>
              </a:ext>
            </a:extLst>
          </p:cNvPr>
          <p:cNvSpPr txBox="1"/>
          <p:nvPr/>
        </p:nvSpPr>
        <p:spPr>
          <a:xfrm>
            <a:off x="695943" y="2328421"/>
            <a:ext cx="1119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</a:rPr>
              <a:t>初赛提交需要提交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项目创意书</a:t>
            </a:r>
            <a:r>
              <a:rPr lang="zh-CN" altLang="en-US" sz="1800" dirty="0">
                <a:latin typeface="Times New Roman" panose="02020603050405020304" pitchFamily="18" charset="0"/>
              </a:rPr>
              <a:t>及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团队介绍</a:t>
            </a:r>
            <a:r>
              <a:rPr lang="zh-CN" altLang="en-US" sz="1800" dirty="0">
                <a:latin typeface="Times New Roman" panose="02020603050405020304" pitchFamily="18" charset="0"/>
              </a:rPr>
              <a:t>，内容应包括作品参赛作品简介，参赛作品创意点、应用场景、工作原理、解决的实际问题、技术方案、开发排期、团队分工等。</a:t>
            </a:r>
            <a:r>
              <a:rPr lang="en-US" altLang="zh-CN" sz="1800" dirty="0">
                <a:latin typeface="Times New Roman" panose="02020603050405020304" pitchFamily="18" charset="0"/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认真撰写，要文图搭配</a:t>
            </a:r>
            <a:r>
              <a:rPr lang="en-US" altLang="zh-CN" sz="1800" dirty="0">
                <a:latin typeface="Times New Roman" panose="02020603050405020304" pitchFamily="18" charset="0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选择的赛题方向要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新颖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热点高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落地应用可能性高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高大上的项目名称</a:t>
            </a:r>
            <a:r>
              <a:rPr lang="en-US" altLang="zh-CN" dirty="0">
                <a:latin typeface="Times New Roman" panose="02020603050405020304" pitchFamily="18" charset="0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开发经验少的同学应用</a:t>
            </a:r>
            <a:r>
              <a:rPr lang="en-US" altLang="zh-CN" dirty="0" err="1">
                <a:latin typeface="Times New Roman" panose="02020603050405020304" pitchFamily="18" charset="0"/>
              </a:rPr>
              <a:t>EasyDL</a:t>
            </a:r>
            <a:r>
              <a:rPr lang="zh-CN" altLang="en-US" dirty="0">
                <a:latin typeface="Times New Roman" panose="02020603050405020304" pitchFamily="18" charset="0"/>
              </a:rPr>
              <a:t>就够了，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有过经验的务必选择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BML</a:t>
            </a:r>
            <a:r>
              <a:rPr lang="zh-CN" altLang="en-US" dirty="0">
                <a:latin typeface="Times New Roman" panose="02020603050405020304" pitchFamily="18" charset="0"/>
              </a:rPr>
              <a:t>，可以更好的优化调节模型。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38AA2E-3BF6-483F-A71C-24CB1C26D124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参赛建议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743F1B9-D9D0-4E0F-BF5B-A348CBF8A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B138AA2E-3BF6-483F-A71C-24CB1C26D124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参赛建议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743F1B9-D9D0-4E0F-BF5B-A348CBF8A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0F35E7-F9D0-4C09-9C66-62EC0A563D7B}"/>
              </a:ext>
            </a:extLst>
          </p:cNvPr>
          <p:cNvSpPr txBox="1"/>
          <p:nvPr/>
        </p:nvSpPr>
        <p:spPr>
          <a:xfrm>
            <a:off x="292231" y="612742"/>
            <a:ext cx="11434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宠物不加绳检测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高空抛物检测</a:t>
            </a:r>
          </a:p>
          <a:p>
            <a:r>
              <a:rPr lang="en-US" altLang="zh-CN" dirty="0"/>
              <a:t>3.X</a:t>
            </a:r>
            <a:r>
              <a:rPr lang="zh-CN" altLang="en-US" dirty="0"/>
              <a:t>光安检机扫描图识别违禁危险品</a:t>
            </a:r>
          </a:p>
          <a:p>
            <a:r>
              <a:rPr lang="en-US" altLang="zh-CN" dirty="0"/>
              <a:t>https://wenku.baidu.com/view/ba2569771fb91a37f111f18583d049649b660ed3.html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驾驶人行为检测（抽烟，喝水，打电话，玩手机，回头拿东西，调广播，打瞌睡，连续眨眼挤眼睛，打哈欠，头连续转动，聊天，正常行驶）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学生课堂行为监测（玩手机、专注等）</a:t>
            </a:r>
          </a:p>
          <a:p>
            <a:r>
              <a:rPr lang="en-US" altLang="zh-CN" dirty="0"/>
              <a:t>http://www.doc88.com/p-4072504926928.html</a:t>
            </a:r>
          </a:p>
          <a:p>
            <a:r>
              <a:rPr lang="en-US" altLang="zh-CN" dirty="0"/>
              <a:t>https://www.ddwenzhai.com/m/view.php?aid=462683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果实成熟度监测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林业农业病虫害识别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帮助聋哑人士？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苹果手机陀螺仪采集数据建模预测人是否喝酒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占道经营识别检测</a:t>
            </a:r>
          </a:p>
          <a:p>
            <a:r>
              <a:rPr lang="en-US" altLang="zh-CN" dirty="0"/>
              <a:t>11.</a:t>
            </a:r>
            <a:r>
              <a:rPr lang="zh-CN" altLang="en-US" dirty="0"/>
              <a:t>河道漂流物识别</a:t>
            </a:r>
          </a:p>
          <a:p>
            <a:r>
              <a:rPr lang="en-US" altLang="zh-CN" dirty="0"/>
              <a:t>12.</a:t>
            </a:r>
            <a:r>
              <a:rPr lang="zh-CN" altLang="en-US" dirty="0"/>
              <a:t>机动车占道识别</a:t>
            </a:r>
          </a:p>
          <a:p>
            <a:r>
              <a:rPr lang="en-US" altLang="zh-CN" dirty="0"/>
              <a:t>13.</a:t>
            </a:r>
            <a:r>
              <a:rPr lang="zh-CN" altLang="en-US" dirty="0"/>
              <a:t>乘梯摔倒识别</a:t>
            </a:r>
          </a:p>
          <a:p>
            <a:endParaRPr lang="zh-CN" altLang="en-US" dirty="0"/>
          </a:p>
          <a:p>
            <a:r>
              <a:rPr lang="en-US" altLang="zh-CN" dirty="0"/>
              <a:t>2020</a:t>
            </a:r>
            <a:r>
              <a:rPr lang="zh-CN" altLang="en-US" dirty="0"/>
              <a:t>年“中国高校计算机大赛</a:t>
            </a:r>
            <a:r>
              <a:rPr lang="en-US" altLang="zh-CN" dirty="0"/>
              <a:t>-</a:t>
            </a:r>
            <a:r>
              <a:rPr lang="zh-CN" altLang="en-US" dirty="0"/>
              <a:t>人工智能创意赛”复赛项目：</a:t>
            </a:r>
            <a:r>
              <a:rPr lang="en-US" altLang="zh-CN" dirty="0"/>
              <a:t>https://xw.qq.com/cmsid/20200815A07KSH00</a:t>
            </a:r>
          </a:p>
          <a:p>
            <a:r>
              <a:rPr lang="en-US" altLang="zh-CN" dirty="0"/>
              <a:t>2020</a:t>
            </a:r>
            <a:r>
              <a:rPr lang="zh-CN" altLang="en-US" dirty="0"/>
              <a:t>年“中国高校计算机大赛</a:t>
            </a:r>
            <a:r>
              <a:rPr lang="en-US" altLang="zh-CN" dirty="0"/>
              <a:t>-</a:t>
            </a:r>
            <a:r>
              <a:rPr lang="zh-CN" altLang="en-US" dirty="0"/>
              <a:t>人工智能创意赛”初赛项目：</a:t>
            </a:r>
            <a:r>
              <a:rPr lang="en-US" altLang="zh-CN" dirty="0"/>
              <a:t>https://www.sohu.com/a/406782693_120169274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12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548568" y="157135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5179226" y="2738850"/>
            <a:ext cx="21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   谢</a:t>
            </a:r>
          </a:p>
        </p:txBody>
      </p:sp>
    </p:spTree>
    <p:extLst>
      <p:ext uri="{BB962C8B-B14F-4D97-AF65-F5344CB8AC3E}">
        <p14:creationId xmlns:p14="http://schemas.microsoft.com/office/powerpoint/2010/main" val="8078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0BD9A3-9806-4368-A3D8-008996B8D531}"/>
              </a:ext>
            </a:extLst>
          </p:cNvPr>
          <p:cNvSpPr txBox="1"/>
          <p:nvPr/>
        </p:nvSpPr>
        <p:spPr>
          <a:xfrm>
            <a:off x="3582408" y="1378636"/>
            <a:ext cx="662985" cy="584775"/>
          </a:xfrm>
          <a:prstGeom prst="rect">
            <a:avLst/>
          </a:prstGeom>
          <a:solidFill>
            <a:srgbClr val="77CBF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59E16-AAF6-4767-9793-368C77FA200B}"/>
              </a:ext>
            </a:extLst>
          </p:cNvPr>
          <p:cNvSpPr txBox="1"/>
          <p:nvPr/>
        </p:nvSpPr>
        <p:spPr>
          <a:xfrm>
            <a:off x="5424460" y="1378636"/>
            <a:ext cx="662985" cy="584775"/>
          </a:xfrm>
          <a:prstGeom prst="rect">
            <a:avLst/>
          </a:prstGeom>
          <a:solidFill>
            <a:srgbClr val="77CBF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8BC3E-B0C4-4BA1-8A59-70CC40E08544}"/>
              </a:ext>
            </a:extLst>
          </p:cNvPr>
          <p:cNvSpPr txBox="1"/>
          <p:nvPr/>
        </p:nvSpPr>
        <p:spPr>
          <a:xfrm>
            <a:off x="7266512" y="1378636"/>
            <a:ext cx="662985" cy="584775"/>
          </a:xfrm>
          <a:prstGeom prst="rect">
            <a:avLst/>
          </a:prstGeom>
          <a:solidFill>
            <a:srgbClr val="77CBF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9D0B51-5942-471B-8401-5C4537D3CC65}"/>
              </a:ext>
            </a:extLst>
          </p:cNvPr>
          <p:cNvSpPr txBox="1"/>
          <p:nvPr/>
        </p:nvSpPr>
        <p:spPr>
          <a:xfrm>
            <a:off x="9108564" y="1378636"/>
            <a:ext cx="662985" cy="584775"/>
          </a:xfrm>
          <a:prstGeom prst="rect">
            <a:avLst/>
          </a:prstGeom>
          <a:solidFill>
            <a:srgbClr val="77CBF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B9CA2D-3849-42A1-B48C-DA05E55A7E18}"/>
              </a:ext>
            </a:extLst>
          </p:cNvPr>
          <p:cNvSpPr txBox="1"/>
          <p:nvPr/>
        </p:nvSpPr>
        <p:spPr>
          <a:xfrm>
            <a:off x="3529179" y="2139869"/>
            <a:ext cx="615553" cy="2120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比赛介绍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009FD-8DBB-460A-B567-3C60FBBA884A}"/>
              </a:ext>
            </a:extLst>
          </p:cNvPr>
          <p:cNvSpPr txBox="1"/>
          <p:nvPr/>
        </p:nvSpPr>
        <p:spPr>
          <a:xfrm>
            <a:off x="5424477" y="2130426"/>
            <a:ext cx="830997" cy="3421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赋能组开发平台介绍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59F64D-E727-475A-A217-FF51DC7AA770}"/>
              </a:ext>
            </a:extLst>
          </p:cNvPr>
          <p:cNvSpPr txBox="1"/>
          <p:nvPr/>
        </p:nvSpPr>
        <p:spPr>
          <a:xfrm>
            <a:off x="7266512" y="2130426"/>
            <a:ext cx="830997" cy="3242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往年赛题取向观察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36B6DB-C33C-4812-9F7E-094CA6538CCE}"/>
              </a:ext>
            </a:extLst>
          </p:cNvPr>
          <p:cNvSpPr txBox="1"/>
          <p:nvPr/>
        </p:nvSpPr>
        <p:spPr>
          <a:xfrm>
            <a:off x="9108547" y="2139869"/>
            <a:ext cx="830997" cy="2120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参赛建议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FA7163-F0D8-469E-9C3B-350AA346F9BA}"/>
              </a:ext>
            </a:extLst>
          </p:cNvPr>
          <p:cNvSpPr txBox="1"/>
          <p:nvPr/>
        </p:nvSpPr>
        <p:spPr>
          <a:xfrm>
            <a:off x="1077941" y="2139869"/>
            <a:ext cx="1292662" cy="286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目 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548568" y="157135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5179226" y="2738850"/>
            <a:ext cx="21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0   1</a:t>
            </a:r>
            <a:endParaRPr lang="zh-CN" altLang="en-US" sz="54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923D5-1876-4F49-8E03-1002B676B5E8}"/>
              </a:ext>
            </a:extLst>
          </p:cNvPr>
          <p:cNvSpPr/>
          <p:nvPr/>
        </p:nvSpPr>
        <p:spPr>
          <a:xfrm>
            <a:off x="3220778" y="4613108"/>
            <a:ext cx="6100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比赛介绍</a:t>
            </a:r>
            <a:endParaRPr lang="en-US" altLang="zh-CN" sz="4000" dirty="0">
              <a:solidFill>
                <a:srgbClr val="B28743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6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13A2786B-F2A1-41E5-98F4-F7DCEEE64902}"/>
              </a:ext>
            </a:extLst>
          </p:cNvPr>
          <p:cNvSpPr txBox="1"/>
          <p:nvPr/>
        </p:nvSpPr>
        <p:spPr>
          <a:xfrm>
            <a:off x="695943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比赛介绍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80C96-3CD9-41CA-80F8-5FF5A7A31070}"/>
              </a:ext>
            </a:extLst>
          </p:cNvPr>
          <p:cNvSpPr txBox="1"/>
          <p:nvPr/>
        </p:nvSpPr>
        <p:spPr>
          <a:xfrm>
            <a:off x="378643" y="1008668"/>
            <a:ext cx="11434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“中国高校计算机大赛</a:t>
            </a:r>
            <a:r>
              <a:rPr lang="en-US" altLang="zh-CN" dirty="0"/>
              <a:t>-</a:t>
            </a:r>
            <a:r>
              <a:rPr lang="zh-CN" altLang="en-US" dirty="0"/>
              <a:t>人工智能创意赛” 目前已列入中国高等教育学会“全国普通高校大学生竞赛排行榜”竞赛项目，作为目前面向高校群体规格最高、覆盖最广的</a:t>
            </a:r>
            <a:r>
              <a:rPr lang="zh-CN" altLang="en-US" dirty="0">
                <a:solidFill>
                  <a:srgbClr val="FF0000"/>
                </a:solidFill>
              </a:rPr>
              <a:t>国字头高校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rgbClr val="FF0000"/>
                </a:solidFill>
              </a:rPr>
              <a:t>竞赛</a:t>
            </a:r>
            <a:r>
              <a:rPr lang="zh-CN" altLang="en-US" dirty="0"/>
              <a:t>，由教育部高等学校计算机教指委、教育部软件工程教指委、教育部大学计算机课程教指委、全国高等学校计算机教育研究会于</a:t>
            </a:r>
            <a:r>
              <a:rPr lang="en-US" altLang="zh-CN" dirty="0"/>
              <a:t>2018</a:t>
            </a:r>
            <a:r>
              <a:rPr lang="zh-CN" altLang="en-US" dirty="0"/>
              <a:t>年联合创办，今年继续由全国高等学校计算机教育研究会主办，浙江大学、百度公司联合承办。竞赛旨在提升学生人工智能创新实践应用能力，培养团队合作精神，推动“</a:t>
            </a:r>
            <a:r>
              <a:rPr lang="en-US" altLang="zh-CN" dirty="0">
                <a:solidFill>
                  <a:srgbClr val="FF0000"/>
                </a:solidFill>
              </a:rPr>
              <a:t>AI+X</a:t>
            </a:r>
            <a:r>
              <a:rPr lang="en-US" altLang="zh-CN" dirty="0"/>
              <a:t>”</a:t>
            </a:r>
            <a:r>
              <a:rPr lang="zh-CN" altLang="en-US" dirty="0"/>
              <a:t>知识体系下的人才培养。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报名要求：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参赛团队学生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需在同一学校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，可跨专业、跨年级，可单人参赛或自由组队，每队人数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不超过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，每支参赛队伍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须有一名指导教师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，且指导教师必须为参赛队伍所属高校在职正式职工。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竞赛分为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赋能组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创新组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两个赛道，选手可根据自身兴趣及技术能力基础选择其一，竞赛采用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开放命题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，让创意自由发挥，不惧专业门坎。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大赛为选手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指导教师准备了丰厚的竞赛奖励，奖金池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万元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证书，同时，为大家准备了参与百度组织的重大峰会、培训交流机会，百度校园招聘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实习生招聘绿色通道机会，以及优秀项目的投资孵化落地支持。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每支队伍仅有一次队员与指导教师的信息更新机会。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初赛作品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截至提交时间：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2021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14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日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官方比赛网站：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http://aicontest.baidu.com/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B3CF9DC3-8E85-4835-805E-BEBF59DB4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13A2786B-F2A1-41E5-98F4-F7DCEEE64902}"/>
              </a:ext>
            </a:extLst>
          </p:cNvPr>
          <p:cNvSpPr txBox="1"/>
          <p:nvPr/>
        </p:nvSpPr>
        <p:spPr>
          <a:xfrm>
            <a:off x="695943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比赛介绍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80C96-3CD9-41CA-80F8-5FF5A7A31070}"/>
              </a:ext>
            </a:extLst>
          </p:cNvPr>
          <p:cNvSpPr txBox="1"/>
          <p:nvPr/>
        </p:nvSpPr>
        <p:spPr>
          <a:xfrm>
            <a:off x="378643" y="1008668"/>
            <a:ext cx="11434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赛题选择：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参赛作品须围绕人工智能核心技术，探索有具体落地场景的技术应用创意方案，如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人工智能技术在工业、农业、医疗、文化、教育、金融、交通、公共安全、日常生活、公益等行业领域的应用探索</a:t>
            </a:r>
            <a:r>
              <a:rPr lang="zh-CN" altLang="en-US" sz="1800" dirty="0">
                <a:latin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赛道选择：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E1D088-6EF9-4E3D-8219-53FEBB40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2762994"/>
            <a:ext cx="11286198" cy="20042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E060FD-79EF-4817-A727-98D0043A1302}"/>
              </a:ext>
            </a:extLst>
          </p:cNvPr>
          <p:cNvSpPr txBox="1"/>
          <p:nvPr/>
        </p:nvSpPr>
        <p:spPr>
          <a:xfrm>
            <a:off x="378643" y="5269583"/>
            <a:ext cx="1143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考虑到大家参赛经验和开发经验不足，建议选择</a:t>
            </a:r>
            <a:r>
              <a:rPr lang="zh-CN" altLang="en-US" dirty="0">
                <a:solidFill>
                  <a:srgbClr val="FF0000"/>
                </a:solidFill>
              </a:rPr>
              <a:t>赋能组参赛</a:t>
            </a:r>
            <a:r>
              <a:rPr lang="zh-CN" altLang="en-US" dirty="0"/>
              <a:t>，以下我将会对赋能组的参赛流程进行讲解。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979A0C-6A0E-407D-8CF4-2FB1D9789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E4E5AE-6269-4BA4-8283-1AAA1FF1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2548568" y="1571354"/>
            <a:ext cx="7094863" cy="2736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121D4-7819-45E3-843D-76A07B69815A}"/>
              </a:ext>
            </a:extLst>
          </p:cNvPr>
          <p:cNvSpPr txBox="1"/>
          <p:nvPr/>
        </p:nvSpPr>
        <p:spPr>
          <a:xfrm>
            <a:off x="5179226" y="2738850"/>
            <a:ext cx="21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0   2</a:t>
            </a:r>
            <a:endParaRPr lang="zh-CN" altLang="en-US" sz="54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923D5-1876-4F49-8E03-1002B676B5E8}"/>
              </a:ext>
            </a:extLst>
          </p:cNvPr>
          <p:cNvSpPr/>
          <p:nvPr/>
        </p:nvSpPr>
        <p:spPr>
          <a:xfrm>
            <a:off x="3220778" y="4613108"/>
            <a:ext cx="6100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赋能组开发平台介绍</a:t>
            </a:r>
            <a:endParaRPr lang="en-US" altLang="zh-CN" sz="4000" dirty="0">
              <a:solidFill>
                <a:srgbClr val="B28743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6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13A2786B-F2A1-41E5-98F4-F7DCEEE64902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赋能组开发平台介绍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3A912D8-6C9C-4BB6-95F2-40465E370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A580C96-3CD9-41CA-80F8-5FF5A7A31070}"/>
              </a:ext>
            </a:extLst>
          </p:cNvPr>
          <p:cNvSpPr txBox="1"/>
          <p:nvPr/>
        </p:nvSpPr>
        <p:spPr>
          <a:xfrm>
            <a:off x="378643" y="1008668"/>
            <a:ext cx="11434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什么是一站式开发平台？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模型开发：数据上传→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数据处理→创建模型→训练模型→校验模型→发布模型。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整个开发流程都是鼠标点击实现开发，无任何代码。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数据上传：搜集自己的数据（爬虫或者公开数据）；数据处理：标注和清洗等；创建模型：分类检测？；训练模型：训练；校验模型：验证；发布模型：提供端口使用。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提供了不同形式数据的开发界面：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图像、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文本、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语音、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EasyDLOCR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等。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一站式开发中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的区别？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相同点：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都是点鼠标就能开发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不同点：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小学生操作、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中学生操作，在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基础上可以在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上进行参数和策略调整。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你们可能用到的开发？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图像：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图像分类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物体检测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、图像分割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文本：文本分类、情感倾向分析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EasyDLOCR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：文字识别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BML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图像：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图像分类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物体检测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、图像分割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72A2656-8780-4B84-8A03-93350BDE006F}"/>
              </a:ext>
            </a:extLst>
          </p:cNvPr>
          <p:cNvGrpSpPr/>
          <p:nvPr/>
        </p:nvGrpSpPr>
        <p:grpSpPr>
          <a:xfrm>
            <a:off x="1287566" y="3380874"/>
            <a:ext cx="9770428" cy="2290550"/>
            <a:chOff x="1522276" y="3578787"/>
            <a:chExt cx="9770428" cy="2290550"/>
          </a:xfrm>
        </p:grpSpPr>
        <p:sp>
          <p:nvSpPr>
            <p:cNvPr id="6" name="Shape 109">
              <a:extLst>
                <a:ext uri="{FF2B5EF4-FFF2-40B4-BE49-F238E27FC236}">
                  <a16:creationId xmlns:a16="http://schemas.microsoft.com/office/drawing/2014/main" id="{3250A152-59EA-4AE3-BBF8-F8EE34ECA1C0}"/>
                </a:ext>
              </a:extLst>
            </p:cNvPr>
            <p:cNvSpPr txBox="1"/>
            <p:nvPr/>
          </p:nvSpPr>
          <p:spPr>
            <a:xfrm>
              <a:off x="1522276" y="4832287"/>
              <a:ext cx="3096162" cy="1037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  <a:buSzPct val="25000"/>
              </a:pP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定制识别一张图中是否是某类物体</a:t>
              </a:r>
              <a:r>
                <a:rPr lang="en-US" altLang="zh-CN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状态</a:t>
              </a:r>
              <a:r>
                <a:rPr lang="en-US" altLang="zh-CN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场景，适合图片中主体或者状态单一的场景</a:t>
              </a:r>
              <a:endParaRPr lang="en-US" sz="1600" dirty="0">
                <a:latin typeface="楷体" panose="02010609060101010101" pitchFamily="49" charset="-122"/>
                <a:ea typeface="楷体" panose="02010609060101010101" pitchFamily="49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7" name="Shape 110">
              <a:extLst>
                <a:ext uri="{FF2B5EF4-FFF2-40B4-BE49-F238E27FC236}">
                  <a16:creationId xmlns:a16="http://schemas.microsoft.com/office/drawing/2014/main" id="{A5812849-9984-44FE-988B-2C260FA1C488}"/>
                </a:ext>
              </a:extLst>
            </p:cNvPr>
            <p:cNvSpPr txBox="1"/>
            <p:nvPr/>
          </p:nvSpPr>
          <p:spPr>
            <a:xfrm>
              <a:off x="1548134" y="4402175"/>
              <a:ext cx="3058490" cy="4301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图像分类</a:t>
              </a:r>
            </a:p>
          </p:txBody>
        </p:sp>
        <p:sp>
          <p:nvSpPr>
            <p:cNvPr id="8" name="Shape 111">
              <a:extLst>
                <a:ext uri="{FF2B5EF4-FFF2-40B4-BE49-F238E27FC236}">
                  <a16:creationId xmlns:a16="http://schemas.microsoft.com/office/drawing/2014/main" id="{38C631F1-21BE-48AC-B5C3-237F88F6652A}"/>
                </a:ext>
              </a:extLst>
            </p:cNvPr>
            <p:cNvSpPr txBox="1"/>
            <p:nvPr/>
          </p:nvSpPr>
          <p:spPr>
            <a:xfrm>
              <a:off x="4791209" y="4832287"/>
              <a:ext cx="3096162" cy="1037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  <a:buSzPct val="25000"/>
              </a:pP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定制识别图中每个物体的位置、名称，适合有多个主体、或要识别位置及数量的场景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9" name="Shape 112">
              <a:extLst>
                <a:ext uri="{FF2B5EF4-FFF2-40B4-BE49-F238E27FC236}">
                  <a16:creationId xmlns:a16="http://schemas.microsoft.com/office/drawing/2014/main" id="{92D55BBE-1C53-408F-BCB5-BB5ED7120C6B}"/>
                </a:ext>
              </a:extLst>
            </p:cNvPr>
            <p:cNvSpPr txBox="1"/>
            <p:nvPr/>
          </p:nvSpPr>
          <p:spPr>
            <a:xfrm>
              <a:off x="4828091" y="4402175"/>
              <a:ext cx="3058490" cy="4301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物体检测</a:t>
              </a:r>
            </a:p>
          </p:txBody>
        </p:sp>
        <p:sp>
          <p:nvSpPr>
            <p:cNvPr id="10" name="Shape 113">
              <a:extLst>
                <a:ext uri="{FF2B5EF4-FFF2-40B4-BE49-F238E27FC236}">
                  <a16:creationId xmlns:a16="http://schemas.microsoft.com/office/drawing/2014/main" id="{2473EE65-75B7-488E-985D-270D5D44235B}"/>
                </a:ext>
              </a:extLst>
            </p:cNvPr>
            <p:cNvSpPr txBox="1"/>
            <p:nvPr/>
          </p:nvSpPr>
          <p:spPr>
            <a:xfrm>
              <a:off x="8196542" y="4832287"/>
              <a:ext cx="3096162" cy="1037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  <a:buSzPct val="25000"/>
              </a:pP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对比物体检测，支持用多边形标注训练数据，模型可识别目标位置及轮廓（像素级）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114">
              <a:extLst>
                <a:ext uri="{FF2B5EF4-FFF2-40B4-BE49-F238E27FC236}">
                  <a16:creationId xmlns:a16="http://schemas.microsoft.com/office/drawing/2014/main" id="{CF828352-9B74-4CAA-B745-7BC3CDD4093D}"/>
                </a:ext>
              </a:extLst>
            </p:cNvPr>
            <p:cNvSpPr txBox="1"/>
            <p:nvPr/>
          </p:nvSpPr>
          <p:spPr>
            <a:xfrm>
              <a:off x="8233425" y="4402175"/>
              <a:ext cx="3058490" cy="4301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图像分割</a:t>
              </a:r>
            </a:p>
          </p:txBody>
        </p:sp>
        <p:sp>
          <p:nvSpPr>
            <p:cNvPr id="12" name="Shape 119">
              <a:extLst>
                <a:ext uri="{FF2B5EF4-FFF2-40B4-BE49-F238E27FC236}">
                  <a16:creationId xmlns:a16="http://schemas.microsoft.com/office/drawing/2014/main" id="{6107D30C-55CC-4702-B353-1568B9459D9A}"/>
                </a:ext>
              </a:extLst>
            </p:cNvPr>
            <p:cNvSpPr/>
            <p:nvPr/>
          </p:nvSpPr>
          <p:spPr>
            <a:xfrm>
              <a:off x="6112725" y="3578787"/>
              <a:ext cx="308988" cy="566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44" y="111783"/>
                  </a:moveTo>
                  <a:cubicBezTo>
                    <a:pt x="109944" y="113294"/>
                    <a:pt x="107694" y="114511"/>
                    <a:pt x="104922" y="114511"/>
                  </a:cubicBezTo>
                  <a:cubicBezTo>
                    <a:pt x="103477" y="114511"/>
                    <a:pt x="102200" y="114177"/>
                    <a:pt x="101283" y="113650"/>
                  </a:cubicBezTo>
                  <a:lnTo>
                    <a:pt x="101261" y="113661"/>
                  </a:lnTo>
                  <a:lnTo>
                    <a:pt x="99950" y="113011"/>
                  </a:lnTo>
                  <a:lnTo>
                    <a:pt x="99950" y="6977"/>
                  </a:lnTo>
                  <a:lnTo>
                    <a:pt x="101416" y="6255"/>
                  </a:lnTo>
                  <a:lnTo>
                    <a:pt x="101433" y="6261"/>
                  </a:lnTo>
                  <a:cubicBezTo>
                    <a:pt x="102338" y="5788"/>
                    <a:pt x="103561" y="5483"/>
                    <a:pt x="104922" y="5483"/>
                  </a:cubicBezTo>
                  <a:cubicBezTo>
                    <a:pt x="107694" y="5483"/>
                    <a:pt x="109944" y="6711"/>
                    <a:pt x="109944" y="8216"/>
                  </a:cubicBezTo>
                  <a:cubicBezTo>
                    <a:pt x="109944" y="8216"/>
                    <a:pt x="109944" y="111783"/>
                    <a:pt x="109944" y="111783"/>
                  </a:cubicBezTo>
                  <a:close/>
                  <a:moveTo>
                    <a:pt x="89955" y="108044"/>
                  </a:moveTo>
                  <a:lnTo>
                    <a:pt x="39977" y="83211"/>
                  </a:lnTo>
                  <a:lnTo>
                    <a:pt x="39977" y="36705"/>
                  </a:lnTo>
                  <a:lnTo>
                    <a:pt x="42216" y="35594"/>
                  </a:lnTo>
                  <a:lnTo>
                    <a:pt x="42194" y="35588"/>
                  </a:lnTo>
                  <a:lnTo>
                    <a:pt x="89955" y="11927"/>
                  </a:lnTo>
                  <a:cubicBezTo>
                    <a:pt x="89955" y="11927"/>
                    <a:pt x="89955" y="108044"/>
                    <a:pt x="89955" y="108044"/>
                  </a:cubicBezTo>
                  <a:close/>
                  <a:moveTo>
                    <a:pt x="29983" y="81377"/>
                  </a:moveTo>
                  <a:cubicBezTo>
                    <a:pt x="18577" y="79355"/>
                    <a:pt x="9994" y="70555"/>
                    <a:pt x="9994" y="60000"/>
                  </a:cubicBezTo>
                  <a:cubicBezTo>
                    <a:pt x="9994" y="49444"/>
                    <a:pt x="18577" y="40638"/>
                    <a:pt x="29983" y="38622"/>
                  </a:cubicBezTo>
                  <a:cubicBezTo>
                    <a:pt x="29983" y="38622"/>
                    <a:pt x="29983" y="81377"/>
                    <a:pt x="29983" y="81377"/>
                  </a:cubicBezTo>
                  <a:close/>
                  <a:moveTo>
                    <a:pt x="119938" y="8483"/>
                  </a:moveTo>
                  <a:cubicBezTo>
                    <a:pt x="119950" y="8377"/>
                    <a:pt x="120000" y="8277"/>
                    <a:pt x="120000" y="8177"/>
                  </a:cubicBezTo>
                  <a:cubicBezTo>
                    <a:pt x="120000" y="3655"/>
                    <a:pt x="113255" y="0"/>
                    <a:pt x="104938" y="0"/>
                  </a:cubicBezTo>
                  <a:cubicBezTo>
                    <a:pt x="100683" y="0"/>
                    <a:pt x="96861" y="966"/>
                    <a:pt x="94122" y="2505"/>
                  </a:cubicBezTo>
                  <a:lnTo>
                    <a:pt x="32994" y="32805"/>
                  </a:lnTo>
                  <a:cubicBezTo>
                    <a:pt x="14600" y="33611"/>
                    <a:pt x="0" y="45461"/>
                    <a:pt x="0" y="60000"/>
                  </a:cubicBezTo>
                  <a:cubicBezTo>
                    <a:pt x="0" y="74583"/>
                    <a:pt x="14700" y="86461"/>
                    <a:pt x="33177" y="87200"/>
                  </a:cubicBezTo>
                  <a:lnTo>
                    <a:pt x="94122" y="117488"/>
                  </a:lnTo>
                  <a:cubicBezTo>
                    <a:pt x="96855" y="119033"/>
                    <a:pt x="100683" y="120000"/>
                    <a:pt x="104938" y="120000"/>
                  </a:cubicBezTo>
                  <a:cubicBezTo>
                    <a:pt x="113255" y="120000"/>
                    <a:pt x="120000" y="116338"/>
                    <a:pt x="120000" y="111827"/>
                  </a:cubicBezTo>
                  <a:cubicBezTo>
                    <a:pt x="120000" y="111722"/>
                    <a:pt x="119950" y="111622"/>
                    <a:pt x="119938" y="111516"/>
                  </a:cubicBezTo>
                  <a:cubicBezTo>
                    <a:pt x="119938" y="111516"/>
                    <a:pt x="119938" y="8483"/>
                    <a:pt x="119938" y="84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>
                <a:latin typeface="楷体" panose="02010609060101010101" pitchFamily="49" charset="-122"/>
                <a:ea typeface="楷体" panose="02010609060101010101" pitchFamily="49" charset="-122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3" name="Shape 120">
              <a:extLst>
                <a:ext uri="{FF2B5EF4-FFF2-40B4-BE49-F238E27FC236}">
                  <a16:creationId xmlns:a16="http://schemas.microsoft.com/office/drawing/2014/main" id="{9B1E6C71-D442-4A74-8A44-E4CBD20F36BB}"/>
                </a:ext>
              </a:extLst>
            </p:cNvPr>
            <p:cNvSpPr/>
            <p:nvPr/>
          </p:nvSpPr>
          <p:spPr>
            <a:xfrm>
              <a:off x="9451271" y="3578787"/>
              <a:ext cx="411782" cy="566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1783"/>
                  </a:moveTo>
                  <a:cubicBezTo>
                    <a:pt x="82500" y="113294"/>
                    <a:pt x="80811" y="114511"/>
                    <a:pt x="78727" y="114511"/>
                  </a:cubicBezTo>
                  <a:cubicBezTo>
                    <a:pt x="77650" y="114511"/>
                    <a:pt x="76688" y="114177"/>
                    <a:pt x="76000" y="113650"/>
                  </a:cubicBezTo>
                  <a:lnTo>
                    <a:pt x="75983" y="113661"/>
                  </a:lnTo>
                  <a:lnTo>
                    <a:pt x="75000" y="113011"/>
                  </a:lnTo>
                  <a:lnTo>
                    <a:pt x="75000" y="6977"/>
                  </a:lnTo>
                  <a:lnTo>
                    <a:pt x="76100" y="6255"/>
                  </a:lnTo>
                  <a:lnTo>
                    <a:pt x="76111" y="6261"/>
                  </a:lnTo>
                  <a:cubicBezTo>
                    <a:pt x="76788" y="5788"/>
                    <a:pt x="77711" y="5483"/>
                    <a:pt x="78727" y="5483"/>
                  </a:cubicBezTo>
                  <a:cubicBezTo>
                    <a:pt x="80811" y="5483"/>
                    <a:pt x="82500" y="6711"/>
                    <a:pt x="82500" y="8216"/>
                  </a:cubicBezTo>
                  <a:cubicBezTo>
                    <a:pt x="82500" y="8216"/>
                    <a:pt x="82500" y="111783"/>
                    <a:pt x="82500" y="111783"/>
                  </a:cubicBezTo>
                  <a:close/>
                  <a:moveTo>
                    <a:pt x="67500" y="108044"/>
                  </a:moveTo>
                  <a:lnTo>
                    <a:pt x="30000" y="83211"/>
                  </a:lnTo>
                  <a:lnTo>
                    <a:pt x="30000" y="36705"/>
                  </a:lnTo>
                  <a:lnTo>
                    <a:pt x="31677" y="35594"/>
                  </a:lnTo>
                  <a:lnTo>
                    <a:pt x="31661" y="35588"/>
                  </a:lnTo>
                  <a:lnTo>
                    <a:pt x="67500" y="11927"/>
                  </a:lnTo>
                  <a:cubicBezTo>
                    <a:pt x="67500" y="11927"/>
                    <a:pt x="67500" y="108044"/>
                    <a:pt x="67500" y="108044"/>
                  </a:cubicBezTo>
                  <a:close/>
                  <a:moveTo>
                    <a:pt x="22500" y="81377"/>
                  </a:moveTo>
                  <a:cubicBezTo>
                    <a:pt x="13938" y="79355"/>
                    <a:pt x="7500" y="70555"/>
                    <a:pt x="7500" y="60000"/>
                  </a:cubicBezTo>
                  <a:cubicBezTo>
                    <a:pt x="7500" y="49444"/>
                    <a:pt x="13938" y="40638"/>
                    <a:pt x="22500" y="38622"/>
                  </a:cubicBezTo>
                  <a:cubicBezTo>
                    <a:pt x="22500" y="38622"/>
                    <a:pt x="22500" y="81377"/>
                    <a:pt x="22500" y="81377"/>
                  </a:cubicBezTo>
                  <a:close/>
                  <a:moveTo>
                    <a:pt x="90044" y="8177"/>
                  </a:moveTo>
                  <a:cubicBezTo>
                    <a:pt x="90044" y="3655"/>
                    <a:pt x="84983" y="0"/>
                    <a:pt x="78744" y="0"/>
                  </a:cubicBezTo>
                  <a:cubicBezTo>
                    <a:pt x="75550" y="0"/>
                    <a:pt x="72683" y="966"/>
                    <a:pt x="70627" y="2505"/>
                  </a:cubicBezTo>
                  <a:lnTo>
                    <a:pt x="24755" y="32805"/>
                  </a:lnTo>
                  <a:cubicBezTo>
                    <a:pt x="10955" y="33611"/>
                    <a:pt x="0" y="45461"/>
                    <a:pt x="0" y="60000"/>
                  </a:cubicBezTo>
                  <a:cubicBezTo>
                    <a:pt x="0" y="74583"/>
                    <a:pt x="11027" y="86461"/>
                    <a:pt x="24894" y="87200"/>
                  </a:cubicBezTo>
                  <a:lnTo>
                    <a:pt x="70627" y="117488"/>
                  </a:lnTo>
                  <a:cubicBezTo>
                    <a:pt x="72683" y="119033"/>
                    <a:pt x="75550" y="120000"/>
                    <a:pt x="78744" y="120000"/>
                  </a:cubicBezTo>
                  <a:cubicBezTo>
                    <a:pt x="84983" y="120000"/>
                    <a:pt x="90044" y="116338"/>
                    <a:pt x="90044" y="111827"/>
                  </a:cubicBezTo>
                  <a:cubicBezTo>
                    <a:pt x="90044" y="111722"/>
                    <a:pt x="90005" y="111622"/>
                    <a:pt x="90000" y="111516"/>
                  </a:cubicBezTo>
                  <a:lnTo>
                    <a:pt x="90000" y="8483"/>
                  </a:lnTo>
                  <a:cubicBezTo>
                    <a:pt x="90005" y="8377"/>
                    <a:pt x="90044" y="8277"/>
                    <a:pt x="90044" y="8177"/>
                  </a:cubicBezTo>
                  <a:moveTo>
                    <a:pt x="101250" y="43638"/>
                  </a:moveTo>
                  <a:cubicBezTo>
                    <a:pt x="99177" y="43638"/>
                    <a:pt x="97500" y="44855"/>
                    <a:pt x="97500" y="46361"/>
                  </a:cubicBezTo>
                  <a:cubicBezTo>
                    <a:pt x="97500" y="47872"/>
                    <a:pt x="99177" y="49088"/>
                    <a:pt x="101250" y="49088"/>
                  </a:cubicBezTo>
                  <a:cubicBezTo>
                    <a:pt x="107466" y="49088"/>
                    <a:pt x="112500" y="53977"/>
                    <a:pt x="112500" y="60000"/>
                  </a:cubicBezTo>
                  <a:cubicBezTo>
                    <a:pt x="112500" y="66022"/>
                    <a:pt x="107466" y="70911"/>
                    <a:pt x="101250" y="70911"/>
                  </a:cubicBezTo>
                  <a:cubicBezTo>
                    <a:pt x="99177" y="70911"/>
                    <a:pt x="97500" y="72127"/>
                    <a:pt x="97500" y="73638"/>
                  </a:cubicBezTo>
                  <a:cubicBezTo>
                    <a:pt x="97500" y="75144"/>
                    <a:pt x="99177" y="76361"/>
                    <a:pt x="101250" y="76361"/>
                  </a:cubicBezTo>
                  <a:cubicBezTo>
                    <a:pt x="111605" y="76361"/>
                    <a:pt x="120000" y="69033"/>
                    <a:pt x="120000" y="60000"/>
                  </a:cubicBezTo>
                  <a:cubicBezTo>
                    <a:pt x="120000" y="50961"/>
                    <a:pt x="111605" y="43638"/>
                    <a:pt x="101250" y="436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>
                <a:latin typeface="楷体" panose="02010609060101010101" pitchFamily="49" charset="-122"/>
                <a:ea typeface="楷体" panose="02010609060101010101" pitchFamily="49" charset="-122"/>
                <a:cs typeface="Lato" panose="020F0502020204030203"/>
                <a:sym typeface="Lato" panose="020F0502020204030203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15CF68E-A8DD-435D-A9A4-59A2685A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52" y="1331915"/>
            <a:ext cx="3112166" cy="18161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92A5CD-6D60-410E-9B09-2CEBE02E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17" y="1331915"/>
            <a:ext cx="3112165" cy="18571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318E5B-F90C-457E-BC59-0F8BD8B62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331" y="1338985"/>
            <a:ext cx="3112164" cy="18554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E7D95FA-DED8-4879-A4FC-B5C0E0B270FF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赋能组开发平台介绍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C03B795-B6D5-4B5F-8F9D-A68A01D5CE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7D53CF7-D899-457A-A9F1-82B052F85166}"/>
              </a:ext>
            </a:extLst>
          </p:cNvPr>
          <p:cNvSpPr txBox="1"/>
          <p:nvPr/>
        </p:nvSpPr>
        <p:spPr>
          <a:xfrm>
            <a:off x="599985" y="655506"/>
            <a:ext cx="46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图像开发的三类任务：</a:t>
            </a:r>
          </a:p>
        </p:txBody>
      </p:sp>
    </p:spTree>
    <p:extLst>
      <p:ext uri="{BB962C8B-B14F-4D97-AF65-F5344CB8AC3E}">
        <p14:creationId xmlns:p14="http://schemas.microsoft.com/office/powerpoint/2010/main" val="3304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2D3B050-0FE2-4285-A4F0-4209593807E9}"/>
              </a:ext>
            </a:extLst>
          </p:cNvPr>
          <p:cNvSpPr/>
          <p:nvPr/>
        </p:nvSpPr>
        <p:spPr>
          <a:xfrm>
            <a:off x="7177633" y="230200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人是否佩戴口罩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097157-A4A7-46A4-82F5-F02C5A1C978F}"/>
              </a:ext>
            </a:extLst>
          </p:cNvPr>
          <p:cNvSpPr/>
          <p:nvPr/>
        </p:nvSpPr>
        <p:spPr>
          <a:xfrm>
            <a:off x="1669863" y="403093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输液瓶中是否还有液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542127-2E30-4027-B381-C30EE6DDC483}"/>
              </a:ext>
            </a:extLst>
          </p:cNvPr>
          <p:cNvSpPr/>
          <p:nvPr/>
        </p:nvSpPr>
        <p:spPr>
          <a:xfrm>
            <a:off x="7177633" y="40309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岩石分类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BD18A9-4CD3-42DA-AA06-66B96AB4DF09}"/>
              </a:ext>
            </a:extLst>
          </p:cNvPr>
          <p:cNvSpPr/>
          <p:nvPr/>
        </p:nvSpPr>
        <p:spPr>
          <a:xfrm>
            <a:off x="1669863" y="2302002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区分一张图片中的动物是猫还是狗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06D604-15D2-4C2D-82C7-24C7795E9C27}"/>
              </a:ext>
            </a:extLst>
          </p:cNvPr>
          <p:cNvSpPr/>
          <p:nvPr/>
        </p:nvSpPr>
        <p:spPr>
          <a:xfrm>
            <a:off x="1159520" y="2302002"/>
            <a:ext cx="349533" cy="349533"/>
          </a:xfrm>
          <a:prstGeom prst="ellipse">
            <a:avLst/>
          </a:prstGeom>
          <a:solidFill>
            <a:srgbClr val="77CBF2"/>
          </a:solidFill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E08600A-B275-4DAC-8205-4BD6D3E01831}"/>
              </a:ext>
            </a:extLst>
          </p:cNvPr>
          <p:cNvSpPr/>
          <p:nvPr/>
        </p:nvSpPr>
        <p:spPr>
          <a:xfrm>
            <a:off x="1159520" y="4013685"/>
            <a:ext cx="349533" cy="349533"/>
          </a:xfrm>
          <a:prstGeom prst="ellipse">
            <a:avLst/>
          </a:prstGeom>
          <a:solidFill>
            <a:srgbClr val="77CBF2"/>
          </a:solidFill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3ADD427-86EB-4C73-8EB9-08113333B21D}"/>
              </a:ext>
            </a:extLst>
          </p:cNvPr>
          <p:cNvSpPr/>
          <p:nvPr/>
        </p:nvSpPr>
        <p:spPr>
          <a:xfrm>
            <a:off x="6429075" y="2302002"/>
            <a:ext cx="349533" cy="349533"/>
          </a:xfrm>
          <a:prstGeom prst="ellipse">
            <a:avLst/>
          </a:prstGeom>
          <a:solidFill>
            <a:srgbClr val="77CBF2"/>
          </a:solidFill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1F101F4-B9E6-467D-A955-9C151E43420B}"/>
              </a:ext>
            </a:extLst>
          </p:cNvPr>
          <p:cNvSpPr/>
          <p:nvPr/>
        </p:nvSpPr>
        <p:spPr>
          <a:xfrm>
            <a:off x="6429075" y="4013685"/>
            <a:ext cx="349533" cy="349533"/>
          </a:xfrm>
          <a:prstGeom prst="ellipse">
            <a:avLst/>
          </a:prstGeom>
          <a:solidFill>
            <a:srgbClr val="77CBF2"/>
          </a:solidFill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4F6326-35F0-4E9A-92DC-06BC99AB6DA0}"/>
              </a:ext>
            </a:extLst>
          </p:cNvPr>
          <p:cNvSpPr txBox="1"/>
          <p:nvPr/>
        </p:nvSpPr>
        <p:spPr>
          <a:xfrm>
            <a:off x="599985" y="83879"/>
            <a:ext cx="36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赋能组开发平台介绍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E917F0-03CC-4C37-B0D8-5D8E183C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5622" r="19790" b="36225"/>
          <a:stretch/>
        </p:blipFill>
        <p:spPr>
          <a:xfrm>
            <a:off x="0" y="0"/>
            <a:ext cx="695943" cy="5063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593048-BAB1-4FBE-BC43-C2B1A8B18E6B}"/>
              </a:ext>
            </a:extLst>
          </p:cNvPr>
          <p:cNvSpPr txBox="1"/>
          <p:nvPr/>
        </p:nvSpPr>
        <p:spPr>
          <a:xfrm>
            <a:off x="1117071" y="5038054"/>
            <a:ext cx="106240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在实际开发中，这些任务使用图像分类、图像分割、物体检测都是可以的！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4000" dirty="0">
                <a:solidFill>
                  <a:srgbClr val="FF0000"/>
                </a:solidFill>
              </a:rPr>
              <a:t>根据具体任务来设定！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CEDF54-613D-4BC2-A2D9-29771E7C4BEE}"/>
              </a:ext>
            </a:extLst>
          </p:cNvPr>
          <p:cNvSpPr txBox="1"/>
          <p:nvPr/>
        </p:nvSpPr>
        <p:spPr>
          <a:xfrm>
            <a:off x="347971" y="1177551"/>
            <a:ext cx="1143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以下这些都是什么任务？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1227</Words>
  <Application>Microsoft Office PowerPoint</Application>
  <PresentationFormat>宽屏</PresentationFormat>
  <Paragraphs>104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楷体</vt:lpstr>
      <vt:lpstr>文悦古典明朝体 (非商业使用) W5</vt:lpstr>
      <vt:lpstr>新蒂文徵明體</vt:lpstr>
      <vt:lpstr>Arial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荣胜</cp:lastModifiedBy>
  <cp:revision>107</cp:revision>
  <dcterms:created xsi:type="dcterms:W3CDTF">2019-03-12T06:51:57Z</dcterms:created>
  <dcterms:modified xsi:type="dcterms:W3CDTF">2021-04-22T12:58:49Z</dcterms:modified>
</cp:coreProperties>
</file>