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02" r:id="rId3"/>
    <p:sldId id="456" r:id="rId4"/>
    <p:sldId id="461" r:id="rId5"/>
    <p:sldId id="483" r:id="rId6"/>
    <p:sldId id="468" r:id="rId7"/>
    <p:sldId id="470" r:id="rId8"/>
    <p:sldId id="478" r:id="rId9"/>
    <p:sldId id="473" r:id="rId10"/>
    <p:sldId id="475" r:id="rId11"/>
    <p:sldId id="476" r:id="rId12"/>
    <p:sldId id="301" r:id="rId13"/>
  </p:sldIdLst>
  <p:sldSz cx="12192000" cy="6858000"/>
  <p:notesSz cx="12192000" cy="6858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2" userDrawn="1">
          <p15:clr>
            <a:srgbClr val="A4A3A4"/>
          </p15:clr>
        </p15:guide>
        <p15:guide id="2" pos="22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47"/>
    <a:srgbClr val="007C5B"/>
    <a:srgbClr val="44C1A3"/>
    <a:srgbClr val="63A537"/>
    <a:srgbClr val="99CB38"/>
    <a:srgbClr val="516F5F"/>
    <a:srgbClr val="34473D"/>
    <a:srgbClr val="76B7DA"/>
    <a:srgbClr val="F0D5B6"/>
    <a:srgbClr val="D96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12"/>
        <p:guide pos="22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16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83"/>
            <a:ext cx="10363200" cy="23876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102"/>
            <a:ext cx="9144000" cy="165579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464"/>
            <a:ext cx="2743200" cy="365132"/>
          </a:xfrm>
        </p:spPr>
        <p:txBody>
          <a:bodyPr/>
          <a:lstStyle/>
          <a:p>
            <a:fld id="{CDA93117-7005-4068-8700-8A639C821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464"/>
            <a:ext cx="4114800" cy="36513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9F18-25FA-4409-9194-7093569276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0.png"/><Relationship Id="rId15" Type="http://schemas.openxmlformats.org/officeDocument/2006/relationships/image" Target="../media/image9.png"/><Relationship Id="rId14" Type="http://schemas.openxmlformats.org/officeDocument/2006/relationships/image" Target="../media/image8.png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12.png"/><Relationship Id="rId3" Type="http://schemas.openxmlformats.org/officeDocument/2006/relationships/tags" Target="../tags/tag10.xml"/><Relationship Id="rId29" Type="http://schemas.openxmlformats.org/officeDocument/2006/relationships/tags" Target="../tags/tag36.xml"/><Relationship Id="rId28" Type="http://schemas.openxmlformats.org/officeDocument/2006/relationships/tags" Target="../tags/tag35.xml"/><Relationship Id="rId27" Type="http://schemas.openxmlformats.org/officeDocument/2006/relationships/tags" Target="../tags/tag34.xml"/><Relationship Id="rId26" Type="http://schemas.openxmlformats.org/officeDocument/2006/relationships/tags" Target="../tags/tag33.xml"/><Relationship Id="rId25" Type="http://schemas.openxmlformats.org/officeDocument/2006/relationships/tags" Target="../tags/tag32.xml"/><Relationship Id="rId24" Type="http://schemas.openxmlformats.org/officeDocument/2006/relationships/tags" Target="../tags/tag31.xml"/><Relationship Id="rId23" Type="http://schemas.openxmlformats.org/officeDocument/2006/relationships/tags" Target="../tags/tag30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9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../media/image16.png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image" Target="../media/image15.png"/><Relationship Id="rId4" Type="http://schemas.openxmlformats.org/officeDocument/2006/relationships/tags" Target="../tags/tag38.xml"/><Relationship Id="rId3" Type="http://schemas.openxmlformats.org/officeDocument/2006/relationships/image" Target="../media/image14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2.png"/><Relationship Id="rId20" Type="http://schemas.openxmlformats.org/officeDocument/2006/relationships/tags" Target="../tags/tag52.xml"/><Relationship Id="rId2" Type="http://schemas.openxmlformats.org/officeDocument/2006/relationships/image" Target="../media/image13.png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image" Target="../media/image15.png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2.png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image" Target="../media/image17.png"/><Relationship Id="rId10" Type="http://schemas.openxmlformats.org/officeDocument/2006/relationships/tags" Target="../tags/tag61.xml"/><Relationship Id="rId1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2.png"/><Relationship Id="rId20" Type="http://schemas.openxmlformats.org/officeDocument/2006/relationships/tags" Target="../tags/tag89.xml"/><Relationship Id="rId2" Type="http://schemas.openxmlformats.org/officeDocument/2006/relationships/tags" Target="../tags/tag72.xml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image" Target="../media/image23.png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12.png"/><Relationship Id="rId23" Type="http://schemas.openxmlformats.org/officeDocument/2006/relationships/tags" Target="../tags/tag111.xml"/><Relationship Id="rId22" Type="http://schemas.openxmlformats.org/officeDocument/2006/relationships/tags" Target="../tags/tag110.xml"/><Relationship Id="rId21" Type="http://schemas.openxmlformats.org/officeDocument/2006/relationships/tags" Target="../tags/tag109.xml"/><Relationship Id="rId20" Type="http://schemas.openxmlformats.org/officeDocument/2006/relationships/tags" Target="../tags/tag108.xml"/><Relationship Id="rId2" Type="http://schemas.openxmlformats.org/officeDocument/2006/relationships/tags" Target="../tags/tag91.xml"/><Relationship Id="rId19" Type="http://schemas.openxmlformats.org/officeDocument/2006/relationships/tags" Target="../tags/tag107.xml"/><Relationship Id="rId18" Type="http://schemas.openxmlformats.org/officeDocument/2006/relationships/tags" Target="../tags/tag106.xml"/><Relationship Id="rId17" Type="http://schemas.openxmlformats.org/officeDocument/2006/relationships/image" Target="../media/image24.png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0" y="1676400"/>
            <a:ext cx="12192000" cy="2888615"/>
          </a:xfrm>
          <a:prstGeom prst="rect">
            <a:avLst/>
          </a:prstGeom>
          <a:solidFill>
            <a:srgbClr val="007C5B"/>
          </a:solidFill>
        </p:spPr>
        <p:txBody>
          <a:bodyPr vert="horz" wrap="square" lIns="0" tIns="13335" rIns="0" bIns="0" rtlCol="0"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75" dirty="0" err="1">
                <a:solidFill>
                  <a:srgbClr val="007C5B"/>
                </a:solidFill>
                <a:latin typeface="Arial Black" panose="020B0A04020102020204" pitchFamily="34" charset="0"/>
              </a:rPr>
              <a:t>lvyGPT：...</a:t>
            </a:r>
            <a:endParaRPr lang="en-US" sz="4400" spc="-175" dirty="0" err="1">
              <a:solidFill>
                <a:srgbClr val="007C5B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1981200"/>
            <a:ext cx="1080960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br>
              <a:rPr lang="en-US" sz="3200" spc="-175" dirty="0" err="1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spc="-175" dirty="0" err="1">
                <a:solidFill>
                  <a:schemeClr val="bg1"/>
                </a:solidFill>
                <a:latin typeface="Arial Black" panose="020B0A04020102020204" pitchFamily="34" charset="0"/>
              </a:rPr>
              <a:t>IvyGPT:  InteractiVe Chinese pathwaY language model in medical domain</a:t>
            </a:r>
            <a:endParaRPr lang="en-US" sz="3200" spc="-175" dirty="0" err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图片 8" descr="4552604-globe-internet-sphere-web_1213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" y="6172200"/>
            <a:ext cx="321945" cy="321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490855" y="6172200"/>
            <a:ext cx="3498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Demo</a:t>
            </a:r>
            <a:r>
              <a:rPr lang="zh-CN" altLang="en-US" sz="1600"/>
              <a:t>：</a:t>
            </a:r>
            <a:r>
              <a:rPr lang="en-US" altLang="zh-CN" sz="1600"/>
              <a:t>http://81.71.71.157:52022/</a:t>
            </a:r>
            <a:endParaRPr lang="en-US" altLang="zh-CN" sz="1600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385060" y="1066800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5"/>
            </p:custDataLst>
          </p:nvPr>
        </p:nvPicPr>
        <p:blipFill>
          <a:blip r:embed="rId6"/>
          <a:srcRect r="79245"/>
          <a:stretch>
            <a:fillRect/>
          </a:stretch>
        </p:blipFill>
        <p:spPr>
          <a:xfrm>
            <a:off x="1982470" y="1066800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54711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and Discussion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34542" y="5404729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Rectangle 3"/>
          <p:cNvSpPr/>
          <p:nvPr/>
        </p:nvSpPr>
        <p:spPr>
          <a:xfrm>
            <a:off x="0" y="1612265"/>
            <a:ext cx="12192000" cy="4069080"/>
          </a:xfrm>
          <a:prstGeom prst="rect">
            <a:avLst/>
          </a:prstGeom>
          <a:solidFill>
            <a:srgbClr val="006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709095" y="1829019"/>
            <a:ext cx="158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GB" sz="2400" b="1">
                <a:solidFill>
                  <a:schemeClr val="bg2"/>
                </a:solidFill>
                <a:latin typeface="+mj-lt"/>
              </a:rPr>
              <a:t>Limitations</a:t>
            </a:r>
            <a:endParaRPr lang="en-US" altLang="en-GB" sz="2400" b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08900" y="2329180"/>
            <a:ext cx="4483100" cy="1252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en-GB" b="1">
                <a:solidFill>
                  <a:schemeClr val="bg2"/>
                </a:solidFill>
              </a:rPr>
              <a:t>D</a:t>
            </a:r>
            <a:r>
              <a:rPr lang="en-GB" b="1">
                <a:solidFill>
                  <a:schemeClr val="bg2"/>
                </a:solidFill>
              </a:rPr>
              <a:t>ata insufficiency</a:t>
            </a:r>
            <a:r>
              <a:rPr lang="en-US" altLang="en-GB" b="1">
                <a:solidFill>
                  <a:schemeClr val="bg2"/>
                </a:solidFill>
              </a:rPr>
              <a:t>.</a:t>
            </a:r>
            <a:endParaRPr lang="en-GB" b="1">
              <a:solidFill>
                <a:schemeClr val="bg2"/>
              </a:solidFill>
            </a:endParaRPr>
          </a:p>
          <a:p>
            <a:r>
              <a:rPr lang="en-US" altLang="en-GB" b="1">
                <a:solidFill>
                  <a:schemeClr val="bg2"/>
                </a:solidFill>
              </a:rPr>
              <a:t>L</a:t>
            </a:r>
            <a:r>
              <a:rPr lang="en-GB" b="1">
                <a:solidFill>
                  <a:schemeClr val="bg2"/>
                </a:solidFill>
              </a:rPr>
              <a:t>imited model capacity</a:t>
            </a:r>
            <a:r>
              <a:rPr lang="en-US" altLang="en-GB" b="1">
                <a:solidFill>
                  <a:schemeClr val="bg2"/>
                </a:solidFill>
              </a:rPr>
              <a:t>.</a:t>
            </a:r>
            <a:endParaRPr lang="en-GB" b="1">
              <a:solidFill>
                <a:schemeClr val="bg2"/>
              </a:solidFill>
            </a:endParaRPr>
          </a:p>
          <a:p>
            <a:r>
              <a:rPr lang="en-GB" b="1">
                <a:solidFill>
                  <a:schemeClr val="bg2"/>
                </a:solidFill>
              </a:rPr>
              <a:t>Ethical and Responsibility Issues</a:t>
            </a:r>
            <a:r>
              <a:rPr lang="en-US" altLang="en-GB" b="1">
                <a:solidFill>
                  <a:schemeClr val="bg2"/>
                </a:solidFill>
              </a:rPr>
              <a:t> </a:t>
            </a:r>
            <a:r>
              <a:rPr lang="en-GB" b="1">
                <a:solidFill>
                  <a:schemeClr val="bg2"/>
                </a:solidFill>
              </a:rPr>
              <a:t>need to be carefully addressed </a:t>
            </a:r>
            <a:r>
              <a:rPr lang="en-US" altLang="en-GB" b="1">
                <a:solidFill>
                  <a:schemeClr val="bg2"/>
                </a:solidFill>
              </a:rPr>
              <a:t>.</a:t>
            </a:r>
            <a:endParaRPr lang="en-US" altLang="en-GB" b="1">
              <a:solidFill>
                <a:schemeClr val="bg2"/>
              </a:solidFill>
            </a:endParaRPr>
          </a:p>
        </p:txBody>
      </p:sp>
      <p:cxnSp>
        <p:nvCxnSpPr>
          <p:cNvPr id="11" name="Straight Connector 12"/>
          <p:cNvCxnSpPr/>
          <p:nvPr/>
        </p:nvCxnSpPr>
        <p:spPr>
          <a:xfrm flipH="1">
            <a:off x="7772856" y="5486647"/>
            <a:ext cx="396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3"/>
          <p:cNvCxnSpPr/>
          <p:nvPr/>
        </p:nvCxnSpPr>
        <p:spPr>
          <a:xfrm flipH="1">
            <a:off x="7773083" y="3582161"/>
            <a:ext cx="38868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7"/>
          <p:cNvSpPr txBox="1"/>
          <p:nvPr/>
        </p:nvSpPr>
        <p:spPr>
          <a:xfrm>
            <a:off x="7708781" y="3657491"/>
            <a:ext cx="1765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Future Work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39" name="TextBox 29"/>
          <p:cNvSpPr txBox="1"/>
          <p:nvPr/>
        </p:nvSpPr>
        <p:spPr>
          <a:xfrm>
            <a:off x="5545834" y="1676619"/>
            <a:ext cx="10604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smtClean="0">
                <a:solidFill>
                  <a:schemeClr val="bg2"/>
                </a:solidFill>
                <a:latin typeface="+mj-lt"/>
              </a:rPr>
              <a:t>IvyGPT</a:t>
            </a:r>
            <a:endParaRPr lang="en-US" sz="2400" b="1" smtClean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1" name="TextBox 31"/>
          <p:cNvSpPr txBox="1"/>
          <p:nvPr/>
        </p:nvSpPr>
        <p:spPr>
          <a:xfrm>
            <a:off x="3232935" y="2337085"/>
            <a:ext cx="13906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chemeClr val="bg2"/>
                </a:solidFill>
                <a:latin typeface="+mj-lt"/>
              </a:rPr>
              <a:t>Summary</a:t>
            </a:r>
            <a:endParaRPr lang="en-US" sz="2400" b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43" name="Freeform 33"/>
          <p:cNvSpPr>
            <a:spLocks noEditPoints="1"/>
          </p:cNvSpPr>
          <p:nvPr/>
        </p:nvSpPr>
        <p:spPr bwMode="auto">
          <a:xfrm>
            <a:off x="4234205" y="4102643"/>
            <a:ext cx="320594" cy="362576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rgbClr val="63A53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TextBox 35"/>
          <p:cNvSpPr txBox="1"/>
          <p:nvPr/>
        </p:nvSpPr>
        <p:spPr>
          <a:xfrm>
            <a:off x="-17145" y="2659380"/>
            <a:ext cx="4215765" cy="7169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indent="0" algn="r" fontAlgn="auto">
              <a:lnSpc>
                <a:spcPct val="200000"/>
              </a:lnSpc>
            </a:pPr>
            <a:r>
              <a:rPr lang="en-GB" b="1" smtClean="0">
                <a:solidFill>
                  <a:schemeClr val="bg2"/>
                </a:solidFill>
              </a:rPr>
              <a:t> </a:t>
            </a:r>
            <a:r>
              <a:rPr lang="en-US" altLang="en-GB" b="1" smtClean="0">
                <a:solidFill>
                  <a:schemeClr val="bg2"/>
                </a:solidFill>
              </a:rPr>
              <a:t>W</a:t>
            </a:r>
            <a:r>
              <a:rPr lang="en-GB" b="1" smtClean="0">
                <a:solidFill>
                  <a:schemeClr val="bg2"/>
                </a:solidFill>
              </a:rPr>
              <a:t>ith 33 billion parameters </a:t>
            </a:r>
            <a:endParaRPr lang="en-GB" b="1" smtClean="0">
              <a:solidFill>
                <a:schemeClr val="bg2"/>
              </a:solidFill>
            </a:endParaRPr>
          </a:p>
          <a:p>
            <a:pPr indent="0" algn="r" fontAlgn="auto">
              <a:lnSpc>
                <a:spcPct val="200000"/>
              </a:lnSpc>
            </a:pPr>
            <a:r>
              <a:rPr lang="en-US" altLang="en-GB" b="1" smtClean="0">
                <a:solidFill>
                  <a:schemeClr val="bg2"/>
                </a:solidFill>
              </a:rPr>
              <a:t>Capable in</a:t>
            </a:r>
            <a:r>
              <a:rPr lang="en-GB" b="1" smtClean="0">
                <a:solidFill>
                  <a:schemeClr val="bg2"/>
                </a:solidFill>
              </a:rPr>
              <a:t> limited computational resources</a:t>
            </a:r>
            <a:endParaRPr lang="en-GB" b="1" smtClean="0">
              <a:solidFill>
                <a:schemeClr val="bg2"/>
              </a:solidFill>
            </a:endParaRPr>
          </a:p>
        </p:txBody>
      </p:sp>
      <p:sp>
        <p:nvSpPr>
          <p:cNvPr id="46" name="Freeform 36"/>
          <p:cNvSpPr>
            <a:spLocks noEditPoints="1"/>
          </p:cNvSpPr>
          <p:nvPr/>
        </p:nvSpPr>
        <p:spPr bwMode="auto">
          <a:xfrm>
            <a:off x="4163767" y="3417202"/>
            <a:ext cx="448449" cy="362576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" name="TextBox 37"/>
          <p:cNvSpPr txBox="1"/>
          <p:nvPr/>
        </p:nvSpPr>
        <p:spPr>
          <a:xfrm>
            <a:off x="111125" y="4020185"/>
            <a:ext cx="4087495" cy="8858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altLang="en-GB" b="1" smtClean="0">
                <a:solidFill>
                  <a:schemeClr val="bg2"/>
                </a:solidFill>
              </a:rPr>
              <a:t>F</a:t>
            </a:r>
            <a:r>
              <a:rPr lang="en-GB" b="1" smtClean="0">
                <a:solidFill>
                  <a:schemeClr val="bg2"/>
                </a:solidFill>
              </a:rPr>
              <a:t>ront-end and back-end separation </a:t>
            </a:r>
            <a:endParaRPr lang="en-GB" b="1" smtClean="0">
              <a:solidFill>
                <a:schemeClr val="bg2"/>
              </a:solidFill>
            </a:endParaRPr>
          </a:p>
          <a:p>
            <a:pPr algn="r"/>
            <a:r>
              <a:rPr lang="en-GB" b="1" smtClean="0">
                <a:solidFill>
                  <a:schemeClr val="bg2"/>
                </a:solidFill>
              </a:rPr>
              <a:t>techniques</a:t>
            </a:r>
            <a:r>
              <a:rPr lang="en-US" altLang="en-GB" b="1" smtClean="0">
                <a:solidFill>
                  <a:schemeClr val="bg2"/>
                </a:solidFill>
              </a:rPr>
              <a:t> </a:t>
            </a:r>
            <a:r>
              <a:rPr lang="en-GB" b="1" smtClean="0">
                <a:solidFill>
                  <a:schemeClr val="bg2"/>
                </a:solidFill>
              </a:rPr>
              <a:t>to facilitate the </a:t>
            </a:r>
            <a:endParaRPr lang="en-GB" b="1" smtClean="0">
              <a:solidFill>
                <a:schemeClr val="bg2"/>
              </a:solidFill>
            </a:endParaRPr>
          </a:p>
          <a:p>
            <a:pPr algn="r"/>
            <a:r>
              <a:rPr lang="en-GB" b="1" smtClean="0">
                <a:solidFill>
                  <a:schemeClr val="bg2"/>
                </a:solidFill>
              </a:rPr>
              <a:t>practical implementation</a:t>
            </a:r>
            <a:endParaRPr lang="en-GB" b="1" smtClean="0">
              <a:solidFill>
                <a:schemeClr val="bg2"/>
              </a:solidFill>
            </a:endParaRPr>
          </a:p>
        </p:txBody>
      </p:sp>
      <p:sp>
        <p:nvSpPr>
          <p:cNvPr id="48" name="Rectangle 13"/>
          <p:cNvSpPr/>
          <p:nvPr/>
        </p:nvSpPr>
        <p:spPr>
          <a:xfrm>
            <a:off x="4935855" y="2212340"/>
            <a:ext cx="2308225" cy="32848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utoShape 29"/>
          <p:cNvSpPr>
            <a:spLocks noChangeAspect="1"/>
          </p:cNvSpPr>
          <p:nvPr/>
        </p:nvSpPr>
        <p:spPr bwMode="auto">
          <a:xfrm>
            <a:off x="4198579" y="2927423"/>
            <a:ext cx="356074" cy="3561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rgbClr val="44C1A3"/>
          </a:solidFill>
          <a:ln>
            <a:noFill/>
          </a:ln>
          <a:effectLst/>
        </p:spPr>
        <p:txBody>
          <a:bodyPr lIns="101578" tIns="101578" rIns="101578" bIns="101578" anchor="ctr"/>
          <a:p>
            <a:pPr defTabSz="913765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0" name="Rectangle 30"/>
          <p:cNvSpPr/>
          <p:nvPr/>
        </p:nvSpPr>
        <p:spPr>
          <a:xfrm>
            <a:off x="4950460" y="2212975"/>
            <a:ext cx="2270760" cy="32873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algn="l" fontAlgn="auto">
              <a:lnSpc>
                <a:spcPct val="125000"/>
              </a:lnSpc>
            </a:pPr>
            <a:r>
              <a:rPr lang="en-GB" sz="2000">
                <a:solidFill>
                  <a:schemeClr val="tx1"/>
                </a:solidFill>
              </a:rPr>
              <a:t>IvyGPT, </a:t>
            </a:r>
            <a:endParaRPr lang="en-GB" sz="2000">
              <a:solidFill>
                <a:schemeClr val="tx1"/>
              </a:solidFill>
            </a:endParaRPr>
          </a:p>
          <a:p>
            <a:pPr indent="0" algn="l" fontAlgn="auto">
              <a:lnSpc>
                <a:spcPct val="125000"/>
              </a:lnSpc>
            </a:pPr>
            <a:r>
              <a:rPr lang="en-GB" sz="1600">
                <a:solidFill>
                  <a:schemeClr val="tx1"/>
                </a:solidFill>
              </a:rPr>
              <a:t>a </a:t>
            </a:r>
            <a:r>
              <a:rPr lang="en-GB" sz="1600" b="1">
                <a:solidFill>
                  <a:schemeClr val="tx1"/>
                </a:solidFill>
              </a:rPr>
              <a:t>medical large language model</a:t>
            </a:r>
            <a:r>
              <a:rPr lang="en-GB" sz="1600">
                <a:solidFill>
                  <a:schemeClr val="tx1"/>
                </a:solidFill>
              </a:rPr>
              <a:t> trained through </a:t>
            </a:r>
            <a:r>
              <a:rPr lang="en-GB" sz="1600" b="1">
                <a:solidFill>
                  <a:schemeClr val="tx1"/>
                </a:solidFill>
              </a:rPr>
              <a:t>supervised fine-tuning </a:t>
            </a:r>
            <a:r>
              <a:rPr lang="en-GB" sz="1600">
                <a:solidFill>
                  <a:schemeClr val="tx1"/>
                </a:solidFill>
              </a:rPr>
              <a:t>using high-quality medical </a:t>
            </a:r>
            <a:r>
              <a:rPr lang="en-US" altLang="en-GB" sz="1600">
                <a:solidFill>
                  <a:schemeClr val="tx1"/>
                </a:solidFill>
              </a:rPr>
              <a:t>Q&amp;As</a:t>
            </a:r>
            <a:r>
              <a:rPr lang="en-GB" sz="1600">
                <a:solidFill>
                  <a:schemeClr val="tx1"/>
                </a:solidFill>
              </a:rPr>
              <a:t> instances and </a:t>
            </a:r>
            <a:r>
              <a:rPr lang="en-GB" sz="1600" b="1">
                <a:solidFill>
                  <a:schemeClr val="tx1"/>
                </a:solidFill>
              </a:rPr>
              <a:t>reinforcement learning</a:t>
            </a:r>
            <a:r>
              <a:rPr lang="en-GB" sz="1600">
                <a:solidFill>
                  <a:schemeClr val="tx1"/>
                </a:solidFill>
              </a:rPr>
              <a:t> based on human feedback.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708900" y="4108450"/>
            <a:ext cx="4323715" cy="1256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</a:t>
            </a:r>
            <a:r>
              <a:rPr lang="en-US" altLang="zh-CN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zh-CN" altLang="en-US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medical expert</a:t>
            </a:r>
            <a:r>
              <a:rPr lang="en-US" altLang="zh-CN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b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Exploring model compression</a:t>
            </a:r>
            <a:r>
              <a:rPr lang="en-US" altLang="zh-CN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techniques</a:t>
            </a:r>
            <a:r>
              <a:rPr lang="en-US" altLang="zh-CN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b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Conducting evaluations and trials in real-world medical settings.</a:t>
            </a:r>
            <a:endParaRPr lang="zh-CN" altLang="en-US" b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4"/>
            </p:custDataLst>
          </p:nvPr>
        </p:nvPicPr>
        <p:blipFill>
          <a:blip r:embed="rId5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14800" y="2714434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1143000" y="1962785"/>
            <a:ext cx="4396105" cy="351663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indent="0" fontAlgn="auto">
              <a:lnSpc>
                <a:spcPct val="200000"/>
              </a:lnSpc>
              <a:spcBef>
                <a:spcPts val="100"/>
              </a:spcBef>
            </a:pP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Large language models (LLMs) are an important research direction in the field of artificial intelligence and have </a:t>
            </a: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experienced</a:t>
            </a: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rapid development since the introduction of ChatGPT in 2022.</a:t>
            </a:r>
            <a:endParaRPr lang="en-US" altLang="zh-CN" sz="2000" b="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indent="0" fontAlgn="auto">
              <a:lnSpc>
                <a:spcPct val="150000"/>
              </a:lnSpc>
              <a:spcBef>
                <a:spcPts val="100"/>
              </a:spcBef>
            </a:pPr>
            <a:endParaRPr lang="en-US" altLang="zh-CN" sz="2000" b="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77000" y="1066800"/>
            <a:ext cx="3877310" cy="5508625"/>
          </a:xfrm>
          <a:prstGeom prst="roundRect">
            <a:avLst>
              <a:gd name="adj" fmla="val 4109"/>
            </a:avLst>
          </a:prstGeom>
          <a:solidFill>
            <a:srgbClr val="EEF2F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6936105" y="1459865"/>
            <a:ext cx="61658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Simple-Line-Icons" panose="02000503000000000000" pitchFamily="2" charset="2"/>
              </a:rPr>
              <a:t>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36105" y="2122170"/>
            <a:ext cx="61658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Simple-Line-Icons" panose="02000503000000000000" pitchFamily="2" charset="2"/>
              </a:rPr>
              <a:t>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36105" y="2785110"/>
            <a:ext cx="61658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Simple-Line-Icons" panose="02000503000000000000" pitchFamily="2" charset="2"/>
              </a:rPr>
              <a:t>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99250" y="1200150"/>
            <a:ext cx="3411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LLMs in Medical field</a:t>
            </a:r>
            <a:endParaRPr lang="en-US" sz="2000" b="1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1" name="Rectangle 10"/>
          <p:cNvSpPr/>
          <p:nvPr/>
        </p:nvSpPr>
        <p:spPr>
          <a:xfrm>
            <a:off x="6477000" y="1676400"/>
            <a:ext cx="3877310" cy="545465"/>
          </a:xfrm>
          <a:prstGeom prst="rect">
            <a:avLst/>
          </a:prstGeom>
          <a:solidFill>
            <a:srgbClr val="00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  Advantages</a:t>
            </a:r>
            <a:endParaRPr lang="en-US" sz="20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12"/>
          <p:cNvSpPr/>
          <p:nvPr/>
        </p:nvSpPr>
        <p:spPr>
          <a:xfrm>
            <a:off x="6503035" y="2197100"/>
            <a:ext cx="3844290" cy="1943735"/>
          </a:xfrm>
          <a:prstGeom prst="rect">
            <a:avLst/>
          </a:prstGeom>
        </p:spPr>
        <p:txBody>
          <a:bodyPr wrap="square">
            <a:noAutofit/>
          </a:bodyPr>
          <a:p>
            <a:pPr indent="0" algn="l" fontAlgn="auto">
              <a:lnSpc>
                <a:spcPct val="150000"/>
              </a:lnSpc>
            </a:pPr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1.</a:t>
            </a:r>
            <a:r>
              <a:rPr lang="en-US" sz="160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P</a:t>
            </a:r>
            <a:r>
              <a:rPr lang="en-US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rovide diagnostic advice, medication recommendations, interpretation of medical reports...</a:t>
            </a:r>
            <a:endParaRPr lang="en-US" sz="16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pc="-35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2.</a:t>
            </a:r>
            <a:r>
              <a:rPr lang="en-US" altLang="zh-CN" sz="1600" spc="-35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 Respond quickly, effective in alleviating hospital patient congestion.</a:t>
            </a:r>
            <a:endParaRPr lang="en-US" altLang="zh-CN" sz="1600" spc="-35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z="1400" spc="-35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40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endParaRPr lang="en-US" sz="1400" smtClean="0">
              <a:solidFill>
                <a:schemeClr val="tx1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6477635" y="4283075"/>
            <a:ext cx="3877310" cy="545465"/>
          </a:xfrm>
          <a:prstGeom prst="rect">
            <a:avLst/>
          </a:prstGeom>
          <a:solidFill>
            <a:srgbClr val="00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sym typeface="+mn-ea"/>
              </a:rPr>
              <a:t>  Disadvantages</a:t>
            </a:r>
            <a:endParaRPr lang="en-US" sz="2000">
              <a:latin typeface="Roboto" panose="02000000000000000000" pitchFamily="2" charset="0"/>
              <a:ea typeface="Roboto" panose="02000000000000000000" pitchFamily="2" charset="0"/>
              <a:sym typeface="+mn-ea"/>
            </a:endParaRPr>
          </a:p>
        </p:txBody>
      </p:sp>
      <p:sp>
        <p:nvSpPr>
          <p:cNvPr id="27" name="Rectangle 12"/>
          <p:cNvSpPr/>
          <p:nvPr/>
        </p:nvSpPr>
        <p:spPr>
          <a:xfrm>
            <a:off x="6478270" y="4806315"/>
            <a:ext cx="3869690" cy="1729740"/>
          </a:xfrm>
          <a:prstGeom prst="rect">
            <a:avLst/>
          </a:prstGeom>
        </p:spPr>
        <p:txBody>
          <a:bodyPr wrap="square">
            <a:noAutofit/>
          </a:bodyPr>
          <a:p>
            <a:pPr indent="0" algn="l" fontAlgn="auto">
              <a:lnSpc>
                <a:spcPct val="150000"/>
              </a:lnSpc>
            </a:pPr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1.</a:t>
            </a:r>
            <a:r>
              <a:rPr lang="en-US" sz="160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LLMs </a:t>
            </a:r>
            <a:r>
              <a:rPr lang="en-US" altLang="zh-CN" sz="1600" spc="-35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are general-purpose models that are not trained for medical domain.</a:t>
            </a:r>
            <a:endParaRPr lang="en-US" altLang="zh-CN" sz="1600" spc="-35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pc="-35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2.</a:t>
            </a:r>
            <a:r>
              <a:rPr lang="en-US" altLang="zh-CN" sz="1600" spc="-35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LLMs need to be adapted to local medical practices and treatment methods.</a:t>
            </a:r>
            <a:endParaRPr lang="en-US" altLang="zh-CN" sz="1600" spc="-35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z="1400" spc="-35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40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endParaRPr lang="en-US" sz="1400" smtClean="0">
              <a:solidFill>
                <a:schemeClr val="tx1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4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17" grpId="1"/>
      <p:bldP spid="20" grpId="1"/>
      <p:bldP spid="12" grpId="0" animBg="1"/>
      <p:bldP spid="53" grpId="0"/>
      <p:bldP spid="12" grpId="1" animBg="1"/>
      <p:bldP spid="53" grpId="1"/>
      <p:bldP spid="21" grpId="0" animBg="1"/>
      <p:bldP spid="22" grpId="0"/>
      <p:bldP spid="21" grpId="1" animBg="1"/>
      <p:bldP spid="22" grpId="1"/>
      <p:bldP spid="26" grpId="0" animBg="1"/>
      <p:bldP spid="27" grpId="0"/>
      <p:bldP spid="26" grpId="1" animBg="1"/>
      <p:bldP spid="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9585960" y="1751330"/>
            <a:ext cx="720000" cy="720000"/>
          </a:xfrm>
          <a:prstGeom prst="ellipse">
            <a:avLst/>
          </a:prstGeom>
          <a:solidFill>
            <a:srgbClr val="37A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6997700" y="1751330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875790" y="1751965"/>
            <a:ext cx="720000" cy="720000"/>
          </a:xfrm>
          <a:prstGeom prst="ellipse">
            <a:avLst/>
          </a:prstGeom>
          <a:solidFill>
            <a:srgbClr val="99C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1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409440" y="1751330"/>
            <a:ext cx="720000" cy="720000"/>
          </a:xfrm>
          <a:prstGeom prst="ellipse">
            <a:avLst/>
          </a:prstGeom>
          <a:solidFill>
            <a:srgbClr val="00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7"/>
          <p:cNvSpPr txBox="1"/>
          <p:nvPr>
            <p:custDataLst>
              <p:tags r:id="rId5"/>
            </p:custDataLst>
          </p:nvPr>
        </p:nvSpPr>
        <p:spPr>
          <a:xfrm>
            <a:off x="1652270" y="2606675"/>
            <a:ext cx="11525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GB" sz="2400" b="1"/>
              <a:t>HuaTuo</a:t>
            </a:r>
            <a:endParaRPr lang="en-US" altLang="en-GB" sz="2400" b="1"/>
          </a:p>
        </p:txBody>
      </p:sp>
      <p:sp>
        <p:nvSpPr>
          <p:cNvPr id="38" name="TextBox 28"/>
          <p:cNvSpPr txBox="1"/>
          <p:nvPr>
            <p:custDataLst>
              <p:tags r:id="rId6"/>
            </p:custDataLst>
          </p:nvPr>
        </p:nvSpPr>
        <p:spPr>
          <a:xfrm>
            <a:off x="1092200" y="3199130"/>
            <a:ext cx="2343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/>
              <a:t>LLaMA-7B</a:t>
            </a:r>
            <a:endParaRPr lang="en-GB" sz="1600"/>
          </a:p>
        </p:txBody>
      </p:sp>
      <p:sp>
        <p:nvSpPr>
          <p:cNvPr id="41" name="TextBox 29"/>
          <p:cNvSpPr txBox="1"/>
          <p:nvPr>
            <p:custDataLst>
              <p:tags r:id="rId7"/>
            </p:custDataLst>
          </p:nvPr>
        </p:nvSpPr>
        <p:spPr>
          <a:xfrm>
            <a:off x="3688715" y="2606040"/>
            <a:ext cx="2146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ShenNong-TCM</a:t>
            </a:r>
            <a:endParaRPr lang="en-US" sz="2400" b="1" smtClean="0"/>
          </a:p>
        </p:txBody>
      </p:sp>
      <p:sp>
        <p:nvSpPr>
          <p:cNvPr id="42" name="TextBox 32"/>
          <p:cNvSpPr txBox="1"/>
          <p:nvPr>
            <p:custDataLst>
              <p:tags r:id="rId8"/>
            </p:custDataLst>
          </p:nvPr>
        </p:nvSpPr>
        <p:spPr>
          <a:xfrm>
            <a:off x="3615055" y="3200400"/>
            <a:ext cx="2588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sym typeface="+mn-ea"/>
              </a:rPr>
              <a:t>LLaMA-7B</a:t>
            </a:r>
            <a:endParaRPr lang="en-GB" sz="1600">
              <a:sym typeface="+mn-ea"/>
            </a:endParaRPr>
          </a:p>
          <a:p>
            <a:pPr algn="ctr"/>
            <a:r>
              <a:rPr lang="en-US" altLang="en-GB" sz="1600"/>
              <a:t>             Chinese Medicine </a:t>
            </a:r>
            <a:endParaRPr lang="en-US" altLang="en-GB" sz="1600"/>
          </a:p>
          <a:p>
            <a:pPr algn="ctr"/>
            <a:r>
              <a:rPr lang="en-US" altLang="en-GB" sz="1600"/>
              <a:t>Field</a:t>
            </a:r>
            <a:endParaRPr lang="en-US" altLang="en-GB" sz="1600"/>
          </a:p>
        </p:txBody>
      </p:sp>
      <p:sp>
        <p:nvSpPr>
          <p:cNvPr id="47" name="TextBox 30"/>
          <p:cNvSpPr txBox="1"/>
          <p:nvPr>
            <p:custDataLst>
              <p:tags r:id="rId9"/>
            </p:custDataLst>
          </p:nvPr>
        </p:nvSpPr>
        <p:spPr>
          <a:xfrm>
            <a:off x="6678295" y="2606040"/>
            <a:ext cx="1344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ChatMed</a:t>
            </a:r>
            <a:endParaRPr lang="en-US" sz="2400" b="1" smtClean="0"/>
          </a:p>
        </p:txBody>
      </p:sp>
      <p:sp>
        <p:nvSpPr>
          <p:cNvPr id="48" name="TextBox 33"/>
          <p:cNvSpPr txBox="1"/>
          <p:nvPr>
            <p:custDataLst>
              <p:tags r:id="rId10"/>
            </p:custDataLst>
          </p:nvPr>
        </p:nvSpPr>
        <p:spPr>
          <a:xfrm>
            <a:off x="6203315" y="3200400"/>
            <a:ext cx="2343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/>
              <a:t>L</a:t>
            </a:r>
            <a:r>
              <a:rPr lang="en-US" altLang="en-GB" sz="1600"/>
              <a:t>L</a:t>
            </a:r>
            <a:r>
              <a:rPr lang="en-GB" sz="1600"/>
              <a:t>aMA-7</a:t>
            </a:r>
            <a:r>
              <a:rPr lang="en-US" altLang="en-GB" sz="1600"/>
              <a:t>B</a:t>
            </a:r>
            <a:endParaRPr lang="en-US" altLang="en-GB" sz="1600"/>
          </a:p>
          <a:p>
            <a:pPr algn="ctr"/>
            <a:r>
              <a:rPr lang="en-US" altLang="en-GB" sz="1600"/>
              <a:t>LoRA</a:t>
            </a:r>
            <a:endParaRPr lang="en-US" altLang="en-GB" sz="1600"/>
          </a:p>
        </p:txBody>
      </p:sp>
      <p:sp>
        <p:nvSpPr>
          <p:cNvPr id="50" name="TextBox 31"/>
          <p:cNvSpPr txBox="1"/>
          <p:nvPr>
            <p:custDataLst>
              <p:tags r:id="rId11"/>
            </p:custDataLst>
          </p:nvPr>
        </p:nvSpPr>
        <p:spPr>
          <a:xfrm>
            <a:off x="8900160" y="2606040"/>
            <a:ext cx="2077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MedicalGPT</a:t>
            </a:r>
            <a:r>
              <a:rPr lang="en-US" sz="2400" b="1" smtClean="0">
                <a:sym typeface="+mn-ea"/>
              </a:rPr>
              <a:t>-zh</a:t>
            </a:r>
            <a:endParaRPr lang="en-US" sz="2400" b="1" smtClean="0">
              <a:sym typeface="+mn-ea"/>
            </a:endParaRPr>
          </a:p>
        </p:txBody>
      </p:sp>
      <p:sp>
        <p:nvSpPr>
          <p:cNvPr id="51" name="TextBox 34"/>
          <p:cNvSpPr txBox="1"/>
          <p:nvPr>
            <p:custDataLst>
              <p:tags r:id="rId12"/>
            </p:custDataLst>
          </p:nvPr>
        </p:nvSpPr>
        <p:spPr>
          <a:xfrm>
            <a:off x="8792210" y="3200400"/>
            <a:ext cx="2343150" cy="659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00"/>
              <a:t>ChatGLM-6B</a:t>
            </a:r>
            <a:endParaRPr lang="en-GB" sz="1600"/>
          </a:p>
          <a:p>
            <a:pPr algn="ctr"/>
            <a:r>
              <a:rPr lang="en-US" altLang="en-GB" sz="1600"/>
              <a:t>LoRA</a:t>
            </a:r>
            <a:endParaRPr lang="en-US" altLang="en-GB" sz="1600"/>
          </a:p>
        </p:txBody>
      </p:sp>
      <p:cxnSp>
        <p:nvCxnSpPr>
          <p:cNvPr id="52" name="Straight Connector 36"/>
          <p:cNvCxnSpPr/>
          <p:nvPr>
            <p:custDataLst>
              <p:tags r:id="rId13"/>
            </p:custDataLst>
          </p:nvPr>
        </p:nvCxnSpPr>
        <p:spPr>
          <a:xfrm>
            <a:off x="3502537" y="2182653"/>
            <a:ext cx="0" cy="203583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7"/>
          <p:cNvCxnSpPr/>
          <p:nvPr>
            <p:custDataLst>
              <p:tags r:id="rId14"/>
            </p:custDataLst>
          </p:nvPr>
        </p:nvCxnSpPr>
        <p:spPr>
          <a:xfrm>
            <a:off x="6080760" y="2182653"/>
            <a:ext cx="0" cy="203583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8"/>
          <p:cNvCxnSpPr/>
          <p:nvPr>
            <p:custDataLst>
              <p:tags r:id="rId15"/>
            </p:custDataLst>
          </p:nvPr>
        </p:nvCxnSpPr>
        <p:spPr>
          <a:xfrm>
            <a:off x="8683284" y="2182653"/>
            <a:ext cx="0" cy="203583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8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1509395" y="3277870"/>
            <a:ext cx="180000" cy="180000"/>
          </a:xfrm>
          <a:prstGeom prst="ellipse">
            <a:avLst/>
          </a:prstGeom>
          <a:solidFill>
            <a:srgbClr val="99C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64" name="Oval 18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509395" y="3584575"/>
            <a:ext cx="180000" cy="180000"/>
          </a:xfrm>
          <a:prstGeom prst="ellipse">
            <a:avLst/>
          </a:prstGeom>
          <a:solidFill>
            <a:srgbClr val="99C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66" name="TextBox 28"/>
          <p:cNvSpPr txBox="1"/>
          <p:nvPr>
            <p:custDataLst>
              <p:tags r:id="rId18"/>
            </p:custDataLst>
          </p:nvPr>
        </p:nvSpPr>
        <p:spPr>
          <a:xfrm>
            <a:off x="1311910" y="3485515"/>
            <a:ext cx="1899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1600"/>
              <a:t>      </a:t>
            </a:r>
            <a:r>
              <a:rPr lang="en-GB" sz="1600"/>
              <a:t>Instruct-tuning</a:t>
            </a:r>
            <a:endParaRPr lang="en-GB" sz="1600"/>
          </a:p>
        </p:txBody>
      </p:sp>
      <p:sp>
        <p:nvSpPr>
          <p:cNvPr id="67" name="Oval 18"/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1509395" y="3891280"/>
            <a:ext cx="180000" cy="180000"/>
          </a:xfrm>
          <a:prstGeom prst="ellipse">
            <a:avLst/>
          </a:prstGeom>
          <a:solidFill>
            <a:srgbClr val="99C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68" name="TextBox 28"/>
          <p:cNvSpPr txBox="1"/>
          <p:nvPr>
            <p:custDataLst>
              <p:tags r:id="rId20"/>
            </p:custDataLst>
          </p:nvPr>
        </p:nvSpPr>
        <p:spPr>
          <a:xfrm>
            <a:off x="1204595" y="3783330"/>
            <a:ext cx="1899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1600"/>
              <a:t>LoRA</a:t>
            </a:r>
            <a:endParaRPr lang="en-GB" sz="1600"/>
          </a:p>
        </p:txBody>
      </p:sp>
      <p:sp>
        <p:nvSpPr>
          <p:cNvPr id="69" name="Oval 18"/>
          <p:cNvSpPr>
            <a:spLocks noChangeAspect="1"/>
          </p:cNvSpPr>
          <p:nvPr>
            <p:custDataLst>
              <p:tags r:id="rId21"/>
            </p:custDataLst>
          </p:nvPr>
        </p:nvSpPr>
        <p:spPr>
          <a:xfrm>
            <a:off x="4100195" y="3263900"/>
            <a:ext cx="179705" cy="179705"/>
          </a:xfrm>
          <a:prstGeom prst="ellipse">
            <a:avLst/>
          </a:prstGeom>
          <a:solidFill>
            <a:srgbClr val="00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70" name="Oval 18"/>
          <p:cNvSpPr>
            <a:spLocks noChangeAspect="1"/>
          </p:cNvSpPr>
          <p:nvPr>
            <p:custDataLst>
              <p:tags r:id="rId22"/>
            </p:custDataLst>
          </p:nvPr>
        </p:nvSpPr>
        <p:spPr>
          <a:xfrm>
            <a:off x="4100195" y="3570605"/>
            <a:ext cx="179705" cy="179705"/>
          </a:xfrm>
          <a:prstGeom prst="ellipse">
            <a:avLst/>
          </a:prstGeom>
          <a:solidFill>
            <a:srgbClr val="00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grpSp>
        <p:nvGrpSpPr>
          <p:cNvPr id="75" name="组合 74"/>
          <p:cNvGrpSpPr/>
          <p:nvPr/>
        </p:nvGrpSpPr>
        <p:grpSpPr>
          <a:xfrm>
            <a:off x="6690995" y="3263900"/>
            <a:ext cx="179070" cy="485775"/>
            <a:chOff x="6680" y="6062"/>
            <a:chExt cx="282" cy="765"/>
          </a:xfrm>
          <a:solidFill>
            <a:srgbClr val="9BBB59"/>
          </a:solidFill>
        </p:grpSpPr>
        <p:sp>
          <p:nvSpPr>
            <p:cNvPr id="73" name="Oval 1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6680" y="6062"/>
              <a:ext cx="283" cy="2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/>
            </a:p>
          </p:txBody>
        </p:sp>
        <p:sp>
          <p:nvSpPr>
            <p:cNvPr id="74" name="Oval 18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6680" y="6545"/>
              <a:ext cx="283" cy="2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29395" y="3263900"/>
            <a:ext cx="179070" cy="485775"/>
            <a:chOff x="6680" y="6062"/>
            <a:chExt cx="282" cy="765"/>
          </a:xfrm>
          <a:solidFill>
            <a:srgbClr val="37A76F"/>
          </a:solidFill>
        </p:grpSpPr>
        <p:sp>
          <p:nvSpPr>
            <p:cNvPr id="77" name="Oval 18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6680" y="6062"/>
              <a:ext cx="283" cy="2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/>
            </a:p>
          </p:txBody>
        </p:sp>
        <p:sp>
          <p:nvSpPr>
            <p:cNvPr id="78" name="Oval 18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6680" y="6545"/>
              <a:ext cx="283" cy="2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/>
            </a:p>
          </p:txBody>
        </p:sp>
      </p:grpSp>
      <p:sp>
        <p:nvSpPr>
          <p:cNvPr id="82" name="圆角矩形 81"/>
          <p:cNvSpPr/>
          <p:nvPr/>
        </p:nvSpPr>
        <p:spPr>
          <a:xfrm>
            <a:off x="1102360" y="4446270"/>
            <a:ext cx="9875520" cy="19831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object 2"/>
          <p:cNvSpPr txBox="1">
            <a:spLocks noGrp="1"/>
          </p:cNvSpPr>
          <p:nvPr/>
        </p:nvSpPr>
        <p:spPr>
          <a:xfrm>
            <a:off x="1371600" y="4565650"/>
            <a:ext cx="668337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models have some shortcomings: </a:t>
            </a:r>
            <a:endParaRPr lang="en-US" altLang="zh-CN" b="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object 2"/>
          <p:cNvSpPr txBox="1">
            <a:spLocks noGrp="1"/>
          </p:cNvSpPr>
          <p:nvPr/>
        </p:nvSpPr>
        <p:spPr>
          <a:xfrm>
            <a:off x="2186305" y="5029200"/>
            <a:ext cx="8627745" cy="108140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indent="0" fontAlgn="auto">
              <a:lnSpc>
                <a:spcPct val="125000"/>
              </a:lnSpc>
              <a:spcBef>
                <a:spcPts val="100"/>
              </a:spcBef>
            </a:pP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Small number of </a:t>
            </a:r>
            <a:r>
              <a:rPr lang="en-US" altLang="zh-CN"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the base model (6B, 7B).</a:t>
            </a:r>
            <a:endParaRPr lang="en-US" altLang="zh-CN" sz="2000" b="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indent="0" fontAlgn="auto">
              <a:lnSpc>
                <a:spcPct val="125000"/>
              </a:lnSpc>
              <a:spcBef>
                <a:spcPts val="100"/>
              </a:spcBef>
            </a:pP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Lack of high quality </a:t>
            </a:r>
            <a:r>
              <a:rPr lang="en-US" altLang="zh-CN"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match real doctor-patient scenarios.</a:t>
            </a:r>
            <a:endParaRPr lang="en-US" altLang="zh-CN" sz="2000" b="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indent="0" fontAlgn="auto">
              <a:lnSpc>
                <a:spcPct val="125000"/>
              </a:lnSpc>
              <a:spcBef>
                <a:spcPts val="100"/>
              </a:spcBef>
            </a:pP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Lack of a comprehensive model </a:t>
            </a:r>
            <a:r>
              <a:rPr lang="en-US" altLang="zh-CN"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process</a:t>
            </a: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2000" b="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27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8"/>
            </p:custDataLst>
          </p:nvPr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29"/>
            </p:custDataLst>
          </p:nvPr>
        </p:nvPicPr>
        <p:blipFill>
          <a:blip r:embed="rId30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80" grpId="0"/>
      <p:bldP spid="81" grpId="0"/>
      <p:bldP spid="82" grpId="1" animBg="1"/>
      <p:bldP spid="80" grpId="1"/>
      <p:bldP spid="8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637030"/>
            <a:ext cx="12207240" cy="3733800"/>
          </a:xfrm>
          <a:prstGeom prst="rect">
            <a:avLst/>
          </a:prstGeom>
          <a:solidFill>
            <a:srgbClr val="5DA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057707" y="53710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10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30" y="1635760"/>
            <a:ext cx="9451067" cy="3744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71600" y="1635760"/>
            <a:ext cx="94488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70330" y="2521585"/>
            <a:ext cx="2673350" cy="2736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985895" y="1447800"/>
            <a:ext cx="4243705" cy="3324860"/>
            <a:chOff x="6277" y="2280"/>
            <a:chExt cx="6683" cy="5236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6277" y="2280"/>
              <a:ext cx="6670" cy="5237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2600" y="6240"/>
              <a:ext cx="36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994650" y="2774315"/>
            <a:ext cx="3860165" cy="2216150"/>
            <a:chOff x="12590" y="4369"/>
            <a:chExt cx="6079" cy="3490"/>
          </a:xfrm>
        </p:grpSpPr>
        <p:sp>
          <p:nvSpPr>
            <p:cNvPr id="72" name="左大括号 71"/>
            <p:cNvSpPr/>
            <p:nvPr>
              <p:custDataLst>
                <p:tags r:id="rId6"/>
              </p:custDataLst>
            </p:nvPr>
          </p:nvSpPr>
          <p:spPr>
            <a:xfrm>
              <a:off x="12590" y="4560"/>
              <a:ext cx="567" cy="306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3283" y="4369"/>
              <a:ext cx="5387" cy="3491"/>
              <a:chOff x="13283" y="4369"/>
              <a:chExt cx="5608" cy="3712"/>
            </a:xfrm>
          </p:grpSpPr>
          <p:pic>
            <p:nvPicPr>
              <p:cNvPr id="73" name="图片 72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13283" y="4369"/>
                <a:ext cx="517" cy="541"/>
              </a:xfrm>
              <a:prstGeom prst="rect">
                <a:avLst/>
              </a:prstGeom>
            </p:spPr>
          </p:pic>
          <p:sp>
            <p:nvSpPr>
              <p:cNvPr id="74" name="文本框 73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3821" y="4452"/>
                <a:ext cx="3209" cy="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Instructions follow</a:t>
                </a:r>
                <a:endParaRPr lang="zh-CN" altLang="en-US" sz="1400"/>
              </a:p>
            </p:txBody>
          </p:sp>
          <p:pic>
            <p:nvPicPr>
              <p:cNvPr id="75" name="图片 74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13283" y="5045"/>
                <a:ext cx="517" cy="541"/>
              </a:xfrm>
              <a:prstGeom prst="rect">
                <a:avLst/>
              </a:prstGeom>
            </p:spPr>
          </p:pic>
          <p:sp>
            <p:nvSpPr>
              <p:cNvPr id="76" name="文本框 75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3821" y="5083"/>
                <a:ext cx="2325" cy="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P</a:t>
                </a:r>
                <a:r>
                  <a:rPr lang="zh-CN" altLang="en-US" sz="1400"/>
                  <a:t>atient-friendly</a:t>
                </a:r>
                <a:endParaRPr lang="zh-CN" altLang="en-US" sz="1400"/>
              </a:p>
            </p:txBody>
          </p:sp>
          <p:pic>
            <p:nvPicPr>
              <p:cNvPr id="77" name="图片 76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13283" y="5805"/>
                <a:ext cx="517" cy="541"/>
              </a:xfrm>
              <a:prstGeom prst="rect">
                <a:avLst/>
              </a:prstGeom>
            </p:spPr>
          </p:pic>
          <p:sp>
            <p:nvSpPr>
              <p:cNvPr id="78" name="文本框 77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3800" y="5836"/>
                <a:ext cx="2325" cy="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1400"/>
                  <a:t>Doctor-like</a:t>
                </a:r>
                <a:endParaRPr sz="1400"/>
              </a:p>
            </p:txBody>
          </p:sp>
          <p:pic>
            <p:nvPicPr>
              <p:cNvPr id="79" name="图片 78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13283" y="6473"/>
                <a:ext cx="517" cy="541"/>
              </a:xfrm>
              <a:prstGeom prst="rect">
                <a:avLst/>
              </a:prstGeom>
            </p:spPr>
          </p:pic>
          <p:sp>
            <p:nvSpPr>
              <p:cNvPr id="80" name="文本框 79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3800" y="6521"/>
                <a:ext cx="3826" cy="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Multi-round interaction</a:t>
                </a:r>
                <a:endParaRPr lang="zh-CN" altLang="en-US" sz="1400"/>
              </a:p>
            </p:txBody>
          </p:sp>
          <p:pic>
            <p:nvPicPr>
              <p:cNvPr id="81" name="图片 80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13283" y="7220"/>
                <a:ext cx="517" cy="541"/>
              </a:xfrm>
              <a:prstGeom prst="rect">
                <a:avLst/>
              </a:prstGeom>
            </p:spPr>
          </p:pic>
          <p:sp>
            <p:nvSpPr>
              <p:cNvPr id="82" name="文本框 81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3800" y="7207"/>
                <a:ext cx="5091" cy="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Simple training and easy </a:t>
                </a:r>
                <a:endParaRPr lang="zh-CN" altLang="en-US" sz="1400"/>
              </a:p>
              <a:p>
                <a:r>
                  <a:rPr lang="zh-CN" altLang="en-US" sz="1400"/>
                  <a:t> deployment</a:t>
                </a:r>
                <a:endParaRPr lang="zh-CN" altLang="en-US" sz="1400"/>
              </a:p>
            </p:txBody>
          </p:sp>
        </p:grpSp>
      </p:grpSp>
      <p:sp>
        <p:nvSpPr>
          <p:cNvPr id="2" name="矩形 1"/>
          <p:cNvSpPr/>
          <p:nvPr>
            <p:custDataLst>
              <p:tags r:id="rId18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9"/>
            </p:custDataLst>
          </p:nvPr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20"/>
            </p:custDataLst>
          </p:nvPr>
        </p:nvPicPr>
        <p:blipFill>
          <a:blip r:embed="rId21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057707" y="53710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1448435" y="2453005"/>
            <a:ext cx="2759789" cy="4140000"/>
            <a:chOff x="4320" y="5640"/>
            <a:chExt cx="3120" cy="4680"/>
          </a:xfrm>
        </p:grpSpPr>
        <p:sp>
          <p:nvSpPr>
            <p:cNvPr id="26" name="圆角矩形 25"/>
            <p:cNvSpPr/>
            <p:nvPr/>
          </p:nvSpPr>
          <p:spPr>
            <a:xfrm>
              <a:off x="4320" y="5640"/>
              <a:ext cx="3120" cy="4680"/>
            </a:xfrm>
            <a:prstGeom prst="roundRect">
              <a:avLst/>
            </a:prstGeom>
            <a:solidFill>
              <a:srgbClr val="EFED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QLoRA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20" y="6120"/>
              <a:ext cx="3120" cy="840"/>
            </a:xfrm>
            <a:prstGeom prst="rect">
              <a:avLst/>
            </a:prstGeom>
            <a:solidFill>
              <a:srgbClr val="3858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ym typeface="+mn-ea"/>
                </a:rPr>
                <a:t>S</a:t>
              </a:r>
              <a:r>
                <a:rPr lang="zh-CN" altLang="en-US" b="1">
                  <a:sym typeface="+mn-ea"/>
                </a:rPr>
                <a:t>upervised </a:t>
              </a:r>
              <a:r>
                <a:rPr lang="en-US" altLang="zh-CN" b="1">
                  <a:sym typeface="+mn-ea"/>
                </a:rPr>
                <a:t>F</a:t>
              </a:r>
              <a:r>
                <a:rPr lang="zh-CN" altLang="en-US" b="1">
                  <a:sym typeface="+mn-ea"/>
                </a:rPr>
                <a:t>ine-tuning (SFT</a:t>
              </a:r>
              <a:r>
                <a:rPr lang="en-US" altLang="zh-CN" b="1">
                  <a:sym typeface="+mn-ea"/>
                </a:rPr>
                <a:t>)</a:t>
              </a:r>
              <a:endParaRPr lang="en-US" altLang="zh-CN" b="1">
                <a:sym typeface="+mn-ea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4725035" y="2453005"/>
            <a:ext cx="2758991" cy="4140000"/>
            <a:chOff x="4320" y="5640"/>
            <a:chExt cx="3120" cy="4680"/>
          </a:xfrm>
        </p:grpSpPr>
        <p:sp>
          <p:nvSpPr>
            <p:cNvPr id="5" name="圆角矩形 4"/>
            <p:cNvSpPr/>
            <p:nvPr>
              <p:custDataLst>
                <p:tags r:id="rId2"/>
              </p:custDataLst>
            </p:nvPr>
          </p:nvSpPr>
          <p:spPr>
            <a:xfrm>
              <a:off x="4320" y="5640"/>
              <a:ext cx="3120" cy="4680"/>
            </a:xfrm>
            <a:prstGeom prst="roundRect">
              <a:avLst/>
            </a:prstGeom>
            <a:solidFill>
              <a:srgbClr val="EFED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4320" y="6120"/>
              <a:ext cx="3120" cy="840"/>
            </a:xfrm>
            <a:prstGeom prst="rect">
              <a:avLst/>
            </a:prstGeom>
            <a:solidFill>
              <a:srgbClr val="D967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b="1">
                  <a:sym typeface="+mn-ea"/>
                </a:rPr>
                <a:t>Reward Model</a:t>
              </a:r>
              <a:endParaRPr b="1">
                <a:sym typeface="+mn-ea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0170" t="10924" r="9057" b="59036"/>
          <a:stretch>
            <a:fillRect/>
          </a:stretch>
        </p:blipFill>
        <p:spPr>
          <a:xfrm>
            <a:off x="4740910" y="3657600"/>
            <a:ext cx="2719070" cy="906780"/>
          </a:xfrm>
          <a:prstGeom prst="rect">
            <a:avLst/>
          </a:prstGeom>
        </p:spPr>
      </p:pic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8001000" y="2453005"/>
            <a:ext cx="2759789" cy="4140000"/>
            <a:chOff x="4320" y="5640"/>
            <a:chExt cx="3120" cy="4680"/>
          </a:xfrm>
        </p:grpSpPr>
        <p:sp>
          <p:nvSpPr>
            <p:cNvPr id="8" name="圆角矩形 7"/>
            <p:cNvSpPr/>
            <p:nvPr>
              <p:custDataLst>
                <p:tags r:id="rId6"/>
              </p:custDataLst>
            </p:nvPr>
          </p:nvSpPr>
          <p:spPr>
            <a:xfrm>
              <a:off x="4320" y="5640"/>
              <a:ext cx="3120" cy="4680"/>
            </a:xfrm>
            <a:prstGeom prst="roundRect">
              <a:avLst/>
            </a:prstGeom>
            <a:solidFill>
              <a:srgbClr val="EFED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4320" y="6120"/>
              <a:ext cx="3120" cy="840"/>
            </a:xfrm>
            <a:prstGeom prst="rect">
              <a:avLst/>
            </a:prstGeom>
            <a:solidFill>
              <a:srgbClr val="3858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b="1">
                  <a:sym typeface="+mn-ea"/>
                </a:rPr>
                <a:t>Reinforcement Learning</a:t>
              </a:r>
              <a:endParaRPr b="1">
                <a:sym typeface="+mn-ea"/>
              </a:endParaRPr>
            </a:p>
            <a:p>
              <a:pPr algn="ctr"/>
              <a:r>
                <a:rPr lang="en-US" b="1">
                  <a:sym typeface="+mn-ea"/>
                </a:rPr>
                <a:t>(RL)</a:t>
              </a:r>
              <a:endParaRPr lang="en-US" b="1">
                <a:sym typeface="+mn-ea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1066800" y="1166495"/>
            <a:ext cx="10391775" cy="984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wo-stage training strategy:</a:t>
            </a:r>
            <a:r>
              <a:rPr lang="zh-CN" alt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S</a:t>
            </a:r>
            <a:r>
              <a:rPr lang="zh-CN" altLang="en-US" b="1"/>
              <a:t>upervised </a:t>
            </a:r>
            <a:r>
              <a:rPr lang="en-US" altLang="zh-CN" b="1"/>
              <a:t>F</a:t>
            </a:r>
            <a:r>
              <a:rPr lang="zh-CN" altLang="en-US" b="1"/>
              <a:t>ine-tuning (SFT)</a:t>
            </a:r>
            <a:r>
              <a:rPr lang="zh-CN" altLang="en-US"/>
              <a:t> with mixed data and </a:t>
            </a:r>
            <a:r>
              <a:rPr lang="en-US" altLang="zh-CN" b="1"/>
              <a:t>R</a:t>
            </a:r>
            <a:r>
              <a:rPr lang="zh-CN" altLang="en-US" b="1"/>
              <a:t>einforcement </a:t>
            </a:r>
            <a:r>
              <a:rPr lang="en-US" altLang="zh-CN" b="1"/>
              <a:t>L</a:t>
            </a:r>
            <a:r>
              <a:rPr lang="zh-CN" altLang="en-US" b="1"/>
              <a:t>earning (RL)</a:t>
            </a:r>
            <a:r>
              <a:rPr lang="zh-CN" altLang="en-US"/>
              <a:t> with </a:t>
            </a:r>
            <a:r>
              <a:rPr lang="en-US" altLang="zh-CN"/>
              <a:t>human </a:t>
            </a:r>
            <a:r>
              <a:rPr lang="zh-CN" altLang="en-US"/>
              <a:t>feedback</a:t>
            </a:r>
            <a:r>
              <a:rPr lang="en-US" altLang="zh-CN"/>
              <a:t>.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72330" y="4563745"/>
            <a:ext cx="2882265" cy="1575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We use real</a:t>
            </a:r>
            <a:r>
              <a:rPr lang="en-US" altLang="zh-CN"/>
              <a:t> </a:t>
            </a:r>
            <a:r>
              <a:rPr lang="zh-CN" altLang="en-US"/>
              <a:t>conversations as training data, sampling multiple responses from our fine-tuned model.</a:t>
            </a:r>
            <a:endParaRPr lang="zh-CN" altLang="en-US"/>
          </a:p>
          <a:p>
            <a:r>
              <a:rPr lang="en-US" altLang="zh-CN"/>
              <a:t>2. Human scores responses.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001000" y="3657600"/>
            <a:ext cx="27463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1. We use reward model to guide IvyGPT to get better answers through reinforcement learning.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2. We introduce the KL divergence to prevent model deviating too far. 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703070" y="3808730"/>
            <a:ext cx="2250440" cy="228219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3"/>
            </p:custDataLst>
          </p:nvPr>
        </p:nvPicPr>
        <p:blipFill>
          <a:blip r:embed="rId14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(b) is the training duration under different fine-tuning meth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914400" y="1371600"/>
            <a:ext cx="5081270" cy="4940300"/>
          </a:xfrm>
          <a:prstGeom prst="roundRect">
            <a:avLst>
              <a:gd name="adj" fmla="val 9453"/>
            </a:avLst>
          </a:prstGeom>
          <a:solidFill>
            <a:srgbClr val="F0D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400800" y="1345565"/>
            <a:ext cx="5081270" cy="4940300"/>
          </a:xfrm>
          <a:prstGeom prst="roundRect">
            <a:avLst>
              <a:gd name="adj" fmla="val 9453"/>
            </a:avLst>
          </a:prstGeom>
          <a:solidFill>
            <a:srgbClr val="76B7D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10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676400"/>
            <a:ext cx="4715510" cy="2997835"/>
          </a:xfrm>
          <a:prstGeom prst="rect">
            <a:avLst/>
          </a:prstGeom>
        </p:spPr>
      </p:pic>
      <p:pic>
        <p:nvPicPr>
          <p:cNvPr id="3" name="图片 2" descr="10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40" y="1643380"/>
            <a:ext cx="4538980" cy="3146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27470" y="5083810"/>
            <a:ext cx="5053965" cy="1033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t>Generate the average </a:t>
            </a:r>
            <a:r>
              <a:rPr lang="en-US"/>
              <a:t>length</a:t>
            </a:r>
            <a:r>
              <a:t> of the responses</a:t>
            </a:r>
            <a:r>
              <a:rPr lang="en-US"/>
              <a:t>.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1207770" y="4982210"/>
            <a:ext cx="4500880" cy="1135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Comparison of the </a:t>
            </a:r>
            <a:r>
              <a:rPr lang="en-US" altLang="zh-CN"/>
              <a:t>Training Hours</a:t>
            </a:r>
            <a:r>
              <a:rPr lang="zh-CN" altLang="en-US"/>
              <a:t> on different fine-tuning </a:t>
            </a:r>
            <a:r>
              <a:rPr lang="en-US" altLang="zh-CN"/>
              <a:t>method</a:t>
            </a:r>
            <a:r>
              <a:rPr lang="zh-CN" altLang="en-US"/>
              <a:t>s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6"/>
            </p:custDataLst>
          </p:nvPr>
        </p:nvPicPr>
        <p:blipFill>
          <a:blip r:embed="rId7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970" y="4191000"/>
            <a:ext cx="12178030" cy="2514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 descr="5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7280" y="1295400"/>
            <a:ext cx="3664585" cy="2614295"/>
          </a:xfrm>
          <a:prstGeom prst="rect">
            <a:avLst/>
          </a:prstGeom>
        </p:spPr>
      </p:pic>
      <p:pic>
        <p:nvPicPr>
          <p:cNvPr id="6" name="图片 5" descr="5678"/>
          <p:cNvPicPr>
            <a:picLocks noChangeAspect="1"/>
          </p:cNvPicPr>
          <p:nvPr/>
        </p:nvPicPr>
        <p:blipFill>
          <a:blip r:embed="rId2"/>
          <a:srcRect t="9652"/>
          <a:stretch>
            <a:fillRect/>
          </a:stretch>
        </p:blipFill>
        <p:spPr>
          <a:xfrm>
            <a:off x="1357630" y="1371600"/>
            <a:ext cx="4137660" cy="2568575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 rot="15300000">
            <a:off x="3226435" y="2811780"/>
            <a:ext cx="533400" cy="304800"/>
          </a:xfrm>
          <a:prstGeom prst="leftArrow">
            <a:avLst/>
          </a:prstGeom>
          <a:noFill/>
          <a:ln>
            <a:solidFill>
              <a:srgbClr val="D353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 rot="15300000">
            <a:off x="7722235" y="1059180"/>
            <a:ext cx="533400" cy="304800"/>
          </a:xfrm>
          <a:prstGeom prst="leftArrow">
            <a:avLst/>
          </a:prstGeom>
          <a:noFill/>
          <a:ln>
            <a:solidFill>
              <a:srgbClr val="D353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4400" y="4605020"/>
            <a:ext cx="4776470" cy="1615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/>
              <a:t>We used a </a:t>
            </a:r>
            <a:r>
              <a:rPr lang="en-US" b="1"/>
              <a:t>Word2Vec</a:t>
            </a:r>
            <a:r>
              <a:rPr lang="en-US"/>
              <a:t>-based method of computing</a:t>
            </a:r>
            <a:r>
              <a:rPr lang="en-US" b="1"/>
              <a:t> cosine similarity</a:t>
            </a:r>
            <a:r>
              <a:rPr lang="en-US"/>
              <a:t> to evaluate semantic similarity of AI answers and human answers.</a:t>
            </a:r>
            <a:endParaRPr lang="en-US"/>
          </a:p>
          <a:p>
            <a:pPr indent="0" fontAlgn="auto">
              <a:lnSpc>
                <a:spcPct val="150000"/>
              </a:lnSpc>
            </a:pP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343400"/>
            <a:ext cx="5521325" cy="2244090"/>
          </a:xfrm>
          <a:prstGeom prst="rect">
            <a:avLst/>
          </a:prstGeom>
        </p:spPr>
      </p:pic>
      <p:sp>
        <p:nvSpPr>
          <p:cNvPr id="13" name="左箭头 12"/>
          <p:cNvSpPr/>
          <p:nvPr/>
        </p:nvSpPr>
        <p:spPr>
          <a:xfrm rot="10800000">
            <a:off x="5943600" y="5859780"/>
            <a:ext cx="533400" cy="304800"/>
          </a:xfrm>
          <a:prstGeom prst="leftArrow">
            <a:avLst/>
          </a:prstGeom>
          <a:noFill/>
          <a:ln>
            <a:solidFill>
              <a:srgbClr val="D353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6"/>
            </p:custDataLst>
          </p:nvPr>
        </p:nvPicPr>
        <p:blipFill>
          <a:blip r:embed="rId7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 animBg="1"/>
      <p:bldP spid="10" grpId="0"/>
      <p:bldP spid="13" grpId="0" animBg="1"/>
      <p:bldP spid="12" grpId="1" animBg="1"/>
      <p:bldP spid="10" grpId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Deployment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011930" y="1771650"/>
            <a:ext cx="7973695" cy="4166870"/>
            <a:chOff x="8440747" y="4796156"/>
            <a:chExt cx="2786063" cy="16033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3" name="Freeform 45"/>
            <p:cNvSpPr/>
            <p:nvPr>
              <p:custDataLst>
                <p:tags r:id="rId2"/>
              </p:custDataLst>
            </p:nvPr>
          </p:nvSpPr>
          <p:spPr bwMode="auto">
            <a:xfrm>
              <a:off x="8440747" y="6337618"/>
              <a:ext cx="1403350" cy="61913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4" name="Freeform 46"/>
            <p:cNvSpPr/>
            <p:nvPr>
              <p:custDataLst>
                <p:tags r:id="rId3"/>
              </p:custDataLst>
            </p:nvPr>
          </p:nvSpPr>
          <p:spPr bwMode="auto">
            <a:xfrm>
              <a:off x="9823459" y="6337618"/>
              <a:ext cx="1403350" cy="61913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5" name="Freeform 47"/>
            <p:cNvSpPr/>
            <p:nvPr>
              <p:custDataLst>
                <p:tags r:id="rId4"/>
              </p:custDataLst>
            </p:nvPr>
          </p:nvSpPr>
          <p:spPr bwMode="auto">
            <a:xfrm>
              <a:off x="8715384" y="4796156"/>
              <a:ext cx="2257425" cy="1546225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7" name="Freeform 48"/>
            <p:cNvSpPr/>
            <p:nvPr>
              <p:custDataLst>
                <p:tags r:id="rId5"/>
              </p:custDataLst>
            </p:nvPr>
          </p:nvSpPr>
          <p:spPr bwMode="auto">
            <a:xfrm>
              <a:off x="8723322" y="4804093"/>
              <a:ext cx="2243138" cy="1530350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9" name="Freeform 49"/>
            <p:cNvSpPr/>
            <p:nvPr>
              <p:custDataLst>
                <p:tags r:id="rId6"/>
              </p:custDataLst>
            </p:nvPr>
          </p:nvSpPr>
          <p:spPr bwMode="auto">
            <a:xfrm>
              <a:off x="8723322" y="6269356"/>
              <a:ext cx="2243138" cy="65088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0" name="Rectangle 5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440747" y="6312218"/>
              <a:ext cx="2786063" cy="50800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5" name="Freeform 51"/>
            <p:cNvSpPr/>
            <p:nvPr>
              <p:custDataLst>
                <p:tags r:id="rId8"/>
              </p:custDataLst>
            </p:nvPr>
          </p:nvSpPr>
          <p:spPr bwMode="auto">
            <a:xfrm>
              <a:off x="9632959" y="6312218"/>
              <a:ext cx="400050" cy="28575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6" name="Rectangle 5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8797934" y="4900931"/>
              <a:ext cx="2093913" cy="13223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7" name="Rectangle 5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804284" y="4908868"/>
              <a:ext cx="2079625" cy="1308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8" name="Oval 5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831397" y="484536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9" name="Oval 5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831397" y="4843781"/>
              <a:ext cx="23813" cy="22225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30" name="Oval 5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836159" y="4846956"/>
              <a:ext cx="14288" cy="158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31" name="Oval 5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839334" y="485171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32" name="Freeform 58"/>
            <p:cNvSpPr/>
            <p:nvPr>
              <p:custDataLst>
                <p:tags r:id="rId15"/>
              </p:custDataLst>
            </p:nvPr>
          </p:nvSpPr>
          <p:spPr bwMode="auto">
            <a:xfrm>
              <a:off x="9842509" y="4853306"/>
              <a:ext cx="1588" cy="3175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</p:grpSp>
      <p:pic>
        <p:nvPicPr>
          <p:cNvPr id="2" name="图片 1"/>
          <p:cNvPicPr/>
          <p:nvPr>
            <p:custDataLst>
              <p:tags r:id="rId16"/>
            </p:custDataLst>
          </p:nvPr>
        </p:nvPicPr>
        <p:blipFill>
          <a:blip r:embed="rId17"/>
          <a:srcRect r="255"/>
          <a:stretch>
            <a:fillRect/>
          </a:stretch>
        </p:blipFill>
        <p:spPr>
          <a:xfrm>
            <a:off x="5029200" y="2044065"/>
            <a:ext cx="6048000" cy="3384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8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9"/>
            </p:custDataLst>
          </p:nvPr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20"/>
            </p:custDataLst>
          </p:nvPr>
        </p:nvPicPr>
        <p:blipFill>
          <a:blip r:embed="rId21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Deployment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011930" y="1771650"/>
            <a:ext cx="7973695" cy="4166870"/>
            <a:chOff x="8440747" y="4796156"/>
            <a:chExt cx="2786063" cy="16033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3" name="Freeform 45"/>
            <p:cNvSpPr/>
            <p:nvPr>
              <p:custDataLst>
                <p:tags r:id="rId2"/>
              </p:custDataLst>
            </p:nvPr>
          </p:nvSpPr>
          <p:spPr bwMode="auto">
            <a:xfrm>
              <a:off x="8440747" y="6337618"/>
              <a:ext cx="1403350" cy="61913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4" name="Freeform 46"/>
            <p:cNvSpPr/>
            <p:nvPr>
              <p:custDataLst>
                <p:tags r:id="rId3"/>
              </p:custDataLst>
            </p:nvPr>
          </p:nvSpPr>
          <p:spPr bwMode="auto">
            <a:xfrm>
              <a:off x="9823459" y="6337618"/>
              <a:ext cx="1403350" cy="61913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5" name="Freeform 47"/>
            <p:cNvSpPr/>
            <p:nvPr>
              <p:custDataLst>
                <p:tags r:id="rId4"/>
              </p:custDataLst>
            </p:nvPr>
          </p:nvSpPr>
          <p:spPr bwMode="auto">
            <a:xfrm>
              <a:off x="8715384" y="4796156"/>
              <a:ext cx="2257425" cy="1546225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7" name="Freeform 48"/>
            <p:cNvSpPr/>
            <p:nvPr>
              <p:custDataLst>
                <p:tags r:id="rId5"/>
              </p:custDataLst>
            </p:nvPr>
          </p:nvSpPr>
          <p:spPr bwMode="auto">
            <a:xfrm>
              <a:off x="8723322" y="4804093"/>
              <a:ext cx="2243138" cy="1530350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9" name="Freeform 49"/>
            <p:cNvSpPr/>
            <p:nvPr>
              <p:custDataLst>
                <p:tags r:id="rId6"/>
              </p:custDataLst>
            </p:nvPr>
          </p:nvSpPr>
          <p:spPr bwMode="auto">
            <a:xfrm>
              <a:off x="8723322" y="6269356"/>
              <a:ext cx="2243138" cy="65088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0" name="Rectangle 5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440747" y="6312218"/>
              <a:ext cx="2786063" cy="50800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5" name="Freeform 51"/>
            <p:cNvSpPr/>
            <p:nvPr>
              <p:custDataLst>
                <p:tags r:id="rId8"/>
              </p:custDataLst>
            </p:nvPr>
          </p:nvSpPr>
          <p:spPr bwMode="auto">
            <a:xfrm>
              <a:off x="9632959" y="6312218"/>
              <a:ext cx="400050" cy="28575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6" name="Rectangle 5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8797934" y="4900931"/>
              <a:ext cx="2093913" cy="13223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7" name="Rectangle 5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804284" y="4908868"/>
              <a:ext cx="2079625" cy="1308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8" name="Oval 5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831397" y="484536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9" name="Oval 5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831397" y="4843781"/>
              <a:ext cx="23813" cy="22225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30" name="Oval 5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836159" y="4846956"/>
              <a:ext cx="14288" cy="158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31" name="Oval 5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839334" y="485171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32" name="Freeform 58"/>
            <p:cNvSpPr/>
            <p:nvPr>
              <p:custDataLst>
                <p:tags r:id="rId15"/>
              </p:custDataLst>
            </p:nvPr>
          </p:nvSpPr>
          <p:spPr bwMode="auto">
            <a:xfrm>
              <a:off x="9842509" y="4853306"/>
              <a:ext cx="1588" cy="3175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33400" y="1879600"/>
            <a:ext cx="39573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/>
              <a:t>T</a:t>
            </a:r>
            <a:r>
              <a:rPr lang="zh-CN" altLang="en-US"/>
              <a:t>he service interface of </a:t>
            </a:r>
            <a:r>
              <a:rPr lang="en-US" altLang="zh-CN"/>
              <a:t>I</a:t>
            </a:r>
            <a:r>
              <a:rPr lang="zh-CN" altLang="en-US"/>
              <a:t>vyGPT aligns with the OpenAI interface.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Use the Python-based chainlit package to create the user interface.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Generate a unique ID code for each new user to differentiate their identities.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29200" y="2044065"/>
            <a:ext cx="6048000" cy="3373980"/>
          </a:xfrm>
          <a:prstGeom prst="rect">
            <a:avLst/>
          </a:prstGeom>
        </p:spPr>
      </p:pic>
      <p:sp>
        <p:nvSpPr>
          <p:cNvPr id="6" name="Oval 18"/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137160" y="2044065"/>
            <a:ext cx="360000" cy="360000"/>
          </a:xfrm>
          <a:prstGeom prst="ellipse">
            <a:avLst/>
          </a:prstGeom>
          <a:solidFill>
            <a:srgbClr val="00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2000" b="1"/>
              <a:t>1</a:t>
            </a:r>
            <a:endParaRPr lang="en-US" altLang="en-GB" sz="2000" b="1"/>
          </a:p>
        </p:txBody>
      </p:sp>
      <p:sp>
        <p:nvSpPr>
          <p:cNvPr id="7" name="Oval 18"/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137160" y="3248660"/>
            <a:ext cx="360000" cy="360000"/>
          </a:xfrm>
          <a:prstGeom prst="ellipse">
            <a:avLst/>
          </a:prstGeom>
          <a:solidFill>
            <a:srgbClr val="00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2000" b="1"/>
              <a:t>2</a:t>
            </a:r>
            <a:endParaRPr lang="en-US" altLang="en-GB" sz="2000" b="1"/>
          </a:p>
        </p:txBody>
      </p:sp>
      <p:sp>
        <p:nvSpPr>
          <p:cNvPr id="8" name="Oval 18"/>
          <p:cNvSpPr>
            <a:spLocks noChangeAspect="1"/>
          </p:cNvSpPr>
          <p:nvPr>
            <p:custDataLst>
              <p:tags r:id="rId20"/>
            </p:custDataLst>
          </p:nvPr>
        </p:nvSpPr>
        <p:spPr>
          <a:xfrm>
            <a:off x="132715" y="4495800"/>
            <a:ext cx="360000" cy="360000"/>
          </a:xfrm>
          <a:prstGeom prst="ellipse">
            <a:avLst/>
          </a:prstGeom>
          <a:solidFill>
            <a:srgbClr val="00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2000" b="1"/>
              <a:t>3</a:t>
            </a:r>
            <a:endParaRPr lang="en-US" altLang="en-GB" sz="2000" b="1"/>
          </a:p>
        </p:txBody>
      </p:sp>
      <p:sp>
        <p:nvSpPr>
          <p:cNvPr id="2" name="矩形 1"/>
          <p:cNvSpPr/>
          <p:nvPr>
            <p:custDataLst>
              <p:tags r:id="rId21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2"/>
            </p:custDataLst>
          </p:nvPr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23"/>
            </p:custDataLst>
          </p:nvPr>
        </p:nvPicPr>
        <p:blipFill>
          <a:blip r:embed="rId24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3598</Words>
  <Application>WPS 演示</Application>
  <PresentationFormat>宽屏</PresentationFormat>
  <Paragraphs>191</Paragraphs>
  <Slides>11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Arial</vt:lpstr>
      <vt:lpstr>Georgia</vt:lpstr>
      <vt:lpstr>微软雅黑</vt:lpstr>
      <vt:lpstr>Arial Black</vt:lpstr>
      <vt:lpstr>Calibri</vt:lpstr>
      <vt:lpstr>Simple-Line-Icons</vt:lpstr>
      <vt:lpstr>MV Boli</vt:lpstr>
      <vt:lpstr>Roboto</vt:lpstr>
      <vt:lpstr>Gill Sans</vt:lpstr>
      <vt:lpstr>Tahoma</vt:lpstr>
      <vt:lpstr>Arial Unicode MS</vt:lpstr>
      <vt:lpstr>等线</vt:lpstr>
      <vt:lpstr>Times New Roman</vt:lpstr>
      <vt:lpstr>Segoe Print</vt:lpstr>
      <vt:lpstr>Office Theme</vt:lpstr>
      <vt:lpstr> IvyGPT:  InteractiVe Chinese pathwaY language model in medical domain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360</cp:revision>
  <dcterms:created xsi:type="dcterms:W3CDTF">2022-11-05T07:14:00Z</dcterms:created>
  <dcterms:modified xsi:type="dcterms:W3CDTF">2023-06-30T02:10:46Z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2022-11-08T08:00:00Z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2022-11-10T08:00:00Z</vt:filetime>
  </property>
  <property fmtid="{D5CDD505-2E9C-101B-9397-08002B2CF9AE}" pid="5" name="ICV">
    <vt:lpwstr>337C863A0AF1469291FB8DCCF8F09D22_12</vt:lpwstr>
  </property>
  <property fmtid="{D5CDD505-2E9C-101B-9397-08002B2CF9AE}" pid="6" name="KSOProductBuildVer">
    <vt:lpwstr>2052-11.1.0.14309</vt:lpwstr>
  </property>
</Properties>
</file>