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2" r:id="rId3"/>
    <p:sldId id="362" r:id="rId4"/>
    <p:sldId id="433" r:id="rId5"/>
    <p:sldId id="434" r:id="rId6"/>
    <p:sldId id="435" r:id="rId7"/>
    <p:sldId id="436" r:id="rId8"/>
    <p:sldId id="437" r:id="rId9"/>
    <p:sldId id="301" r:id="rId10"/>
  </p:sldIdLst>
  <p:sldSz cx="12192000" cy="6858000"/>
  <p:notesSz cx="12192000" cy="6858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8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98"/>
        <p:guide pos="2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4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tags" Target="../tags/tag4.xml"/><Relationship Id="rId4" Type="http://schemas.openxmlformats.org/officeDocument/2006/relationships/image" Target="../media/image13.png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15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6.xml"/><Relationship Id="rId2" Type="http://schemas.openxmlformats.org/officeDocument/2006/relationships/image" Target="../media/image1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0" y="3733800"/>
            <a:ext cx="2956560" cy="70485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澳门理工大学</a:t>
            </a:r>
            <a:r>
              <a:rPr lang="en-US" alt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王荣胜</a:t>
            </a:r>
            <a:endParaRPr lang="zh-CN" sz="2000" b="1" spc="-160" dirty="0">
              <a:solidFill>
                <a:srgbClr val="007C5B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2023.05.28</a:t>
            </a:r>
            <a:endParaRPr lang="en-US" altLang="zh-CN" sz="2000" b="1" spc="-160" dirty="0">
              <a:solidFill>
                <a:srgbClr val="007C5B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155" y="2819400"/>
            <a:ext cx="89503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NLP &amp; LLM</a:t>
            </a: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s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介绍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2635" y="1355090"/>
            <a:ext cx="10660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大语言模型（Large Language Model，缩写LLM），也称大型语言模型，是一种人工智能模型，旨在理解和生成人类语言。它们在大量的文本数据上进行训练，可以执行广泛的任务，包括文本总结、翻译、情感分析等等。LLM的特点是规模庞大，包含数十亿的参数，帮助它们学习语言数据中的复杂模式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835" y="2366010"/>
            <a:ext cx="7905750" cy="4009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B.说明文字"/>
          <p:cNvSpPr txBox="1"/>
          <p:nvPr>
            <p:custDataLst>
              <p:tags r:id="rId2"/>
            </p:custDataLst>
          </p:nvPr>
        </p:nvSpPr>
        <p:spPr>
          <a:xfrm>
            <a:off x="4801419" y="6324795"/>
            <a:ext cx="2185670" cy="47053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en-US" altLang="zh-CN" sz="2400"/>
              <a:t>“</a:t>
            </a:r>
            <a:r>
              <a:rPr lang="zh-CN" altLang="en-US" sz="2400"/>
              <a:t>泛滥</a:t>
            </a:r>
            <a:r>
              <a:rPr lang="en-US" altLang="zh-CN" sz="2400"/>
              <a:t>”</a:t>
            </a:r>
            <a:r>
              <a:rPr lang="zh-CN" sz="2400"/>
              <a:t>的</a:t>
            </a:r>
            <a:r>
              <a:rPr lang="zh-CN" sz="2400"/>
              <a:t>大模型</a:t>
            </a:r>
            <a:endParaRPr 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三大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能力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125" y="1371600"/>
            <a:ext cx="10660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语言模型已经彻底改变了自然语言处理(NLP)。总所周知，增加语言模型的规模能够为一系列下游的NLP任务带来更好的效果和样本效率。</a:t>
            </a:r>
            <a:endParaRPr lang="zh-CN" altLang="en-US"/>
          </a:p>
          <a:p>
            <a:r>
              <a:rPr lang="zh-CN" altLang="en-US"/>
              <a:t>大语言模型的“涌现”（Emergent）现象，就是说一些业界从未想象到的能力，例如基础的社会知识、上下文学习（ICL）、推理（CoT）等等，在训练参数和数据量超过一定数值后，这些能力突然出现了，令AI一下子变得非常智能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124200"/>
            <a:ext cx="3030855" cy="1454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39235" y="3200400"/>
            <a:ext cx="3660140" cy="907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20050" y="2847340"/>
            <a:ext cx="3801110" cy="1877060"/>
          </a:xfrm>
          <a:prstGeom prst="rect">
            <a:avLst/>
          </a:prstGeom>
        </p:spPr>
      </p:pic>
      <p:sp>
        <p:nvSpPr>
          <p:cNvPr id="15" name="矩形"/>
          <p:cNvSpPr/>
          <p:nvPr>
            <p:custDataLst>
              <p:tags r:id="rId7"/>
            </p:custDataLst>
          </p:nvPr>
        </p:nvSpPr>
        <p:spPr>
          <a:xfrm flipH="1">
            <a:off x="3964305" y="2362200"/>
            <a:ext cx="76200" cy="3342005"/>
          </a:xfrm>
          <a:prstGeom prst="rect">
            <a:avLst/>
          </a:prstGeom>
          <a:gradFill>
            <a:gsLst>
              <a:gs pos="0">
                <a:schemeClr val="accent1">
                  <a:lumOff val="48369"/>
                  <a:alpha val="0"/>
                </a:schemeClr>
              </a:gs>
              <a:gs pos="49930">
                <a:srgbClr val="749EE8"/>
              </a:gs>
              <a:gs pos="99945">
                <a:schemeClr val="accent1">
                  <a:lumOff val="44257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p>
            <a:pPr>
              <a:defRPr>
                <a:solidFill>
                  <a:srgbClr val="0E1B31"/>
                </a:solidFill>
              </a:defRPr>
            </a:pPr>
          </a:p>
        </p:txBody>
      </p:sp>
      <p:sp>
        <p:nvSpPr>
          <p:cNvPr id="18" name="矩形"/>
          <p:cNvSpPr/>
          <p:nvPr>
            <p:custDataLst>
              <p:tags r:id="rId8"/>
            </p:custDataLst>
          </p:nvPr>
        </p:nvSpPr>
        <p:spPr>
          <a:xfrm flipH="1">
            <a:off x="7849235" y="2489200"/>
            <a:ext cx="76200" cy="3342005"/>
          </a:xfrm>
          <a:prstGeom prst="rect">
            <a:avLst/>
          </a:prstGeom>
          <a:gradFill>
            <a:gsLst>
              <a:gs pos="0">
                <a:schemeClr val="accent1">
                  <a:lumOff val="48369"/>
                  <a:alpha val="0"/>
                </a:schemeClr>
              </a:gs>
              <a:gs pos="49930">
                <a:srgbClr val="749EE8"/>
              </a:gs>
              <a:gs pos="99945">
                <a:schemeClr val="accent1">
                  <a:lumOff val="44257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p>
            <a:pPr>
              <a:defRPr>
                <a:solidFill>
                  <a:srgbClr val="0E1B31"/>
                </a:solidFill>
              </a:defRPr>
            </a:pPr>
          </a:p>
        </p:txBody>
      </p:sp>
      <p:sp>
        <p:nvSpPr>
          <p:cNvPr id="20" name="A.说明文字"/>
          <p:cNvSpPr txBox="1"/>
          <p:nvPr>
            <p:custDataLst>
              <p:tags r:id="rId9"/>
            </p:custDataLst>
          </p:nvPr>
        </p:nvSpPr>
        <p:spPr>
          <a:xfrm>
            <a:off x="534670" y="4724400"/>
            <a:ext cx="3188970" cy="97028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no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sz="2400"/>
              <a:t>上下文学习</a:t>
            </a:r>
            <a:endParaRPr lang="zh-CN" sz="2400"/>
          </a:p>
          <a:p>
            <a:pPr algn="ctr"/>
            <a:r>
              <a:rPr lang="zh-CN" sz="2400"/>
              <a:t>In-Context Learning（</a:t>
            </a:r>
            <a:r>
              <a:rPr lang="en-US" altLang="zh-CN" sz="2400"/>
              <a:t>ICL</a:t>
            </a:r>
            <a:r>
              <a:rPr lang="zh-CN" sz="2400"/>
              <a:t>）</a:t>
            </a:r>
            <a:endParaRPr lang="zh-CN" sz="2400"/>
          </a:p>
        </p:txBody>
      </p:sp>
      <p:sp>
        <p:nvSpPr>
          <p:cNvPr id="24" name="B.说明文字"/>
          <p:cNvSpPr txBox="1"/>
          <p:nvPr>
            <p:custDataLst>
              <p:tags r:id="rId10"/>
            </p:custDataLst>
          </p:nvPr>
        </p:nvSpPr>
        <p:spPr>
          <a:xfrm>
            <a:off x="4434071" y="4800795"/>
            <a:ext cx="2704465" cy="84010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sz="2400"/>
              <a:t>指令遵循</a:t>
            </a:r>
            <a:endParaRPr sz="2400"/>
          </a:p>
          <a:p>
            <a:pPr algn="ctr"/>
            <a:r>
              <a:rPr lang="en-US" sz="2400"/>
              <a:t>I</a:t>
            </a:r>
            <a:r>
              <a:rPr sz="2400"/>
              <a:t>nstruction </a:t>
            </a:r>
            <a:r>
              <a:rPr lang="en-US" sz="2400"/>
              <a:t>F</a:t>
            </a:r>
            <a:r>
              <a:rPr sz="2400"/>
              <a:t>ollowing</a:t>
            </a:r>
            <a:endParaRPr sz="2400"/>
          </a:p>
        </p:txBody>
      </p:sp>
      <p:sp>
        <p:nvSpPr>
          <p:cNvPr id="25" name="C.说明文字"/>
          <p:cNvSpPr txBox="1"/>
          <p:nvPr>
            <p:custDataLst>
              <p:tags r:id="rId11"/>
            </p:custDataLst>
          </p:nvPr>
        </p:nvSpPr>
        <p:spPr>
          <a:xfrm>
            <a:off x="8451437" y="4800795"/>
            <a:ext cx="3353435" cy="84010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sz="2400"/>
              <a:t>思维链</a:t>
            </a:r>
            <a:endParaRPr sz="2400"/>
          </a:p>
          <a:p>
            <a:pPr algn="ctr"/>
            <a:r>
              <a:rPr sz="2400"/>
              <a:t>Chain-of-Thought</a:t>
            </a:r>
            <a:r>
              <a:rPr lang="zh-CN" sz="2400"/>
              <a:t>（</a:t>
            </a:r>
            <a:r>
              <a:rPr lang="en-US" altLang="zh-CN" sz="2400"/>
              <a:t>CoT</a:t>
            </a:r>
            <a:r>
              <a:rPr lang="zh-CN" sz="2400"/>
              <a:t>）</a:t>
            </a:r>
            <a:endParaRPr 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工程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125" y="1371600"/>
            <a:ext cx="10660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Prompt </a:t>
            </a:r>
            <a:r>
              <a:rPr lang="zh-CN" altLang="en-US"/>
              <a:t>包括传递给语言模型的</a:t>
            </a:r>
            <a:r>
              <a:rPr lang="zh-CN" altLang="en-US" b="1"/>
              <a:t>指令</a:t>
            </a:r>
            <a:r>
              <a:rPr lang="zh-CN" altLang="en-US"/>
              <a:t>和</a:t>
            </a:r>
            <a:r>
              <a:rPr lang="zh-CN" altLang="en-US" b="1"/>
              <a:t>上下文</a:t>
            </a:r>
            <a:r>
              <a:rPr lang="zh-CN" altLang="en-US"/>
              <a:t>，代表用户期望模型实现的任务。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Prompt Engineering</a:t>
            </a:r>
            <a:r>
              <a:rPr lang="zh-CN" altLang="en-US"/>
              <a:t>（提示工程）是开发和优化</a:t>
            </a:r>
            <a:r>
              <a:rPr lang="en-US" altLang="zh-CN"/>
              <a:t>Prompt</a:t>
            </a:r>
            <a:r>
              <a:rPr lang="zh-CN" altLang="en-US"/>
              <a:t>，让大模型输出更加有效的结果；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Prompt Enginerring</a:t>
            </a:r>
            <a:r>
              <a:rPr lang="zh-CN" altLang="en-US"/>
              <a:t>并不是设计修改和训练模型，而只是关注模型的输入和输出；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125" y="2514600"/>
            <a:ext cx="6460490" cy="3252470"/>
          </a:xfrm>
          <a:prstGeom prst="rect">
            <a:avLst/>
          </a:prstGeom>
        </p:spPr>
      </p:pic>
      <p:sp>
        <p:nvSpPr>
          <p:cNvPr id="26" name="B.说明文字"/>
          <p:cNvSpPr txBox="1"/>
          <p:nvPr>
            <p:custDataLst>
              <p:tags r:id="rId3"/>
            </p:custDataLst>
          </p:nvPr>
        </p:nvSpPr>
        <p:spPr>
          <a:xfrm>
            <a:off x="1591177" y="5854260"/>
            <a:ext cx="4643755" cy="47053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altLang="en-US" sz="2400"/>
              <a:t>基于</a:t>
            </a:r>
            <a:r>
              <a:rPr lang="en-US" altLang="zh-CN" sz="2400"/>
              <a:t>LLM</a:t>
            </a:r>
            <a:r>
              <a:rPr lang="zh-CN" altLang="en-US" sz="2400"/>
              <a:t>的知识库向量检索（</a:t>
            </a:r>
            <a:r>
              <a:rPr lang="en-US" altLang="zh-CN" sz="2400"/>
              <a:t>ICL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53630" y="2438400"/>
            <a:ext cx="4216400" cy="3124835"/>
          </a:xfrm>
          <a:prstGeom prst="rect">
            <a:avLst/>
          </a:prstGeom>
        </p:spPr>
      </p:pic>
      <p:sp>
        <p:nvSpPr>
          <p:cNvPr id="9" name="B.说明文字"/>
          <p:cNvSpPr txBox="1"/>
          <p:nvPr>
            <p:custDataLst>
              <p:tags r:id="rId6"/>
            </p:custDataLst>
          </p:nvPr>
        </p:nvSpPr>
        <p:spPr>
          <a:xfrm>
            <a:off x="7453815" y="5791395"/>
            <a:ext cx="4518660" cy="47053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altLang="en-US" sz="2400"/>
              <a:t>通用的问答</a:t>
            </a:r>
            <a:r>
              <a:rPr lang="en-US" altLang="zh-CN" sz="2400"/>
              <a:t>ChatGPT</a:t>
            </a:r>
            <a:r>
              <a:rPr lang="zh-CN" altLang="en-US" sz="2400"/>
              <a:t>（指令</a:t>
            </a:r>
            <a:r>
              <a:rPr lang="zh-CN" altLang="en-US" sz="2400"/>
              <a:t>遵循）</a:t>
            </a: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7239000" y="2366010"/>
            <a:ext cx="4572000" cy="33528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开源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125" y="1371600"/>
            <a:ext cx="10660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</a:t>
            </a:r>
            <a:r>
              <a:rPr lang="en-US" altLang="zh-CN"/>
              <a:t>ChatGPT</a:t>
            </a:r>
            <a:r>
              <a:rPr lang="zh-CN" altLang="en-US"/>
              <a:t>、</a:t>
            </a:r>
            <a:r>
              <a:rPr lang="en-US" altLang="zh-CN"/>
              <a:t>GPT4</a:t>
            </a:r>
            <a:r>
              <a:rPr lang="zh-CN" altLang="en-US"/>
              <a:t>、百度文心一言、谷歌</a:t>
            </a:r>
            <a:r>
              <a:rPr lang="en-US" altLang="zh-CN"/>
              <a:t>Bard</a:t>
            </a:r>
            <a:r>
              <a:rPr lang="zh-CN" altLang="en-US"/>
              <a:t>等模型（</a:t>
            </a:r>
            <a:r>
              <a:rPr lang="zh-CN" altLang="en-US"/>
              <a:t>闭源），开源模型的出现带给了这个世界更多</a:t>
            </a:r>
            <a:r>
              <a:rPr lang="zh-CN" altLang="en-US"/>
              <a:t>可能性。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38835" y="25908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开源</a:t>
                      </a: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微调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LL</a:t>
                      </a:r>
                      <a:r>
                        <a:rPr lang="en-US" altLang="zh-CN"/>
                        <a:t>aMA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hatGLM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BLOOM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ChatY</a:t>
                      </a:r>
                      <a:r>
                        <a:rPr lang="en-US" altLang="zh-CN"/>
                        <a:t>uan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CPB-B</a:t>
                      </a:r>
                      <a:r>
                        <a:rPr lang="en-US" altLang="zh-CN"/>
                        <a:t>ee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hatRWKV (RNN)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BELLE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L</a:t>
                      </a:r>
                      <a:r>
                        <a:rPr lang="en-US" altLang="zh-CN"/>
                        <a:t>oRA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reeze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P-T</a:t>
                      </a:r>
                      <a:r>
                        <a:rPr lang="en-US" altLang="zh-CN"/>
                        <a:t>uning V2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QL</a:t>
                      </a:r>
                      <a:r>
                        <a:rPr lang="en-US" altLang="zh-CN"/>
                        <a:t>oRA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>
            <a:off x="5258435" y="1828800"/>
            <a:ext cx="762000" cy="487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24220" y="1924050"/>
            <a:ext cx="56064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通用场景下的大模型：Chinese-LLaMA-Alpaca、chinese_llama_alpaca_lora、</a:t>
            </a:r>
            <a:r>
              <a:rPr lang="en-US" altLang="zh-CN"/>
              <a:t>Wenda</a:t>
            </a:r>
            <a:r>
              <a:rPr lang="zh-CN" altLang="en-US"/>
              <a:t>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专用场景下的大模型：法律大模型</a:t>
            </a:r>
            <a:r>
              <a:rPr lang="en-US" altLang="zh-CN"/>
              <a:t>LawGPT</a:t>
            </a:r>
            <a:r>
              <a:rPr lang="zh-CN" altLang="en-US"/>
              <a:t>、视频理解大模型Video-LLaMA、医疗大模型</a:t>
            </a:r>
            <a:r>
              <a:rPr lang="en-US" altLang="zh-CN"/>
              <a:t>ChatMed</a:t>
            </a:r>
            <a:r>
              <a:rPr lang="zh-CN" altLang="en-US"/>
              <a:t>、</a:t>
            </a:r>
            <a:r>
              <a:rPr lang="en-US" altLang="zh-CN"/>
              <a:t>ChatDoctor</a:t>
            </a:r>
            <a:r>
              <a:rPr lang="zh-CN" altLang="en-US"/>
              <a:t>、Huatuo-Llama-Med-Chinese、</a:t>
            </a:r>
            <a:r>
              <a:rPr lang="en-US" altLang="zh-CN"/>
              <a:t>HuatuoGPT</a:t>
            </a:r>
            <a:r>
              <a:rPr lang="zh-CN" altLang="en-US"/>
              <a:t>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多模态模型：</a:t>
            </a:r>
            <a:r>
              <a:rPr lang="en-US" altLang="zh-CN"/>
              <a:t>MiniGPT-4</a:t>
            </a:r>
            <a:r>
              <a:rPr lang="zh-CN" altLang="en-US"/>
              <a:t>、</a:t>
            </a:r>
            <a:r>
              <a:rPr lang="en-US" altLang="zh-CN"/>
              <a:t>VisualGLM-6B</a:t>
            </a:r>
            <a:r>
              <a:rPr lang="zh-CN" altLang="en-US"/>
              <a:t>、LLaVA、</a:t>
            </a:r>
            <a:r>
              <a:rPr lang="en-US" altLang="zh-CN"/>
              <a:t>DetGPT</a:t>
            </a:r>
            <a:r>
              <a:rPr lang="zh-CN" altLang="en-US"/>
              <a:t>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大模型的</a:t>
            </a:r>
            <a:r>
              <a:rPr lang="zh-CN" altLang="en-US"/>
              <a:t>评测；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44235" y="4572000"/>
            <a:ext cx="5614670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204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我们的一些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工作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u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266190"/>
            <a:ext cx="3804285" cy="2112645"/>
          </a:xfrm>
          <a:prstGeom prst="rect">
            <a:avLst/>
          </a:prstGeom>
        </p:spPr>
      </p:pic>
      <p:pic>
        <p:nvPicPr>
          <p:cNvPr id="9" name="图片 8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4038600"/>
            <a:ext cx="4497070" cy="1923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53835" y="1061720"/>
            <a:ext cx="4089400" cy="2275205"/>
          </a:xfrm>
          <a:prstGeom prst="rect">
            <a:avLst/>
          </a:prstGeom>
        </p:spPr>
      </p:pic>
      <p:pic>
        <p:nvPicPr>
          <p:cNvPr id="13" name="图片 12" descr="xraygl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35" y="3971925"/>
            <a:ext cx="4064000" cy="2056765"/>
          </a:xfrm>
          <a:prstGeom prst="rect">
            <a:avLst/>
          </a:prstGeom>
        </p:spPr>
      </p:pic>
      <p:sp>
        <p:nvSpPr>
          <p:cNvPr id="26" name="B.说明文字"/>
          <p:cNvSpPr txBox="1"/>
          <p:nvPr>
            <p:custDataLst>
              <p:tags r:id="rId6"/>
            </p:custDataLst>
          </p:nvPr>
        </p:nvSpPr>
        <p:spPr>
          <a:xfrm>
            <a:off x="1143820" y="3352678"/>
            <a:ext cx="4239260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ChatGenTitle-</a:t>
            </a:r>
            <a:r>
              <a:rPr lang="zh-CN" altLang="en-US" sz="1800"/>
              <a:t>论文摘要生成题目</a:t>
            </a:r>
            <a:r>
              <a:rPr lang="zh-CN" altLang="en-US" sz="1800"/>
              <a:t>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553+</a:t>
            </a:r>
            <a:endParaRPr lang="en-US" altLang="zh-CN" sz="1800"/>
          </a:p>
        </p:txBody>
      </p:sp>
      <p:sp>
        <p:nvSpPr>
          <p:cNvPr id="14" name="B.说明文字"/>
          <p:cNvSpPr txBox="1"/>
          <p:nvPr>
            <p:custDataLst>
              <p:tags r:id="rId7"/>
            </p:custDataLst>
          </p:nvPr>
        </p:nvSpPr>
        <p:spPr>
          <a:xfrm>
            <a:off x="1143820" y="5992373"/>
            <a:ext cx="2829560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MedQA-</a:t>
            </a:r>
            <a:r>
              <a:rPr lang="zh-CN" altLang="en-US" sz="1800"/>
              <a:t>医疗问答大模型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46+</a:t>
            </a:r>
            <a:endParaRPr lang="en-US" altLang="zh-CN" sz="1800"/>
          </a:p>
        </p:txBody>
      </p:sp>
      <p:sp>
        <p:nvSpPr>
          <p:cNvPr id="15" name="B.说明文字"/>
          <p:cNvSpPr txBox="1"/>
          <p:nvPr>
            <p:custDataLst>
              <p:tags r:id="rId8"/>
            </p:custDataLst>
          </p:nvPr>
        </p:nvSpPr>
        <p:spPr>
          <a:xfrm>
            <a:off x="6630220" y="3383158"/>
            <a:ext cx="3075940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ChatPaper-</a:t>
            </a:r>
            <a:r>
              <a:rPr lang="zh-CN" altLang="en-US" sz="1800"/>
              <a:t>论文</a:t>
            </a:r>
            <a:r>
              <a:rPr lang="zh-CN" altLang="en-US" sz="1800"/>
              <a:t>总结大模型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12100+</a:t>
            </a:r>
            <a:endParaRPr lang="en-US" altLang="zh-CN" sz="1800"/>
          </a:p>
        </p:txBody>
      </p:sp>
      <p:sp>
        <p:nvSpPr>
          <p:cNvPr id="16" name="B.说明文字"/>
          <p:cNvSpPr txBox="1"/>
          <p:nvPr>
            <p:custDataLst>
              <p:tags r:id="rId9"/>
            </p:custDataLst>
          </p:nvPr>
        </p:nvSpPr>
        <p:spPr>
          <a:xfrm>
            <a:off x="6630220" y="6028568"/>
            <a:ext cx="3180715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XrayGLM-</a:t>
            </a:r>
            <a:r>
              <a:rPr lang="zh-CN" altLang="en-US" sz="1800"/>
              <a:t>多模态</a:t>
            </a:r>
            <a:r>
              <a:rPr lang="zh-CN" altLang="en-US" sz="1800"/>
              <a:t>医疗大模型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154</a:t>
            </a:r>
            <a:r>
              <a:rPr lang="en-US" altLang="zh-CN" sz="1800"/>
              <a:t>+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5430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关于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模型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未来的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1220" y="1409700"/>
            <a:ext cx="10483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垂直领域大模型（教育、医疗、工业</a:t>
            </a:r>
            <a:r>
              <a:rPr lang="zh-CN" altLang="en-US"/>
              <a:t>等）；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研究数据构建；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方法创新（模型微调、量化、压缩以及</a:t>
            </a:r>
            <a:r>
              <a:rPr lang="zh-CN" altLang="en-US"/>
              <a:t>其它）；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大模型评测方法的研究与</a:t>
            </a:r>
            <a:r>
              <a:rPr lang="zh-CN" altLang="en-US"/>
              <a:t>实际评测；</a:t>
            </a:r>
            <a:endParaRPr lang="zh-CN" altLang="en-US"/>
          </a:p>
        </p:txBody>
      </p:sp>
      <p:sp>
        <p:nvSpPr>
          <p:cNvPr id="3" name="矩形"/>
          <p:cNvSpPr/>
          <p:nvPr>
            <p:custDataLst>
              <p:tags r:id="rId1"/>
            </p:custDataLst>
          </p:nvPr>
        </p:nvSpPr>
        <p:spPr>
          <a:xfrm flipH="1">
            <a:off x="6009640" y="3218180"/>
            <a:ext cx="76200" cy="3168650"/>
          </a:xfrm>
          <a:prstGeom prst="rect">
            <a:avLst/>
          </a:prstGeom>
          <a:gradFill>
            <a:gsLst>
              <a:gs pos="0">
                <a:schemeClr val="accent1">
                  <a:lumOff val="48369"/>
                  <a:alpha val="0"/>
                </a:schemeClr>
              </a:gs>
              <a:gs pos="49930">
                <a:srgbClr val="749EE8"/>
              </a:gs>
              <a:gs pos="99945">
                <a:schemeClr val="accent1">
                  <a:lumOff val="44257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p>
            <a:pPr>
              <a:defRPr>
                <a:solidFill>
                  <a:srgbClr val="0E1B31"/>
                </a:solidFill>
              </a:defRPr>
            </a:p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72200" y="1295400"/>
            <a:ext cx="5650865" cy="1823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1220" y="2819400"/>
            <a:ext cx="10473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大模型充满机遇也充满挑战！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010285" y="3448050"/>
            <a:ext cx="4552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机遇（</a:t>
            </a:r>
            <a:r>
              <a:rPr lang="zh-CN" altLang="en-US"/>
              <a:t>例）：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各家大厂都在投身大模型的研究和构建（如：百度方面除核心技术人员，包括</a:t>
            </a:r>
            <a:r>
              <a:rPr lang="en-US" altLang="zh-CN"/>
              <a:t>PM</a:t>
            </a:r>
            <a:r>
              <a:rPr lang="zh-CN" altLang="en-US"/>
              <a:t>在内的所有人员都去大模型技术部门；百度要利用大模型重构公司的所有</a:t>
            </a:r>
            <a:r>
              <a:rPr lang="zh-CN" altLang="en-US"/>
              <a:t>产品；）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大模型初创公司大量涌现和大模型研究项目资金</a:t>
            </a:r>
            <a:r>
              <a:rPr lang="zh-CN" altLang="en-US"/>
              <a:t>投入大幅度</a:t>
            </a:r>
            <a:r>
              <a:rPr lang="zh-CN" altLang="en-US"/>
              <a:t>上涨；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港中文部分实验室要求全组转</a:t>
            </a:r>
            <a:r>
              <a:rPr lang="en-US" altLang="zh-CN"/>
              <a:t>LLM</a:t>
            </a:r>
            <a:r>
              <a:rPr lang="zh-CN" altLang="en-US"/>
              <a:t>研究；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400800" y="3575050"/>
            <a:ext cx="4552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挑战：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大模型的训练和研究需要大量的资金支持和算力</a:t>
            </a:r>
            <a:r>
              <a:rPr lang="zh-CN" altLang="en-US"/>
              <a:t>消耗；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大模型在当前还无法达到落地部署的要求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大模型的输出不可控以及相关政策的压制，无法短时间释放大模型的</a:t>
            </a:r>
            <a:r>
              <a:rPr lang="zh-CN" altLang="en-US"/>
              <a:t>活力；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TABLE_BEAUTIFY" val="smartTable{ac6c47a0-115f-4bb3-9d3c-dae29eb557a1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宽屏</PresentationFormat>
  <Paragraphs>100</Paragraphs>
  <Slides>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NimbusRomNo9L-Regu</vt:lpstr>
      <vt:lpstr>Segoe Print</vt:lpstr>
      <vt:lpstr>Times New Roman</vt:lpstr>
      <vt:lpstr>Arial Unicode MS</vt:lpstr>
      <vt:lpstr>等线</vt:lpstr>
      <vt:lpstr>NimbusRomNo9L-Medi</vt:lpstr>
      <vt:lpstr>LinLibertineT</vt:lpstr>
      <vt:lpstr>Tahoma</vt:lpstr>
      <vt:lpstr>Office Theme</vt:lpstr>
      <vt:lpstr>ConCare: Personalized Clinical Feature Embedding via Capturing the Healthcare Context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179</cp:revision>
  <dcterms:created xsi:type="dcterms:W3CDTF">2022-11-05T07:14:00Z</dcterms:created>
  <dcterms:modified xsi:type="dcterms:W3CDTF">2023-05-28T14:37:22Z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2022-11-07T08:00:00Z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2052-11.1.0.14309</vt:lpwstr>
  </property>
</Properties>
</file>