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ppt/tags/tag69.xml" ContentType="application/vnd.openxmlformats-officedocument.presentationml.tags+xml"/>
  <Override PartName="/ppt/notesSlides/notesSlide6.xml" ContentType="application/vnd.openxmlformats-officedocument.presentationml.notesSlide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tags/tag71.xml" ContentType="application/vnd.openxmlformats-officedocument.presentationml.tags+xml"/>
  <Override PartName="/ppt/notesSlides/notesSlide8.xml" ContentType="application/vnd.openxmlformats-officedocument.presentationml.notesSlide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73.xml" ContentType="application/vnd.openxmlformats-officedocument.presentationml.tags+xml"/>
  <Override PartName="/ppt/notesSlides/notesSlide10.xml" ContentType="application/vnd.openxmlformats-officedocument.presentationml.notesSlide+xml"/>
  <Override PartName="/ppt/tags/tag74.xml" ContentType="application/vnd.openxmlformats-officedocument.presentationml.tags+xml"/>
  <Override PartName="/ppt/notesSlides/notesSlide11.xml" ContentType="application/vnd.openxmlformats-officedocument.presentationml.notesSlide+xml"/>
  <Override PartName="/ppt/tags/tag75.xml" ContentType="application/vnd.openxmlformats-officedocument.presentationml.tags+xml"/>
  <Override PartName="/ppt/notesSlides/notesSlide12.xml" ContentType="application/vnd.openxmlformats-officedocument.presentationml.notesSlide+xml"/>
  <Override PartName="/ppt/tags/tag76.xml" ContentType="application/vnd.openxmlformats-officedocument.presentationml.tags+xml"/>
  <Override PartName="/ppt/notesSlides/notesSlide13.xml" ContentType="application/vnd.openxmlformats-officedocument.presentationml.notesSlide+xml"/>
  <Override PartName="/ppt/tags/tag77.xml" ContentType="application/vnd.openxmlformats-officedocument.presentationml.tags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ppt/tags/tag78.xml" ContentType="application/vnd.openxmlformats-officedocument.presentationml.tags+xml"/>
  <Override PartName="/ppt/notesSlides/notesSlide15.xml" ContentType="application/vnd.openxmlformats-officedocument.presentationml.notesSlide+xml"/>
  <Override PartName="/ppt/tags/tag79.xml" ContentType="application/vnd.openxmlformats-officedocument.presentationml.tags+xml"/>
  <Override PartName="/ppt/notesSlides/notesSlide16.xml" ContentType="application/vnd.openxmlformats-officedocument.presentationml.notesSlide+xml"/>
  <Override PartName="/ppt/tags/tag80.xml" ContentType="application/vnd.openxmlformats-officedocument.presentationml.tags+xml"/>
  <Override PartName="/ppt/notesSlides/notesSlide17.xml" ContentType="application/vnd.openxmlformats-officedocument.presentationml.notesSlide+xml"/>
  <Override PartName="/ppt/tags/tag81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荣胜" initials="荣胜" lastIdx="1" clrIdx="0">
    <p:extLst>
      <p:ext uri="{19B8F6BF-5375-455C-9EA6-DF929625EA0E}">
        <p15:presenceInfo xmlns:p15="http://schemas.microsoft.com/office/powerpoint/2012/main" userId="e815ccbd7ac10d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1T15:48:15.49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2020/05/11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2020/05/11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51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73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7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41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74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60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71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87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2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0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3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5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57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64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00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27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5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2020/05/11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2020/05/11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2020/05/11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2020/05/11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2020/05/11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2020/05/11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2020/05/11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2020/05/11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2020/05/11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2020/05/11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2020/05/11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2020/05/11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93682" y="2319775"/>
            <a:ext cx="10852237" cy="899167"/>
          </a:xfrm>
        </p:spPr>
        <p:txBody>
          <a:bodyPr/>
          <a:lstStyle/>
          <a:p>
            <a:r>
              <a:rPr lang="zh-CN" altLang="en-US" dirty="0"/>
              <a:t>百度</a:t>
            </a:r>
            <a:r>
              <a:rPr lang="en-US" altLang="zh-CN" dirty="0" err="1"/>
              <a:t>EasyDL</a:t>
            </a:r>
            <a:r>
              <a:rPr lang="zh-CN" altLang="en-US" dirty="0"/>
              <a:t>参赛分享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93682" y="4250974"/>
            <a:ext cx="10852237" cy="950984"/>
          </a:xfrm>
        </p:spPr>
        <p:txBody>
          <a:bodyPr/>
          <a:lstStyle/>
          <a:p>
            <a:r>
              <a:rPr lang="zh-CN" altLang="en-US" dirty="0"/>
              <a:t>分享人：王荣胜</a:t>
            </a:r>
            <a:endParaRPr lang="en-US" altLang="zh-CN" dirty="0"/>
          </a:p>
          <a:p>
            <a:r>
              <a:rPr lang="en-US" altLang="zh-CN" dirty="0"/>
              <a:t>2020.05.11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4EFC94-5D08-47CE-BDD3-2C82B9EBEF4E}"/>
              </a:ext>
            </a:extLst>
          </p:cNvPr>
          <p:cNvSpPr txBox="1"/>
          <p:nvPr/>
        </p:nvSpPr>
        <p:spPr>
          <a:xfrm>
            <a:off x="2894121" y="665825"/>
            <a:ext cx="588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C00000"/>
                </a:solidFill>
              </a:rPr>
              <a:t>参赛结果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BBE08D-08EE-42A6-95F2-13E0AC38E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2" y="1772113"/>
            <a:ext cx="7305675" cy="3562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492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5731982-796A-4038-87F1-CAE9B467F957}"/>
              </a:ext>
            </a:extLst>
          </p:cNvPr>
          <p:cNvSpPr txBox="1"/>
          <p:nvPr/>
        </p:nvSpPr>
        <p:spPr>
          <a:xfrm>
            <a:off x="727969" y="2077376"/>
            <a:ext cx="10608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第二场：</a:t>
            </a:r>
            <a:r>
              <a:rPr lang="en-US" altLang="zh-CN" sz="4400" noProof="1"/>
              <a:t>EasyDL</a:t>
            </a:r>
            <a:r>
              <a:rPr lang="zh-CN" altLang="en-US" sz="4400" noProof="1"/>
              <a:t>通用场景识别算法</a:t>
            </a:r>
            <a:r>
              <a:rPr lang="zh-CN" altLang="en-US" sz="4400" dirty="0"/>
              <a:t>大赛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096E3A-0902-4BCF-937D-B02F8CA98E32}"/>
              </a:ext>
            </a:extLst>
          </p:cNvPr>
          <p:cNvSpPr txBox="1"/>
          <p:nvPr/>
        </p:nvSpPr>
        <p:spPr>
          <a:xfrm>
            <a:off x="4083728" y="4003829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时间：</a:t>
            </a:r>
            <a:r>
              <a:rPr lang="en-US" altLang="zh-CN" dirty="0"/>
              <a:t>2020.05.07-05.13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20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ACE92E-7C7E-40D6-B63B-F2A6FD0A7E00}"/>
              </a:ext>
            </a:extLst>
          </p:cNvPr>
          <p:cNvSpPr txBox="1"/>
          <p:nvPr/>
        </p:nvSpPr>
        <p:spPr>
          <a:xfrm>
            <a:off x="754600" y="1269508"/>
            <a:ext cx="10786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noProof="1"/>
              <a:t>EasyDL</a:t>
            </a:r>
            <a:r>
              <a:rPr lang="zh-CN" altLang="en-US" sz="2800" noProof="1"/>
              <a:t>专业</a:t>
            </a:r>
            <a:r>
              <a:rPr lang="zh-CN" altLang="en-US" sz="2800" dirty="0"/>
              <a:t>版网址：</a:t>
            </a:r>
            <a:r>
              <a:rPr lang="en-US" altLang="zh-CN" sz="2800" dirty="0"/>
              <a:t>https://ai.baidu.com/easydl/pro/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92F116-8E56-4369-B62F-1C69A230C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5" y="3143250"/>
            <a:ext cx="9737882" cy="7895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377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4EFC94-5D08-47CE-BDD3-2C82B9EBEF4E}"/>
              </a:ext>
            </a:extLst>
          </p:cNvPr>
          <p:cNvSpPr txBox="1"/>
          <p:nvPr/>
        </p:nvSpPr>
        <p:spPr>
          <a:xfrm>
            <a:off x="2911876" y="665825"/>
            <a:ext cx="588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5"/>
                </a:solidFill>
              </a:rPr>
              <a:t>分析业务需求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0E2111-A4E1-4100-A502-BA7AC5D5AABB}"/>
              </a:ext>
            </a:extLst>
          </p:cNvPr>
          <p:cNvSpPr txBox="1"/>
          <p:nvPr/>
        </p:nvSpPr>
        <p:spPr>
          <a:xfrm>
            <a:off x="2476870" y="2627790"/>
            <a:ext cx="7332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 在本次大赛中，主办方将会为大家提供一个包含数百个场景、上万图片数据的公开数据集供大家选择，选手们可根据自己的情况选取数据，也可</a:t>
            </a:r>
            <a:r>
              <a:rPr lang="zh-CN" altLang="en-US" dirty="0">
                <a:highlight>
                  <a:srgbClr val="00FFFF"/>
                </a:highlight>
              </a:rPr>
              <a:t>添加自己的业务数据</a:t>
            </a:r>
            <a:r>
              <a:rPr lang="zh-CN" altLang="en-US" dirty="0"/>
              <a:t>，在百度大脑一站式</a:t>
            </a:r>
            <a:r>
              <a:rPr lang="en-US" altLang="zh-CN" dirty="0"/>
              <a:t>AI</a:t>
            </a:r>
            <a:r>
              <a:rPr lang="zh-CN" altLang="en-US" dirty="0"/>
              <a:t>开发平台</a:t>
            </a:r>
            <a:r>
              <a:rPr lang="en-US" altLang="zh-CN" dirty="0" err="1"/>
              <a:t>EasyDL</a:t>
            </a:r>
            <a:r>
              <a:rPr lang="zh-CN" altLang="en-US" dirty="0"/>
              <a:t>上使用专业版的</a:t>
            </a:r>
            <a:r>
              <a:rPr lang="en-US" altLang="zh-CN" dirty="0">
                <a:highlight>
                  <a:srgbClr val="00FFFF"/>
                </a:highlight>
              </a:rPr>
              <a:t>CV</a:t>
            </a:r>
            <a:r>
              <a:rPr lang="zh-CN" altLang="en-US" dirty="0">
                <a:highlight>
                  <a:srgbClr val="00FFFF"/>
                </a:highlight>
              </a:rPr>
              <a:t>模型</a:t>
            </a:r>
            <a:r>
              <a:rPr lang="en-US" altLang="zh-CN" dirty="0">
                <a:highlight>
                  <a:srgbClr val="00FFFF"/>
                </a:highlight>
              </a:rPr>
              <a:t>-</a:t>
            </a:r>
            <a:r>
              <a:rPr lang="zh-CN" altLang="en-US" dirty="0">
                <a:highlight>
                  <a:srgbClr val="00FFFF"/>
                </a:highlight>
              </a:rPr>
              <a:t>图像分类或物体检测模型</a:t>
            </a:r>
            <a:r>
              <a:rPr lang="zh-CN" altLang="en-US" dirty="0"/>
              <a:t>，训练一个通用场景识别模型。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775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4EFC94-5D08-47CE-BDD3-2C82B9EBEF4E}"/>
              </a:ext>
            </a:extLst>
          </p:cNvPr>
          <p:cNvSpPr txBox="1"/>
          <p:nvPr/>
        </p:nvSpPr>
        <p:spPr>
          <a:xfrm>
            <a:off x="2911876" y="665825"/>
            <a:ext cx="588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5"/>
                </a:solidFill>
              </a:rPr>
              <a:t>准备数据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547AB1-4852-4138-AD43-C9E5024E0395}"/>
              </a:ext>
            </a:extLst>
          </p:cNvPr>
          <p:cNvSpPr txBox="1"/>
          <p:nvPr/>
        </p:nvSpPr>
        <p:spPr>
          <a:xfrm>
            <a:off x="1322773" y="1869658"/>
            <a:ext cx="10067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官方公开数据：包含</a:t>
            </a:r>
            <a:r>
              <a:rPr lang="en-US" altLang="zh-CN" sz="2400" dirty="0"/>
              <a:t>a-z</a:t>
            </a:r>
            <a:r>
              <a:rPr lang="zh-CN" altLang="en-US" sz="2400" dirty="0"/>
              <a:t>文件夹，每个文件夹内都是有多个场景存在；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9D714E-BC4C-4A6B-B6EA-41B702EF6848}"/>
              </a:ext>
            </a:extLst>
          </p:cNvPr>
          <p:cNvSpPr txBox="1"/>
          <p:nvPr/>
        </p:nvSpPr>
        <p:spPr>
          <a:xfrm>
            <a:off x="1318334" y="2642604"/>
            <a:ext cx="907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自制数据集：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41081F-DAD7-451E-910F-2D26BA60F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36" y="2642604"/>
            <a:ext cx="6334125" cy="4038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2094829-FDD4-4313-9A30-EF058B2A5969}"/>
              </a:ext>
            </a:extLst>
          </p:cNvPr>
          <p:cNvSpPr txBox="1"/>
          <p:nvPr/>
        </p:nvSpPr>
        <p:spPr>
          <a:xfrm>
            <a:off x="159798" y="4993843"/>
            <a:ext cx="3629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本次参与</a:t>
            </a:r>
            <a:r>
              <a:rPr lang="en-US" altLang="zh-CN" dirty="0" err="1"/>
              <a:t>EasyDL</a:t>
            </a:r>
            <a:r>
              <a:rPr lang="zh-CN" altLang="en-US" dirty="0"/>
              <a:t>专业版进行自制数据集训练，逃离不开数据标注，因此还是要费时费力进行标注的，在这里我</a:t>
            </a:r>
            <a:r>
              <a:rPr lang="zh-CN" altLang="en-US" dirty="0">
                <a:highlight>
                  <a:srgbClr val="00FFFF"/>
                </a:highlight>
              </a:rPr>
              <a:t>推荐的是自己手工标注</a:t>
            </a:r>
            <a:r>
              <a:rPr lang="zh-CN" altLang="en-US" dirty="0"/>
              <a:t>，百度提供的智能标注并不是很好用。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8E53C6-39A9-40C4-96F3-B61E76E09B5E}"/>
              </a:ext>
            </a:extLst>
          </p:cNvPr>
          <p:cNvSpPr txBox="1"/>
          <p:nvPr/>
        </p:nvSpPr>
        <p:spPr>
          <a:xfrm>
            <a:off x="10257361" y="5641913"/>
            <a:ext cx="1556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r>
              <a:rPr lang="zh-CN" altLang="en-US" dirty="0"/>
              <a:t>个场景</a:t>
            </a:r>
          </a:p>
          <a:p>
            <a:r>
              <a:rPr lang="en-US" altLang="zh-CN" dirty="0"/>
              <a:t>80MB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4467</a:t>
            </a:r>
            <a:r>
              <a:rPr lang="zh-CN" altLang="en-US" dirty="0"/>
              <a:t>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382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4EFC94-5D08-47CE-BDD3-2C82B9EBEF4E}"/>
              </a:ext>
            </a:extLst>
          </p:cNvPr>
          <p:cNvSpPr txBox="1"/>
          <p:nvPr/>
        </p:nvSpPr>
        <p:spPr>
          <a:xfrm>
            <a:off x="2911876" y="665825"/>
            <a:ext cx="588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5"/>
                </a:solidFill>
              </a:rPr>
              <a:t>创建项目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40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4EFC94-5D08-47CE-BDD3-2C82B9EBEF4E}"/>
              </a:ext>
            </a:extLst>
          </p:cNvPr>
          <p:cNvSpPr txBox="1"/>
          <p:nvPr/>
        </p:nvSpPr>
        <p:spPr>
          <a:xfrm>
            <a:off x="2911876" y="665825"/>
            <a:ext cx="588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5"/>
                </a:solidFill>
              </a:rPr>
              <a:t>配置任务并启动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4519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4EFC94-5D08-47CE-BDD3-2C82B9EBEF4E}"/>
              </a:ext>
            </a:extLst>
          </p:cNvPr>
          <p:cNvSpPr txBox="1"/>
          <p:nvPr/>
        </p:nvSpPr>
        <p:spPr>
          <a:xfrm>
            <a:off x="2911876" y="665825"/>
            <a:ext cx="588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5"/>
                </a:solidFill>
              </a:rPr>
              <a:t>部署模型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71C3F2-DC60-444F-B82B-D931CA8EB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69" y="1746866"/>
            <a:ext cx="10191750" cy="4305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398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4EFC94-5D08-47CE-BDD3-2C82B9EBEF4E}"/>
              </a:ext>
            </a:extLst>
          </p:cNvPr>
          <p:cNvSpPr txBox="1"/>
          <p:nvPr/>
        </p:nvSpPr>
        <p:spPr>
          <a:xfrm>
            <a:off x="2894121" y="665825"/>
            <a:ext cx="588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C00000"/>
                </a:solidFill>
              </a:rPr>
              <a:t>参赛经验总结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DBDA18-2573-4F44-B0AE-F74BBCDAAE68}"/>
              </a:ext>
            </a:extLst>
          </p:cNvPr>
          <p:cNvSpPr txBox="1"/>
          <p:nvPr/>
        </p:nvSpPr>
        <p:spPr>
          <a:xfrm>
            <a:off x="1713390" y="1455938"/>
            <a:ext cx="90019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对于重复的多个标注动作，我建议</a:t>
            </a:r>
            <a:r>
              <a:rPr lang="zh-CN" altLang="en-US" sz="2400" dirty="0">
                <a:highlight>
                  <a:srgbClr val="00FFFF"/>
                </a:highlight>
              </a:rPr>
              <a:t>使用</a:t>
            </a:r>
            <a:r>
              <a:rPr lang="en-US" altLang="zh-CN" sz="2400" dirty="0">
                <a:highlight>
                  <a:srgbClr val="00FFFF"/>
                </a:highlight>
              </a:rPr>
              <a:t>【</a:t>
            </a:r>
            <a:r>
              <a:rPr lang="zh-CN" altLang="en-US" sz="2400" dirty="0">
                <a:highlight>
                  <a:srgbClr val="00FFFF"/>
                </a:highlight>
              </a:rPr>
              <a:t>按键精灵</a:t>
            </a:r>
            <a:r>
              <a:rPr lang="en-US" altLang="zh-CN" sz="2400" dirty="0">
                <a:highlight>
                  <a:srgbClr val="00FFFF"/>
                </a:highlight>
              </a:rPr>
              <a:t>2014】</a:t>
            </a:r>
            <a:r>
              <a:rPr lang="zh-CN" altLang="en-US" sz="2400" dirty="0"/>
              <a:t>录制鼠标宏，让宏进行自主的数据标注（本次参赛中，使用此方法，我的数据标注速度从</a:t>
            </a:r>
            <a:r>
              <a:rPr lang="en-US" altLang="zh-CN" sz="2400" dirty="0"/>
              <a:t>10+</a:t>
            </a:r>
            <a:r>
              <a:rPr lang="zh-CN" altLang="en-US" sz="2400" dirty="0"/>
              <a:t>小时缩短到</a:t>
            </a:r>
            <a:r>
              <a:rPr lang="en-US" altLang="zh-CN" sz="2400" dirty="0"/>
              <a:t>3+</a:t>
            </a:r>
            <a:r>
              <a:rPr lang="zh-CN" altLang="en-US" sz="2400" dirty="0"/>
              <a:t>小时）；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highlight>
                  <a:srgbClr val="00FFFF"/>
                </a:highlight>
              </a:rPr>
              <a:t>仔细阅读官方文档</a:t>
            </a:r>
            <a:r>
              <a:rPr lang="zh-CN" altLang="en-US" sz="2400" dirty="0"/>
              <a:t>，选择适合的</a:t>
            </a:r>
            <a:r>
              <a:rPr lang="zh-CN" altLang="en-US" sz="2400" dirty="0">
                <a:solidFill>
                  <a:srgbClr val="FF0000"/>
                </a:solidFill>
              </a:rPr>
              <a:t>数据增强策略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神经网络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因为官方给了每个人</a:t>
            </a:r>
            <a:r>
              <a:rPr lang="en-US" altLang="zh-CN" sz="2400" dirty="0"/>
              <a:t>100</a:t>
            </a:r>
            <a:r>
              <a:rPr lang="zh-CN" altLang="en-US" sz="2400" dirty="0"/>
              <a:t>个小时的</a:t>
            </a:r>
            <a:r>
              <a:rPr lang="en-US" altLang="zh-CN" sz="2400" dirty="0"/>
              <a:t>GPU</a:t>
            </a:r>
            <a:r>
              <a:rPr lang="zh-CN" altLang="en-US" sz="2400" dirty="0"/>
              <a:t>使用时间，所以</a:t>
            </a:r>
            <a:r>
              <a:rPr lang="en-US" altLang="zh-CN" sz="2400" dirty="0">
                <a:highlight>
                  <a:srgbClr val="00FFFF"/>
                </a:highlight>
              </a:rPr>
              <a:t>【</a:t>
            </a:r>
            <a:r>
              <a:rPr lang="zh-CN" altLang="en-US" sz="2400" dirty="0">
                <a:highlight>
                  <a:srgbClr val="00FFFF"/>
                </a:highlight>
              </a:rPr>
              <a:t>最长训练时间</a:t>
            </a:r>
            <a:r>
              <a:rPr lang="en-US" altLang="zh-CN" sz="2400" dirty="0">
                <a:highlight>
                  <a:srgbClr val="00FFFF"/>
                </a:highlight>
              </a:rPr>
              <a:t>】</a:t>
            </a:r>
            <a:r>
              <a:rPr lang="zh-CN" altLang="en-US" sz="2400" dirty="0">
                <a:highlight>
                  <a:srgbClr val="00FFFF"/>
                </a:highlight>
              </a:rPr>
              <a:t>一定要设置足够大</a:t>
            </a:r>
            <a:r>
              <a:rPr lang="zh-CN" altLang="en-US" sz="2400" dirty="0"/>
              <a:t>，不要因为时间设置提前结束训练；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719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5731982-796A-4038-87F1-CAE9B467F957}"/>
              </a:ext>
            </a:extLst>
          </p:cNvPr>
          <p:cNvSpPr txBox="1"/>
          <p:nvPr/>
        </p:nvSpPr>
        <p:spPr>
          <a:xfrm>
            <a:off x="727969" y="2077376"/>
            <a:ext cx="10608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第一场：</a:t>
            </a:r>
            <a:r>
              <a:rPr lang="en-US" altLang="zh-CN" sz="4400" noProof="1"/>
              <a:t>EasyDL</a:t>
            </a:r>
            <a:r>
              <a:rPr lang="zh-CN" altLang="en-US" sz="4400" dirty="0"/>
              <a:t>图像识别创新应用大赛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096E3A-0902-4BCF-937D-B02F8CA98E32}"/>
              </a:ext>
            </a:extLst>
          </p:cNvPr>
          <p:cNvSpPr txBox="1"/>
          <p:nvPr/>
        </p:nvSpPr>
        <p:spPr>
          <a:xfrm>
            <a:off x="4083728" y="4003829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时间：</a:t>
            </a:r>
            <a:r>
              <a:rPr lang="en-US" altLang="zh-CN" dirty="0"/>
              <a:t>2020.04.24-04.30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96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ACE92E-7C7E-40D6-B63B-F2A6FD0A7E00}"/>
              </a:ext>
            </a:extLst>
          </p:cNvPr>
          <p:cNvSpPr txBox="1"/>
          <p:nvPr/>
        </p:nvSpPr>
        <p:spPr>
          <a:xfrm>
            <a:off x="754600" y="1269508"/>
            <a:ext cx="10786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noProof="1"/>
              <a:t>EasyDL</a:t>
            </a:r>
            <a:r>
              <a:rPr lang="zh-CN" altLang="en-US" sz="2800" dirty="0"/>
              <a:t>经典版网址：</a:t>
            </a:r>
            <a:r>
              <a:rPr lang="en-US" altLang="zh-CN" sz="2800" dirty="0"/>
              <a:t>https://ai.baidu.com/easydl/lite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7EBB76-22F5-4B1F-AF2C-AEA4B8815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2" y="2936288"/>
            <a:ext cx="11447547" cy="27542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774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4EFC94-5D08-47CE-BDD3-2C82B9EBEF4E}"/>
              </a:ext>
            </a:extLst>
          </p:cNvPr>
          <p:cNvSpPr txBox="1"/>
          <p:nvPr/>
        </p:nvSpPr>
        <p:spPr>
          <a:xfrm>
            <a:off x="2911876" y="665825"/>
            <a:ext cx="588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5"/>
                </a:solidFill>
              </a:rPr>
              <a:t>创建模型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BC78E8-4874-40E1-85EF-0F24ABF1B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71" y="1373711"/>
            <a:ext cx="8904257" cy="45138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A777EF-366A-434F-9980-FC4EE4F048D5}"/>
              </a:ext>
            </a:extLst>
          </p:cNvPr>
          <p:cNvSpPr txBox="1"/>
          <p:nvPr/>
        </p:nvSpPr>
        <p:spPr>
          <a:xfrm>
            <a:off x="1643871" y="6196614"/>
            <a:ext cx="89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图像分类的数据不需要进行标注；物体检测的数据需要进行在线标注或者线下标注；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204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4EFC94-5D08-47CE-BDD3-2C82B9EBEF4E}"/>
              </a:ext>
            </a:extLst>
          </p:cNvPr>
          <p:cNvSpPr txBox="1"/>
          <p:nvPr/>
        </p:nvSpPr>
        <p:spPr>
          <a:xfrm>
            <a:off x="2911876" y="665825"/>
            <a:ext cx="588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5"/>
                </a:solidFill>
              </a:rPr>
              <a:t>准备数据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79FCCD-46DB-4995-AFED-C177E1631D4C}"/>
              </a:ext>
            </a:extLst>
          </p:cNvPr>
          <p:cNvSpPr txBox="1"/>
          <p:nvPr/>
        </p:nvSpPr>
        <p:spPr>
          <a:xfrm>
            <a:off x="577049" y="1373711"/>
            <a:ext cx="108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官方提供数据（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种花朵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已标注</a:t>
            </a:r>
            <a:r>
              <a:rPr lang="zh-CN" altLang="en-US" dirty="0"/>
              <a:t>）：邹菊、蒲公英、玫瑰花、向日葵、郁金香；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CD1FF1-A891-4F7D-AA51-F8DC7A09D6C4}"/>
              </a:ext>
            </a:extLst>
          </p:cNvPr>
          <p:cNvSpPr txBox="1"/>
          <p:nvPr/>
        </p:nvSpPr>
        <p:spPr>
          <a:xfrm>
            <a:off x="577049" y="3755254"/>
            <a:ext cx="1080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自制数据（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种花朵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未标注</a:t>
            </a:r>
            <a:r>
              <a:rPr lang="zh-CN" altLang="en-US" dirty="0"/>
              <a:t>）：杜鹃花、风信子、桂花、荷花、菊花、康乃馨、洛神花、玫瑰、梅花、茉莉花、牡丹、蒲公英、牵牛花、桃花、勿忘我、罂粟花、樱花、郁金香、月季、紫罗兰；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3E19AA-716B-4938-91F1-0F058058B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9" y="2005043"/>
            <a:ext cx="5243977" cy="14239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CC6062-7261-4137-9973-B9E4EF6A1D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66" y="2005043"/>
            <a:ext cx="5178407" cy="14216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2C77916-10E6-4621-8A47-1B777DD6D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9" y="4420760"/>
            <a:ext cx="6477970" cy="232768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29D97BD-8355-47AE-B355-60CB5DF0486F}"/>
              </a:ext>
            </a:extLst>
          </p:cNvPr>
          <p:cNvSpPr txBox="1"/>
          <p:nvPr/>
        </p:nvSpPr>
        <p:spPr>
          <a:xfrm>
            <a:off x="7055019" y="5484289"/>
            <a:ext cx="2814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种花朵</a:t>
            </a:r>
          </a:p>
          <a:p>
            <a:r>
              <a:rPr lang="en-US" altLang="zh-CN" dirty="0"/>
              <a:t>574 MB</a:t>
            </a:r>
          </a:p>
          <a:p>
            <a:r>
              <a:rPr lang="zh-CN" altLang="en-US" dirty="0"/>
              <a:t>每种花</a:t>
            </a:r>
            <a:r>
              <a:rPr lang="en-US" altLang="zh-CN" dirty="0"/>
              <a:t>1000</a:t>
            </a:r>
            <a:r>
              <a:rPr lang="zh-CN" altLang="en-US" dirty="0"/>
              <a:t>张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20000</a:t>
            </a:r>
            <a:r>
              <a:rPr lang="zh-CN" altLang="en-US" dirty="0"/>
              <a:t>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349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4EFC94-5D08-47CE-BDD3-2C82B9EBEF4E}"/>
              </a:ext>
            </a:extLst>
          </p:cNvPr>
          <p:cNvSpPr txBox="1"/>
          <p:nvPr/>
        </p:nvSpPr>
        <p:spPr>
          <a:xfrm>
            <a:off x="2911876" y="665825"/>
            <a:ext cx="588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5"/>
                </a:solidFill>
              </a:rPr>
              <a:t>训练模型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46B7D1-6E9B-4CD7-BC36-CD75972A0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01" y="1373711"/>
            <a:ext cx="9429750" cy="514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402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4EFC94-5D08-47CE-BDD3-2C82B9EBEF4E}"/>
              </a:ext>
            </a:extLst>
          </p:cNvPr>
          <p:cNvSpPr txBox="1"/>
          <p:nvPr/>
        </p:nvSpPr>
        <p:spPr>
          <a:xfrm>
            <a:off x="2911876" y="665825"/>
            <a:ext cx="588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5"/>
                </a:solidFill>
              </a:rPr>
              <a:t>部署应用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B5EF8D-9983-4A23-A567-492C4D912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2" y="1879738"/>
            <a:ext cx="5455490" cy="34217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615695-11E6-4E61-A174-56FA08F01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52" y="3429000"/>
            <a:ext cx="6435606" cy="30957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045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4EFC94-5D08-47CE-BDD3-2C82B9EBEF4E}"/>
              </a:ext>
            </a:extLst>
          </p:cNvPr>
          <p:cNvSpPr txBox="1"/>
          <p:nvPr/>
        </p:nvSpPr>
        <p:spPr>
          <a:xfrm>
            <a:off x="2911876" y="665825"/>
            <a:ext cx="588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C00000"/>
                </a:solidFill>
              </a:rPr>
              <a:t>模型误差分析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69843D-5D08-44A8-B4DF-81D7AD2E0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1442113"/>
            <a:ext cx="9058275" cy="34766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6D778FA-84BD-466B-978E-560C392D3365}"/>
              </a:ext>
            </a:extLst>
          </p:cNvPr>
          <p:cNvSpPr txBox="1"/>
          <p:nvPr/>
        </p:nvSpPr>
        <p:spPr>
          <a:xfrm>
            <a:off x="683581" y="5113537"/>
            <a:ext cx="10031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次模型训练，</a:t>
            </a:r>
            <a:r>
              <a:rPr lang="en-US" altLang="zh-CN" dirty="0"/>
              <a:t>F1-score</a:t>
            </a:r>
            <a:r>
              <a:rPr lang="zh-CN" altLang="en-US" dirty="0"/>
              <a:t>的值始终在</a:t>
            </a:r>
            <a:r>
              <a:rPr lang="en-US" altLang="zh-CN" dirty="0">
                <a:solidFill>
                  <a:srgbClr val="FF0000"/>
                </a:solidFill>
              </a:rPr>
              <a:t>85%-86%</a:t>
            </a:r>
            <a:r>
              <a:rPr lang="zh-CN" altLang="en-US" dirty="0"/>
              <a:t>之间，最高为</a:t>
            </a:r>
            <a:r>
              <a:rPr lang="en-US" altLang="zh-CN" dirty="0"/>
              <a:t>86%</a:t>
            </a:r>
            <a:r>
              <a:rPr lang="zh-CN" altLang="en-US" dirty="0"/>
              <a:t>，大概原因：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）模型识别图片较差的花朵类型为：桃花、紫罗兰、茉莉花、玫瑰、月季花、樱花，查看原始图片，图片中花朵数据杂乱，难以辨认，这里因为我</a:t>
            </a:r>
            <a:r>
              <a:rPr lang="zh-CN" altLang="en-US" dirty="0">
                <a:highlight>
                  <a:srgbClr val="FFFF00"/>
                </a:highlight>
              </a:rPr>
              <a:t>没有进行数据的清洗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）每种花朵的数量为</a:t>
            </a:r>
            <a:r>
              <a:rPr lang="en-US" altLang="zh-CN" dirty="0">
                <a:solidFill>
                  <a:srgbClr val="FF0000"/>
                </a:solidFill>
              </a:rPr>
              <a:t>1000</a:t>
            </a:r>
            <a:r>
              <a:rPr lang="zh-CN" altLang="en-US" dirty="0">
                <a:solidFill>
                  <a:srgbClr val="FF0000"/>
                </a:solidFill>
              </a:rPr>
              <a:t>张</a:t>
            </a:r>
            <a:r>
              <a:rPr lang="zh-CN" altLang="en-US" dirty="0"/>
              <a:t>，根据官方的观点，数据集增大后是可以提高模型精确度的。但是我并</a:t>
            </a:r>
            <a:r>
              <a:rPr lang="zh-CN" altLang="en-US" dirty="0">
                <a:highlight>
                  <a:srgbClr val="FFFF00"/>
                </a:highlight>
              </a:rPr>
              <a:t>没有再增加数据集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07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4EFC94-5D08-47CE-BDD3-2C82B9EBEF4E}"/>
              </a:ext>
            </a:extLst>
          </p:cNvPr>
          <p:cNvSpPr txBox="1"/>
          <p:nvPr/>
        </p:nvSpPr>
        <p:spPr>
          <a:xfrm>
            <a:off x="2894121" y="665825"/>
            <a:ext cx="588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C00000"/>
                </a:solidFill>
              </a:rPr>
              <a:t>参赛经验总结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7A91DD-076C-42AC-A4DF-8BE6F6136370}"/>
              </a:ext>
            </a:extLst>
          </p:cNvPr>
          <p:cNvSpPr txBox="1"/>
          <p:nvPr/>
        </p:nvSpPr>
        <p:spPr>
          <a:xfrm>
            <a:off x="1728186" y="1453610"/>
            <a:ext cx="87356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highlight>
                  <a:srgbClr val="00FFFF"/>
                </a:highlight>
              </a:rPr>
              <a:t>清晰自己的问题</a:t>
            </a:r>
            <a:r>
              <a:rPr lang="zh-CN" altLang="en-US" sz="2400" dirty="0"/>
              <a:t>（如图片分类还是物体检测）：图片分类就按照文件夹名称进行分门别类放置数据；物体检测就提前进行在线标注或者线下标注；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不论是提供的数据还是自制数据，都要进行</a:t>
            </a:r>
            <a:r>
              <a:rPr lang="zh-CN" altLang="en-US" sz="2400" dirty="0">
                <a:highlight>
                  <a:srgbClr val="00FFFF"/>
                </a:highlight>
              </a:rPr>
              <a:t>数据清洗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highlight>
                  <a:srgbClr val="00FFFF"/>
                </a:highlight>
              </a:rPr>
              <a:t>图片分类问题转化为物体检测问题将会获得更高的模型准确率</a:t>
            </a:r>
            <a:r>
              <a:rPr lang="zh-CN" altLang="en-US" sz="2400" dirty="0"/>
              <a:t>，当然这需要耗费你的时间精力去进行大量的标注工作；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如果可以的话，要进行</a:t>
            </a:r>
            <a:r>
              <a:rPr lang="zh-CN" altLang="en-US" sz="2400" dirty="0">
                <a:highlight>
                  <a:srgbClr val="00FFFF"/>
                </a:highlight>
              </a:rPr>
              <a:t>采集更多的数据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参赛要认真阅读官方参赛要求，比如这次比赛要求与</a:t>
            </a:r>
            <a:r>
              <a:rPr lang="en-US" altLang="zh-CN" sz="2400" dirty="0"/>
              <a:t>【</a:t>
            </a:r>
            <a:r>
              <a:rPr lang="zh-CN" altLang="en-US" sz="2400" dirty="0"/>
              <a:t>春天</a:t>
            </a:r>
            <a:r>
              <a:rPr lang="en-US" altLang="zh-CN" sz="2400" dirty="0"/>
              <a:t>】</a:t>
            </a:r>
            <a:r>
              <a:rPr lang="zh-CN" altLang="en-US" sz="2400" dirty="0"/>
              <a:t>相关；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遇到问题不要急于去群里询问，</a:t>
            </a:r>
            <a:r>
              <a:rPr lang="zh-CN" altLang="en-US" sz="2400" dirty="0">
                <a:highlight>
                  <a:srgbClr val="00FFFF"/>
                </a:highlight>
              </a:rPr>
              <a:t>官方文档写的清晰</a:t>
            </a:r>
            <a:r>
              <a:rPr lang="zh-CN" altLang="en-US" sz="2400" dirty="0"/>
              <a:t>；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026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720</Words>
  <Application>Microsoft Office PowerPoint</Application>
  <PresentationFormat>宽屏</PresentationFormat>
  <Paragraphs>66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微软雅黑</vt:lpstr>
      <vt:lpstr>Arial</vt:lpstr>
      <vt:lpstr>Office 主题​​</vt:lpstr>
      <vt:lpstr>百度EasyDL参赛分享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EasyDL参赛分享</dc:title>
  <dc:creator/>
  <cp:lastModifiedBy>荣胜</cp:lastModifiedBy>
  <cp:revision>105</cp:revision>
  <dcterms:created xsi:type="dcterms:W3CDTF">2019-06-19T02:08:00Z</dcterms:created>
  <dcterms:modified xsi:type="dcterms:W3CDTF">2020-05-11T08:04:58Z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