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72" r:id="rId3"/>
    <p:sldId id="470" r:id="rId4"/>
    <p:sldId id="466" r:id="rId5"/>
    <p:sldId id="471" r:id="rId6"/>
    <p:sldId id="301" r:id="rId7"/>
  </p:sldIdLst>
  <p:sldSz cx="12192000" cy="6858000"/>
  <p:notesSz cx="12192000" cy="6858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2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乳腺</a:t>
            </a:r>
            <a:r>
              <a:rPr lang="zh-CN" altLang="en-US" sz="3600">
                <a:sym typeface="+mn-ea"/>
              </a:rPr>
              <a:t>钼靶</a:t>
            </a:r>
            <a:endParaRPr lang="zh-CN" altLang="en-US" sz="36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1600" y="2743200"/>
            <a:ext cx="354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LWF和EWC实现中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pic>
        <p:nvPicPr>
          <p:cNvPr id="3" name="图片 2" descr="segmentation_20586908_results"/>
          <p:cNvPicPr>
            <a:picLocks noChangeAspect="1"/>
          </p:cNvPicPr>
          <p:nvPr/>
        </p:nvPicPr>
        <p:blipFill>
          <a:blip r:embed="rId2"/>
          <a:srcRect l="10416" r="10262"/>
          <a:stretch>
            <a:fillRect/>
          </a:stretch>
        </p:blipFill>
        <p:spPr>
          <a:xfrm>
            <a:off x="304800" y="1219200"/>
            <a:ext cx="7153275" cy="2705735"/>
          </a:xfrm>
          <a:prstGeom prst="rect">
            <a:avLst/>
          </a:prstGeom>
        </p:spPr>
      </p:pic>
      <p:pic>
        <p:nvPicPr>
          <p:cNvPr id="10" name="图片 9" descr="segmentation_20587784_results"/>
          <p:cNvPicPr>
            <a:picLocks noChangeAspect="1"/>
          </p:cNvPicPr>
          <p:nvPr/>
        </p:nvPicPr>
        <p:blipFill>
          <a:blip r:embed="rId3"/>
          <a:srcRect l="10710" r="10483"/>
          <a:stretch>
            <a:fillRect/>
          </a:stretch>
        </p:blipFill>
        <p:spPr>
          <a:xfrm>
            <a:off x="152400" y="3886200"/>
            <a:ext cx="7795895" cy="297116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7010400" y="2667000"/>
            <a:ext cx="385445" cy="343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 flipH="1">
            <a:off x="6858000" y="2323465"/>
            <a:ext cx="385445" cy="343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5"/>
            </p:custDataLst>
          </p:nvPr>
        </p:nvCxnSpPr>
        <p:spPr>
          <a:xfrm flipH="1">
            <a:off x="4419600" y="1676400"/>
            <a:ext cx="385445" cy="343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6"/>
            </p:custDataLst>
          </p:nvPr>
        </p:nvCxnSpPr>
        <p:spPr>
          <a:xfrm flipH="1">
            <a:off x="4805045" y="1676400"/>
            <a:ext cx="385445" cy="343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 flipH="1">
            <a:off x="7010400" y="5029200"/>
            <a:ext cx="385445" cy="343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15655" y="3268345"/>
            <a:ext cx="3547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这里展示分割结果</a:t>
            </a:r>
            <a:endParaRPr lang="zh-CN" altLang="en-US"/>
          </a:p>
          <a:p>
            <a:r>
              <a:rPr lang="zh-CN" altLang="en-US"/>
              <a:t>分类结果为：</a:t>
            </a:r>
            <a:r>
              <a:rPr lang="en-US" altLang="zh-CN"/>
              <a:t>Normal / Ab</a:t>
            </a:r>
            <a:r>
              <a:rPr lang="en-US" altLang="zh-CN"/>
              <a:t>normal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94690" y="1295400"/>
            <a:ext cx="2105660" cy="264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0" y="1328420"/>
            <a:ext cx="1846580" cy="147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分割：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INBreast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BCDR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Mini-DDSM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CDD-CESM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分类：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RSNA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1371600"/>
            <a:ext cx="5168265" cy="2473325"/>
          </a:xfrm>
          <a:prstGeom prst="rect">
            <a:avLst/>
          </a:prstGeom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3989705" y="1295400"/>
            <a:ext cx="5388610" cy="264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2" idx="3"/>
            <a:endCxn id="9" idx="1"/>
          </p:cNvCxnSpPr>
          <p:nvPr/>
        </p:nvCxnSpPr>
        <p:spPr>
          <a:xfrm>
            <a:off x="2800350" y="2616200"/>
            <a:ext cx="1189355" cy="317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26690" y="2209800"/>
            <a:ext cx="126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</a:t>
            </a:r>
            <a:r>
              <a:rPr lang="en-US" altLang="zh-CN"/>
              <a:t>rain</a:t>
            </a:r>
            <a:endParaRPr lang="en-US" altLang="zh-CN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3232150"/>
            <a:ext cx="150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</a:t>
            </a:r>
            <a:r>
              <a:rPr lang="zh-CN" altLang="en-US" sz="1200"/>
              <a:t>保留分类和部分分割标签</a:t>
            </a:r>
            <a:r>
              <a:rPr lang="en-US" altLang="zh-CN" sz="1200"/>
              <a:t>-mass </a:t>
            </a:r>
            <a:r>
              <a:rPr lang="zh-CN" altLang="en-US" sz="1200"/>
              <a:t>、</a:t>
            </a:r>
            <a:r>
              <a:rPr lang="en-US" altLang="zh-CN" sz="1200"/>
              <a:t>calcification)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697865" y="4261485"/>
            <a:ext cx="6160135" cy="2165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Training: @</a:t>
            </a:r>
            <a:r>
              <a:rPr lang="zh-CN" altLang="en-US" sz="1000">
                <a:sym typeface="+mn-ea"/>
              </a:rPr>
              <a:t>wangrongsheng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第一步，用inbreast, BCDR, minDDSM, CBDCESM loss = L_classification + L_segmentation @hcc242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第二步，加上其他大的數據集， L_segmentation = 0 @wangrongsheng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第三步， 區分mass 和 calcification @hcc242</a:t>
            </a:r>
            <a:endParaRPr lang="zh-CN" altLang="en-US" sz="1000">
              <a:highlight>
                <a:srgbClr val="00FF00"/>
              </a:highlight>
            </a:endParaRPr>
          </a:p>
          <a:p>
            <a:endParaRPr lang="zh-CN" altLang="en-US" sz="1000"/>
          </a:p>
          <a:p>
            <a:r>
              <a:rPr lang="zh-CN" altLang="en-US" sz="1000"/>
              <a:t>Inferencing </a:t>
            </a:r>
            <a:r>
              <a:rPr lang="en-US" altLang="zh-CN" sz="1000"/>
              <a:t>: </a:t>
            </a:r>
            <a:r>
              <a:rPr lang="zh-CN" altLang="en-US" sz="1000"/>
              <a:t>@hcc242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load 模型 .h5/ .pt (pytorch)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/>
              <a:t>input, tiff, png, jpeg, dicom（for presentation）(鉬靶有兩種格式， a) raw: for processing b) processed: for presentation ) , 用simpleITK 作爲 reader, 轉換為矩陣，模型處理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處理之後， 給出整個圖像惡性概率； 每個圖像的mask（第一步，不區分實體腫瘤還是鈣化， 第二步做區分；</a:t>
            </a:r>
            <a:r>
              <a:rPr lang="zh-CN" altLang="en-US" sz="1000"/>
              <a:t> 第三步，輸出BIRADS 詞典特徵）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Visualization, 可以是 作爲一個heatmap overaly 到鉬靶圖像上，保存為png 格式</a:t>
            </a:r>
            <a:endParaRPr lang="zh-CN" altLang="en-US" sz="100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协作</a:t>
            </a:r>
            <a:endParaRPr lang="zh-CN" altLang="en-US" sz="3600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867400" y="1240155"/>
          <a:ext cx="56889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76"/>
                <a:gridCol w="284437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底座模型</a:t>
                      </a:r>
                      <a:r>
                        <a:rPr lang="en-US" altLang="zh-CN"/>
                        <a:t> + 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CMB</a:t>
                      </a:r>
                      <a:r>
                        <a:rPr lang="zh-CN" altLang="en-US"/>
                        <a:t>分数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LLaMA2-7B + 6</a:t>
                      </a:r>
                      <a:r>
                        <a:rPr lang="zh-CN" altLang="en-US"/>
                        <a:t>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Baichuan1 + 220</a:t>
                      </a:r>
                      <a:r>
                        <a:rPr lang="zh-CN" altLang="en-US"/>
                        <a:t>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36.71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LLaMA-33b + 30</a:t>
                      </a:r>
                      <a:r>
                        <a:rPr lang="zh-CN" altLang="en-US"/>
                        <a:t>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34.56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Baichuan2 + 6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38.54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" y="1230630"/>
            <a:ext cx="5607050" cy="4065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27090" y="3458845"/>
            <a:ext cx="5579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预训练</a:t>
            </a:r>
            <a:r>
              <a:rPr lang="en-US" altLang="zh-CN"/>
              <a:t>+LLaMA2-13B</a:t>
            </a:r>
            <a:r>
              <a:rPr lang="zh-CN" altLang="en-US"/>
              <a:t>（</a:t>
            </a:r>
            <a:r>
              <a:rPr lang="zh-CN" altLang="en-US"/>
              <a:t>陈）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医院导诊</a:t>
            </a:r>
            <a:r>
              <a:rPr lang="en-US" altLang="zh-CN"/>
              <a:t> - </a:t>
            </a:r>
            <a:r>
              <a:rPr lang="zh-CN" altLang="en-US"/>
              <a:t>数据提供？预训练</a:t>
            </a:r>
            <a:r>
              <a:rPr lang="zh-CN" altLang="en-US"/>
              <a:t>以后？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完成一个乳腺钼靶的Paper（</a:t>
            </a:r>
            <a:r>
              <a:rPr lang="zh-CN" altLang="en-US"/>
              <a:t>段）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完成一个LLM的统计Paper</a:t>
            </a:r>
            <a:r>
              <a:rPr lang="zh-CN" altLang="en-US"/>
              <a:t>（陈、</a:t>
            </a:r>
            <a:r>
              <a:rPr lang="zh-CN" altLang="en-US"/>
              <a:t>杨）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WPS 演示</Application>
  <PresentationFormat>宽屏</PresentationFormat>
  <Paragraphs>64</Paragraphs>
  <Slides>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Arial</vt:lpstr>
      <vt:lpstr>Georgia</vt:lpstr>
      <vt:lpstr>微软雅黑</vt:lpstr>
      <vt:lpstr>Tahoma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488</cp:revision>
  <dcterms:created xsi:type="dcterms:W3CDTF">2022-11-05T07:14:00Z</dcterms:created>
  <dcterms:modified xsi:type="dcterms:W3CDTF">2023-09-12T12:01:26Z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2022-11-10T00:00:00Z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2052-12.1.0.15398</vt:lpwstr>
  </property>
</Properties>
</file>