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3"/>
    <p:sldId id="256" r:id="rId4"/>
    <p:sldId id="258" r:id="rId5"/>
    <p:sldId id="261" r:id="rId6"/>
    <p:sldId id="263" r:id="rId7"/>
    <p:sldId id="259" r:id="rId8"/>
    <p:sldId id="260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研究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1445" y="542925"/>
            <a:ext cx="60960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&lt;已知信息&gt;</a:t>
            </a:r>
            <a:r>
              <a:rPr lang="zh-CN" altLang="en-US" sz="1000" b="1">
                <a:solidFill>
                  <a:srgbClr val="0070C0"/>
                </a:solidFill>
              </a:rPr>
              <a:t>设计可摘局部义齿就位道时，调节倒凹法不用于基牙牙冠短，且彼此平行者。</a:t>
            </a:r>
            <a:r>
              <a:rPr lang="zh-CN" altLang="en-US" sz="1000"/>
              <a:t>甲状舌管囊肿及瘘管的特征性临床表现是病变位 于颈前正中，随吞咽上下活动。急性期脑卒中患者并发症的预防不包括摇高床头半卧位，预防肢体肌肉痉挛。结核性葡萄膜炎的眼底表现包括视网膜血管炎，黄斑水肿，脉络膜炎，下方玻璃体的雪球样混浊，肉芽肿性前葡萄膜炎。女性。着凉后出现尿频，尿急，尿痛，发热，该患者因为延误治疗发展为急性肾盂肾炎。患者的热型为间歇热。</a:t>
            </a:r>
            <a:r>
              <a:rPr lang="zh-CN" altLang="en-US" sz="1000" b="1">
                <a:solidFill>
                  <a:srgbClr val="0070C0"/>
                </a:solidFill>
              </a:rPr>
              <a:t>患者，女，40岁。发现室间隔缺损20年，3个月前拔牙后持续发热至 今。查体：T37.6℃，睑结膜苍白，可见淤点，胸骨左缘第三肋间可闻及全收缩期杂音，脾肋下可触及。最有助于确诊的检查是血培养。 分泌性中耳炎导致的听力损失一般为传导性聋。</a:t>
            </a:r>
            <a:r>
              <a:rPr lang="zh-CN" altLang="en-US" sz="1000"/>
              <a:t>动脉瘤样骨囊肿的特点孤立性、膨胀性、出血性、多房性囊肿，多见于青少年，发展迅速，疼痛和囊肿逐步加剧，病损以溶骨为主，呈偏位性、多囊性膨胀。腭扁桃体的主要供血动脉有面动脉扁桃体支。脉冲射频技术的电极尖端温度一般不超过42℃。</a:t>
            </a:r>
            <a:r>
              <a:rPr lang="zh-CN" altLang="en-US" sz="1000" b="1">
                <a:solidFill>
                  <a:srgbClr val="00B050"/>
                </a:solidFill>
              </a:rPr>
              <a:t>下列有关鳃弓的描述，错误的是共5对鳃弓</a:t>
            </a:r>
            <a:r>
              <a:rPr lang="zh-CN" altLang="en-US" sz="1000"/>
              <a:t>。HIV可以感染的细胞有CD4+T细胞，巨噬细胞，树突状细胞。关于色 素增加正确的是常见于黄褐斑。不属于梭形细胞痣的特点是痣细胞含黑色素。</a:t>
            </a:r>
            <a:r>
              <a:rPr lang="zh-CN" altLang="en-US" sz="1000" b="1">
                <a:solidFill>
                  <a:srgbClr val="0070C0"/>
                </a:solidFill>
              </a:rPr>
              <a:t>硬膜外阻滞麻醉严重并发症截瘫最常见的原因是硬膜外血肿。</a:t>
            </a:r>
            <a:r>
              <a:rPr lang="zh-CN" altLang="en-US" sz="1000"/>
              <a:t>睑板腺囊肿好发于青少年。患者女，15岁，学生。急起兴奋，行为紊乱2周入院。2周前患感冒，当时体温38°C，3天后体温恢复正常，患者出现兴奋，话多，不停地打电话给许多同学，甚至一些平时不联系的同学，喜欢外跑，见到乞丐就给钱。此患者最可能的诊断是躁狂发作。已经确诊的Behcet病患者，有时需要住院治疗，下列考虑不妥的是希望通过住院彻底治愈。肌力测定的分级描述中，错误的是1级 ：肌肉完全不能收缩，为完全瘫痪。</a:t>
            </a:r>
            <a:r>
              <a:rPr lang="zh-CN" altLang="en-US" sz="1000" b="1">
                <a:solidFill>
                  <a:srgbClr val="0070C0"/>
                </a:solidFill>
              </a:rPr>
              <a:t>女性，28岁。妊娠后期出现进行性背痛，下肢乏力，食欲减退。查体见T7轻度后凸，有叩痛，X线片 显示T6~7间隙变窄，椎旁软组织阴影膨隆，血沉60mm/h，可排除的诊断是胸椎转移癌，胸椎血管瘤，化脓性脊椎炎，胸椎间盘脱出。</a:t>
            </a:r>
            <a:r>
              <a:rPr lang="zh-CN" altLang="en-US" sz="1000"/>
              <a:t>&lt;/已知信息&gt;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以下是中国医师考试中规培结业考试的一道单项选择题，请根据上述已知信息回答接下来的问题，不需要做任何分析和解释，直接输出答案选项：</a:t>
            </a:r>
            <a:endParaRPr lang="zh-CN" altLang="en-US" sz="1000"/>
          </a:p>
          <a:p>
            <a:r>
              <a:rPr lang="zh-CN" altLang="en-US" sz="1000"/>
              <a:t>&lt;问题&gt;</a:t>
            </a:r>
            <a:r>
              <a:rPr lang="zh-CN" altLang="en-US" sz="1000" b="1">
                <a:solidFill>
                  <a:srgbClr val="FF0000"/>
                </a:solidFill>
              </a:rPr>
              <a:t>下列有关鳃弓的描述，错误的是</a:t>
            </a:r>
            <a:endParaRPr lang="zh-CN" altLang="en-US" sz="1000"/>
          </a:p>
          <a:p>
            <a:r>
              <a:rPr lang="zh-CN" altLang="en-US" sz="1000"/>
              <a:t>A. 由间充质增生形成</a:t>
            </a:r>
            <a:endParaRPr lang="zh-CN" altLang="en-US" sz="1000"/>
          </a:p>
          <a:p>
            <a:r>
              <a:rPr lang="zh-CN" altLang="en-US" sz="1000"/>
              <a:t>B. 人胚第4周出现</a:t>
            </a:r>
            <a:endParaRPr lang="zh-CN" altLang="en-US" sz="1000"/>
          </a:p>
          <a:p>
            <a:r>
              <a:rPr lang="zh-CN" altLang="en-US" sz="1000"/>
              <a:t>C. 相邻鳃弓之间为鳃沟</a:t>
            </a:r>
            <a:endParaRPr lang="zh-CN" altLang="en-US" sz="1000"/>
          </a:p>
          <a:p>
            <a:r>
              <a:rPr lang="zh-CN" altLang="en-US" sz="1000"/>
              <a:t>D. 共5对鳃弓</a:t>
            </a:r>
            <a:endParaRPr lang="zh-CN" altLang="en-US" sz="1000"/>
          </a:p>
          <a:p>
            <a:r>
              <a:rPr lang="zh-CN" altLang="en-US" sz="1000"/>
              <a:t>E. 位于头部两侧&lt;/问题&gt;</a:t>
            </a:r>
            <a:endParaRPr lang="zh-CN" altLang="en-US" sz="1000"/>
          </a:p>
        </p:txBody>
      </p:sp>
      <p:pic>
        <p:nvPicPr>
          <p:cNvPr id="101" name="图片 100"/>
          <p:cNvPicPr/>
          <p:nvPr/>
        </p:nvPicPr>
        <p:blipFill>
          <a:blip r:embed="rId1"/>
          <a:srcRect t="23243"/>
          <a:stretch>
            <a:fillRect/>
          </a:stretch>
        </p:blipFill>
        <p:spPr>
          <a:xfrm>
            <a:off x="4517390" y="3908425"/>
            <a:ext cx="7606030" cy="2785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416675" y="583565"/>
            <a:ext cx="4064000" cy="322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医学语言模型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HuatuoGPT-Ⅰ </a:t>
            </a:r>
            <a:r>
              <a:rPr lang="zh-CN" altLang="en-US"/>
              <a:t>（港中</a:t>
            </a:r>
            <a:r>
              <a:rPr lang="zh-CN" altLang="en-US"/>
              <a:t>深）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HuatuoGPT-Ⅱ </a:t>
            </a:r>
            <a:r>
              <a:rPr lang="zh-CN" altLang="en-US"/>
              <a:t>（</a:t>
            </a:r>
            <a:r>
              <a:rPr lang="zh-CN" altLang="en-US"/>
              <a:t>港中深）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IvyGPT </a:t>
            </a:r>
            <a:r>
              <a:rPr lang="zh-CN" altLang="en-US"/>
              <a:t>（澳</a:t>
            </a:r>
            <a:r>
              <a:rPr lang="zh-CN" altLang="en-US"/>
              <a:t>理工）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ShenN</a:t>
            </a:r>
            <a:r>
              <a:rPr lang="en-US" altLang="zh-CN"/>
              <a:t>ong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QiZ</a:t>
            </a:r>
            <a:r>
              <a:rPr lang="en-US" altLang="zh-CN"/>
              <a:t>henGPT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</a:t>
            </a:r>
            <a:r>
              <a:rPr lang="en-US" altLang="zh-CN"/>
              <a:t>octorGLM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Zhongjing </a:t>
            </a:r>
            <a:r>
              <a:rPr lang="zh-CN" altLang="en-US"/>
              <a:t>（</a:t>
            </a:r>
            <a:r>
              <a:rPr lang="zh-CN" altLang="en-US"/>
              <a:t>武大）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PULSE </a:t>
            </a:r>
            <a:r>
              <a:rPr lang="zh-CN" altLang="en-US"/>
              <a:t>（</a:t>
            </a:r>
            <a:r>
              <a:rPr lang="zh-CN" altLang="en-US"/>
              <a:t>上交大）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DISC-MedLLM</a:t>
            </a:r>
            <a:r>
              <a:rPr lang="zh-CN" altLang="en-US"/>
              <a:t> （</a:t>
            </a:r>
            <a:r>
              <a:rPr lang="zh-CN" altLang="en-US"/>
              <a:t>复旦）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36220" y="4942840"/>
            <a:ext cx="4596130" cy="322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具备上下文理解的语言模型可以做什么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诊断报告分析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导诊</a:t>
            </a:r>
            <a:r>
              <a:rPr lang="en-US" altLang="zh-CN"/>
              <a:t> (RAG)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药物说明书</a:t>
            </a:r>
            <a:r>
              <a:rPr lang="en-US" altLang="zh-CN"/>
              <a:t> (RAG)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指令遵循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zh-CN" altLang="en-US"/>
              <a:t>医疗不同场景</a:t>
            </a:r>
            <a:r>
              <a:rPr lang="zh-CN" altLang="en-US"/>
              <a:t>设定）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1445" y="825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问题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31445" y="825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研究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31445" y="650875"/>
            <a:ext cx="116725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底座模型（英文</a:t>
            </a:r>
            <a:r>
              <a:rPr lang="en-US" altLang="zh-CN"/>
              <a:t>/</a:t>
            </a:r>
            <a:r>
              <a:rPr lang="zh-CN" altLang="en-US"/>
              <a:t>中文</a:t>
            </a:r>
            <a:r>
              <a:rPr lang="en-US" altLang="zh-CN"/>
              <a:t>/</a:t>
            </a:r>
            <a:r>
              <a:rPr lang="zh-CN" altLang="en-US"/>
              <a:t>医学语料）</a:t>
            </a:r>
            <a:r>
              <a:rPr lang="en-US" altLang="zh-CN"/>
              <a:t>/</a:t>
            </a:r>
            <a:r>
              <a:rPr lang="zh-CN" altLang="en-US"/>
              <a:t>模型参数（</a:t>
            </a:r>
            <a:r>
              <a:rPr lang="en-US" altLang="zh-CN"/>
              <a:t>5B, 10B, 30B</a:t>
            </a:r>
            <a:r>
              <a:rPr lang="zh-CN" altLang="en-US"/>
              <a:t>）会对医疗微调模型有多大</a:t>
            </a:r>
            <a:r>
              <a:rPr lang="zh-CN" altLang="en-US"/>
              <a:t>影响？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/>
              <a:t>Yi-6B, Yi-34B, LLaMA2-7B, LLaMA2-13B, LLaMA2-3BB, Qwen-1.8B, Qwen-7B, Qwen-14B, Baichuan2-13B, Baichuan2-7B, Mis</a:t>
            </a:r>
            <a:r>
              <a:rPr lang="en-US" altLang="zh-CN"/>
              <a:t>tral-7B</a:t>
            </a:r>
            <a:endParaRPr lang="en-US" altLang="zh-CN"/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医学数据与通用数据混合比例才会保证医学和通用</a:t>
            </a:r>
            <a:r>
              <a:rPr lang="zh-CN" altLang="en-US"/>
              <a:t>能力？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/>
              <a:t>4:1, 9:1, 1:1</a:t>
            </a:r>
            <a:endParaRPr lang="en-US" altLang="zh-CN"/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只用医学数据，数据不断增加，模型提升的边界在数据上还是模型参数？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数据从</a:t>
            </a:r>
            <a:r>
              <a:rPr lang="en-US" altLang="zh-CN"/>
              <a:t>1w, 2w,...</a:t>
            </a:r>
            <a:r>
              <a:rPr lang="zh-CN" altLang="en-US"/>
              <a:t>增加到</a:t>
            </a:r>
            <a:r>
              <a:rPr lang="en-US" altLang="zh-CN"/>
              <a:t>20w</a:t>
            </a:r>
            <a:r>
              <a:rPr lang="zh-CN" altLang="en-US"/>
              <a:t>，会有一个边界值导致训练后的模型能力急速</a:t>
            </a:r>
            <a:r>
              <a:rPr lang="zh-CN" altLang="en-US"/>
              <a:t>下降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/>
              <a:t>HuatuoGPT-Ⅱ</a:t>
            </a:r>
            <a:r>
              <a:rPr lang="zh-CN" altLang="en-US"/>
              <a:t>只使用了医疗数据进行训练，数据质量非常高，却导致了指令遵循，上下文理解能力的</a:t>
            </a:r>
            <a:r>
              <a:rPr lang="zh-CN" altLang="en-US"/>
              <a:t>丢失</a:t>
            </a:r>
            <a:endParaRPr lang="zh-CN" altLang="en-US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/>
              <a:t>未加入通用</a:t>
            </a:r>
            <a:r>
              <a:rPr lang="zh-CN" altLang="en-US"/>
              <a:t>数据</a:t>
            </a:r>
            <a:endParaRPr lang="zh-CN" altLang="en-US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/>
              <a:t>错过了模型边界，导致过分</a:t>
            </a:r>
            <a:r>
              <a:rPr lang="zh-CN" altLang="en-US"/>
              <a:t>拟合</a:t>
            </a:r>
            <a:endParaRPr lang="zh-CN" altLang="en-US"/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来自</a:t>
            </a:r>
            <a:r>
              <a:rPr lang="en-US" altLang="zh-CN"/>
              <a:t>GPT-4</a:t>
            </a:r>
            <a:r>
              <a:rPr lang="zh-CN" altLang="en-US"/>
              <a:t>蒸馏数据和真实数据混合的边界在哪里？对医学模型的损伤有</a:t>
            </a:r>
            <a:r>
              <a:rPr lang="zh-CN" altLang="en-US"/>
              <a:t>多大？</a:t>
            </a:r>
            <a:endParaRPr lang="zh-CN" altLang="en-US"/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使用相同中文数据对相同参数的不同中英文模型进行微调，英文模型出现幻觉的可能性</a:t>
            </a:r>
            <a:r>
              <a:rPr lang="zh-CN" altLang="en-US"/>
              <a:t>更大？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31445" y="825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RAG</a:t>
            </a:r>
            <a:endParaRPr lang="en-US" altLang="zh-CN" sz="24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" y="506095"/>
            <a:ext cx="8621395" cy="5546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610" y="6114415"/>
            <a:ext cx="7280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南大</a:t>
            </a:r>
            <a:r>
              <a:rPr lang="en-US" altLang="zh-CN"/>
              <a:t>RAG</a:t>
            </a:r>
            <a:r>
              <a:rPr lang="zh-CN" altLang="en-US"/>
              <a:t>内部</a:t>
            </a:r>
            <a:r>
              <a:rPr lang="zh-CN" altLang="en-US"/>
              <a:t>会议：https://www.bilibili.com/video/BV12C4y1C7t5/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</a:t>
            </a:r>
            <a:r>
              <a:rPr lang="en-US" altLang="zh-CN"/>
              <a:t>elf-RAG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应用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31445" y="825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医疗语言模型</a:t>
            </a:r>
            <a:r>
              <a:rPr lang="en-US" altLang="zh-CN" sz="2400" b="1"/>
              <a:t>I</a:t>
            </a:r>
            <a:r>
              <a:rPr lang="en-US" altLang="zh-CN" sz="2400" b="1"/>
              <a:t>vyGPT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2100" y="599440"/>
            <a:ext cx="7691755" cy="6005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33080" y="4566920"/>
            <a:ext cx="2851150" cy="8191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11680" y="665480"/>
            <a:ext cx="476885" cy="59397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358140" y="4272280"/>
            <a:ext cx="7555230" cy="2946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25100" y="4626610"/>
            <a:ext cx="746760" cy="760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31445" y="825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语音识别</a:t>
            </a:r>
            <a:r>
              <a:rPr lang="en-US" altLang="zh-CN" sz="2400" b="1"/>
              <a:t>APP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31445" y="620395"/>
            <a:ext cx="11793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Whisper</a:t>
            </a:r>
            <a:r>
              <a:rPr lang="zh-CN" altLang="en-US"/>
              <a:t>：</a:t>
            </a:r>
            <a:r>
              <a:rPr lang="en-US" altLang="zh-CN"/>
              <a:t>OpenAI</a:t>
            </a:r>
            <a:r>
              <a:rPr lang="zh-CN" altLang="en-US"/>
              <a:t>，语音转文字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Automatic Speech Recognition</a:t>
            </a:r>
            <a:r>
              <a:rPr lang="en-US" altLang="zh-CN">
                <a:sym typeface="+mn-ea"/>
              </a:rPr>
              <a:t>, ASR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WhisperX, Faster-Whisper, Whisper.</a:t>
            </a:r>
            <a:r>
              <a:rPr lang="en-US" altLang="zh-CN"/>
              <a:t>cpp...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2590" y="1265555"/>
            <a:ext cx="7766050" cy="22415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31445" y="4051935"/>
            <a:ext cx="11793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文字转语音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Text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To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Speech</a:t>
            </a:r>
            <a:r>
              <a:rPr lang="en-US" altLang="zh-CN">
                <a:sym typeface="+mn-ea"/>
              </a:rPr>
              <a:t>, TTS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WhisperSpeech...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定制化你的声音：</a:t>
            </a:r>
            <a:r>
              <a:rPr lang="en-US" altLang="zh-CN"/>
              <a:t>GPT-S</a:t>
            </a:r>
            <a:r>
              <a:rPr lang="en-US" altLang="zh-CN"/>
              <a:t>oVITS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MjExYjVjMWNiM2EyZTkyODQ4MTBhOTgxZDZmOTY1Nz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WPS 演示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研究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王荣胜</dc:creator>
  <cp:lastModifiedBy>王荣胜</cp:lastModifiedBy>
  <cp:revision>75</cp:revision>
  <dcterms:created xsi:type="dcterms:W3CDTF">2023-08-09T12:44:00Z</dcterms:created>
  <dcterms:modified xsi:type="dcterms:W3CDTF">2024-01-24T05:04:33Z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