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681" r:id="rId3"/>
    <p:sldId id="697" r:id="rId5"/>
    <p:sldId id="698" r:id="rId6"/>
    <p:sldId id="699" r:id="rId7"/>
    <p:sldId id="700" r:id="rId8"/>
    <p:sldId id="702" r:id="rId9"/>
    <p:sldId id="703" r:id="rId10"/>
    <p:sldId id="704" r:id="rId11"/>
    <p:sldId id="705" r:id="rId12"/>
    <p:sldId id="706" r:id="rId13"/>
    <p:sldId id="707" r:id="rId14"/>
    <p:sldId id="708" r:id="rId15"/>
    <p:sldId id="70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5EF38-0B6C-6346-A7FE-5440CF9235E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5BD59-55C7-8148-97C1-6DEA68014C7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6"/>
          <p:cNvSpPr txBox="1"/>
          <p:nvPr userDrawn="1"/>
        </p:nvSpPr>
        <p:spPr>
          <a:xfrm rot="18900000">
            <a:off x="-17018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9" name="文本框 8"/>
          <p:cNvSpPr txBox="1"/>
          <p:nvPr userDrawn="1"/>
        </p:nvSpPr>
        <p:spPr>
          <a:xfrm rot="18900000">
            <a:off x="194881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2" name="文本框 11"/>
          <p:cNvSpPr txBox="1"/>
          <p:nvPr userDrawn="1"/>
        </p:nvSpPr>
        <p:spPr>
          <a:xfrm rot="18900000">
            <a:off x="406781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3" name="文本框 12"/>
          <p:cNvSpPr txBox="1"/>
          <p:nvPr userDrawn="1"/>
        </p:nvSpPr>
        <p:spPr>
          <a:xfrm rot="18900000">
            <a:off x="618680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4" name="文本框 13"/>
          <p:cNvSpPr txBox="1"/>
          <p:nvPr userDrawn="1"/>
        </p:nvSpPr>
        <p:spPr>
          <a:xfrm rot="18900000">
            <a:off x="830580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5" name="文本框 14"/>
          <p:cNvSpPr txBox="1"/>
          <p:nvPr userDrawn="1"/>
        </p:nvSpPr>
        <p:spPr>
          <a:xfrm rot="18900000">
            <a:off x="1030986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6" name="文本框 15"/>
          <p:cNvSpPr txBox="1"/>
          <p:nvPr userDrawn="1"/>
        </p:nvSpPr>
        <p:spPr>
          <a:xfrm rot="18900000">
            <a:off x="-17018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7" name="文本框 16"/>
          <p:cNvSpPr txBox="1"/>
          <p:nvPr userDrawn="1"/>
        </p:nvSpPr>
        <p:spPr>
          <a:xfrm rot="18900000">
            <a:off x="194881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8" name="文本框 17"/>
          <p:cNvSpPr txBox="1"/>
          <p:nvPr userDrawn="1"/>
        </p:nvSpPr>
        <p:spPr>
          <a:xfrm rot="18900000">
            <a:off x="406781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9" name="文本框 18"/>
          <p:cNvSpPr txBox="1"/>
          <p:nvPr userDrawn="1"/>
        </p:nvSpPr>
        <p:spPr>
          <a:xfrm rot="18900000">
            <a:off x="618680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0" name="文本框 19"/>
          <p:cNvSpPr txBox="1"/>
          <p:nvPr userDrawn="1"/>
        </p:nvSpPr>
        <p:spPr>
          <a:xfrm rot="18900000">
            <a:off x="830580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1" name="文本框 20"/>
          <p:cNvSpPr txBox="1"/>
          <p:nvPr userDrawn="1"/>
        </p:nvSpPr>
        <p:spPr>
          <a:xfrm rot="18900000">
            <a:off x="1030986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2" name="文本框 21"/>
          <p:cNvSpPr txBox="1"/>
          <p:nvPr userDrawn="1"/>
        </p:nvSpPr>
        <p:spPr>
          <a:xfrm rot="18900000">
            <a:off x="-17018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3" name="文本框 22"/>
          <p:cNvSpPr txBox="1"/>
          <p:nvPr userDrawn="1"/>
        </p:nvSpPr>
        <p:spPr>
          <a:xfrm rot="18900000">
            <a:off x="194881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4" name="文本框 23"/>
          <p:cNvSpPr txBox="1"/>
          <p:nvPr userDrawn="1"/>
        </p:nvSpPr>
        <p:spPr>
          <a:xfrm rot="18900000">
            <a:off x="406781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5" name="文本框 24"/>
          <p:cNvSpPr txBox="1"/>
          <p:nvPr userDrawn="1"/>
        </p:nvSpPr>
        <p:spPr>
          <a:xfrm rot="18900000">
            <a:off x="618680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6" name="文本框 25"/>
          <p:cNvSpPr txBox="1"/>
          <p:nvPr userDrawn="1"/>
        </p:nvSpPr>
        <p:spPr>
          <a:xfrm rot="18900000">
            <a:off x="830580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7" name="文本框 26"/>
          <p:cNvSpPr txBox="1"/>
          <p:nvPr userDrawn="1"/>
        </p:nvSpPr>
        <p:spPr>
          <a:xfrm rot="18900000">
            <a:off x="1030986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8" name="文本框 27"/>
          <p:cNvSpPr txBox="1"/>
          <p:nvPr userDrawn="1"/>
        </p:nvSpPr>
        <p:spPr>
          <a:xfrm rot="18900000">
            <a:off x="-17018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9" name="文本框 28"/>
          <p:cNvSpPr txBox="1"/>
          <p:nvPr userDrawn="1"/>
        </p:nvSpPr>
        <p:spPr>
          <a:xfrm rot="18900000">
            <a:off x="194881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0" name="文本框 29"/>
          <p:cNvSpPr txBox="1"/>
          <p:nvPr userDrawn="1"/>
        </p:nvSpPr>
        <p:spPr>
          <a:xfrm rot="18900000">
            <a:off x="406781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1" name="文本框 30"/>
          <p:cNvSpPr txBox="1"/>
          <p:nvPr userDrawn="1"/>
        </p:nvSpPr>
        <p:spPr>
          <a:xfrm rot="18900000">
            <a:off x="618680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2" name="文本框 31"/>
          <p:cNvSpPr txBox="1"/>
          <p:nvPr userDrawn="1"/>
        </p:nvSpPr>
        <p:spPr>
          <a:xfrm rot="18900000">
            <a:off x="830580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3" name="文本框 32"/>
          <p:cNvSpPr txBox="1"/>
          <p:nvPr userDrawn="1"/>
        </p:nvSpPr>
        <p:spPr>
          <a:xfrm rot="18900000">
            <a:off x="1030986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文本框 6"/>
          <p:cNvSpPr txBox="1"/>
          <p:nvPr userDrawn="1"/>
        </p:nvSpPr>
        <p:spPr>
          <a:xfrm rot="18900000">
            <a:off x="-17018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9" name="文本框 8"/>
          <p:cNvSpPr txBox="1"/>
          <p:nvPr userDrawn="1"/>
        </p:nvSpPr>
        <p:spPr>
          <a:xfrm rot="18900000">
            <a:off x="194881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2" name="文本框 11"/>
          <p:cNvSpPr txBox="1"/>
          <p:nvPr userDrawn="1"/>
        </p:nvSpPr>
        <p:spPr>
          <a:xfrm rot="18900000">
            <a:off x="406781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3" name="文本框 12"/>
          <p:cNvSpPr txBox="1"/>
          <p:nvPr userDrawn="1"/>
        </p:nvSpPr>
        <p:spPr>
          <a:xfrm rot="18900000">
            <a:off x="618680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4" name="文本框 13"/>
          <p:cNvSpPr txBox="1"/>
          <p:nvPr userDrawn="1"/>
        </p:nvSpPr>
        <p:spPr>
          <a:xfrm rot="18900000">
            <a:off x="830580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5" name="文本框 14"/>
          <p:cNvSpPr txBox="1"/>
          <p:nvPr userDrawn="1"/>
        </p:nvSpPr>
        <p:spPr>
          <a:xfrm rot="18900000">
            <a:off x="1030986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6" name="文本框 15"/>
          <p:cNvSpPr txBox="1"/>
          <p:nvPr userDrawn="1"/>
        </p:nvSpPr>
        <p:spPr>
          <a:xfrm rot="18900000">
            <a:off x="-17018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7" name="文本框 16"/>
          <p:cNvSpPr txBox="1"/>
          <p:nvPr userDrawn="1"/>
        </p:nvSpPr>
        <p:spPr>
          <a:xfrm rot="18900000">
            <a:off x="194881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8" name="文本框 17"/>
          <p:cNvSpPr txBox="1"/>
          <p:nvPr userDrawn="1"/>
        </p:nvSpPr>
        <p:spPr>
          <a:xfrm rot="18900000">
            <a:off x="406781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9" name="文本框 18"/>
          <p:cNvSpPr txBox="1"/>
          <p:nvPr userDrawn="1"/>
        </p:nvSpPr>
        <p:spPr>
          <a:xfrm rot="18900000">
            <a:off x="618680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0" name="文本框 19"/>
          <p:cNvSpPr txBox="1"/>
          <p:nvPr userDrawn="1"/>
        </p:nvSpPr>
        <p:spPr>
          <a:xfrm rot="18900000">
            <a:off x="830580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1" name="文本框 20"/>
          <p:cNvSpPr txBox="1"/>
          <p:nvPr userDrawn="1"/>
        </p:nvSpPr>
        <p:spPr>
          <a:xfrm rot="18900000">
            <a:off x="1030986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2" name="文本框 21"/>
          <p:cNvSpPr txBox="1"/>
          <p:nvPr userDrawn="1"/>
        </p:nvSpPr>
        <p:spPr>
          <a:xfrm rot="18900000">
            <a:off x="-17018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3" name="文本框 22"/>
          <p:cNvSpPr txBox="1"/>
          <p:nvPr userDrawn="1"/>
        </p:nvSpPr>
        <p:spPr>
          <a:xfrm rot="18900000">
            <a:off x="194881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4" name="文本框 23"/>
          <p:cNvSpPr txBox="1"/>
          <p:nvPr userDrawn="1"/>
        </p:nvSpPr>
        <p:spPr>
          <a:xfrm rot="18900000">
            <a:off x="406781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5" name="文本框 24"/>
          <p:cNvSpPr txBox="1"/>
          <p:nvPr userDrawn="1"/>
        </p:nvSpPr>
        <p:spPr>
          <a:xfrm rot="18900000">
            <a:off x="618680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6" name="文本框 25"/>
          <p:cNvSpPr txBox="1"/>
          <p:nvPr userDrawn="1"/>
        </p:nvSpPr>
        <p:spPr>
          <a:xfrm rot="18900000">
            <a:off x="830580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7" name="文本框 26"/>
          <p:cNvSpPr txBox="1"/>
          <p:nvPr userDrawn="1"/>
        </p:nvSpPr>
        <p:spPr>
          <a:xfrm rot="18900000">
            <a:off x="1030986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8" name="文本框 27"/>
          <p:cNvSpPr txBox="1"/>
          <p:nvPr userDrawn="1"/>
        </p:nvSpPr>
        <p:spPr>
          <a:xfrm rot="18900000">
            <a:off x="-17018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9" name="文本框 28"/>
          <p:cNvSpPr txBox="1"/>
          <p:nvPr userDrawn="1"/>
        </p:nvSpPr>
        <p:spPr>
          <a:xfrm rot="18900000">
            <a:off x="194881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0" name="文本框 29"/>
          <p:cNvSpPr txBox="1"/>
          <p:nvPr userDrawn="1"/>
        </p:nvSpPr>
        <p:spPr>
          <a:xfrm rot="18900000">
            <a:off x="406781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1" name="文本框 30"/>
          <p:cNvSpPr txBox="1"/>
          <p:nvPr userDrawn="1"/>
        </p:nvSpPr>
        <p:spPr>
          <a:xfrm rot="18900000">
            <a:off x="618680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2" name="文本框 31"/>
          <p:cNvSpPr txBox="1"/>
          <p:nvPr userDrawn="1"/>
        </p:nvSpPr>
        <p:spPr>
          <a:xfrm rot="18900000">
            <a:off x="830580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3" name="文本框 32"/>
          <p:cNvSpPr txBox="1"/>
          <p:nvPr userDrawn="1"/>
        </p:nvSpPr>
        <p:spPr>
          <a:xfrm rot="18900000">
            <a:off x="1030986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37F94-1BFB-394A-AC20-F6AD172098F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image" Target="../media/image34.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3.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3.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6.png"/><Relationship Id="rId2" Type="http://schemas.openxmlformats.org/officeDocument/2006/relationships/image" Target="../media/image2.png"/><Relationship Id="rId14" Type="http://schemas.openxmlformats.org/officeDocument/2006/relationships/notesSlide" Target="../notesSlides/notesSlide6.xml"/><Relationship Id="rId13" Type="http://schemas.openxmlformats.org/officeDocument/2006/relationships/slideLayout" Target="../slideLayouts/slideLayout13.xml"/><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image" Target="../media/image28.jpeg"/><Relationship Id="rId8" Type="http://schemas.openxmlformats.org/officeDocument/2006/relationships/image" Target="../media/image27.jpeg"/><Relationship Id="rId7" Type="http://schemas.openxmlformats.org/officeDocument/2006/relationships/image" Target="../media/image26.jpeg"/><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 Id="rId3" Type="http://schemas.openxmlformats.org/officeDocument/2006/relationships/image" Target="../media/image6.png"/><Relationship Id="rId2" Type="http://schemas.openxmlformats.org/officeDocument/2006/relationships/image" Target="../media/image2.png"/><Relationship Id="rId11" Type="http://schemas.openxmlformats.org/officeDocument/2006/relationships/notesSlide" Target="../notesSlides/notesSlide7.xml"/><Relationship Id="rId10" Type="http://schemas.openxmlformats.org/officeDocument/2006/relationships/slideLayout" Target="../slideLayouts/slideLayout1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5" name="图片 4" descr="2"/>
          <p:cNvPicPr>
            <a:picLocks noChangeAspect="1"/>
          </p:cNvPicPr>
          <p:nvPr/>
        </p:nvPicPr>
        <p:blipFill>
          <a:blip r:embed="rId3"/>
          <a:stretch>
            <a:fillRect/>
          </a:stretch>
        </p:blipFill>
        <p:spPr>
          <a:xfrm>
            <a:off x="3715385" y="1842135"/>
            <a:ext cx="1336040" cy="1177290"/>
          </a:xfrm>
          <a:prstGeom prst="rect">
            <a:avLst/>
          </a:prstGeom>
        </p:spPr>
      </p:pic>
      <p:pic>
        <p:nvPicPr>
          <p:cNvPr id="9" name="图片 8" descr="3"/>
          <p:cNvPicPr>
            <a:picLocks noChangeAspect="1"/>
          </p:cNvPicPr>
          <p:nvPr/>
        </p:nvPicPr>
        <p:blipFill>
          <a:blip r:embed="rId4"/>
          <a:stretch>
            <a:fillRect/>
          </a:stretch>
        </p:blipFill>
        <p:spPr>
          <a:xfrm>
            <a:off x="-82550" y="-212090"/>
            <a:ext cx="9027160" cy="6560820"/>
          </a:xfrm>
          <a:prstGeom prst="rect">
            <a:avLst/>
          </a:prstGeom>
        </p:spPr>
      </p:pic>
      <p:sp>
        <p:nvSpPr>
          <p:cNvPr id="10" name="文本框 9"/>
          <p:cNvSpPr txBox="1"/>
          <p:nvPr/>
        </p:nvSpPr>
        <p:spPr>
          <a:xfrm>
            <a:off x="513715" y="1772920"/>
            <a:ext cx="6997065" cy="2122805"/>
          </a:xfrm>
          <a:prstGeom prst="rect">
            <a:avLst/>
          </a:prstGeom>
          <a:noFill/>
        </p:spPr>
        <p:txBody>
          <a:bodyPr wrap="square" rtlCol="0" anchor="t">
            <a:spAutoFit/>
          </a:bodyPr>
          <a:p>
            <a:pPr algn="l">
              <a:lnSpc>
                <a:spcPct val="150000"/>
              </a:lnSpc>
            </a:pPr>
            <a:r>
              <a:rPr lang="zh-CN" altLang="en-US" sz="4400" b="1" dirty="0">
                <a:solidFill>
                  <a:srgbClr val="165DFF"/>
                </a:solidFill>
                <a:ea typeface="+mn-lt"/>
                <a:cs typeface="+mn-lt"/>
                <a:sym typeface="+mn-ea"/>
              </a:rPr>
              <a:t>基于飞桨的护     健康</a:t>
            </a:r>
            <a:endParaRPr lang="zh-CN" altLang="en-US" sz="4400" b="1" dirty="0">
              <a:solidFill>
                <a:srgbClr val="165DFF"/>
              </a:solidFill>
              <a:ea typeface="+mn-lt"/>
              <a:cs typeface="+mn-lt"/>
              <a:sym typeface="+mn-ea"/>
            </a:endParaRPr>
          </a:p>
          <a:p>
            <a:pPr algn="l">
              <a:lnSpc>
                <a:spcPct val="150000"/>
              </a:lnSpc>
            </a:pPr>
            <a:r>
              <a:rPr lang="zh-CN" altLang="en-US" sz="4400" b="1" dirty="0">
                <a:solidFill>
                  <a:srgbClr val="165DFF"/>
                </a:solidFill>
                <a:ea typeface="+mn-lt"/>
                <a:cs typeface="+mn-lt"/>
                <a:sym typeface="+mn-ea"/>
              </a:rPr>
              <a:t>辅助听诊系统</a:t>
            </a:r>
            <a:endParaRPr lang="zh-CN" altLang="en-US" sz="4400" b="1" dirty="0">
              <a:solidFill>
                <a:srgbClr val="165DFF"/>
              </a:solidFill>
              <a:ea typeface="+mn-lt"/>
              <a:cs typeface="+mn-lt"/>
              <a:sym typeface="+mn-ea"/>
            </a:endParaRPr>
          </a:p>
        </p:txBody>
      </p:sp>
      <p:sp>
        <p:nvSpPr>
          <p:cNvPr id="11" name="文本框 10"/>
          <p:cNvSpPr txBox="1"/>
          <p:nvPr/>
        </p:nvSpPr>
        <p:spPr>
          <a:xfrm>
            <a:off x="513715" y="4935220"/>
            <a:ext cx="6608445" cy="553085"/>
          </a:xfrm>
          <a:prstGeom prst="rect">
            <a:avLst/>
          </a:prstGeom>
          <a:noFill/>
        </p:spPr>
        <p:txBody>
          <a:bodyPr wrap="square" rtlCol="0" anchor="t">
            <a:spAutoFit/>
          </a:bodyPr>
          <a:p>
            <a:pPr algn="l">
              <a:lnSpc>
                <a:spcPct val="150000"/>
              </a:lnSpc>
            </a:pPr>
            <a:r>
              <a:rPr lang="zh-CN" altLang="en-US" sz="2000" dirty="0">
                <a:solidFill>
                  <a:srgbClr val="165DFF"/>
                </a:solidFill>
                <a:ea typeface="+mn-lt"/>
                <a:cs typeface="+mn-lt"/>
                <a:sym typeface="+mn-ea"/>
              </a:rPr>
              <a:t>河南理工大学 </a:t>
            </a:r>
            <a:r>
              <a:rPr lang="en-US" altLang="zh-CN" sz="2000" dirty="0">
                <a:solidFill>
                  <a:srgbClr val="165DFF"/>
                </a:solidFill>
                <a:ea typeface="+mn-lt"/>
                <a:cs typeface="+mn-lt"/>
                <a:sym typeface="+mn-ea"/>
              </a:rPr>
              <a:t>/ </a:t>
            </a:r>
            <a:r>
              <a:rPr lang="zh-CN" altLang="en-US" sz="2000" dirty="0">
                <a:solidFill>
                  <a:srgbClr val="165DFF"/>
                </a:solidFill>
                <a:ea typeface="+mn-lt"/>
                <a:cs typeface="+mn-lt"/>
                <a:sym typeface="+mn-ea"/>
              </a:rPr>
              <a:t>边考研边参赛</a:t>
            </a:r>
            <a:endParaRPr lang="zh-CN" altLang="en-US" sz="2000" dirty="0">
              <a:solidFill>
                <a:srgbClr val="165DFF"/>
              </a:solidFill>
              <a:ea typeface="+mn-lt"/>
              <a:cs typeface="+mn-lt"/>
              <a:sym typeface="+mn-ea"/>
            </a:endParaRPr>
          </a:p>
        </p:txBody>
      </p:sp>
      <p:cxnSp>
        <p:nvCxnSpPr>
          <p:cNvPr id="12" name="直线连接符 13"/>
          <p:cNvCxnSpPr/>
          <p:nvPr/>
        </p:nvCxnSpPr>
        <p:spPr>
          <a:xfrm>
            <a:off x="599764" y="4934924"/>
            <a:ext cx="1287624" cy="0"/>
          </a:xfrm>
          <a:prstGeom prst="line">
            <a:avLst/>
          </a:prstGeom>
        </p:spPr>
        <p:style>
          <a:lnRef idx="1">
            <a:schemeClr val="dk1"/>
          </a:lnRef>
          <a:fillRef idx="0">
            <a:schemeClr val="dk1"/>
          </a:fillRef>
          <a:effectRef idx="0">
            <a:schemeClr val="dk1"/>
          </a:effectRef>
          <a:fontRef idx="minor">
            <a:schemeClr val="tx1"/>
          </a:fontRef>
        </p:style>
      </p:cxnSp>
      <p:pic>
        <p:nvPicPr>
          <p:cNvPr id="15" name="图片 14" descr="5"/>
          <p:cNvPicPr>
            <a:picLocks noChangeAspect="1"/>
          </p:cNvPicPr>
          <p:nvPr/>
        </p:nvPicPr>
        <p:blipFill>
          <a:blip r:embed="rId5"/>
          <a:stretch>
            <a:fillRect/>
          </a:stretch>
        </p:blipFill>
        <p:spPr>
          <a:xfrm>
            <a:off x="6704965" y="1391920"/>
            <a:ext cx="5123815" cy="4516120"/>
          </a:xfrm>
          <a:prstGeom prst="rect">
            <a:avLst/>
          </a:prstGeom>
        </p:spPr>
      </p:pic>
      <p:pic>
        <p:nvPicPr>
          <p:cNvPr id="17" name="图片 16"/>
          <p:cNvPicPr>
            <a:picLocks noChangeAspect="1"/>
          </p:cNvPicPr>
          <p:nvPr/>
        </p:nvPicPr>
        <p:blipFill>
          <a:blip r:embed="rId6"/>
          <a:stretch>
            <a:fillRect/>
          </a:stretch>
        </p:blipFill>
        <p:spPr>
          <a:xfrm>
            <a:off x="10238972" y="443976"/>
            <a:ext cx="1953027" cy="545440"/>
          </a:xfrm>
          <a:prstGeom prst="rect">
            <a:avLst/>
          </a:prstGeom>
        </p:spPr>
      </p:pic>
      <p:sp>
        <p:nvSpPr>
          <p:cNvPr id="28" name="圆角矩形 27"/>
          <p:cNvSpPr/>
          <p:nvPr/>
        </p:nvSpPr>
        <p:spPr>
          <a:xfrm>
            <a:off x="736600" y="4121150"/>
            <a:ext cx="1151255" cy="377190"/>
          </a:xfrm>
          <a:prstGeom prst="roundRect">
            <a:avLst/>
          </a:prstGeom>
          <a:solidFill>
            <a:srgbClr val="1F74AD"/>
          </a:solidFill>
          <a:ln>
            <a:solidFill>
              <a:srgbClr val="1F7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快速</a:t>
            </a:r>
            <a:endParaRPr lang="zh-CN" altLang="en-US" b="1">
              <a:latin typeface="微软雅黑" panose="020B0503020204020204" pitchFamily="34" charset="-122"/>
              <a:ea typeface="微软雅黑" panose="020B0503020204020204" pitchFamily="34" charset="-122"/>
            </a:endParaRPr>
          </a:p>
        </p:txBody>
      </p:sp>
      <p:sp>
        <p:nvSpPr>
          <p:cNvPr id="18" name="圆角矩形 17"/>
          <p:cNvSpPr/>
          <p:nvPr/>
        </p:nvSpPr>
        <p:spPr>
          <a:xfrm>
            <a:off x="2181225" y="4121150"/>
            <a:ext cx="1151890" cy="397510"/>
          </a:xfrm>
          <a:prstGeom prst="round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准确</a:t>
            </a:r>
            <a:endParaRPr lang="zh-CN" altLang="en-US" b="1">
              <a:latin typeface="微软雅黑" panose="020B0503020204020204" pitchFamily="34" charset="-122"/>
              <a:ea typeface="微软雅黑" panose="020B0503020204020204" pitchFamily="34" charset="-122"/>
            </a:endParaRPr>
          </a:p>
        </p:txBody>
      </p:sp>
      <p:sp>
        <p:nvSpPr>
          <p:cNvPr id="19" name="圆角矩形 18"/>
          <p:cNvSpPr/>
          <p:nvPr/>
        </p:nvSpPr>
        <p:spPr>
          <a:xfrm>
            <a:off x="3620135" y="4121150"/>
            <a:ext cx="1151890" cy="431800"/>
          </a:xfrm>
          <a:prstGeom prst="roundRect">
            <a:avLst/>
          </a:prstGeom>
          <a:solidFill>
            <a:srgbClr val="1AA3AA"/>
          </a:solidFill>
          <a:ln>
            <a:solidFill>
              <a:srgbClr val="1AA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先进</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项目亮点</a:t>
            </a:r>
            <a:endParaRPr lang="zh-CN" altLang="en-US" sz="3600" b="1">
              <a:ea typeface="+mn-lt"/>
            </a:endParaRPr>
          </a:p>
        </p:txBody>
      </p:sp>
      <p:sp>
        <p:nvSpPr>
          <p:cNvPr id="11" name="文本框 10"/>
          <p:cNvSpPr txBox="1"/>
          <p:nvPr/>
        </p:nvSpPr>
        <p:spPr>
          <a:xfrm>
            <a:off x="408940" y="1625600"/>
            <a:ext cx="11510645" cy="1476375"/>
          </a:xfrm>
          <a:prstGeom prst="rect">
            <a:avLst/>
          </a:prstGeom>
          <a:noFill/>
        </p:spPr>
        <p:txBody>
          <a:bodyPr wrap="square" rtlCol="0">
            <a:spAutoFit/>
          </a:bodyPr>
          <a:p>
            <a:pPr indent="0">
              <a:buNone/>
            </a:pPr>
            <a:r>
              <a:rPr lang="zh-CN" altLang="en-US"/>
              <a:t>社会层面意义：</a:t>
            </a:r>
            <a:endParaRPr lang="zh-CN" altLang="en-US"/>
          </a:p>
          <a:p>
            <a:pPr marL="342900" indent="-342900">
              <a:buAutoNum type="arabicPeriod"/>
            </a:pPr>
            <a:r>
              <a:rPr lang="zh-CN" altLang="en-US"/>
              <a:t>对心脏病患者及隐藏患者，项目产品</a:t>
            </a:r>
            <a:r>
              <a:rPr lang="zh-CN" altLang="en-US" b="1">
                <a:solidFill>
                  <a:srgbClr val="FF0000"/>
                </a:solidFill>
              </a:rPr>
              <a:t>减少心脏检测的开销</a:t>
            </a:r>
            <a:r>
              <a:rPr lang="zh-CN" altLang="en-US"/>
              <a:t>，产品经济实用，普惠大众。</a:t>
            </a:r>
            <a:endParaRPr lang="zh-CN" altLang="en-US"/>
          </a:p>
          <a:p>
            <a:pPr marL="342900" indent="-342900">
              <a:buAutoNum type="arabicPeriod"/>
            </a:pPr>
            <a:r>
              <a:rPr lang="zh-CN" altLang="en-US"/>
              <a:t>利用深度学习方法解决医疗问题，使得疾病诊断“分流”，</a:t>
            </a:r>
            <a:r>
              <a:rPr lang="zh-CN" altLang="en-US" b="1">
                <a:solidFill>
                  <a:srgbClr val="FF0000"/>
                </a:solidFill>
              </a:rPr>
              <a:t>缓解医院就诊压力</a:t>
            </a:r>
            <a:r>
              <a:rPr lang="zh-CN" altLang="en-US"/>
              <a:t>。</a:t>
            </a:r>
            <a:endParaRPr lang="zh-CN" altLang="en-US"/>
          </a:p>
          <a:p>
            <a:pPr marL="342900" indent="-342900">
              <a:buAutoNum type="arabicPeriod"/>
            </a:pPr>
            <a:r>
              <a:rPr lang="zh-CN" altLang="en-US"/>
              <a:t>践行人工智能（</a:t>
            </a:r>
            <a:r>
              <a:rPr lang="en-US" altLang="zh-CN" b="1">
                <a:solidFill>
                  <a:srgbClr val="FF0000"/>
                </a:solidFill>
              </a:rPr>
              <a:t>AI+X</a:t>
            </a:r>
            <a:r>
              <a:rPr lang="zh-CN" altLang="en-US"/>
              <a:t>）与传统医学诊断交叉融合。</a:t>
            </a:r>
            <a:endParaRPr lang="zh-CN" altLang="en-US"/>
          </a:p>
          <a:p>
            <a:pPr marL="342900" indent="-342900">
              <a:buAutoNum type="arabicPeriod"/>
            </a:pPr>
            <a:r>
              <a:rPr lang="zh-CN" altLang="en-US"/>
              <a:t>践行习近平总书记提出的</a:t>
            </a:r>
            <a:r>
              <a:rPr lang="zh-CN" altLang="en-US" b="1">
                <a:solidFill>
                  <a:srgbClr val="FF0000"/>
                </a:solidFill>
              </a:rPr>
              <a:t>“健康中国”发展战略</a:t>
            </a:r>
            <a:r>
              <a:rPr lang="zh-CN" altLang="en-US"/>
              <a:t>。</a:t>
            </a:r>
            <a:endParaRPr lang="zh-CN" altLang="en-US"/>
          </a:p>
        </p:txBody>
      </p:sp>
      <p:sp>
        <p:nvSpPr>
          <p:cNvPr id="19" name="文本框 18"/>
          <p:cNvSpPr txBox="1"/>
          <p:nvPr/>
        </p:nvSpPr>
        <p:spPr>
          <a:xfrm>
            <a:off x="1892935" y="3195320"/>
            <a:ext cx="2568575" cy="306705"/>
          </a:xfrm>
          <a:prstGeom prst="rect">
            <a:avLst/>
          </a:prstGeom>
          <a:noFill/>
        </p:spPr>
        <p:txBody>
          <a:bodyPr wrap="square" rtlCol="0" anchor="t">
            <a:spAutoFit/>
          </a:bodyPr>
          <a:p>
            <a:pPr algn="ctr"/>
            <a:r>
              <a:rPr lang="zh-CN" altLang="en-US" sz="1400" b="1" dirty="0">
                <a:solidFill>
                  <a:srgbClr val="1F74AD"/>
                </a:solidFill>
                <a:latin typeface="微软雅黑" panose="020B0503020204020204" pitchFamily="34" charset="-122"/>
                <a:ea typeface="微软雅黑" panose="020B0503020204020204" pitchFamily="34" charset="-122"/>
              </a:rPr>
              <a:t>践行国家</a:t>
            </a:r>
            <a:r>
              <a:rPr lang="en-US" altLang="zh-CN" sz="1400" b="1" dirty="0">
                <a:solidFill>
                  <a:srgbClr val="1F74AD"/>
                </a:solidFill>
                <a:latin typeface="微软雅黑" panose="020B0503020204020204" pitchFamily="34" charset="-122"/>
                <a:ea typeface="微软雅黑" panose="020B0503020204020204" pitchFamily="34" charset="-122"/>
              </a:rPr>
              <a:t>AI+X</a:t>
            </a:r>
            <a:r>
              <a:rPr lang="zh-CN" altLang="en-US" sz="1400" b="1" dirty="0">
                <a:solidFill>
                  <a:srgbClr val="1F74AD"/>
                </a:solidFill>
                <a:latin typeface="微软雅黑" panose="020B0503020204020204" pitchFamily="34" charset="-122"/>
                <a:ea typeface="微软雅黑" panose="020B0503020204020204" pitchFamily="34" charset="-122"/>
              </a:rPr>
              <a:t>倡议</a:t>
            </a:r>
            <a:endParaRPr lang="zh-CN" altLang="en-US" sz="1400" b="1" dirty="0">
              <a:solidFill>
                <a:srgbClr val="1F74AD"/>
              </a:solidFill>
              <a:latin typeface="微软雅黑" panose="020B0503020204020204" pitchFamily="34" charset="-122"/>
              <a:ea typeface="微软雅黑" panose="020B0503020204020204" pitchFamily="34" charset="-122"/>
            </a:endParaRPr>
          </a:p>
        </p:txBody>
      </p:sp>
      <p:sp>
        <p:nvSpPr>
          <p:cNvPr id="20" name="矩形 19"/>
          <p:cNvSpPr/>
          <p:nvPr/>
        </p:nvSpPr>
        <p:spPr>
          <a:xfrm>
            <a:off x="991870" y="3502025"/>
            <a:ext cx="4641850" cy="234251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6856730" y="3502025"/>
            <a:ext cx="4460875" cy="2341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482840" y="3124835"/>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新华社：</a:t>
            </a:r>
            <a:r>
              <a:rPr lang="en-US" altLang="zh-CN" sz="1000" b="1" dirty="0">
                <a:solidFill>
                  <a:srgbClr val="1F74AD"/>
                </a:solidFill>
                <a:latin typeface="微软雅黑" panose="020B0503020204020204" pitchFamily="34" charset="-122"/>
                <a:ea typeface="微软雅黑" panose="020B0503020204020204" pitchFamily="34" charset="-122"/>
              </a:rPr>
              <a:t>”</a:t>
            </a:r>
            <a:r>
              <a:rPr lang="zh-CN" altLang="en-US" sz="1000" b="1" dirty="0">
                <a:solidFill>
                  <a:srgbClr val="1F74AD"/>
                </a:solidFill>
                <a:latin typeface="微软雅黑" panose="020B0503020204020204" pitchFamily="34" charset="-122"/>
                <a:ea typeface="微软雅黑" panose="020B0503020204020204" pitchFamily="34" charset="-122"/>
              </a:rPr>
              <a:t>健康中国</a:t>
            </a:r>
            <a:r>
              <a:rPr lang="en-US" altLang="zh-CN" sz="1000" b="1" dirty="0">
                <a:solidFill>
                  <a:srgbClr val="1F74AD"/>
                </a:solidFill>
                <a:latin typeface="微软雅黑" panose="020B0503020204020204" pitchFamily="34" charset="-122"/>
                <a:ea typeface="微软雅黑" panose="020B0503020204020204" pitchFamily="34" charset="-122"/>
              </a:rPr>
              <a:t>“</a:t>
            </a:r>
            <a:r>
              <a:rPr lang="zh-CN" altLang="en-US" sz="1000" b="1" dirty="0">
                <a:solidFill>
                  <a:srgbClr val="1F74AD"/>
                </a:solidFill>
                <a:latin typeface="微软雅黑" panose="020B0503020204020204" pitchFamily="34" charset="-122"/>
                <a:ea typeface="微软雅黑" panose="020B0503020204020204" pitchFamily="34" charset="-122"/>
              </a:rPr>
              <a:t>心意</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pic>
        <p:nvPicPr>
          <p:cNvPr id="5" name="图片 4" descr="22"/>
          <p:cNvPicPr>
            <a:picLocks noChangeAspect="1"/>
          </p:cNvPicPr>
          <p:nvPr/>
        </p:nvPicPr>
        <p:blipFill>
          <a:blip r:embed="rId4"/>
          <a:stretch>
            <a:fillRect/>
          </a:stretch>
        </p:blipFill>
        <p:spPr>
          <a:xfrm>
            <a:off x="1129030" y="3714750"/>
            <a:ext cx="4366895" cy="1918335"/>
          </a:xfrm>
          <a:prstGeom prst="rect">
            <a:avLst/>
          </a:prstGeom>
        </p:spPr>
      </p:pic>
      <p:pic>
        <p:nvPicPr>
          <p:cNvPr id="7" name="图片 6" descr="23"/>
          <p:cNvPicPr>
            <a:picLocks noChangeAspect="1"/>
          </p:cNvPicPr>
          <p:nvPr/>
        </p:nvPicPr>
        <p:blipFill>
          <a:blip r:embed="rId5"/>
          <a:stretch>
            <a:fillRect/>
          </a:stretch>
        </p:blipFill>
        <p:spPr>
          <a:xfrm>
            <a:off x="7009765" y="3808095"/>
            <a:ext cx="4155440" cy="1729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3600">
                <a:ea typeface="+mn-lt"/>
                <a:sym typeface="+mn-ea"/>
              </a:rPr>
              <a:t>项目实现</a:t>
            </a:r>
            <a:endParaRPr lang="zh-CN" altLang="en-US" sz="3600">
              <a:ea typeface="+mn-lt"/>
              <a:sym typeface="+mn-ea"/>
            </a:endParaRPr>
          </a:p>
          <a:p>
            <a:pPr marL="285750" indent="-285750">
              <a:buFont typeface="Arial" panose="020B0604020202020204" pitchFamily="34" charset="0"/>
              <a:buChar char="•"/>
            </a:pPr>
            <a:r>
              <a:rPr lang="zh-CN" altLang="en-US" sz="3600" dirty="0">
                <a:solidFill>
                  <a:schemeClr val="tx1"/>
                </a:solidFill>
                <a:ea typeface="+mn-lt"/>
                <a:sym typeface="+mn-ea"/>
              </a:rPr>
              <a:t>项目亮点</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后期工作</a:t>
            </a:r>
            <a:endParaRPr lang="zh-CN" altLang="en-US" sz="5400" b="1" dirty="0">
              <a:solidFill>
                <a:srgbClr val="165DFF"/>
              </a:solidFill>
              <a:ea typeface="+mn-lt"/>
              <a:sym typeface="+mn-ea"/>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后期工作</a:t>
            </a:r>
            <a:endParaRPr lang="zh-CN" altLang="en-US" sz="3600" b="1">
              <a:ea typeface="+mn-lt"/>
            </a:endParaRPr>
          </a:p>
        </p:txBody>
      </p:sp>
      <p:sp>
        <p:nvSpPr>
          <p:cNvPr id="11" name="文本框 10"/>
          <p:cNvSpPr txBox="1"/>
          <p:nvPr/>
        </p:nvSpPr>
        <p:spPr>
          <a:xfrm>
            <a:off x="408940" y="1625600"/>
            <a:ext cx="11510645" cy="2030095"/>
          </a:xfrm>
          <a:prstGeom prst="rect">
            <a:avLst/>
          </a:prstGeom>
          <a:noFill/>
        </p:spPr>
        <p:txBody>
          <a:bodyPr wrap="square" rtlCol="0">
            <a:spAutoFit/>
          </a:bodyPr>
          <a:p>
            <a:pPr marL="342900" indent="-342900">
              <a:buAutoNum type="arabicPeriod"/>
            </a:pPr>
            <a:r>
              <a:rPr lang="zh-CN" altLang="en-US" b="1">
                <a:solidFill>
                  <a:srgbClr val="FF0000"/>
                </a:solidFill>
              </a:rPr>
              <a:t>更换或者优化模型架构</a:t>
            </a:r>
            <a:r>
              <a:rPr lang="zh-CN" altLang="en-US"/>
              <a:t>（如：SE-Net网络），提高模型准确率；</a:t>
            </a:r>
            <a:endParaRPr lang="zh-CN" altLang="en-US"/>
          </a:p>
          <a:p>
            <a:pPr marL="342900" indent="-342900">
              <a:buAutoNum type="arabicPeriod"/>
            </a:pPr>
            <a:r>
              <a:rPr lang="zh-CN" altLang="en-US"/>
              <a:t>除了终端检测设备，</a:t>
            </a:r>
            <a:r>
              <a:rPr lang="zh-CN" altLang="en-US" b="1">
                <a:solidFill>
                  <a:srgbClr val="FF0000"/>
                </a:solidFill>
              </a:rPr>
              <a:t>计划提供云端的心脏检测服务</a:t>
            </a:r>
            <a:r>
              <a:rPr lang="zh-CN" altLang="en-US"/>
              <a:t>（只需本地一个心音采集器就可完成检测），项目将继续优化边缘计算部分与云端部署工作，保证使用的流畅性和高效性；</a:t>
            </a:r>
            <a:endParaRPr lang="zh-CN" altLang="en-US"/>
          </a:p>
          <a:p>
            <a:pPr marL="342900" indent="-342900">
              <a:buAutoNum type="arabicPeriod"/>
            </a:pPr>
            <a:r>
              <a:rPr lang="zh-CN" altLang="en-US" b="1">
                <a:solidFill>
                  <a:srgbClr val="FF0000"/>
                </a:solidFill>
              </a:rPr>
              <a:t>与医院展开合作</a:t>
            </a:r>
            <a:r>
              <a:rPr lang="zh-CN" altLang="en-US"/>
              <a:t>，投放心音辅助诊断设备使用，用实践证明项目的可行性成果；</a:t>
            </a:r>
            <a:endParaRPr lang="zh-CN" altLang="en-US"/>
          </a:p>
          <a:p>
            <a:pPr marL="342900" indent="-342900">
              <a:buAutoNum type="arabicPeriod"/>
            </a:pPr>
            <a:r>
              <a:rPr lang="zh-CN" altLang="en-US" b="1">
                <a:solidFill>
                  <a:srgbClr val="FF0000"/>
                </a:solidFill>
              </a:rPr>
              <a:t>建立家庭健康信息与医院的同步监控平台</a:t>
            </a:r>
            <a:r>
              <a:rPr lang="zh-CN" altLang="en-US"/>
              <a:t>，保证家庭心脏健康信息获得深度学习模型与专业人员合作的在线专业健康诊断；</a:t>
            </a:r>
            <a:endParaRPr lang="zh-CN" altLang="en-US"/>
          </a:p>
          <a:p>
            <a:pPr marL="342900" indent="-342900">
              <a:buAutoNum type="arabicPeriod"/>
            </a:pPr>
            <a:r>
              <a:rPr lang="zh-CN" altLang="en-US"/>
              <a:t>依托我们的心音健康听诊设备，项目组希望</a:t>
            </a:r>
            <a:r>
              <a:rPr lang="zh-CN" altLang="en-US" b="1">
                <a:solidFill>
                  <a:srgbClr val="FF0000"/>
                </a:solidFill>
              </a:rPr>
              <a:t>发展采集胸腔、腹部等的声音数据，建立全身的健康监护系统</a:t>
            </a:r>
            <a:r>
              <a:rPr lang="zh-CN" altLang="en-US"/>
              <a:t>。</a:t>
            </a:r>
            <a:endParaRPr lang="zh-CN" altLang="en-US"/>
          </a:p>
        </p:txBody>
      </p:sp>
      <p:pic>
        <p:nvPicPr>
          <p:cNvPr id="9" name="图片 8" descr="24"/>
          <p:cNvPicPr>
            <a:picLocks noChangeAspect="1"/>
          </p:cNvPicPr>
          <p:nvPr/>
        </p:nvPicPr>
        <p:blipFill>
          <a:blip r:embed="rId4"/>
          <a:stretch>
            <a:fillRect/>
          </a:stretch>
        </p:blipFill>
        <p:spPr>
          <a:xfrm>
            <a:off x="3751580" y="3655695"/>
            <a:ext cx="4826000" cy="2773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结语</a:t>
            </a:r>
            <a:endParaRPr lang="zh-CN" altLang="en-US" sz="3600" b="1">
              <a:ea typeface="+mn-lt"/>
            </a:endParaRPr>
          </a:p>
        </p:txBody>
      </p:sp>
      <p:sp>
        <p:nvSpPr>
          <p:cNvPr id="7" name="文本框 6"/>
          <p:cNvSpPr txBox="1"/>
          <p:nvPr/>
        </p:nvSpPr>
        <p:spPr>
          <a:xfrm>
            <a:off x="1753235"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en-US" altLang="zh-CN" sz="1400" dirty="0">
                <a:latin typeface="微软雅黑" panose="020B0503020204020204" pitchFamily="34" charset="-122"/>
                <a:ea typeface="微软雅黑" panose="020B0503020204020204" pitchFamily="34" charset="-122"/>
                <a:sym typeface="+mn-ea"/>
              </a:rPr>
              <a:t>AIStudio</a:t>
            </a:r>
            <a:r>
              <a:rPr lang="zh-CN" altLang="en-US" sz="1400" dirty="0">
                <a:latin typeface="微软雅黑" panose="020B0503020204020204" pitchFamily="34" charset="-122"/>
                <a:ea typeface="微软雅黑" panose="020B0503020204020204" pitchFamily="34" charset="-122"/>
                <a:sym typeface="+mn-ea"/>
              </a:rPr>
              <a:t>项目开源地址</a:t>
            </a:r>
            <a:endParaRPr lang="zh-CN" altLang="en-US" sz="1400"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846955"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en-US" altLang="zh-CN" sz="1400" dirty="0">
                <a:solidFill>
                  <a:schemeClr val="tx1"/>
                </a:solidFill>
                <a:latin typeface="微软雅黑" panose="020B0503020204020204" pitchFamily="34" charset="-122"/>
                <a:ea typeface="微软雅黑" panose="020B0503020204020204" pitchFamily="34" charset="-122"/>
                <a:sym typeface="+mn-ea"/>
              </a:rPr>
              <a:t>B</a:t>
            </a:r>
            <a:r>
              <a:rPr lang="zh-CN" altLang="en-US" sz="1400" dirty="0">
                <a:solidFill>
                  <a:schemeClr val="tx1"/>
                </a:solidFill>
                <a:latin typeface="微软雅黑" panose="020B0503020204020204" pitchFamily="34" charset="-122"/>
                <a:ea typeface="微软雅黑" panose="020B0503020204020204" pitchFamily="34" charset="-122"/>
                <a:sym typeface="+mn-ea"/>
              </a:rPr>
              <a:t>站项目讲解地址</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p:cNvSpPr/>
          <p:nvPr/>
        </p:nvSpPr>
        <p:spPr>
          <a:xfrm>
            <a:off x="1209675" y="2023745"/>
            <a:ext cx="9717405" cy="297307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1846580"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5006340"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8099425"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940040"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zh-CN" altLang="en-US" sz="1400" dirty="0">
                <a:solidFill>
                  <a:schemeClr val="tx1"/>
                </a:solidFill>
                <a:latin typeface="微软雅黑" panose="020B0503020204020204" pitchFamily="34" charset="-122"/>
                <a:ea typeface="微软雅黑" panose="020B0503020204020204" pitchFamily="34" charset="-122"/>
                <a:sym typeface="+mn-ea"/>
              </a:rPr>
              <a:t>项目交流</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pic>
        <p:nvPicPr>
          <p:cNvPr id="19" name="图片 18" descr="qrcode_aistudio.baidu.com"/>
          <p:cNvPicPr>
            <a:picLocks noChangeAspect="1"/>
          </p:cNvPicPr>
          <p:nvPr/>
        </p:nvPicPr>
        <p:blipFill>
          <a:blip r:embed="rId4"/>
          <a:stretch>
            <a:fillRect/>
          </a:stretch>
        </p:blipFill>
        <p:spPr>
          <a:xfrm>
            <a:off x="1934845" y="2779395"/>
            <a:ext cx="1665605" cy="1665605"/>
          </a:xfrm>
          <a:prstGeom prst="rect">
            <a:avLst/>
          </a:prstGeom>
        </p:spPr>
      </p:pic>
      <p:pic>
        <p:nvPicPr>
          <p:cNvPr id="21" name="图片 20" descr="qrcode_space.bilibili.com"/>
          <p:cNvPicPr>
            <a:picLocks noChangeAspect="1"/>
          </p:cNvPicPr>
          <p:nvPr/>
        </p:nvPicPr>
        <p:blipFill>
          <a:blip r:embed="rId5"/>
          <a:stretch>
            <a:fillRect/>
          </a:stretch>
        </p:blipFill>
        <p:spPr>
          <a:xfrm>
            <a:off x="5071110" y="2779395"/>
            <a:ext cx="1711960" cy="1687195"/>
          </a:xfrm>
          <a:prstGeom prst="rect">
            <a:avLst/>
          </a:prstGeom>
        </p:spPr>
      </p:pic>
      <p:pic>
        <p:nvPicPr>
          <p:cNvPr id="22" name="图片 21" descr="25"/>
          <p:cNvPicPr>
            <a:picLocks noChangeAspect="1"/>
          </p:cNvPicPr>
          <p:nvPr/>
        </p:nvPicPr>
        <p:blipFill>
          <a:blip r:embed="rId6"/>
          <a:stretch>
            <a:fillRect/>
          </a:stretch>
        </p:blipFill>
        <p:spPr>
          <a:xfrm>
            <a:off x="8143875" y="2779395"/>
            <a:ext cx="1752600" cy="1665605"/>
          </a:xfrm>
          <a:prstGeom prst="rect">
            <a:avLst/>
          </a:prstGeom>
        </p:spPr>
      </p:pic>
      <p:sp>
        <p:nvSpPr>
          <p:cNvPr id="23" name="文本框 22"/>
          <p:cNvSpPr txBox="1"/>
          <p:nvPr/>
        </p:nvSpPr>
        <p:spPr>
          <a:xfrm>
            <a:off x="3324860" y="5045710"/>
            <a:ext cx="5669280" cy="922020"/>
          </a:xfrm>
          <a:prstGeom prst="rect">
            <a:avLst/>
          </a:prstGeom>
          <a:noFill/>
        </p:spPr>
        <p:txBody>
          <a:bodyPr wrap="square" rtlCol="0">
            <a:spAutoFit/>
          </a:bodyPr>
          <a:p>
            <a:pPr algn="l">
              <a:lnSpc>
                <a:spcPct val="150000"/>
              </a:lnSpc>
            </a:pPr>
            <a:r>
              <a:rPr lang="zh-CN" altLang="en-US" sz="2400" b="1">
                <a:solidFill>
                  <a:srgbClr val="165DFF"/>
                </a:solidFill>
                <a:latin typeface="微软雅黑" panose="020B0503020204020204" pitchFamily="34" charset="-122"/>
                <a:ea typeface="微软雅黑" panose="020B0503020204020204" pitchFamily="34" charset="-122"/>
              </a:rPr>
              <a:t>感谢</a:t>
            </a:r>
            <a:r>
              <a:rPr lang="zh-CN" altLang="en-US" sz="3600" b="1">
                <a:solidFill>
                  <a:srgbClr val="165DFF"/>
                </a:solidFill>
                <a:latin typeface="微软雅黑" panose="020B0503020204020204" pitchFamily="34" charset="-122"/>
                <a:ea typeface="微软雅黑" panose="020B0503020204020204" pitchFamily="34" charset="-122"/>
              </a:rPr>
              <a:t>倾听</a:t>
            </a:r>
            <a:r>
              <a:rPr lang="zh-CN" altLang="en-US" sz="2400" b="1">
                <a:solidFill>
                  <a:srgbClr val="165DFF"/>
                </a:solidFill>
                <a:latin typeface="微软雅黑" panose="020B0503020204020204" pitchFamily="34" charset="-122"/>
                <a:ea typeface="微软雅黑" panose="020B0503020204020204" pitchFamily="34" charset="-122"/>
              </a:rPr>
              <a:t>，如有不对</a:t>
            </a:r>
            <a:r>
              <a:rPr lang="zh-CN" altLang="en-US" sz="2400" b="1">
                <a:solidFill>
                  <a:srgbClr val="165DFF"/>
                </a:solidFill>
                <a:latin typeface="微软雅黑" panose="020B0503020204020204" pitchFamily="34" charset="-122"/>
                <a:ea typeface="微软雅黑" panose="020B0503020204020204" pitchFamily="34" charset="-122"/>
              </a:rPr>
              <a:t>，</a:t>
            </a:r>
            <a:r>
              <a:rPr lang="zh-CN" altLang="en-US" sz="2800" b="1">
                <a:solidFill>
                  <a:srgbClr val="165DFF"/>
                </a:solidFill>
                <a:latin typeface="微软雅黑" panose="020B0503020204020204" pitchFamily="34" charset="-122"/>
                <a:ea typeface="微软雅黑" panose="020B0503020204020204" pitchFamily="34" charset="-122"/>
              </a:rPr>
              <a:t>恳请指正</a:t>
            </a:r>
            <a:r>
              <a:rPr lang="zh-CN" altLang="en-US" sz="2400" b="1">
                <a:solidFill>
                  <a:srgbClr val="165DFF"/>
                </a:solidFill>
                <a:latin typeface="微软雅黑" panose="020B0503020204020204" pitchFamily="34" charset="-122"/>
                <a:ea typeface="微软雅黑" panose="020B0503020204020204" pitchFamily="34" charset="-122"/>
              </a:rPr>
              <a:t>！</a:t>
            </a:r>
            <a:endParaRPr lang="zh-CN" altLang="en-US" sz="2400" b="1">
              <a:solidFill>
                <a:srgbClr val="165D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5400" b="1" dirty="0">
                <a:solidFill>
                  <a:srgbClr val="165DFF"/>
                </a:solidFill>
                <a:ea typeface="+mn-lt"/>
                <a:sym typeface="+mn-ea"/>
              </a:rPr>
              <a:t>项目背景</a:t>
            </a:r>
            <a:endParaRPr lang="zh-CN" altLang="en-US" sz="5400" b="1" dirty="0">
              <a:solidFill>
                <a:srgbClr val="165DFF"/>
              </a:solidFill>
              <a:ea typeface="+mn-lt"/>
              <a:sym typeface="+mn-ea"/>
            </a:endParaRPr>
          </a:p>
          <a:p>
            <a:pPr marL="285750" indent="-285750">
              <a:buFont typeface="Arial" panose="020B0604020202020204" pitchFamily="34" charset="0"/>
              <a:buChar char="•"/>
            </a:pPr>
            <a:r>
              <a:rPr lang="zh-CN" altLang="en-US" sz="3600">
                <a:ea typeface="+mn-lt"/>
              </a:rPr>
              <a:t>项目实现</a:t>
            </a:r>
            <a:endParaRPr lang="zh-CN" altLang="en-US" sz="3600">
              <a:ea typeface="+mn-lt"/>
            </a:endParaRPr>
          </a:p>
          <a:p>
            <a:pPr marL="285750" indent="-285750">
              <a:buFont typeface="Arial" panose="020B0604020202020204" pitchFamily="34" charset="0"/>
              <a:buChar char="•"/>
            </a:pPr>
            <a:r>
              <a:rPr lang="zh-CN" altLang="en-US" sz="3600">
                <a:ea typeface="+mn-lt"/>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项目背景</a:t>
            </a:r>
            <a:endParaRPr lang="zh-CN" altLang="en-US" sz="3600" b="1">
              <a:ea typeface="+mn-lt"/>
            </a:endParaRPr>
          </a:p>
        </p:txBody>
      </p:sp>
      <p:sp>
        <p:nvSpPr>
          <p:cNvPr id="5" name="文本框 4"/>
          <p:cNvSpPr txBox="1"/>
          <p:nvPr/>
        </p:nvSpPr>
        <p:spPr>
          <a:xfrm>
            <a:off x="547370" y="1248410"/>
            <a:ext cx="10905490" cy="2861310"/>
          </a:xfrm>
          <a:prstGeom prst="rect">
            <a:avLst/>
          </a:prstGeom>
          <a:noFill/>
        </p:spPr>
        <p:txBody>
          <a:bodyPr wrap="square" rtlCol="0">
            <a:spAutoFit/>
          </a:bodyPr>
          <a:p>
            <a:r>
              <a:rPr lang="en-US" altLang="zh-CN"/>
              <a:t>       </a:t>
            </a:r>
            <a:r>
              <a:rPr lang="zh-CN" altLang="en-US"/>
              <a:t>近年来心血管疾病的防治工作卓有成效，但心血管疾病防控形势依然严峻，</a:t>
            </a:r>
            <a:r>
              <a:rPr lang="zh-CN" altLang="en-US" b="1">
                <a:solidFill>
                  <a:srgbClr val="FF0000"/>
                </a:solidFill>
              </a:rPr>
              <a:t>心血管疾病死亡率高且患病人数呈现上升趋势</a:t>
            </a:r>
            <a:r>
              <a:rPr lang="zh-CN" altLang="en-US"/>
              <a:t>。由于心血管疾病发病急，如今，它已经成为全球病人的头号杀手，患病死亡率达到全球首位。我国人口多，且地域资源分配不均匀，各地的医疗水平参差不齐，尤其是小县城以及偏远的农村地区问题突出，存在</a:t>
            </a:r>
            <a:r>
              <a:rPr lang="zh-CN" altLang="en-US" b="1">
                <a:solidFill>
                  <a:srgbClr val="FF0000"/>
                </a:solidFill>
              </a:rPr>
              <a:t>误诊率高</a:t>
            </a:r>
            <a:r>
              <a:rPr lang="zh-CN" altLang="en-US"/>
              <a:t>、</a:t>
            </a:r>
            <a:r>
              <a:rPr lang="zh-CN" altLang="en-US" b="1">
                <a:solidFill>
                  <a:srgbClr val="FF0000"/>
                </a:solidFill>
              </a:rPr>
              <a:t>诊断不及时</a:t>
            </a:r>
            <a:r>
              <a:rPr lang="zh-CN" altLang="en-US"/>
              <a:t>等问题。数据显示，我国现有心血管病患病人数约2.9亿，1990~2016年中国心血管病死亡人数从250多万人上升到近400万人；1990~2016年中国心血管病死亡率从220.8/10万人上升到290.8/10万人。除了死亡危险，心血管病的高发病率和高致残率还给社会、家庭和患者个人带来沉重的经济负担和心理负担。</a:t>
            </a:r>
            <a:endParaRPr lang="zh-CN" altLang="en-US"/>
          </a:p>
          <a:p>
            <a:r>
              <a:rPr lang="zh-CN" altLang="en-US"/>
              <a:t>        概括来说，由于我国地域资源分配不均，一些地区普遍存在心血管疾病知晓率、治疗率和控制率较差的问题，我们有必要设法降低各种心血管疾病的误诊率，</a:t>
            </a:r>
            <a:r>
              <a:rPr lang="zh-CN" altLang="en-US" b="1">
                <a:solidFill>
                  <a:srgbClr val="FF0000"/>
                </a:solidFill>
              </a:rPr>
              <a:t>及时发现病情、尽早治疗，可以缓解个人、家庭和社会压力</a:t>
            </a:r>
            <a:r>
              <a:rPr lang="zh-CN" altLang="en-US"/>
              <a:t>。</a:t>
            </a:r>
            <a:endParaRPr lang="zh-CN" altLang="en-US"/>
          </a:p>
        </p:txBody>
      </p:sp>
      <p:sp>
        <p:nvSpPr>
          <p:cNvPr id="9" name="文本框 8"/>
          <p:cNvSpPr txBox="1"/>
          <p:nvPr/>
        </p:nvSpPr>
        <p:spPr>
          <a:xfrm>
            <a:off x="547370" y="3971290"/>
            <a:ext cx="22167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心脏病突发新闻不断</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3669030" y="39528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心脏病类型</a:t>
            </a:r>
            <a:r>
              <a:rPr lang="zh-CN" altLang="en-US" sz="1600" b="1">
                <a:solidFill>
                  <a:schemeClr val="tx1"/>
                </a:solidFill>
                <a:latin typeface="微软雅黑" panose="020B0503020204020204" pitchFamily="34" charset="-122"/>
                <a:ea typeface="微软雅黑" panose="020B0503020204020204" pitchFamily="34" charset="-122"/>
              </a:rPr>
              <a:t>多</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427470" y="3952240"/>
            <a:ext cx="226631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心脏病治疗开销大</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540240" y="39528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社会</a:t>
            </a:r>
            <a:r>
              <a:rPr lang="zh-CN" altLang="en-US" sz="1600" b="1">
                <a:solidFill>
                  <a:schemeClr val="tx1"/>
                </a:solidFill>
                <a:latin typeface="微软雅黑" panose="020B0503020204020204" pitchFamily="34" charset="-122"/>
                <a:ea typeface="微软雅黑" panose="020B0503020204020204" pitchFamily="34" charset="-122"/>
              </a:rPr>
              <a:t>健康</a:t>
            </a:r>
            <a:r>
              <a:rPr lang="zh-CN" altLang="en-US" sz="1600" b="1">
                <a:solidFill>
                  <a:schemeClr val="tx1"/>
                </a:solidFill>
                <a:latin typeface="微软雅黑" panose="020B0503020204020204" pitchFamily="34" charset="-122"/>
                <a:ea typeface="微软雅黑" panose="020B0503020204020204" pitchFamily="34" charset="-122"/>
              </a:rPr>
              <a:t>呼吁</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93700" y="4320540"/>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3329305" y="42932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9201785" y="42805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8" name="图片 27" descr="7"/>
          <p:cNvPicPr>
            <a:picLocks noChangeAspect="1"/>
          </p:cNvPicPr>
          <p:nvPr/>
        </p:nvPicPr>
        <p:blipFill>
          <a:blip r:embed="rId4"/>
          <a:stretch>
            <a:fillRect/>
          </a:stretch>
        </p:blipFill>
        <p:spPr>
          <a:xfrm>
            <a:off x="9237980" y="4336415"/>
            <a:ext cx="2512060" cy="1520825"/>
          </a:xfrm>
          <a:prstGeom prst="rect">
            <a:avLst/>
          </a:prstGeom>
        </p:spPr>
      </p:pic>
      <p:pic>
        <p:nvPicPr>
          <p:cNvPr id="29" name="图片 28" descr="7"/>
          <p:cNvPicPr>
            <a:picLocks noChangeAspect="1"/>
          </p:cNvPicPr>
          <p:nvPr/>
        </p:nvPicPr>
        <p:blipFill>
          <a:blip r:embed="rId5"/>
          <a:stretch>
            <a:fillRect/>
          </a:stretch>
        </p:blipFill>
        <p:spPr>
          <a:xfrm>
            <a:off x="472440" y="4411980"/>
            <a:ext cx="2403475" cy="1427480"/>
          </a:xfrm>
          <a:prstGeom prst="rect">
            <a:avLst/>
          </a:prstGeom>
        </p:spPr>
      </p:pic>
      <p:pic>
        <p:nvPicPr>
          <p:cNvPr id="30" name="图片 29" descr="8"/>
          <p:cNvPicPr>
            <a:picLocks noChangeAspect="1"/>
          </p:cNvPicPr>
          <p:nvPr/>
        </p:nvPicPr>
        <p:blipFill>
          <a:blip r:embed="rId6"/>
          <a:stretch>
            <a:fillRect/>
          </a:stretch>
        </p:blipFill>
        <p:spPr>
          <a:xfrm>
            <a:off x="3489325" y="4392295"/>
            <a:ext cx="2327910" cy="1447165"/>
          </a:xfrm>
          <a:prstGeom prst="rect">
            <a:avLst/>
          </a:prstGeom>
        </p:spPr>
      </p:pic>
      <p:sp>
        <p:nvSpPr>
          <p:cNvPr id="32" name="矩形 31"/>
          <p:cNvSpPr/>
          <p:nvPr/>
        </p:nvSpPr>
        <p:spPr>
          <a:xfrm>
            <a:off x="6204585" y="42805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33" name="图片 32" descr="9"/>
          <p:cNvPicPr>
            <a:picLocks noChangeAspect="1"/>
          </p:cNvPicPr>
          <p:nvPr/>
        </p:nvPicPr>
        <p:blipFill>
          <a:blip r:embed="rId7"/>
          <a:stretch>
            <a:fillRect/>
          </a:stretch>
        </p:blipFill>
        <p:spPr>
          <a:xfrm>
            <a:off x="6248400" y="4336415"/>
            <a:ext cx="2444750" cy="14211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项目背景</a:t>
            </a:r>
            <a:endParaRPr lang="zh-CN" altLang="en-US" sz="3600" b="1">
              <a:ea typeface="+mn-lt"/>
            </a:endParaRPr>
          </a:p>
        </p:txBody>
      </p:sp>
      <p:sp>
        <p:nvSpPr>
          <p:cNvPr id="5" name="文本框 4"/>
          <p:cNvSpPr txBox="1"/>
          <p:nvPr/>
        </p:nvSpPr>
        <p:spPr>
          <a:xfrm>
            <a:off x="419735" y="1155065"/>
            <a:ext cx="10905490" cy="3138170"/>
          </a:xfrm>
          <a:prstGeom prst="rect">
            <a:avLst/>
          </a:prstGeom>
          <a:noFill/>
        </p:spPr>
        <p:txBody>
          <a:bodyPr wrap="square" rtlCol="0">
            <a:spAutoFit/>
          </a:bodyPr>
          <a:p>
            <a:r>
              <a:rPr lang="en-US" altLang="zh-CN"/>
              <a:t>       </a:t>
            </a:r>
            <a:r>
              <a:rPr lang="zh-CN" altLang="en-US" b="1">
                <a:solidFill>
                  <a:srgbClr val="FF0000"/>
                </a:solidFill>
              </a:rPr>
              <a:t>听诊诊疗</a:t>
            </a:r>
            <a:r>
              <a:rPr lang="zh-CN" altLang="en-US"/>
              <a:t>、心电图等是诊断心脏性疾病的重要手段。自50年前问世以来，</a:t>
            </a:r>
            <a:r>
              <a:rPr lang="zh-CN" altLang="en-US" b="1">
                <a:solidFill>
                  <a:srgbClr val="FF0000"/>
                </a:solidFill>
              </a:rPr>
              <a:t>计算机辅助解释</a:t>
            </a:r>
            <a:r>
              <a:rPr lang="zh-CN" altLang="en-US"/>
              <a:t>在临床ECG工作流程中已变得越来越重要，它在许多临床环境中成为医生解释的重要辅助手段。然而，现有的商业心电图解释算法仍然存在较高的误诊率。近些年来，以</a:t>
            </a:r>
            <a:r>
              <a:rPr lang="zh-CN" altLang="en-US" b="1">
                <a:solidFill>
                  <a:srgbClr val="FF0000"/>
                </a:solidFill>
              </a:rPr>
              <a:t>深度学习</a:t>
            </a:r>
            <a:r>
              <a:rPr lang="zh-CN" altLang="en-US"/>
              <a:t>为核心的人工智能技术，几乎可以在当前社会各领域中都能看到人工智能的身影。国内外也有试图结合传统机器学习进行疾病监测。传统的机器学习算法需要手工进行滤波、特征提取、小波变换等复杂操作，这些数据操作很大程度上依赖于医疗经验，而且对最终的模型训练影响较大。</a:t>
            </a:r>
            <a:endParaRPr lang="zh-CN" altLang="en-US"/>
          </a:p>
          <a:p>
            <a:r>
              <a:rPr lang="zh-CN" altLang="en-US"/>
              <a:t>      为了进一步利用人工智能技术辅助疾病监测，我们考虑用</a:t>
            </a:r>
            <a:r>
              <a:rPr lang="zh-CN" altLang="en-US" b="1">
                <a:solidFill>
                  <a:srgbClr val="FF0000"/>
                </a:solidFill>
              </a:rPr>
              <a:t>PaddlePaddle深度学习来对原始的ECG数据进行分类</a:t>
            </a:r>
            <a:r>
              <a:rPr lang="zh-CN" altLang="en-US"/>
              <a:t>帮助医生进行诊断。相较于传统的机器学习，深度学习的卷积神经网络可以</a:t>
            </a:r>
            <a:r>
              <a:rPr lang="zh-CN" altLang="en-US" b="1">
                <a:solidFill>
                  <a:srgbClr val="FF0000"/>
                </a:solidFill>
              </a:rPr>
              <a:t>自动提取特征</a:t>
            </a:r>
            <a:r>
              <a:rPr lang="zh-CN" altLang="en-US"/>
              <a:t>，不需要手工提取，避免了因缺乏行业经验而对模型的分类结果造成影响，对最终的模型训练影响较小。同时PaddlePaddle支持项目从模型构建、模型训练、模型预测到端侧云部署的一整套开发流程，这也方便我们采用多模型多部署方式的策略或者重复优化更迭后期模型，以便</a:t>
            </a:r>
            <a:r>
              <a:rPr lang="zh-CN" altLang="en-US" b="1">
                <a:solidFill>
                  <a:srgbClr val="FF0000"/>
                </a:solidFill>
              </a:rPr>
              <a:t>对不同人群进行精准服务</a:t>
            </a:r>
            <a:r>
              <a:rPr lang="zh-CN" altLang="en-US"/>
              <a:t>。</a:t>
            </a:r>
            <a:endParaRPr lang="zh-CN" altLang="en-US"/>
          </a:p>
        </p:txBody>
      </p:sp>
      <p:sp>
        <p:nvSpPr>
          <p:cNvPr id="9" name="文本框 8"/>
          <p:cNvSpPr txBox="1"/>
          <p:nvPr/>
        </p:nvSpPr>
        <p:spPr>
          <a:xfrm>
            <a:off x="3168650" y="4329430"/>
            <a:ext cx="22167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飞桨庞大的</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生态体系</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607810" y="4329430"/>
            <a:ext cx="20516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飞桨方便的推理部署</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018155" y="466661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399530" y="466661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7" name="图片 6" descr="10"/>
          <p:cNvPicPr>
            <a:picLocks noChangeAspect="1"/>
          </p:cNvPicPr>
          <p:nvPr/>
        </p:nvPicPr>
        <p:blipFill>
          <a:blip r:embed="rId4"/>
          <a:stretch>
            <a:fillRect/>
          </a:stretch>
        </p:blipFill>
        <p:spPr>
          <a:xfrm>
            <a:off x="3168650" y="4786630"/>
            <a:ext cx="2283460" cy="1392555"/>
          </a:xfrm>
          <a:prstGeom prst="rect">
            <a:avLst/>
          </a:prstGeom>
        </p:spPr>
      </p:pic>
      <p:pic>
        <p:nvPicPr>
          <p:cNvPr id="18" name="图片 17" descr="11"/>
          <p:cNvPicPr>
            <a:picLocks noChangeAspect="1"/>
          </p:cNvPicPr>
          <p:nvPr/>
        </p:nvPicPr>
        <p:blipFill>
          <a:blip r:embed="rId5"/>
          <a:stretch>
            <a:fillRect/>
          </a:stretch>
        </p:blipFill>
        <p:spPr>
          <a:xfrm>
            <a:off x="6502400" y="4786630"/>
            <a:ext cx="2262505" cy="1358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项目实现</a:t>
            </a:r>
            <a:endParaRPr lang="zh-CN" altLang="en-US" sz="3600">
              <a:ea typeface="+mn-lt"/>
            </a:endParaRPr>
          </a:p>
          <a:p>
            <a:pPr marL="285750" indent="-285750">
              <a:buFont typeface="Arial" panose="020B0604020202020204" pitchFamily="34" charset="0"/>
              <a:buChar char="•"/>
            </a:pPr>
            <a:r>
              <a:rPr lang="zh-CN" altLang="en-US" sz="3600">
                <a:ea typeface="+mn-lt"/>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889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项目实现</a:t>
            </a:r>
            <a:endParaRPr lang="zh-CN" altLang="en-US" sz="3600" b="1">
              <a:ea typeface="+mn-lt"/>
            </a:endParaRPr>
          </a:p>
        </p:txBody>
      </p:sp>
      <p:sp>
        <p:nvSpPr>
          <p:cNvPr id="13" name="矩形 12"/>
          <p:cNvSpPr/>
          <p:nvPr/>
        </p:nvSpPr>
        <p:spPr>
          <a:xfrm>
            <a:off x="472440"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730885" y="1384300"/>
            <a:ext cx="770890" cy="758190"/>
          </a:xfrm>
          <a:prstGeom prst="rect">
            <a:avLst/>
          </a:prstGeom>
        </p:spPr>
      </p:pic>
      <p:cxnSp>
        <p:nvCxnSpPr>
          <p:cNvPr id="12" name="直接箭头连接符 11"/>
          <p:cNvCxnSpPr/>
          <p:nvPr/>
        </p:nvCxnSpPr>
        <p:spPr>
          <a:xfrm>
            <a:off x="1760855" y="1763395"/>
            <a:ext cx="305054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40560" y="1487805"/>
            <a:ext cx="3812540" cy="275590"/>
          </a:xfrm>
          <a:prstGeom prst="rect">
            <a:avLst/>
          </a:prstGeom>
          <a:noFill/>
        </p:spPr>
        <p:txBody>
          <a:bodyPr wrap="square" rtlCol="0">
            <a:spAutoFit/>
          </a:bodyPr>
          <a:p>
            <a:r>
              <a:rPr lang="zh-CN" altLang="en-US" sz="1200"/>
              <a:t>数字滤波、下采样、归一化、数据切割</a:t>
            </a:r>
            <a:endParaRPr lang="zh-CN" altLang="en-US" sz="1200"/>
          </a:p>
        </p:txBody>
      </p:sp>
      <p:sp>
        <p:nvSpPr>
          <p:cNvPr id="20" name="矩形 19"/>
          <p:cNvSpPr/>
          <p:nvPr/>
        </p:nvSpPr>
        <p:spPr>
          <a:xfrm>
            <a:off x="4811395"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7232650"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2" name="图片 21" descr="12"/>
          <p:cNvPicPr>
            <a:picLocks noChangeAspect="1"/>
          </p:cNvPicPr>
          <p:nvPr/>
        </p:nvPicPr>
        <p:blipFill>
          <a:blip r:embed="rId5"/>
          <a:stretch>
            <a:fillRect/>
          </a:stretch>
        </p:blipFill>
        <p:spPr>
          <a:xfrm>
            <a:off x="4877435" y="1325245"/>
            <a:ext cx="1149350" cy="871220"/>
          </a:xfrm>
          <a:prstGeom prst="rect">
            <a:avLst/>
          </a:prstGeom>
        </p:spPr>
      </p:pic>
      <p:cxnSp>
        <p:nvCxnSpPr>
          <p:cNvPr id="23" name="直接箭头连接符 22"/>
          <p:cNvCxnSpPr>
            <a:stCxn id="20" idx="3"/>
          </p:cNvCxnSpPr>
          <p:nvPr/>
        </p:nvCxnSpPr>
        <p:spPr>
          <a:xfrm>
            <a:off x="6099810" y="1763395"/>
            <a:ext cx="113284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224905" y="1487805"/>
            <a:ext cx="882015" cy="275590"/>
          </a:xfrm>
          <a:prstGeom prst="rect">
            <a:avLst/>
          </a:prstGeom>
          <a:noFill/>
        </p:spPr>
        <p:txBody>
          <a:bodyPr wrap="square" rtlCol="0">
            <a:spAutoFit/>
          </a:bodyPr>
          <a:p>
            <a:r>
              <a:rPr lang="zh-CN" altLang="en-US" sz="1200"/>
              <a:t>特征提取</a:t>
            </a:r>
            <a:endParaRPr lang="zh-CN" altLang="en-US" sz="1200"/>
          </a:p>
        </p:txBody>
      </p:sp>
      <p:pic>
        <p:nvPicPr>
          <p:cNvPr id="25" name="图片 24" descr="13"/>
          <p:cNvPicPr>
            <a:picLocks noChangeAspect="1"/>
          </p:cNvPicPr>
          <p:nvPr/>
        </p:nvPicPr>
        <p:blipFill>
          <a:blip r:embed="rId6"/>
          <a:stretch>
            <a:fillRect/>
          </a:stretch>
        </p:blipFill>
        <p:spPr>
          <a:xfrm>
            <a:off x="7320280" y="1314450"/>
            <a:ext cx="1112520" cy="892810"/>
          </a:xfrm>
          <a:prstGeom prst="rect">
            <a:avLst/>
          </a:prstGeom>
        </p:spPr>
      </p:pic>
      <p:sp>
        <p:nvSpPr>
          <p:cNvPr id="26" name="矩形 25"/>
          <p:cNvSpPr/>
          <p:nvPr/>
        </p:nvSpPr>
        <p:spPr>
          <a:xfrm>
            <a:off x="8630920" y="124777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7" name="图片 26" descr="14"/>
          <p:cNvPicPr>
            <a:picLocks noChangeAspect="1"/>
          </p:cNvPicPr>
          <p:nvPr/>
        </p:nvPicPr>
        <p:blipFill>
          <a:blip r:embed="rId7"/>
          <a:stretch>
            <a:fillRect/>
          </a:stretch>
        </p:blipFill>
        <p:spPr>
          <a:xfrm>
            <a:off x="8756015" y="1325245"/>
            <a:ext cx="1038225" cy="899160"/>
          </a:xfrm>
          <a:prstGeom prst="rect">
            <a:avLst/>
          </a:prstGeom>
        </p:spPr>
      </p:pic>
      <p:sp>
        <p:nvSpPr>
          <p:cNvPr id="31" name="矩形 30"/>
          <p:cNvSpPr/>
          <p:nvPr/>
        </p:nvSpPr>
        <p:spPr>
          <a:xfrm>
            <a:off x="4638040" y="2606675"/>
            <a:ext cx="1929130" cy="137985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33" name="图片 32" descr="15"/>
          <p:cNvPicPr>
            <a:picLocks noChangeAspect="1"/>
          </p:cNvPicPr>
          <p:nvPr/>
        </p:nvPicPr>
        <p:blipFill>
          <a:blip r:embed="rId8"/>
          <a:stretch>
            <a:fillRect/>
          </a:stretch>
        </p:blipFill>
        <p:spPr>
          <a:xfrm>
            <a:off x="8246110" y="5083810"/>
            <a:ext cx="805815" cy="873760"/>
          </a:xfrm>
          <a:prstGeom prst="rect">
            <a:avLst/>
          </a:prstGeom>
        </p:spPr>
      </p:pic>
      <p:cxnSp>
        <p:nvCxnSpPr>
          <p:cNvPr id="9" name="肘形连接符 8"/>
          <p:cNvCxnSpPr>
            <a:stCxn id="26" idx="2"/>
          </p:cNvCxnSpPr>
          <p:nvPr/>
        </p:nvCxnSpPr>
        <p:spPr>
          <a:xfrm rot="5400000">
            <a:off x="8345805" y="2558415"/>
            <a:ext cx="1214755" cy="644525"/>
          </a:xfrm>
          <a:prstGeom prst="bentConnector3">
            <a:avLst>
              <a:gd name="adj1" fmla="val 50026"/>
            </a:avLst>
          </a:prstGeom>
          <a:ln w="19050">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1" idx="2"/>
          </p:cNvCxnSpPr>
          <p:nvPr/>
        </p:nvCxnSpPr>
        <p:spPr>
          <a:xfrm rot="5400000" flipV="1">
            <a:off x="7950835" y="2202180"/>
            <a:ext cx="606425" cy="753745"/>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2605" y="2606675"/>
            <a:ext cx="1012190" cy="275590"/>
          </a:xfrm>
          <a:prstGeom prst="rect">
            <a:avLst/>
          </a:prstGeom>
          <a:noFill/>
        </p:spPr>
        <p:txBody>
          <a:bodyPr wrap="square" rtlCol="0">
            <a:spAutoFit/>
          </a:bodyPr>
          <a:p>
            <a:r>
              <a:rPr lang="zh-CN" altLang="en-US" sz="1200"/>
              <a:t>融合数据</a:t>
            </a:r>
            <a:endParaRPr lang="zh-CN" altLang="en-US" sz="1200"/>
          </a:p>
        </p:txBody>
      </p:sp>
      <p:sp>
        <p:nvSpPr>
          <p:cNvPr id="18" name="矩形 17"/>
          <p:cNvSpPr/>
          <p:nvPr/>
        </p:nvSpPr>
        <p:spPr>
          <a:xfrm>
            <a:off x="8004810" y="348805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9"/>
          <a:stretch>
            <a:fillRect/>
          </a:stretch>
        </p:blipFill>
        <p:spPr>
          <a:xfrm>
            <a:off x="8142605" y="3590290"/>
            <a:ext cx="963295" cy="821690"/>
          </a:xfrm>
          <a:prstGeom prst="rect">
            <a:avLst/>
          </a:prstGeom>
        </p:spPr>
      </p:pic>
      <p:sp>
        <p:nvSpPr>
          <p:cNvPr id="29" name="文本框 28"/>
          <p:cNvSpPr txBox="1"/>
          <p:nvPr/>
        </p:nvSpPr>
        <p:spPr>
          <a:xfrm>
            <a:off x="8582660" y="2954655"/>
            <a:ext cx="523240" cy="460375"/>
          </a:xfrm>
          <a:prstGeom prst="rect">
            <a:avLst/>
          </a:prstGeom>
          <a:noFill/>
        </p:spPr>
        <p:txBody>
          <a:bodyPr wrap="square" rtlCol="0">
            <a:spAutoFit/>
          </a:bodyPr>
          <a:p>
            <a:r>
              <a:rPr lang="zh-CN" altLang="en-US" sz="1200"/>
              <a:t>模型训练</a:t>
            </a:r>
            <a:endParaRPr lang="zh-CN" altLang="en-US" sz="1200"/>
          </a:p>
        </p:txBody>
      </p:sp>
      <p:cxnSp>
        <p:nvCxnSpPr>
          <p:cNvPr id="55" name="直接连接符 54"/>
          <p:cNvCxnSpPr>
            <a:stCxn id="18" idx="1"/>
          </p:cNvCxnSpPr>
          <p:nvPr/>
        </p:nvCxnSpPr>
        <p:spPr>
          <a:xfrm flipH="1" flipV="1">
            <a:off x="6567170" y="3263265"/>
            <a:ext cx="1437640" cy="737870"/>
          </a:xfrm>
          <a:prstGeom prst="line">
            <a:avLst/>
          </a:prstGeom>
          <a:ln w="12700"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56" name="图片 55" descr="6"/>
          <p:cNvPicPr>
            <a:picLocks noChangeAspect="1"/>
          </p:cNvPicPr>
          <p:nvPr/>
        </p:nvPicPr>
        <p:blipFill>
          <a:blip r:embed="rId10"/>
          <a:stretch>
            <a:fillRect/>
          </a:stretch>
        </p:blipFill>
        <p:spPr>
          <a:xfrm>
            <a:off x="4785360" y="2740660"/>
            <a:ext cx="1633855" cy="1111250"/>
          </a:xfrm>
          <a:prstGeom prst="rect">
            <a:avLst/>
          </a:prstGeom>
        </p:spPr>
      </p:pic>
      <p:cxnSp>
        <p:nvCxnSpPr>
          <p:cNvPr id="57" name="直接连接符 56"/>
          <p:cNvCxnSpPr>
            <a:endCxn id="58" idx="3"/>
          </p:cNvCxnSpPr>
          <p:nvPr/>
        </p:nvCxnSpPr>
        <p:spPr>
          <a:xfrm flipH="1">
            <a:off x="6567170" y="4010660"/>
            <a:ext cx="1437640" cy="988695"/>
          </a:xfrm>
          <a:prstGeom prst="line">
            <a:avLst/>
          </a:prstGeom>
          <a:ln w="12700"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4637405" y="4304665"/>
            <a:ext cx="1929765" cy="138874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59" name="图片 58" descr="7"/>
          <p:cNvPicPr>
            <a:picLocks noChangeAspect="1"/>
          </p:cNvPicPr>
          <p:nvPr/>
        </p:nvPicPr>
        <p:blipFill>
          <a:blip r:embed="rId11"/>
          <a:stretch>
            <a:fillRect/>
          </a:stretch>
        </p:blipFill>
        <p:spPr>
          <a:xfrm>
            <a:off x="4719955" y="4411980"/>
            <a:ext cx="1764030" cy="1075690"/>
          </a:xfrm>
          <a:prstGeom prst="rect">
            <a:avLst/>
          </a:prstGeom>
        </p:spPr>
      </p:pic>
      <p:sp>
        <p:nvSpPr>
          <p:cNvPr id="60" name="文本框 59"/>
          <p:cNvSpPr txBox="1"/>
          <p:nvPr/>
        </p:nvSpPr>
        <p:spPr>
          <a:xfrm>
            <a:off x="4818380" y="3634740"/>
            <a:ext cx="934720" cy="245110"/>
          </a:xfrm>
          <a:prstGeom prst="rect">
            <a:avLst/>
          </a:prstGeom>
          <a:noFill/>
        </p:spPr>
        <p:txBody>
          <a:bodyPr wrap="square" rtlCol="0">
            <a:spAutoFit/>
          </a:bodyPr>
          <a:p>
            <a:r>
              <a:rPr lang="zh-CN" altLang="en-US" sz="1000"/>
              <a:t>自设计网络</a:t>
            </a:r>
            <a:endParaRPr lang="zh-CN" altLang="en-US" sz="1000"/>
          </a:p>
        </p:txBody>
      </p:sp>
      <p:sp>
        <p:nvSpPr>
          <p:cNvPr id="61" name="文本框 60"/>
          <p:cNvSpPr txBox="1"/>
          <p:nvPr/>
        </p:nvSpPr>
        <p:spPr>
          <a:xfrm>
            <a:off x="4785360" y="5448300"/>
            <a:ext cx="934720" cy="245110"/>
          </a:xfrm>
          <a:prstGeom prst="rect">
            <a:avLst/>
          </a:prstGeom>
          <a:noFill/>
        </p:spPr>
        <p:txBody>
          <a:bodyPr wrap="square" rtlCol="0">
            <a:spAutoFit/>
          </a:bodyPr>
          <a:p>
            <a:r>
              <a:rPr lang="en-US" altLang="zh-CN" sz="1000"/>
              <a:t>ResNet</a:t>
            </a:r>
            <a:r>
              <a:rPr lang="zh-CN" altLang="en-US" sz="1000"/>
              <a:t>网络</a:t>
            </a:r>
            <a:endParaRPr lang="zh-CN" altLang="en-US" sz="1000"/>
          </a:p>
        </p:txBody>
      </p:sp>
      <p:sp>
        <p:nvSpPr>
          <p:cNvPr id="62" name="矩形 61"/>
          <p:cNvSpPr/>
          <p:nvPr/>
        </p:nvSpPr>
        <p:spPr>
          <a:xfrm>
            <a:off x="8004810" y="5007610"/>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63" name="直接箭头连接符 62"/>
          <p:cNvCxnSpPr>
            <a:stCxn id="18" idx="2"/>
            <a:endCxn id="62" idx="0"/>
          </p:cNvCxnSpPr>
          <p:nvPr/>
        </p:nvCxnSpPr>
        <p:spPr>
          <a:xfrm>
            <a:off x="8649335" y="4514215"/>
            <a:ext cx="0" cy="4933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631555" y="4530725"/>
            <a:ext cx="523240" cy="460375"/>
          </a:xfrm>
          <a:prstGeom prst="rect">
            <a:avLst/>
          </a:prstGeom>
          <a:noFill/>
        </p:spPr>
        <p:txBody>
          <a:bodyPr wrap="square" rtlCol="0">
            <a:spAutoFit/>
          </a:bodyPr>
          <a:p>
            <a:r>
              <a:rPr lang="zh-CN" altLang="en-US" sz="1200"/>
              <a:t>模型产出</a:t>
            </a:r>
            <a:endParaRPr lang="zh-CN" altLang="en-US" sz="1200"/>
          </a:p>
        </p:txBody>
      </p:sp>
      <p:cxnSp>
        <p:nvCxnSpPr>
          <p:cNvPr id="65" name="直接连接符 64"/>
          <p:cNvCxnSpPr>
            <a:stCxn id="31" idx="1"/>
          </p:cNvCxnSpPr>
          <p:nvPr/>
        </p:nvCxnSpPr>
        <p:spPr>
          <a:xfrm flipH="1">
            <a:off x="3419475" y="3296920"/>
            <a:ext cx="1218565" cy="82423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8" idx="1"/>
          </p:cNvCxnSpPr>
          <p:nvPr/>
        </p:nvCxnSpPr>
        <p:spPr>
          <a:xfrm flipH="1" flipV="1">
            <a:off x="3419475" y="4121150"/>
            <a:ext cx="1217930" cy="878205"/>
          </a:xfrm>
          <a:prstGeom prst="line">
            <a:avLst/>
          </a:prstGeom>
          <a:ln w="12700"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3190" y="3488055"/>
            <a:ext cx="3296285" cy="134175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68" name="图片 67"/>
          <p:cNvPicPr>
            <a:picLocks noChangeAspect="1"/>
          </p:cNvPicPr>
          <p:nvPr/>
        </p:nvPicPr>
        <p:blipFill>
          <a:blip r:embed="rId12"/>
          <a:stretch>
            <a:fillRect/>
          </a:stretch>
        </p:blipFill>
        <p:spPr>
          <a:xfrm>
            <a:off x="216535" y="3590290"/>
            <a:ext cx="3087370" cy="792480"/>
          </a:xfrm>
          <a:prstGeom prst="rect">
            <a:avLst/>
          </a:prstGeom>
        </p:spPr>
      </p:pic>
      <p:sp>
        <p:nvSpPr>
          <p:cNvPr id="69" name="文本框 68"/>
          <p:cNvSpPr txBox="1"/>
          <p:nvPr/>
        </p:nvSpPr>
        <p:spPr>
          <a:xfrm>
            <a:off x="349250" y="4382770"/>
            <a:ext cx="2736215" cy="245110"/>
          </a:xfrm>
          <a:prstGeom prst="rect">
            <a:avLst/>
          </a:prstGeom>
          <a:noFill/>
        </p:spPr>
        <p:txBody>
          <a:bodyPr wrap="square" rtlCol="0">
            <a:spAutoFit/>
          </a:bodyPr>
          <a:p>
            <a:r>
              <a:rPr lang="zh-CN" altLang="en-US" sz="1000"/>
              <a:t>综合比较：</a:t>
            </a:r>
            <a:r>
              <a:rPr lang="en-US" altLang="zh-CN" sz="1000"/>
              <a:t>ResNet</a:t>
            </a:r>
            <a:r>
              <a:rPr lang="zh-CN" altLang="en-US" sz="1000"/>
              <a:t>网络更满足项目精度</a:t>
            </a:r>
            <a:endParaRPr lang="zh-CN" alt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项目实现</a:t>
            </a:r>
            <a:endParaRPr lang="zh-CN" altLang="en-US" sz="3600" b="1">
              <a:ea typeface="+mn-lt"/>
            </a:endParaRPr>
          </a:p>
        </p:txBody>
      </p:sp>
      <p:sp>
        <p:nvSpPr>
          <p:cNvPr id="13" name="矩形 12"/>
          <p:cNvSpPr/>
          <p:nvPr/>
        </p:nvSpPr>
        <p:spPr>
          <a:xfrm>
            <a:off x="368935" y="1464945"/>
            <a:ext cx="5744845" cy="16840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132965" y="3935095"/>
            <a:ext cx="2040255" cy="180721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7" name="图片 6" descr="18"/>
          <p:cNvPicPr>
            <a:picLocks noChangeAspect="1"/>
          </p:cNvPicPr>
          <p:nvPr/>
        </p:nvPicPr>
        <p:blipFill>
          <a:blip r:embed="rId4"/>
          <a:stretch>
            <a:fillRect/>
          </a:stretch>
        </p:blipFill>
        <p:spPr>
          <a:xfrm>
            <a:off x="577215" y="1835785"/>
            <a:ext cx="1078865" cy="1078865"/>
          </a:xfrm>
          <a:prstGeom prst="rect">
            <a:avLst/>
          </a:prstGeom>
        </p:spPr>
      </p:pic>
      <p:pic>
        <p:nvPicPr>
          <p:cNvPr id="9" name="图片 8" descr="19"/>
          <p:cNvPicPr>
            <a:picLocks noChangeAspect="1"/>
          </p:cNvPicPr>
          <p:nvPr/>
        </p:nvPicPr>
        <p:blipFill>
          <a:blip r:embed="rId5"/>
          <a:stretch>
            <a:fillRect/>
          </a:stretch>
        </p:blipFill>
        <p:spPr>
          <a:xfrm>
            <a:off x="2501900" y="4191635"/>
            <a:ext cx="1302385" cy="1294130"/>
          </a:xfrm>
          <a:prstGeom prst="rect">
            <a:avLst/>
          </a:prstGeom>
        </p:spPr>
      </p:pic>
      <p:sp>
        <p:nvSpPr>
          <p:cNvPr id="10" name="文本框 9"/>
          <p:cNvSpPr txBox="1"/>
          <p:nvPr/>
        </p:nvSpPr>
        <p:spPr>
          <a:xfrm>
            <a:off x="2070735" y="11207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声音采集模块</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51940" y="3435985"/>
            <a:ext cx="282257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终端计算模块</a:t>
            </a:r>
            <a:r>
              <a:rPr lang="en-US" altLang="zh-CN" sz="1600" b="1">
                <a:solidFill>
                  <a:schemeClr val="tx1"/>
                </a:solidFill>
                <a:latin typeface="微软雅黑" panose="020B0503020204020204" pitchFamily="34" charset="-122"/>
                <a:ea typeface="微软雅黑" panose="020B0503020204020204" pitchFamily="34" charset="-122"/>
              </a:rPr>
              <a:t>-EdgeBoard</a:t>
            </a:r>
            <a:endParaRPr lang="en-US" altLang="zh-CN" sz="1600" b="1">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7094220" y="2456815"/>
            <a:ext cx="4279900" cy="194500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9" name="图片 28" descr="20"/>
          <p:cNvPicPr>
            <a:picLocks noChangeAspect="1"/>
          </p:cNvPicPr>
          <p:nvPr/>
        </p:nvPicPr>
        <p:blipFill>
          <a:blip r:embed="rId6"/>
          <a:stretch>
            <a:fillRect/>
          </a:stretch>
        </p:blipFill>
        <p:spPr>
          <a:xfrm>
            <a:off x="7763510" y="2577465"/>
            <a:ext cx="2940685" cy="1704340"/>
          </a:xfrm>
          <a:prstGeom prst="rect">
            <a:avLst/>
          </a:prstGeom>
        </p:spPr>
      </p:pic>
      <p:sp>
        <p:nvSpPr>
          <p:cNvPr id="55" name="文本框 54"/>
          <p:cNvSpPr txBox="1"/>
          <p:nvPr/>
        </p:nvSpPr>
        <p:spPr>
          <a:xfrm>
            <a:off x="7763510" y="2119630"/>
            <a:ext cx="2848610"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护心健康辅助听诊系统</a:t>
            </a:r>
            <a:endParaRPr lang="zh-CN" altLang="en-US" sz="1600" b="1">
              <a:solidFill>
                <a:schemeClr val="tx1"/>
              </a:solidFill>
              <a:latin typeface="微软雅黑" panose="020B0503020204020204" pitchFamily="34" charset="-122"/>
              <a:ea typeface="微软雅黑" panose="020B0503020204020204" pitchFamily="34" charset="-122"/>
            </a:endParaRPr>
          </a:p>
        </p:txBody>
      </p:sp>
      <p:pic>
        <p:nvPicPr>
          <p:cNvPr id="11" name="图片 10" descr="1"/>
          <p:cNvPicPr>
            <a:picLocks noChangeAspect="1"/>
          </p:cNvPicPr>
          <p:nvPr/>
        </p:nvPicPr>
        <p:blipFill>
          <a:blip r:embed="rId7"/>
          <a:stretch>
            <a:fillRect/>
          </a:stretch>
        </p:blipFill>
        <p:spPr>
          <a:xfrm>
            <a:off x="1972945" y="1841500"/>
            <a:ext cx="1148080" cy="1067435"/>
          </a:xfrm>
          <a:prstGeom prst="rect">
            <a:avLst/>
          </a:prstGeom>
        </p:spPr>
      </p:pic>
      <p:sp>
        <p:nvSpPr>
          <p:cNvPr id="12" name="矩形 11"/>
          <p:cNvSpPr/>
          <p:nvPr/>
        </p:nvSpPr>
        <p:spPr>
          <a:xfrm>
            <a:off x="472440" y="1787525"/>
            <a:ext cx="1288415" cy="1198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1903095" y="1788160"/>
            <a:ext cx="1288415" cy="1198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3339465" y="1788160"/>
            <a:ext cx="1288415" cy="1198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1" name="图片 20" descr="2"/>
          <p:cNvPicPr>
            <a:picLocks noChangeAspect="1"/>
          </p:cNvPicPr>
          <p:nvPr/>
        </p:nvPicPr>
        <p:blipFill>
          <a:blip r:embed="rId8"/>
          <a:stretch>
            <a:fillRect/>
          </a:stretch>
        </p:blipFill>
        <p:spPr>
          <a:xfrm>
            <a:off x="3540125" y="1931670"/>
            <a:ext cx="887095" cy="887095"/>
          </a:xfrm>
          <a:prstGeom prst="rect">
            <a:avLst/>
          </a:prstGeom>
        </p:spPr>
      </p:pic>
      <p:sp>
        <p:nvSpPr>
          <p:cNvPr id="22" name="矩形 21"/>
          <p:cNvSpPr/>
          <p:nvPr/>
        </p:nvSpPr>
        <p:spPr>
          <a:xfrm>
            <a:off x="4838700" y="1788795"/>
            <a:ext cx="1197610" cy="1198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3" name="图片 22" descr="3"/>
          <p:cNvPicPr>
            <a:picLocks noChangeAspect="1"/>
          </p:cNvPicPr>
          <p:nvPr/>
        </p:nvPicPr>
        <p:blipFill>
          <a:blip r:embed="rId9"/>
          <a:stretch>
            <a:fillRect/>
          </a:stretch>
        </p:blipFill>
        <p:spPr>
          <a:xfrm>
            <a:off x="5005070" y="1956435"/>
            <a:ext cx="864235" cy="864235"/>
          </a:xfrm>
          <a:prstGeom prst="rect">
            <a:avLst/>
          </a:prstGeom>
        </p:spPr>
      </p:pic>
      <p:sp>
        <p:nvSpPr>
          <p:cNvPr id="24" name="文本框 23"/>
          <p:cNvSpPr txBox="1"/>
          <p:nvPr/>
        </p:nvSpPr>
        <p:spPr>
          <a:xfrm>
            <a:off x="478155" y="1536065"/>
            <a:ext cx="1282700" cy="245110"/>
          </a:xfrm>
          <a:prstGeom prst="rect">
            <a:avLst/>
          </a:prstGeom>
          <a:noFill/>
        </p:spPr>
        <p:txBody>
          <a:bodyPr wrap="square" rtlCol="0">
            <a:spAutoFit/>
          </a:bodyPr>
          <a:p>
            <a:r>
              <a:rPr lang="zh-CN" altLang="en-US" sz="1000"/>
              <a:t>声音放大</a:t>
            </a:r>
            <a:r>
              <a:rPr lang="en-US" altLang="zh-CN" sz="1000"/>
              <a:t>MAX9814</a:t>
            </a:r>
            <a:endParaRPr lang="en-US" altLang="zh-CN" sz="1000"/>
          </a:p>
        </p:txBody>
      </p:sp>
      <p:sp>
        <p:nvSpPr>
          <p:cNvPr id="25" name="文本框 24"/>
          <p:cNvSpPr txBox="1"/>
          <p:nvPr/>
        </p:nvSpPr>
        <p:spPr>
          <a:xfrm>
            <a:off x="1908810" y="1536065"/>
            <a:ext cx="1282700" cy="245110"/>
          </a:xfrm>
          <a:prstGeom prst="rect">
            <a:avLst/>
          </a:prstGeom>
          <a:noFill/>
        </p:spPr>
        <p:txBody>
          <a:bodyPr wrap="square" rtlCol="0">
            <a:spAutoFit/>
          </a:bodyPr>
          <a:p>
            <a:pPr algn="ctr"/>
            <a:r>
              <a:rPr lang="zh-CN" altLang="en-US" sz="1000"/>
              <a:t>心音听头</a:t>
            </a:r>
            <a:endParaRPr lang="zh-CN" altLang="en-US" sz="1000"/>
          </a:p>
        </p:txBody>
      </p:sp>
      <p:sp>
        <p:nvSpPr>
          <p:cNvPr id="26" name="文本框 25"/>
          <p:cNvSpPr txBox="1"/>
          <p:nvPr/>
        </p:nvSpPr>
        <p:spPr>
          <a:xfrm>
            <a:off x="3345180" y="1536065"/>
            <a:ext cx="1282700" cy="245110"/>
          </a:xfrm>
          <a:prstGeom prst="rect">
            <a:avLst/>
          </a:prstGeom>
          <a:noFill/>
        </p:spPr>
        <p:txBody>
          <a:bodyPr wrap="square" rtlCol="0">
            <a:spAutoFit/>
          </a:bodyPr>
          <a:p>
            <a:pPr algn="ctr"/>
            <a:r>
              <a:rPr lang="zh-CN" altLang="en-US" sz="1000"/>
              <a:t>耳麦转接</a:t>
            </a:r>
            <a:r>
              <a:rPr lang="en-US" altLang="zh-CN" sz="1000"/>
              <a:t>USB</a:t>
            </a:r>
            <a:endParaRPr lang="en-US" altLang="zh-CN" sz="1000"/>
          </a:p>
        </p:txBody>
      </p:sp>
      <p:sp>
        <p:nvSpPr>
          <p:cNvPr id="27" name="文本框 26"/>
          <p:cNvSpPr txBox="1"/>
          <p:nvPr/>
        </p:nvSpPr>
        <p:spPr>
          <a:xfrm>
            <a:off x="4796155" y="1536065"/>
            <a:ext cx="1282700" cy="245110"/>
          </a:xfrm>
          <a:prstGeom prst="rect">
            <a:avLst/>
          </a:prstGeom>
          <a:noFill/>
        </p:spPr>
        <p:txBody>
          <a:bodyPr wrap="square" rtlCol="0">
            <a:spAutoFit/>
          </a:bodyPr>
          <a:p>
            <a:pPr algn="ctr"/>
            <a:r>
              <a:rPr lang="zh-CN" altLang="en-US" sz="1000"/>
              <a:t>耳麦音频</a:t>
            </a:r>
            <a:endParaRPr lang="zh-CN" altLang="en-US" sz="1000"/>
          </a:p>
        </p:txBody>
      </p:sp>
      <p:cxnSp>
        <p:nvCxnSpPr>
          <p:cNvPr id="30" name="肘形连接符 29"/>
          <p:cNvCxnSpPr>
            <a:stCxn id="13" idx="3"/>
            <a:endCxn id="28" idx="1"/>
          </p:cNvCxnSpPr>
          <p:nvPr/>
        </p:nvCxnSpPr>
        <p:spPr>
          <a:xfrm>
            <a:off x="6113780" y="2306955"/>
            <a:ext cx="980440" cy="11226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5" idx="3"/>
          </p:cNvCxnSpPr>
          <p:nvPr/>
        </p:nvCxnSpPr>
        <p:spPr>
          <a:xfrm flipV="1">
            <a:off x="4173220" y="3435985"/>
            <a:ext cx="2921000" cy="1402715"/>
          </a:xfrm>
          <a:prstGeom prst="bentConnector3">
            <a:avLst>
              <a:gd name="adj1" fmla="val 83152"/>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3600">
                <a:ea typeface="+mn-lt"/>
                <a:sym typeface="+mn-ea"/>
              </a:rPr>
              <a:t>项目实现</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项目亮点</a:t>
            </a:r>
            <a:endParaRPr lang="zh-CN" altLang="en-US" sz="3600" b="1">
              <a:ea typeface="+mn-lt"/>
            </a:endParaRPr>
          </a:p>
        </p:txBody>
      </p:sp>
      <p:sp>
        <p:nvSpPr>
          <p:cNvPr id="11" name="文本框 10"/>
          <p:cNvSpPr txBox="1"/>
          <p:nvPr/>
        </p:nvSpPr>
        <p:spPr>
          <a:xfrm>
            <a:off x="408940" y="1625600"/>
            <a:ext cx="11510645" cy="1753235"/>
          </a:xfrm>
          <a:prstGeom prst="rect">
            <a:avLst/>
          </a:prstGeom>
          <a:noFill/>
        </p:spPr>
        <p:txBody>
          <a:bodyPr wrap="square" rtlCol="0">
            <a:spAutoFit/>
          </a:bodyPr>
          <a:p>
            <a:pPr marL="342900" indent="-342900">
              <a:buAutoNum type="arabicPeriod"/>
            </a:pPr>
            <a:r>
              <a:rPr lang="zh-CN" altLang="en-US"/>
              <a:t>数据预处理中巧妙利用了</a:t>
            </a:r>
            <a:r>
              <a:rPr lang="en-US" altLang="zh-CN" b="1">
                <a:solidFill>
                  <a:srgbClr val="FF0000"/>
                </a:solidFill>
              </a:rPr>
              <a:t>Overlap</a:t>
            </a:r>
            <a:r>
              <a:rPr lang="zh-CN" altLang="en-US" b="1">
                <a:solidFill>
                  <a:srgbClr val="FF0000"/>
                </a:solidFill>
              </a:rPr>
              <a:t>方法进行数据的合理扩增</a:t>
            </a:r>
            <a:r>
              <a:rPr lang="zh-CN" altLang="en-US"/>
              <a:t>。</a:t>
            </a:r>
            <a:endParaRPr lang="zh-CN" altLang="en-US"/>
          </a:p>
          <a:p>
            <a:pPr marL="342900" indent="-342900">
              <a:buAutoNum type="arabicPeriod"/>
            </a:pPr>
            <a:r>
              <a:rPr lang="zh-CN" altLang="en-US"/>
              <a:t>探索了一种新的语音信号的分类方法：</a:t>
            </a:r>
            <a:r>
              <a:rPr lang="zh-CN" altLang="en-US" b="1">
                <a:solidFill>
                  <a:srgbClr val="FF0000"/>
                </a:solidFill>
              </a:rPr>
              <a:t>将一维数据提取频谱图，并送入</a:t>
            </a:r>
            <a:r>
              <a:rPr lang="en-US" altLang="zh-CN" b="1">
                <a:solidFill>
                  <a:srgbClr val="FF0000"/>
                </a:solidFill>
              </a:rPr>
              <a:t>CNN</a:t>
            </a:r>
            <a:r>
              <a:rPr lang="zh-CN" altLang="en-US" b="1">
                <a:solidFill>
                  <a:srgbClr val="FF0000"/>
                </a:solidFill>
              </a:rPr>
              <a:t>网络分类</a:t>
            </a:r>
            <a:r>
              <a:rPr lang="zh-CN" altLang="en-US"/>
              <a:t>。（方法有效性见下图</a:t>
            </a:r>
            <a:r>
              <a:rPr lang="en-US" altLang="zh-CN"/>
              <a:t>1</a:t>
            </a:r>
            <a:r>
              <a:rPr lang="zh-CN" altLang="en-US"/>
              <a:t>）</a:t>
            </a:r>
            <a:endParaRPr lang="zh-CN" altLang="en-US"/>
          </a:p>
          <a:p>
            <a:pPr marL="342900" indent="-342900">
              <a:buAutoNum type="arabicPeriod"/>
            </a:pPr>
            <a:r>
              <a:rPr lang="zh-CN" altLang="en-US"/>
              <a:t>探索</a:t>
            </a:r>
            <a:r>
              <a:rPr lang="zh-CN" altLang="en-US" b="1">
                <a:solidFill>
                  <a:srgbClr val="FF0000"/>
                </a:solidFill>
              </a:rPr>
              <a:t>使用</a:t>
            </a:r>
            <a:r>
              <a:rPr lang="en-US" altLang="zh-CN" b="1">
                <a:solidFill>
                  <a:srgbClr val="FF0000"/>
                </a:solidFill>
              </a:rPr>
              <a:t>PaddlePaddle</a:t>
            </a:r>
            <a:r>
              <a:rPr lang="zh-CN" altLang="en-US" b="1">
                <a:solidFill>
                  <a:srgbClr val="FF0000"/>
                </a:solidFill>
              </a:rPr>
              <a:t>设计了自己网络架构</a:t>
            </a:r>
            <a:r>
              <a:rPr lang="zh-CN" altLang="en-US"/>
              <a:t>，证明了项目实现的可能性</a:t>
            </a:r>
            <a:r>
              <a:rPr lang="zh-CN" altLang="en-US"/>
              <a:t>。（见下图</a:t>
            </a:r>
            <a:r>
              <a:rPr lang="en-US" altLang="zh-CN"/>
              <a:t>2</a:t>
            </a:r>
            <a:r>
              <a:rPr lang="zh-CN" altLang="en-US"/>
              <a:t>）</a:t>
            </a:r>
            <a:endParaRPr lang="zh-CN" altLang="en-US"/>
          </a:p>
          <a:p>
            <a:pPr marL="342900" indent="-342900">
              <a:buAutoNum type="arabicPeriod"/>
            </a:pPr>
            <a:r>
              <a:rPr lang="zh-CN" altLang="en-US"/>
              <a:t>项目利用</a:t>
            </a:r>
            <a:r>
              <a:rPr lang="en-US" altLang="zh-CN"/>
              <a:t>ResNet</a:t>
            </a:r>
            <a:r>
              <a:rPr lang="zh-CN" altLang="en-US"/>
              <a:t>网络进行了</a:t>
            </a:r>
            <a:r>
              <a:rPr lang="zh-CN" altLang="en-US" b="1">
                <a:solidFill>
                  <a:srgbClr val="FF0000"/>
                </a:solidFill>
              </a:rPr>
              <a:t>双模型架构</a:t>
            </a:r>
            <a:r>
              <a:rPr lang="zh-CN" altLang="en-US"/>
              <a:t>：心脏异常与否、心脏异常疾病的具体判断。（见下图</a:t>
            </a:r>
            <a:r>
              <a:rPr lang="en-US" altLang="zh-CN"/>
              <a:t>3</a:t>
            </a:r>
            <a:r>
              <a:rPr lang="zh-CN" altLang="en-US"/>
              <a:t>）</a:t>
            </a:r>
            <a:endParaRPr lang="zh-CN" altLang="en-US"/>
          </a:p>
          <a:p>
            <a:pPr marL="342900" indent="-342900">
              <a:buAutoNum type="arabicPeriod"/>
            </a:pPr>
            <a:r>
              <a:rPr lang="zh-CN" altLang="en-US">
                <a:solidFill>
                  <a:schemeClr val="tx1"/>
                </a:solidFill>
              </a:rPr>
              <a:t>采用</a:t>
            </a:r>
            <a:r>
              <a:rPr lang="zh-CN" altLang="en-US" b="1">
                <a:solidFill>
                  <a:srgbClr val="FF0000"/>
                </a:solidFill>
              </a:rPr>
              <a:t>终端计算</a:t>
            </a:r>
            <a:r>
              <a:rPr lang="en-US" altLang="zh-CN" b="1">
                <a:solidFill>
                  <a:srgbClr val="FF0000"/>
                </a:solidFill>
              </a:rPr>
              <a:t>EdgeBoard</a:t>
            </a:r>
            <a:r>
              <a:rPr lang="zh-CN" altLang="en-US" b="1">
                <a:solidFill>
                  <a:srgbClr val="FF0000"/>
                </a:solidFill>
              </a:rPr>
              <a:t>进行边缘部署工作</a:t>
            </a:r>
            <a:r>
              <a:rPr lang="zh-CN" altLang="en-US"/>
              <a:t>，满足离线情况下心脏疾病辅助诊疗。</a:t>
            </a:r>
            <a:endParaRPr lang="zh-CN" altLang="en-US"/>
          </a:p>
          <a:p>
            <a:pPr marL="342900" indent="-342900">
              <a:buAutoNum type="arabicPeriod"/>
            </a:pPr>
            <a:r>
              <a:rPr lang="zh-CN" altLang="en-US"/>
              <a:t>初步建立了一个由团队维护的超过</a:t>
            </a:r>
            <a:r>
              <a:rPr lang="en-US" altLang="zh-CN" b="1">
                <a:solidFill>
                  <a:srgbClr val="FF0000"/>
                </a:solidFill>
                <a:sym typeface="+mn-ea"/>
              </a:rPr>
              <a:t>25000+</a:t>
            </a:r>
            <a:r>
              <a:rPr lang="zh-CN" altLang="en-US">
                <a:solidFill>
                  <a:schemeClr val="tx1"/>
                </a:solidFill>
                <a:sym typeface="+mn-ea"/>
              </a:rPr>
              <a:t>条</a:t>
            </a:r>
            <a:r>
              <a:rPr lang="zh-CN" altLang="en-US"/>
              <a:t>心音的数据库，其中包含各类常见心脏疾病和心音</a:t>
            </a:r>
            <a:r>
              <a:rPr lang="zh-CN" altLang="en-US"/>
              <a:t>正常异常数据。</a:t>
            </a:r>
            <a:endParaRPr lang="zh-CN" altLang="en-US"/>
          </a:p>
        </p:txBody>
      </p:sp>
      <p:sp>
        <p:nvSpPr>
          <p:cNvPr id="19" name="文本框 18"/>
          <p:cNvSpPr txBox="1"/>
          <p:nvPr/>
        </p:nvSpPr>
        <p:spPr>
          <a:xfrm>
            <a:off x="472440"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1.不同心音提取二阶谱后的对比展示</a:t>
            </a:r>
            <a:endParaRPr lang="en-US" altLang="zh-CN" sz="1000" b="1" dirty="0">
              <a:solidFill>
                <a:srgbClr val="1F74AD"/>
              </a:solidFill>
              <a:latin typeface="微软雅黑" panose="020B0503020204020204" pitchFamily="34" charset="-122"/>
              <a:ea typeface="微软雅黑" panose="020B0503020204020204" pitchFamily="34" charset="-122"/>
            </a:endParaRPr>
          </a:p>
        </p:txBody>
      </p:sp>
      <p:sp>
        <p:nvSpPr>
          <p:cNvPr id="20" name="矩形 19"/>
          <p:cNvSpPr/>
          <p:nvPr/>
        </p:nvSpPr>
        <p:spPr>
          <a:xfrm>
            <a:off x="216535" y="422910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4"/>
          <a:stretch>
            <a:fillRect/>
          </a:stretch>
        </p:blipFill>
        <p:spPr>
          <a:xfrm>
            <a:off x="267970" y="4378325"/>
            <a:ext cx="3500120" cy="1500505"/>
          </a:xfrm>
          <a:prstGeom prst="rect">
            <a:avLst/>
          </a:prstGeom>
        </p:spPr>
      </p:pic>
      <p:sp>
        <p:nvSpPr>
          <p:cNvPr id="22" name="矩形 21"/>
          <p:cNvSpPr/>
          <p:nvPr/>
        </p:nvSpPr>
        <p:spPr>
          <a:xfrm>
            <a:off x="4201160" y="422910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559300"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2.</a:t>
            </a:r>
            <a:r>
              <a:rPr lang="zh-CN" altLang="en-US" sz="1000" b="1" dirty="0">
                <a:solidFill>
                  <a:srgbClr val="1F74AD"/>
                </a:solidFill>
                <a:latin typeface="微软雅黑" panose="020B0503020204020204" pitchFamily="34" charset="-122"/>
                <a:ea typeface="微软雅黑" panose="020B0503020204020204" pitchFamily="34" charset="-122"/>
              </a:rPr>
              <a:t>自设计网络模型</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pic>
        <p:nvPicPr>
          <p:cNvPr id="24" name="图片 23" descr="20"/>
          <p:cNvPicPr>
            <a:picLocks noChangeAspect="1"/>
          </p:cNvPicPr>
          <p:nvPr/>
        </p:nvPicPr>
        <p:blipFill>
          <a:blip r:embed="rId5"/>
          <a:stretch>
            <a:fillRect/>
          </a:stretch>
        </p:blipFill>
        <p:spPr>
          <a:xfrm>
            <a:off x="4394835" y="4317365"/>
            <a:ext cx="3234690" cy="1561465"/>
          </a:xfrm>
          <a:prstGeom prst="rect">
            <a:avLst/>
          </a:prstGeom>
        </p:spPr>
      </p:pic>
      <p:sp>
        <p:nvSpPr>
          <p:cNvPr id="25" name="文本框 24"/>
          <p:cNvSpPr txBox="1"/>
          <p:nvPr/>
        </p:nvSpPr>
        <p:spPr>
          <a:xfrm>
            <a:off x="8556625"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2.</a:t>
            </a:r>
            <a:r>
              <a:rPr lang="zh-CN" altLang="en-US" sz="1000" b="1" dirty="0">
                <a:solidFill>
                  <a:srgbClr val="1F74AD"/>
                </a:solidFill>
                <a:latin typeface="微软雅黑" panose="020B0503020204020204" pitchFamily="34" charset="-122"/>
                <a:ea typeface="微软雅黑" panose="020B0503020204020204" pitchFamily="34" charset="-122"/>
              </a:rPr>
              <a:t>双模型项目架构</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sp>
        <p:nvSpPr>
          <p:cNvPr id="26" name="矩形 25"/>
          <p:cNvSpPr/>
          <p:nvPr/>
        </p:nvSpPr>
        <p:spPr>
          <a:xfrm>
            <a:off x="8090535" y="419862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7" name="图片 26" descr="21"/>
          <p:cNvPicPr>
            <a:picLocks noChangeAspect="1"/>
          </p:cNvPicPr>
          <p:nvPr/>
        </p:nvPicPr>
        <p:blipFill>
          <a:blip r:embed="rId6"/>
          <a:stretch>
            <a:fillRect/>
          </a:stretch>
        </p:blipFill>
        <p:spPr>
          <a:xfrm>
            <a:off x="8453120" y="4229100"/>
            <a:ext cx="2896235" cy="16827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WPS 演示</Application>
  <PresentationFormat>宽屏</PresentationFormat>
  <Paragraphs>140</Paragraphs>
  <Slides>13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wangrongsheng</cp:lastModifiedBy>
  <cp:revision>204</cp:revision>
  <dcterms:created xsi:type="dcterms:W3CDTF">2021-07-15T12:02:00Z</dcterms:created>
  <dcterms:modified xsi:type="dcterms:W3CDTF">2021-07-21T04:19:20Z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