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4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502285" y="407670"/>
          <a:ext cx="3704590" cy="229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0.89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0.57</a:t>
                      </a:r>
                      <a:endParaRPr lang="zh-CN" altLang="en-US"/>
                    </a:p>
                  </a:txBody>
                  <a:tcPr/>
                </a:tc>
              </a:tr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0.70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0.54</a:t>
                      </a:r>
                      <a:endParaRPr lang="zh-CN" altLang="en-US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0.471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25500" y="2700655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上训练，在所有数据的</a:t>
            </a:r>
            <a:r>
              <a:rPr lang="en-US" altLang="zh-CN" sz="1000"/>
              <a:t>test set</a:t>
            </a:r>
            <a:r>
              <a:rPr lang="zh-CN" altLang="en-US" sz="1000"/>
              <a:t>上测试结果</a:t>
            </a:r>
            <a:endParaRPr lang="zh-CN" altLang="en-US" sz="1000"/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502285" y="3495675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0.8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 (-0.04)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71 (+0.14)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0.682 (-0.018)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61 (+0.07)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0.54 (+0.069)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825500" y="580834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LWF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graphicFrame>
        <p:nvGraphicFramePr>
          <p:cNvPr id="6" name="表格 5"/>
          <p:cNvGraphicFramePr/>
          <p:nvPr>
            <p:custDataLst>
              <p:tags r:id="rId4"/>
            </p:custDataLst>
          </p:nvPr>
        </p:nvGraphicFramePr>
        <p:xfrm>
          <a:off x="4333875" y="3495675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0.8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66 (-0.024)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72 (0.15)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0.701 (+0.001)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63 (+0.09)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0.547 (+0.076)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4656455" y="580834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EWC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graphicFrame>
        <p:nvGraphicFramePr>
          <p:cNvPr id="8" name="表格 7"/>
          <p:cNvGraphicFramePr/>
          <p:nvPr>
            <p:custDataLst>
              <p:tags r:id="rId6"/>
            </p:custDataLst>
          </p:nvPr>
        </p:nvGraphicFramePr>
        <p:xfrm>
          <a:off x="8164830" y="3495675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0.8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21 (-0.069)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735 (+0.165)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0.711 (+0.011)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67 (+0.13)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0.603 (+0.132)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8487410" y="580834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Reh.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graphicFrame>
        <p:nvGraphicFramePr>
          <p:cNvPr id="10" name="表格 9"/>
          <p:cNvGraphicFramePr/>
          <p:nvPr>
            <p:custDataLst>
              <p:tags r:id="rId8"/>
            </p:custDataLst>
          </p:nvPr>
        </p:nvGraphicFramePr>
        <p:xfrm>
          <a:off x="8164830" y="407670"/>
          <a:ext cx="3704590" cy="229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796 (-0.094)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63</a:t>
                      </a:r>
                      <a:r>
                        <a:rPr lang="en-US" altLang="zh-CN"/>
                        <a:t> (+0.06)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0.654 (-0.046)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55</a:t>
                      </a:r>
                      <a:r>
                        <a:rPr lang="en-US" altLang="zh-CN"/>
                        <a:t> (+0.01)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0.48 (+0.009)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8429625" y="270065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Mib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graphicFrame>
        <p:nvGraphicFramePr>
          <p:cNvPr id="12" name="表格 11"/>
          <p:cNvGraphicFramePr/>
          <p:nvPr>
            <p:custDataLst>
              <p:tags r:id="rId10"/>
            </p:custDataLst>
          </p:nvPr>
        </p:nvGraphicFramePr>
        <p:xfrm>
          <a:off x="4333875" y="407670"/>
          <a:ext cx="3704590" cy="229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796 (-0.094)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577 (+0.07)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0.61 (-0.09)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51 (-0.03)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0.477 (+0.006)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4566920" y="270065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RW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sp>
        <p:nvSpPr>
          <p:cNvPr id="14" name="文本框 13"/>
          <p:cNvSpPr txBox="1"/>
          <p:nvPr/>
        </p:nvSpPr>
        <p:spPr>
          <a:xfrm>
            <a:off x="502285" y="6500495"/>
            <a:ext cx="69373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*Mini-DDSM</a:t>
            </a:r>
            <a:r>
              <a:rPr lang="zh-CN" altLang="en-US" sz="1200"/>
              <a:t>，</a:t>
            </a:r>
            <a:r>
              <a:rPr lang="en-US" altLang="zh-CN" sz="1200"/>
              <a:t>CDD-CESM</a:t>
            </a:r>
            <a:r>
              <a:rPr lang="zh-CN" altLang="en-US" sz="1200"/>
              <a:t>，</a:t>
            </a:r>
            <a:r>
              <a:rPr lang="en-US" altLang="zh-CN" sz="1200"/>
              <a:t>BMCD</a:t>
            </a:r>
            <a:r>
              <a:rPr lang="zh-CN" altLang="en-US" sz="1200"/>
              <a:t>三个数据的</a:t>
            </a:r>
            <a:r>
              <a:rPr lang="en-US" altLang="zh-CN" sz="1200"/>
              <a:t>test set</a:t>
            </a:r>
            <a:r>
              <a:rPr lang="zh-CN" altLang="en-US" sz="1200"/>
              <a:t>就是整个数据集</a:t>
            </a:r>
            <a:endParaRPr lang="zh-CN" alt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5680" t="2036" r="3042"/>
          <a:stretch>
            <a:fillRect/>
          </a:stretch>
        </p:blipFill>
        <p:spPr>
          <a:xfrm>
            <a:off x="655955" y="944880"/>
            <a:ext cx="4458970" cy="470408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324600" y="3112770"/>
            <a:ext cx="4173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CVPR 2024 Paper-I</a:t>
            </a:r>
            <a:r>
              <a:rPr lang="en-US" altLang="zh-CN"/>
              <a:t>ntroduction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67055" y="1198245"/>
          <a:ext cx="11047730" cy="4191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340"/>
                <a:gridCol w="8073390"/>
              </a:tblGrid>
              <a:tr h="4000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r>
                        <a:rPr lang="en-US" altLang="zh-CN"/>
                        <a:t>ote</a:t>
                      </a:r>
                      <a:endParaRPr lang="en-US" altLang="zh-CN"/>
                    </a:p>
                  </a:txBody>
                  <a:tcPr/>
                </a:tc>
              </a:tr>
              <a:tr h="1247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分割标注：Nodule、Microcalcification、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Calcification</a:t>
                      </a:r>
                      <a:r>
                        <a:rPr lang="zh-CN" altLang="en-US"/>
                        <a:t>、Axillary Adenopathy、Architectural Distortion、Stroma Distortion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分类标注：不带</a:t>
                      </a:r>
                      <a:r>
                        <a:rPr lang="zh-CN" altLang="en-US" sz="1800">
                          <a:sym typeface="+mn-ea"/>
                        </a:rPr>
                        <a:t>分割</a:t>
                      </a:r>
                      <a:r>
                        <a:rPr lang="zh-CN" altLang="en-US" sz="1800">
                          <a:sym typeface="+mn-ea"/>
                        </a:rPr>
                        <a:t>标注的为</a:t>
                      </a:r>
                      <a:r>
                        <a:rPr lang="en-US" altLang="zh-CN" sz="1800">
                          <a:sym typeface="+mn-ea"/>
                        </a:rPr>
                        <a:t>normal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  <a:tr h="6718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INBreast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分割标注：肿块，钙化，不对称和变形</a:t>
                      </a:r>
                      <a:endParaRPr lang="zh-CN" altLang="en-US"/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Benign</a:t>
                      </a:r>
                      <a:r>
                        <a:rPr lang="en-US" altLang="zh-CN"/>
                        <a:t>=671</a:t>
                      </a:r>
                      <a:r>
                        <a:rPr lang="zh-CN" altLang="en-US"/>
                        <a:t>，Cancer</a:t>
                      </a:r>
                      <a:r>
                        <a:rPr lang="en-US" altLang="zh-CN"/>
                        <a:t>=679</a:t>
                      </a:r>
                      <a:r>
                        <a:rPr lang="zh-CN" altLang="en-US"/>
                        <a:t>，Normal</a:t>
                      </a:r>
                      <a:r>
                        <a:rPr lang="en-US" altLang="zh-CN"/>
                        <a:t>=602</a:t>
                      </a:r>
                      <a:endParaRPr lang="en-US" altLang="zh-CN"/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Benign，Cancer，Normal</a:t>
                      </a:r>
                      <a:endParaRPr lang="zh-CN" altLang="en-US"/>
                    </a:p>
                  </a:txBody>
                  <a:tcPr/>
                </a:tc>
              </a:tr>
              <a:tr h="6718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分割</a:t>
                      </a:r>
                      <a:r>
                        <a:rPr lang="zh-CN" altLang="en-US"/>
                        <a:t>标注：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分类</a:t>
                      </a:r>
                      <a:r>
                        <a:rPr lang="zh-CN" altLang="en-US"/>
                        <a:t>标注：B</a:t>
                      </a:r>
                      <a:r>
                        <a:rPr lang="en-US" altLang="zh-CN"/>
                        <a:t>enign</a:t>
                      </a:r>
                      <a:r>
                        <a:rPr lang="zh-CN" altLang="en-US"/>
                        <a:t>，N</a:t>
                      </a:r>
                      <a:r>
                        <a:rPr lang="en-US" altLang="zh-CN"/>
                        <a:t>ot</a:t>
                      </a:r>
                      <a:r>
                        <a:rPr lang="zh-CN" altLang="en-US"/>
                        <a:t> A</a:t>
                      </a:r>
                      <a:r>
                        <a:rPr lang="en-US" altLang="zh-CN"/>
                        <a:t>vailable</a:t>
                      </a:r>
                      <a:endParaRPr lang="zh-CN" altLang="en-US"/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RSNA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分类标注：</a:t>
                      </a:r>
                      <a:r>
                        <a:rPr lang="en-US" altLang="zh-CN"/>
                        <a:t>normal=53548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abnormal=1568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291*180"/>
  <p:tag name="TABLE_ENDDRAG_RECT" val="39*32*291*180"/>
</p:tagLst>
</file>

<file path=ppt/tags/tag10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TABLE_ENDDRAG_ORIGIN_RECT" val="869*330"/>
  <p:tag name="TABLE_ENDDRAG_RECT" val="44*22*869*330"/>
</p:tagLst>
</file>

<file path=ppt/tags/tag14.xml><?xml version="1.0" encoding="utf-8"?>
<p:tagLst xmlns:p="http://schemas.openxmlformats.org/presentationml/2006/main">
  <p:tag name="COMMONDATA" val="eyJoZGlkIjoiYzVlY2Y0YzZkYWYzNzA2YzFkODE0ZTMyNGM0MmJjMmMifQ=="/>
</p:tagLst>
</file>

<file path=ppt/tags/tag2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1321</Words>
  <Application>WPS 演示</Application>
  <PresentationFormat>宽屏</PresentationFormat>
  <Paragraphs>191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王荣胜</cp:lastModifiedBy>
  <cp:revision>101</cp:revision>
  <dcterms:created xsi:type="dcterms:W3CDTF">2023-10-26T02:07:00Z</dcterms:created>
  <dcterms:modified xsi:type="dcterms:W3CDTF">2023-10-26T03:31:15Z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71FB8FEF820C4F448894DE725B981ECB_12</vt:lpwstr>
  </property>
  <property fmtid="{D5CDD505-2E9C-101B-9397-08002B2CF9AE}" pid="3" name="KSOProductBuildVer">
    <vt:lpwstr>2052-12.1.0.15398</vt:lpwstr>
  </property>
</Properties>
</file>