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72" r:id="rId3"/>
    <p:sldId id="470" r:id="rId4"/>
    <p:sldId id="466" r:id="rId5"/>
    <p:sldId id="301" r:id="rId6"/>
  </p:sldIdLst>
  <p:sldSz cx="12192000" cy="6858000"/>
  <p:notesSz cx="12192000" cy="6858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 userDrawn="1">
          <p15:clr>
            <a:srgbClr val="A4A3A4"/>
          </p15:clr>
        </p15:guide>
        <p15:guide id="2" pos="221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81"/>
        <p:guide pos="22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14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>
                <a:sym typeface="+mn-ea"/>
              </a:rPr>
              <a:t>乳腺</a:t>
            </a:r>
            <a:r>
              <a:rPr lang="zh-CN" altLang="en-US" sz="3600">
                <a:sym typeface="+mn-ea"/>
              </a:rPr>
              <a:t>钼靶</a:t>
            </a:r>
            <a:endParaRPr lang="zh-CN" altLang="en-US" sz="3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5000" y="55626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https://github.com/MECLabTUDA/Lifelong-nnUNet</a:t>
            </a:r>
            <a:endParaRPr lang="zh-CN" altLang="en-US"/>
          </a:p>
        </p:txBody>
      </p:sp>
      <p:pic>
        <p:nvPicPr>
          <p:cNvPr id="9" name="图片 8" descr="QQ截图20230928095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66570"/>
            <a:ext cx="4444365" cy="3324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10107" y="525804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Siemens</a:t>
            </a:r>
            <a:endParaRPr lang="en-US" sz="3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76800" y="4495800"/>
            <a:ext cx="7229475" cy="476250"/>
          </a:xfrm>
          <a:prstGeom prst="rect">
            <a:avLst/>
          </a:prstGeom>
        </p:spPr>
      </p:pic>
      <p:pic>
        <p:nvPicPr>
          <p:cNvPr id="5" name="图片 4" descr="results_20586908_results"/>
          <p:cNvPicPr>
            <a:picLocks noChangeAspect="1"/>
          </p:cNvPicPr>
          <p:nvPr/>
        </p:nvPicPr>
        <p:blipFill>
          <a:blip r:embed="rId4"/>
          <a:srcRect l="35868" r="35771" b="9821"/>
          <a:stretch>
            <a:fillRect/>
          </a:stretch>
        </p:blipFill>
        <p:spPr>
          <a:xfrm>
            <a:off x="554990" y="1263650"/>
            <a:ext cx="4269105" cy="54292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21075" y="4573270"/>
            <a:ext cx="76200" cy="76200"/>
          </a:xfrm>
          <a:prstGeom prst="rect">
            <a:avLst/>
          </a:prstGeom>
          <a:noFill/>
          <a:ln w="1270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971800" y="5029200"/>
            <a:ext cx="76200" cy="76200"/>
          </a:xfrm>
          <a:prstGeom prst="rect">
            <a:avLst/>
          </a:prstGeom>
          <a:noFill/>
          <a:ln w="1270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3815715" y="5344795"/>
            <a:ext cx="144780" cy="135890"/>
          </a:xfrm>
          <a:prstGeom prst="rect">
            <a:avLst/>
          </a:prstGeom>
          <a:noFill/>
          <a:ln w="1270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3669030" y="3060700"/>
            <a:ext cx="134620" cy="148590"/>
          </a:xfrm>
          <a:prstGeom prst="rect">
            <a:avLst/>
          </a:prstGeom>
          <a:noFill/>
          <a:ln w="1270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4489450" y="3115945"/>
            <a:ext cx="226060" cy="223520"/>
          </a:xfrm>
          <a:prstGeom prst="rect">
            <a:avLst/>
          </a:prstGeom>
          <a:noFill/>
          <a:ln w="1270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94690" y="1295400"/>
            <a:ext cx="2105660" cy="2641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2000" y="1328420"/>
            <a:ext cx="1846580" cy="147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分割：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INBreast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BCDR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Mini-DDSM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CDD-CESM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分类：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RSNA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0" y="1371600"/>
            <a:ext cx="5168265" cy="2473325"/>
          </a:xfrm>
          <a:prstGeom prst="rect">
            <a:avLst/>
          </a:prstGeom>
        </p:spPr>
      </p:pic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3989705" y="1295400"/>
            <a:ext cx="5388610" cy="2641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曲线连接符 10"/>
          <p:cNvCxnSpPr>
            <a:stCxn id="2" idx="3"/>
            <a:endCxn id="9" idx="1"/>
          </p:cNvCxnSpPr>
          <p:nvPr/>
        </p:nvCxnSpPr>
        <p:spPr>
          <a:xfrm>
            <a:off x="2800350" y="2616200"/>
            <a:ext cx="1189355" cy="317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26690" y="2209800"/>
            <a:ext cx="1263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</a:t>
            </a:r>
            <a:r>
              <a:rPr lang="en-US" altLang="zh-CN"/>
              <a:t>rain</a:t>
            </a:r>
            <a:endParaRPr lang="en-US" altLang="zh-CN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4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Siemens</a:t>
            </a:r>
            <a:endParaRPr lang="en-US" sz="3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00" y="3232150"/>
            <a:ext cx="1509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</a:t>
            </a:r>
            <a:r>
              <a:rPr lang="zh-CN" altLang="en-US" sz="1200">
                <a:highlight>
                  <a:srgbClr val="00FFFF"/>
                </a:highlight>
              </a:rPr>
              <a:t>分类融合入分割数据</a:t>
            </a:r>
            <a:r>
              <a:rPr lang="zh-CN" altLang="en-US" sz="1200"/>
              <a:t>和部分分割标签</a:t>
            </a:r>
            <a:r>
              <a:rPr lang="en-US" altLang="zh-CN" sz="1200"/>
              <a:t>-mass </a:t>
            </a:r>
            <a:r>
              <a:rPr lang="zh-CN" altLang="en-US" sz="1200"/>
              <a:t>、</a:t>
            </a:r>
            <a:r>
              <a:rPr lang="en-US" altLang="zh-CN" sz="1200"/>
              <a:t>calcification)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697865" y="4114800"/>
            <a:ext cx="6160135" cy="2490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Training: @</a:t>
            </a:r>
            <a:r>
              <a:rPr lang="zh-CN" altLang="en-US" sz="1000">
                <a:sym typeface="+mn-ea"/>
              </a:rPr>
              <a:t>wangrongsheng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第一步，用inbreast, BCDR, minDDSM, CBDCESM loss = L_classification + L_segmentation @hcc242</a:t>
            </a:r>
            <a:endParaRPr lang="zh-CN" altLang="en-US" sz="100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第二步，加上其他大的數據集， L_segmentation = 0 @wangrongsheng</a:t>
            </a:r>
            <a:endParaRPr lang="zh-CN" altLang="en-US" sz="100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第三步， 區分mass 和 calcification @hcc242</a:t>
            </a:r>
            <a:endParaRPr lang="zh-CN" altLang="en-US" sz="1000">
              <a:highlight>
                <a:srgbClr val="00FF00"/>
              </a:highlight>
            </a:endParaRPr>
          </a:p>
          <a:p>
            <a:endParaRPr lang="zh-CN" altLang="en-US" sz="1000"/>
          </a:p>
          <a:p>
            <a:r>
              <a:rPr lang="zh-CN" altLang="en-US" sz="1000"/>
              <a:t>Inferencing </a:t>
            </a:r>
            <a:r>
              <a:rPr lang="en-US" altLang="zh-CN" sz="1000"/>
              <a:t>: </a:t>
            </a:r>
            <a:r>
              <a:rPr lang="zh-CN" altLang="en-US" sz="1000"/>
              <a:t>@hcc242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load 模型 .h5/ .pt (pytorch)</a:t>
            </a:r>
            <a:endParaRPr lang="zh-CN" altLang="en-US" sz="100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/>
              <a:t>input, tiff, </a:t>
            </a:r>
            <a:r>
              <a:rPr lang="zh-CN" altLang="en-US" sz="1000">
                <a:highlight>
                  <a:srgbClr val="00FF00"/>
                </a:highlight>
              </a:rPr>
              <a:t>png, jpeg,</a:t>
            </a:r>
            <a:r>
              <a:rPr lang="zh-CN" altLang="en-US" sz="1000"/>
              <a:t> dicom（for presentation）(鉬靶有兩種格式， a) raw: for processing b) processed: for presentation ) , 用simpleITK 作爲 reader, 轉換為矩陣，模型處理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處理之後， 給出整個圖像惡性概率； 每個圖像的mask（第一步，不區分實體腫瘤還是鈣化， 第二步做區分；</a:t>
            </a:r>
            <a:r>
              <a:rPr lang="zh-CN" altLang="en-US" sz="1000"/>
              <a:t> 第三步，輸出BIRADS 詞典特徵）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Visualization, 可以是 作爲一個heatmap overaly 到鉬靶圖像上，保存為png 格式</a:t>
            </a:r>
            <a:endParaRPr lang="zh-CN" altLang="en-US" sz="100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000">
              <a:highlight>
                <a:srgbClr val="00FF00"/>
              </a:highligh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/>
              <a:t>test:</a:t>
            </a:r>
            <a:endParaRPr lang="en-US" altLang="zh-CN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highlight>
                  <a:srgbClr val="00FF00"/>
                </a:highlight>
              </a:rPr>
              <a:t>转化瑞典的数据集，用于测试</a:t>
            </a:r>
            <a:endParaRPr lang="zh-CN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/>
              <a:t>测试</a:t>
            </a:r>
            <a:endParaRPr lang="zh-CN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演示</Application>
  <PresentationFormat>宽屏</PresentationFormat>
  <Paragraphs>38</Paragraphs>
  <Slides>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Arial</vt:lpstr>
      <vt:lpstr>Georgia</vt:lpstr>
      <vt:lpstr>微软雅黑</vt:lpstr>
      <vt:lpstr>Tahoma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515</cp:revision>
  <dcterms:created xsi:type="dcterms:W3CDTF">2022-11-05T07:14:00Z</dcterms:created>
  <dcterms:modified xsi:type="dcterms:W3CDTF">2023-09-28T02:31:31Z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2022-11-11T00:00:00Z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2052-12.1.0.15398</vt:lpwstr>
  </property>
</Properties>
</file>