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46" r:id="rId3"/>
    <p:sldId id="790" r:id="rId5"/>
    <p:sldId id="794" r:id="rId6"/>
    <p:sldId id="793" r:id="rId7"/>
    <p:sldId id="782" r:id="rId8"/>
    <p:sldId id="781" r:id="rId9"/>
    <p:sldId id="807" r:id="rId10"/>
    <p:sldId id="784" r:id="rId11"/>
    <p:sldId id="808" r:id="rId12"/>
    <p:sldId id="785" r:id="rId13"/>
    <p:sldId id="786" r:id="rId14"/>
    <p:sldId id="775" r:id="rId15"/>
    <p:sldId id="817" r:id="rId16"/>
    <p:sldId id="823" r:id="rId17"/>
    <p:sldId id="787" r:id="rId18"/>
    <p:sldId id="809" r:id="rId19"/>
    <p:sldId id="818" r:id="rId20"/>
    <p:sldId id="810" r:id="rId21"/>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49F"/>
    <a:srgbClr val="E8F3DA"/>
    <a:srgbClr val="BCDDF4"/>
    <a:srgbClr val="8BC145"/>
    <a:srgbClr val="356192"/>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6391" autoAdjust="0"/>
  </p:normalViewPr>
  <p:slideViewPr>
    <p:cSldViewPr snapToGrid="0">
      <p:cViewPr varScale="1">
        <p:scale>
          <a:sx n="82" d="100"/>
          <a:sy n="82" d="100"/>
        </p:scale>
        <p:origin x="90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6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p:nvPr userDrawn="1"/>
        </p:nvPicPr>
        <p:blipFill>
          <a:blip r:embed="rId3"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11.png"/><Relationship Id="rId2" Type="http://schemas.openxmlformats.org/officeDocument/2006/relationships/tags" Target="../tags/tag28.xml"/><Relationship Id="rId16" Type="http://schemas.openxmlformats.org/officeDocument/2006/relationships/notesSlide" Target="../notesSlides/notesSlide10.xml"/><Relationship Id="rId15" Type="http://schemas.openxmlformats.org/officeDocument/2006/relationships/slideLayout" Target="../slideLayouts/slideLayout1.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image" Target="../media/image12.png"/><Relationship Id="rId10" Type="http://schemas.openxmlformats.org/officeDocument/2006/relationships/tags" Target="../tags/tag35.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image" Target="../media/image15.png"/><Relationship Id="rId7" Type="http://schemas.openxmlformats.org/officeDocument/2006/relationships/tags" Target="../tags/tag42.xml"/><Relationship Id="rId6" Type="http://schemas.openxmlformats.org/officeDocument/2006/relationships/image" Target="../media/image14.png"/><Relationship Id="rId5" Type="http://schemas.openxmlformats.org/officeDocument/2006/relationships/tags" Target="../tags/tag41.xml"/><Relationship Id="rId4" Type="http://schemas.openxmlformats.org/officeDocument/2006/relationships/image" Target="../media/image13.png"/><Relationship Id="rId3" Type="http://schemas.openxmlformats.org/officeDocument/2006/relationships/tags" Target="../tags/tag40.xml"/><Relationship Id="rId2" Type="http://schemas.openxmlformats.org/officeDocument/2006/relationships/image" Target="../media/image11.png"/><Relationship Id="rId13" Type="http://schemas.openxmlformats.org/officeDocument/2006/relationships/slideLayout" Target="../slideLayouts/slideLayout1.xml"/><Relationship Id="rId12" Type="http://schemas.openxmlformats.org/officeDocument/2006/relationships/image" Target="../media/image17.png"/><Relationship Id="rId11" Type="http://schemas.openxmlformats.org/officeDocument/2006/relationships/tags" Target="../tags/tag44.xml"/><Relationship Id="rId10" Type="http://schemas.openxmlformats.org/officeDocument/2006/relationships/image" Target="../media/image16.png"/><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20.png"/><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19.png"/><Relationship Id="rId2" Type="http://schemas.openxmlformats.org/officeDocument/2006/relationships/tags" Target="../tags/tag49.xml"/><Relationship Id="rId13" Type="http://schemas.openxmlformats.org/officeDocument/2006/relationships/notesSlide" Target="../notesSlides/notesSlide12.xml"/><Relationship Id="rId12" Type="http://schemas.openxmlformats.org/officeDocument/2006/relationships/slideLayout" Target="../slideLayouts/slideLayout1.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22.png"/><Relationship Id="rId2" Type="http://schemas.openxmlformats.org/officeDocument/2006/relationships/tags" Target="../tags/tag57.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2.png"/><Relationship Id="rId2" Type="http://schemas.openxmlformats.org/officeDocument/2006/relationships/tags" Target="../tags/tag2.xml"/><Relationship Id="rId14" Type="http://schemas.openxmlformats.org/officeDocument/2006/relationships/slideLayout" Target="../slideLayouts/slideLayout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6.png"/><Relationship Id="rId3" Type="http://schemas.openxmlformats.org/officeDocument/2006/relationships/tags" Target="../tags/tag12.xml"/><Relationship Id="rId2" Type="http://schemas.openxmlformats.org/officeDocument/2006/relationships/image" Target="../media/image5.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18.xml"/><Relationship Id="rId3" Type="http://schemas.openxmlformats.org/officeDocument/2006/relationships/image" Target="../media/image7.png"/><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tags" Target="../tags/tag22.xml"/><Relationship Id="rId3" Type="http://schemas.openxmlformats.org/officeDocument/2006/relationships/image" Target="../media/image8.png"/><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62175" y="2829560"/>
            <a:ext cx="7868285" cy="1198880"/>
          </a:xfrm>
          <a:prstGeom prst="rect">
            <a:avLst/>
          </a:prstGeom>
          <a:noFill/>
        </p:spPr>
        <p:txBody>
          <a:bodyPr wrap="square" rtlCol="0">
            <a:spAutoFit/>
          </a:bodyPr>
          <a:p>
            <a:pPr algn="ctr"/>
            <a:r>
              <a:rPr lang="zh-CN" altLang="en-US" sz="3600" strike="sngStrike">
                <a:sym typeface="+mn-ea"/>
              </a:rPr>
              <a:t>Mis</a:t>
            </a:r>
            <a:r>
              <a:rPr lang="zh-CN" altLang="en-US" sz="3600">
                <a:sym typeface="+mn-ea"/>
              </a:rPr>
              <a:t>information generation and detection using ChatGPT</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9857740" cy="533400"/>
          </a:xfrm>
        </p:spPr>
        <p:txBody>
          <a:bodyPr/>
          <a:p>
            <a:pPr algn="l"/>
            <a:r>
              <a:rPr dirty="0">
                <a:sym typeface="微软雅黑" panose="020B0503020204020204" pitchFamily="34" charset="-122"/>
              </a:rPr>
              <a:t>安全可信</a:t>
            </a:r>
            <a:endParaRPr lang="en-US" altLang="zh-CN" baseline="30000" dirty="0">
              <a:sym typeface="微软雅黑" panose="020B0503020204020204" pitchFamily="34" charset="-122"/>
            </a:endParaRPr>
          </a:p>
        </p:txBody>
      </p:sp>
      <p:sp>
        <p:nvSpPr>
          <p:cNvPr id="9" name="文本框 8"/>
          <p:cNvSpPr txBox="1"/>
          <p:nvPr>
            <p:custDataLst>
              <p:tags r:id="rId2"/>
            </p:custDataLst>
          </p:nvPr>
        </p:nvSpPr>
        <p:spPr>
          <a:xfrm>
            <a:off x="367030" y="760095"/>
            <a:ext cx="11598910" cy="5015865"/>
          </a:xfrm>
          <a:prstGeom prst="rect">
            <a:avLst/>
          </a:prstGeom>
          <a:noFill/>
        </p:spPr>
        <p:txBody>
          <a:bodyPr wrap="square" rtlCol="0">
            <a:spAutoFit/>
          </a:bodyPr>
          <a:p>
            <a:r>
              <a:rPr lang="zh-CN" altLang="en-US" sz="2000">
                <a:latin typeface="+mn-ea"/>
                <a:cs typeface="+mn-ea"/>
              </a:rPr>
              <a:t>随着ChatGPT的广泛应用，人们发现了很多新的攻击方式。例如最近出圈的ChatGPT越狱（jailbreak)（或称为提示注入攻击），利用大模型跟随用户指令的特性，诱导模型给出错误甚至有危险的回复。我们需要认识到，随着大模型能力越来越强大，大模型的任何安全隐患或漏洞都有可能造成比之前更严重的后果。如何预防和改正这些漏洞是ChatGPT出圈后的热点话题。</a:t>
            </a:r>
            <a:endParaRPr lang="zh-CN" altLang="en-US" sz="2000">
              <a:latin typeface="+mn-ea"/>
              <a:cs typeface="+mn-ea"/>
            </a:endParaRPr>
          </a:p>
          <a:p>
            <a:endParaRPr lang="zh-CN" altLang="en-US" sz="2000">
              <a:latin typeface="+mn-ea"/>
              <a:cs typeface="+mn-ea"/>
            </a:endParaRPr>
          </a:p>
          <a:p>
            <a:pPr marL="342900" indent="-342900">
              <a:buFont typeface="Arial" panose="020B0604020202020204" pitchFamily="34" charset="0"/>
              <a:buChar char="•"/>
            </a:pPr>
            <a:r>
              <a:rPr lang="zh-CN" altLang="en-US" sz="2000">
                <a:latin typeface="+mn-ea"/>
                <a:cs typeface="+mn-ea"/>
              </a:rPr>
              <a:t>大模型</a:t>
            </a:r>
            <a:r>
              <a:rPr lang="zh-CN" altLang="en-US" sz="2000">
                <a:latin typeface="+mn-ea"/>
                <a:cs typeface="+mn-ea"/>
              </a:rPr>
              <a:t>安全</a:t>
            </a:r>
            <a:endParaRPr lang="zh-CN" altLang="en-US" sz="2000">
              <a:latin typeface="+mn-ea"/>
              <a:cs typeface="+mn-ea"/>
            </a:endParaRPr>
          </a:p>
          <a:p>
            <a:pPr lvl="2" indent="-342900">
              <a:buFont typeface="Arial" panose="020B0604020202020204" pitchFamily="34" charset="0"/>
              <a:buChar char="•"/>
            </a:pPr>
            <a:r>
              <a:rPr lang="zh-CN" altLang="en-US" sz="2000">
                <a:latin typeface="+mn-ea"/>
                <a:cs typeface="+mn-ea"/>
                <a:sym typeface="+mn-ea"/>
              </a:rPr>
              <a:t>提供推理</a:t>
            </a:r>
            <a:r>
              <a:rPr lang="en-US" altLang="zh-CN" sz="2000">
                <a:latin typeface="+mn-ea"/>
                <a:cs typeface="+mn-ea"/>
                <a:sym typeface="+mn-ea"/>
              </a:rPr>
              <a:t>API</a:t>
            </a:r>
            <a:r>
              <a:rPr lang="zh-CN" altLang="en-US" sz="2000">
                <a:latin typeface="+mn-ea"/>
                <a:cs typeface="+mn-ea"/>
                <a:sym typeface="+mn-ea"/>
              </a:rPr>
              <a:t>，控制用户的输入</a:t>
            </a:r>
            <a:r>
              <a:rPr lang="en-US" altLang="zh-CN" sz="2000">
                <a:latin typeface="+mn-ea"/>
                <a:cs typeface="+mn-ea"/>
                <a:sym typeface="+mn-ea"/>
              </a:rPr>
              <a:t> </a:t>
            </a:r>
            <a:r>
              <a:rPr lang="en-US" altLang="zh-CN" sz="2000">
                <a:sym typeface="+mn-ea"/>
              </a:rPr>
              <a:t>➔</a:t>
            </a:r>
            <a:r>
              <a:rPr lang="en-US" altLang="zh-CN" sz="2000">
                <a:latin typeface="+mn-ea"/>
                <a:cs typeface="+mn-ea"/>
                <a:sym typeface="+mn-ea"/>
              </a:rPr>
              <a:t> </a:t>
            </a:r>
            <a:r>
              <a:rPr lang="zh-CN" altLang="en-US" sz="2000">
                <a:latin typeface="+mn-ea"/>
                <a:cs typeface="+mn-ea"/>
                <a:sym typeface="+mn-ea"/>
              </a:rPr>
              <a:t>导致模型适配下游任务也变得困难</a:t>
            </a:r>
            <a:endParaRPr lang="zh-CN" altLang="en-US" sz="2000">
              <a:latin typeface="+mn-ea"/>
              <a:cs typeface="+mn-ea"/>
              <a:sym typeface="+mn-ea"/>
            </a:endParaRPr>
          </a:p>
          <a:p>
            <a:pPr lvl="3" indent="-342900">
              <a:buFont typeface="Arial" panose="020B0604020202020204" pitchFamily="34" charset="0"/>
              <a:buChar char="•"/>
            </a:pPr>
            <a:r>
              <a:rPr lang="en-US" altLang="zh-CN" sz="2000">
                <a:latin typeface="+mn-ea"/>
                <a:cs typeface="+mn-ea"/>
                <a:sym typeface="+mn-ea"/>
              </a:rPr>
              <a:t>OpenAI (Moderation API)-</a:t>
            </a:r>
            <a:r>
              <a:rPr lang="zh-CN" altLang="en-US" sz="2000">
                <a:latin typeface="+mn-ea"/>
                <a:cs typeface="+mn-ea"/>
                <a:sym typeface="+mn-ea"/>
              </a:rPr>
              <a:t>信息抽取</a:t>
            </a:r>
            <a:r>
              <a:rPr lang="en-US" altLang="zh-CN" sz="2000">
                <a:latin typeface="+mn-ea"/>
                <a:cs typeface="+mn-ea"/>
                <a:sym typeface="+mn-ea"/>
              </a:rPr>
              <a:t> (P</a:t>
            </a:r>
            <a:r>
              <a:rPr lang="en-US" altLang="zh-CN" sz="2000">
                <a:latin typeface="+mn-ea"/>
                <a:cs typeface="+mn-ea"/>
                <a:sym typeface="+mn-ea"/>
              </a:rPr>
              <a:t>rompt)-</a:t>
            </a:r>
            <a:r>
              <a:rPr lang="zh-CN" altLang="en-US" sz="2000">
                <a:latin typeface="+mn-ea"/>
                <a:cs typeface="+mn-ea"/>
                <a:sym typeface="+mn-ea"/>
              </a:rPr>
              <a:t>性，仇恨，自残，暴力</a:t>
            </a:r>
            <a:endParaRPr lang="zh-CN" altLang="en-US" sz="2000">
              <a:latin typeface="+mn-ea"/>
              <a:cs typeface="+mn-ea"/>
            </a:endParaRPr>
          </a:p>
          <a:p>
            <a:pPr marL="342900" indent="-342900">
              <a:buFont typeface="Arial" panose="020B0604020202020204" pitchFamily="34" charset="0"/>
              <a:buChar char="•"/>
            </a:pPr>
            <a:r>
              <a:rPr lang="zh-CN" altLang="en-US" sz="2000">
                <a:latin typeface="+mn-ea"/>
                <a:cs typeface="+mn-ea"/>
              </a:rPr>
              <a:t>大模型</a:t>
            </a:r>
            <a:r>
              <a:rPr lang="zh-CN" altLang="en-US" sz="2000">
                <a:latin typeface="+mn-ea"/>
                <a:cs typeface="+mn-ea"/>
              </a:rPr>
              <a:t>伦理</a:t>
            </a:r>
            <a:endParaRPr lang="zh-CN" altLang="en-US" sz="2000">
              <a:latin typeface="+mn-ea"/>
              <a:cs typeface="+mn-ea"/>
            </a:endParaRPr>
          </a:p>
          <a:p>
            <a:pPr marL="800100" lvl="1" indent="-342900">
              <a:buFont typeface="Arial" panose="020B0604020202020204" pitchFamily="34" charset="0"/>
              <a:buChar char="•"/>
            </a:pPr>
            <a:r>
              <a:rPr lang="zh-CN" altLang="en-US" sz="2000">
                <a:latin typeface="+mn-ea"/>
                <a:cs typeface="+mn-ea"/>
              </a:rPr>
              <a:t>强化学习</a:t>
            </a:r>
            <a:r>
              <a:rPr lang="zh-CN" altLang="en-US" sz="2000">
                <a:latin typeface="+mn-ea"/>
                <a:cs typeface="+mn-ea"/>
              </a:rPr>
              <a:t>算法</a:t>
            </a:r>
            <a:endParaRPr lang="zh-CN" altLang="en-US" sz="2000">
              <a:latin typeface="+mn-ea"/>
              <a:cs typeface="+mn-ea"/>
            </a:endParaRPr>
          </a:p>
          <a:p>
            <a:pPr marL="1257300" lvl="2" indent="-342900">
              <a:buFont typeface="Arial" panose="020B0604020202020204" pitchFamily="34" charset="0"/>
              <a:buChar char="•"/>
            </a:pPr>
            <a:r>
              <a:rPr lang="en-US" altLang="zh-CN" sz="2000">
                <a:latin typeface="+mn-ea"/>
                <a:cs typeface="+mn-ea"/>
              </a:rPr>
              <a:t>PPO</a:t>
            </a:r>
            <a:endParaRPr lang="en-US" altLang="zh-CN" sz="2000">
              <a:latin typeface="+mn-ea"/>
              <a:cs typeface="+mn-ea"/>
            </a:endParaRPr>
          </a:p>
          <a:p>
            <a:pPr marL="1257300" lvl="2" indent="-342900">
              <a:buFont typeface="Arial" panose="020B0604020202020204" pitchFamily="34" charset="0"/>
              <a:buChar char="•"/>
            </a:pPr>
            <a:r>
              <a:rPr lang="en-US" altLang="zh-CN" sz="2000">
                <a:latin typeface="+mn-ea"/>
                <a:cs typeface="+mn-ea"/>
              </a:rPr>
              <a:t>DPO</a:t>
            </a:r>
            <a:endParaRPr lang="zh-CN" altLang="en-US" sz="2000">
              <a:latin typeface="+mn-ea"/>
              <a:cs typeface="+mn-ea"/>
            </a:endParaRPr>
          </a:p>
          <a:p>
            <a:pPr marL="800100" lvl="1" indent="-342900">
              <a:buFont typeface="Arial" panose="020B0604020202020204" pitchFamily="34" charset="0"/>
              <a:buChar char="•"/>
            </a:pPr>
            <a:r>
              <a:rPr lang="zh-CN" altLang="en-US" sz="2000">
                <a:latin typeface="+mn-ea"/>
                <a:cs typeface="+mn-ea"/>
              </a:rPr>
              <a:t>人类反馈学习</a:t>
            </a:r>
            <a:endParaRPr lang="zh-CN" altLang="en-US" sz="2000">
              <a:latin typeface="+mn-ea"/>
              <a:cs typeface="+mn-ea"/>
            </a:endParaRPr>
          </a:p>
          <a:p>
            <a:pPr marL="1257300" lvl="2" indent="-342900">
              <a:buFont typeface="Arial" panose="020B0604020202020204" pitchFamily="34" charset="0"/>
              <a:buChar char="•"/>
            </a:pPr>
            <a:r>
              <a:rPr lang="en-US" altLang="zh-CN" sz="2000">
                <a:latin typeface="+mn-ea"/>
                <a:cs typeface="+mn-ea"/>
              </a:rPr>
              <a:t>RLHF</a:t>
            </a:r>
            <a:endParaRPr lang="en-US" altLang="zh-CN" sz="2000">
              <a:latin typeface="+mn-ea"/>
              <a:cs typeface="+mn-ea"/>
            </a:endParaRPr>
          </a:p>
          <a:p>
            <a:pPr marL="1257300" lvl="2" indent="-342900">
              <a:buFont typeface="Arial" panose="020B0604020202020204" pitchFamily="34" charset="0"/>
              <a:buChar char="•"/>
            </a:pPr>
            <a:r>
              <a:rPr lang="en-US" altLang="zh-CN" sz="2000">
                <a:latin typeface="+mn-ea"/>
                <a:cs typeface="+mn-ea"/>
              </a:rPr>
              <a:t>RLAIF</a:t>
            </a:r>
            <a:endParaRPr lang="en-US" altLang="zh-CN" sz="2000">
              <a:latin typeface="+mn-ea"/>
              <a:cs typeface="+mn-ea"/>
            </a:endParaRPr>
          </a:p>
          <a:p>
            <a:pPr marL="1257300" lvl="2" indent="-342900">
              <a:buFont typeface="Arial" panose="020B0604020202020204" pitchFamily="34" charset="0"/>
              <a:buChar char="•"/>
            </a:pPr>
            <a:r>
              <a:rPr lang="en-US" altLang="zh-CN" sz="2000">
                <a:latin typeface="+mn-ea"/>
                <a:cs typeface="+mn-ea"/>
              </a:rPr>
              <a:t>RRHF (Rank Response to align Human Feedback)</a:t>
            </a:r>
            <a:endParaRPr lang="en-US" altLang="zh-CN" sz="20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9857740" cy="533400"/>
          </a:xfrm>
        </p:spPr>
        <p:txBody>
          <a:bodyPr/>
          <a:p>
            <a:pPr algn="l"/>
            <a:r>
              <a:rPr dirty="0">
                <a:sym typeface="微软雅黑" panose="020B0503020204020204" pitchFamily="34" charset="-122"/>
              </a:rPr>
              <a:t>安全可信</a:t>
            </a:r>
            <a:endParaRPr lang="en-US" altLang="zh-CN" baseline="30000" dirty="0">
              <a:sym typeface="微软雅黑" panose="020B0503020204020204" pitchFamily="34" charset="-122"/>
            </a:endParaRPr>
          </a:p>
        </p:txBody>
      </p:sp>
      <p:pic>
        <p:nvPicPr>
          <p:cNvPr id="7" name="图片 6" descr="1012"/>
          <p:cNvPicPr>
            <a:picLocks noChangeAspect="1"/>
          </p:cNvPicPr>
          <p:nvPr>
            <p:custDataLst>
              <p:tags r:id="rId2"/>
            </p:custDataLst>
          </p:nvPr>
        </p:nvPicPr>
        <p:blipFill>
          <a:blip r:embed="rId3"/>
          <a:stretch>
            <a:fillRect/>
          </a:stretch>
        </p:blipFill>
        <p:spPr>
          <a:xfrm>
            <a:off x="1143000" y="3733800"/>
            <a:ext cx="6636385" cy="2629535"/>
          </a:xfrm>
          <a:prstGeom prst="rect">
            <a:avLst/>
          </a:prstGeom>
        </p:spPr>
      </p:pic>
      <p:sp>
        <p:nvSpPr>
          <p:cNvPr id="8" name="矩形 7"/>
          <p:cNvSpPr/>
          <p:nvPr>
            <p:custDataLst>
              <p:tags r:id="rId4"/>
            </p:custDataLst>
          </p:nvPr>
        </p:nvSpPr>
        <p:spPr>
          <a:xfrm>
            <a:off x="3429000" y="3657600"/>
            <a:ext cx="2362200" cy="1748155"/>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custDataLst>
              <p:tags r:id="rId5"/>
            </p:custDataLst>
          </p:nvPr>
        </p:nvSpPr>
        <p:spPr>
          <a:xfrm>
            <a:off x="8001000" y="4572000"/>
            <a:ext cx="3107690" cy="675005"/>
          </a:xfrm>
          <a:prstGeom prst="rect">
            <a:avLst/>
          </a:prstGeom>
          <a:noFill/>
        </p:spPr>
        <p:txBody>
          <a:bodyPr wrap="square" rtlCol="0">
            <a:noAutofit/>
          </a:bodyPr>
          <a:p>
            <a:pPr marL="285750" indent="-285750" algn="l">
              <a:buFont typeface="Arial" panose="020B0604020202020204" pitchFamily="34" charset="0"/>
              <a:buChar char="•"/>
            </a:pPr>
            <a:r>
              <a:rPr lang="en-US" altLang="zh-CN"/>
              <a:t>RLHF↔RLAIF↔RRHF</a:t>
            </a:r>
            <a:endParaRPr lang="en-US" altLang="zh-CN"/>
          </a:p>
          <a:p>
            <a:pPr marL="285750" indent="-285750" algn="l">
              <a:buFont typeface="Arial" panose="020B0604020202020204" pitchFamily="34" charset="0"/>
              <a:buChar char="•"/>
            </a:pPr>
            <a:r>
              <a:rPr lang="en-US" altLang="zh-CN"/>
              <a:t>PPO</a:t>
            </a:r>
            <a:r>
              <a:rPr lang="zh-CN" altLang="en-US"/>
              <a:t>、</a:t>
            </a:r>
            <a:r>
              <a:rPr lang="en-US" altLang="zh-CN"/>
              <a:t>DPO</a:t>
            </a:r>
            <a:endParaRPr lang="en-US" altLang="zh-CN"/>
          </a:p>
        </p:txBody>
      </p:sp>
      <p:sp>
        <p:nvSpPr>
          <p:cNvPr id="10" name="矩形 9"/>
          <p:cNvSpPr/>
          <p:nvPr>
            <p:custDataLst>
              <p:tags r:id="rId6"/>
            </p:custDataLst>
          </p:nvPr>
        </p:nvSpPr>
        <p:spPr>
          <a:xfrm>
            <a:off x="1752600" y="1524000"/>
            <a:ext cx="1586230" cy="6096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DAN</a:t>
            </a:r>
            <a:endParaRPr lang="en-US" altLang="zh-CN"/>
          </a:p>
        </p:txBody>
      </p:sp>
      <p:sp>
        <p:nvSpPr>
          <p:cNvPr id="11" name="矩形 10"/>
          <p:cNvSpPr/>
          <p:nvPr>
            <p:custDataLst>
              <p:tags r:id="rId7"/>
            </p:custDataLst>
          </p:nvPr>
        </p:nvSpPr>
        <p:spPr>
          <a:xfrm>
            <a:off x="3429000" y="1524000"/>
            <a:ext cx="1731645" cy="6096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ATST</a:t>
            </a:r>
            <a:endParaRPr lang="en-US" altLang="zh-CN"/>
          </a:p>
        </p:txBody>
      </p:sp>
      <p:sp>
        <p:nvSpPr>
          <p:cNvPr id="12" name="左大括号 11"/>
          <p:cNvSpPr/>
          <p:nvPr>
            <p:custDataLst>
              <p:tags r:id="rId8"/>
            </p:custDataLst>
          </p:nvPr>
        </p:nvSpPr>
        <p:spPr>
          <a:xfrm>
            <a:off x="1143000" y="664210"/>
            <a:ext cx="762000" cy="2654300"/>
          </a:xfrm>
          <a:prstGeom prst="leftBrace">
            <a:avLst/>
          </a:prstGeom>
          <a:ln w="15875">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custDataLst>
              <p:tags r:id="rId9"/>
            </p:custDataLst>
          </p:nvPr>
        </p:nvSpPr>
        <p:spPr>
          <a:xfrm>
            <a:off x="5257800" y="1660525"/>
            <a:ext cx="5606415" cy="337185"/>
          </a:xfrm>
          <a:prstGeom prst="rect">
            <a:avLst/>
          </a:prstGeom>
          <a:noFill/>
        </p:spPr>
        <p:txBody>
          <a:bodyPr wrap="square" rtlCol="0">
            <a:spAutoFit/>
          </a:bodyPr>
          <a:p>
            <a:r>
              <a:rPr lang="en-US" altLang="zh-CN" sz="1600"/>
              <a:t>2.</a:t>
            </a:r>
            <a:r>
              <a:rPr lang="zh-CN" altLang="en-US" sz="1600"/>
              <a:t>提示注入攻击：https://github.com/0xk1h0/ChatGPT_DAN</a:t>
            </a:r>
            <a:endParaRPr lang="zh-CN" altLang="en-US" sz="1600"/>
          </a:p>
        </p:txBody>
      </p:sp>
      <p:pic>
        <p:nvPicPr>
          <p:cNvPr id="14" name="图片 13"/>
          <p:cNvPicPr>
            <a:picLocks noChangeAspect="1"/>
          </p:cNvPicPr>
          <p:nvPr>
            <p:custDataLst>
              <p:tags r:id="rId10"/>
            </p:custDataLst>
          </p:nvPr>
        </p:nvPicPr>
        <p:blipFill>
          <a:blip r:embed="rId11"/>
          <a:stretch>
            <a:fillRect/>
          </a:stretch>
        </p:blipFill>
        <p:spPr>
          <a:xfrm>
            <a:off x="1752600" y="2287905"/>
            <a:ext cx="3408680" cy="805180"/>
          </a:xfrm>
          <a:prstGeom prst="rect">
            <a:avLst/>
          </a:prstGeom>
        </p:spPr>
      </p:pic>
      <p:sp>
        <p:nvSpPr>
          <p:cNvPr id="16" name="文本框 15"/>
          <p:cNvSpPr txBox="1"/>
          <p:nvPr>
            <p:custDataLst>
              <p:tags r:id="rId12"/>
            </p:custDataLst>
          </p:nvPr>
        </p:nvSpPr>
        <p:spPr>
          <a:xfrm>
            <a:off x="5257800" y="2521585"/>
            <a:ext cx="6475730" cy="583565"/>
          </a:xfrm>
          <a:prstGeom prst="rect">
            <a:avLst/>
          </a:prstGeom>
          <a:noFill/>
        </p:spPr>
        <p:txBody>
          <a:bodyPr wrap="square" rtlCol="0">
            <a:spAutoFit/>
          </a:bodyPr>
          <a:p>
            <a:r>
              <a:rPr lang="en-US" altLang="zh-CN" sz="1600"/>
              <a:t>3.</a:t>
            </a:r>
            <a:r>
              <a:rPr lang="zh-CN" altLang="en-US" sz="1600"/>
              <a:t>越狱：与</a:t>
            </a:r>
            <a:r>
              <a:rPr lang="en-US" altLang="zh-CN" sz="1600"/>
              <a:t>ChatGPT</a:t>
            </a:r>
            <a:r>
              <a:rPr lang="zh-CN" altLang="en-US" sz="1600"/>
              <a:t>约定加密方式（如摩斯密码），被禁止的内容又可以输出</a:t>
            </a:r>
            <a:r>
              <a:rPr lang="zh-CN" altLang="en-US" sz="1600"/>
              <a:t>了</a:t>
            </a:r>
            <a:endParaRPr lang="zh-CN" altLang="en-US" sz="1600"/>
          </a:p>
        </p:txBody>
      </p:sp>
      <p:sp>
        <p:nvSpPr>
          <p:cNvPr id="17" name="文本框 16"/>
          <p:cNvSpPr txBox="1"/>
          <p:nvPr>
            <p:custDataLst>
              <p:tags r:id="rId13"/>
            </p:custDataLst>
          </p:nvPr>
        </p:nvSpPr>
        <p:spPr>
          <a:xfrm>
            <a:off x="375920" y="1660525"/>
            <a:ext cx="767080" cy="645160"/>
          </a:xfrm>
          <a:prstGeom prst="rect">
            <a:avLst/>
          </a:prstGeom>
          <a:noFill/>
        </p:spPr>
        <p:txBody>
          <a:bodyPr wrap="square" rtlCol="0">
            <a:spAutoFit/>
          </a:bodyPr>
          <a:p>
            <a:r>
              <a:rPr lang="zh-CN" altLang="en-US"/>
              <a:t>安全</a:t>
            </a:r>
            <a:endParaRPr lang="zh-CN" altLang="en-US"/>
          </a:p>
          <a:p>
            <a:r>
              <a:rPr lang="zh-CN" altLang="en-US"/>
              <a:t>攻击</a:t>
            </a:r>
            <a:endParaRPr lang="zh-CN" altLang="en-US"/>
          </a:p>
        </p:txBody>
      </p:sp>
      <p:sp>
        <p:nvSpPr>
          <p:cNvPr id="18" name="文本框 17"/>
          <p:cNvSpPr txBox="1"/>
          <p:nvPr>
            <p:custDataLst>
              <p:tags r:id="rId14"/>
            </p:custDataLst>
          </p:nvPr>
        </p:nvSpPr>
        <p:spPr>
          <a:xfrm>
            <a:off x="375920" y="4800600"/>
            <a:ext cx="767080" cy="645160"/>
          </a:xfrm>
          <a:prstGeom prst="rect">
            <a:avLst/>
          </a:prstGeom>
          <a:noFill/>
        </p:spPr>
        <p:txBody>
          <a:bodyPr wrap="square" rtlCol="0">
            <a:spAutoFit/>
          </a:bodyPr>
          <a:p>
            <a:r>
              <a:rPr lang="zh-CN" altLang="en-US"/>
              <a:t>伦理</a:t>
            </a:r>
            <a:r>
              <a:rPr lang="zh-CN" altLang="en-US"/>
              <a:t>对齐</a:t>
            </a:r>
            <a:endParaRPr lang="zh-CN" altLang="en-US"/>
          </a:p>
        </p:txBody>
      </p:sp>
      <p:sp>
        <p:nvSpPr>
          <p:cNvPr id="2" name="文本框 1"/>
          <p:cNvSpPr txBox="1"/>
          <p:nvPr/>
        </p:nvSpPr>
        <p:spPr>
          <a:xfrm>
            <a:off x="5257800" y="799465"/>
            <a:ext cx="5043805" cy="337185"/>
          </a:xfrm>
          <a:prstGeom prst="rect">
            <a:avLst/>
          </a:prstGeom>
          <a:noFill/>
        </p:spPr>
        <p:txBody>
          <a:bodyPr wrap="square" rtlCol="0">
            <a:spAutoFit/>
          </a:bodyPr>
          <a:p>
            <a:r>
              <a:rPr lang="en-US" altLang="zh-CN" sz="1600"/>
              <a:t>1.</a:t>
            </a:r>
            <a:r>
              <a:rPr lang="zh-CN" altLang="en-US" sz="1600"/>
              <a:t>提示泄露：提出</a:t>
            </a:r>
            <a:r>
              <a:rPr lang="en-US" altLang="zh-CN" sz="1600"/>
              <a:t>LLM</a:t>
            </a:r>
            <a:r>
              <a:rPr lang="zh-CN" altLang="en-US" sz="1600"/>
              <a:t>中的保密信息</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RLHF</a:t>
            </a:r>
            <a:endParaRPr lang="en-US" altLang="zh-CN" dirty="0">
              <a:sym typeface="微软雅黑" panose="020B0503020204020204" pitchFamily="34" charset="-122"/>
            </a:endParaRPr>
          </a:p>
        </p:txBody>
      </p:sp>
      <p:pic>
        <p:nvPicPr>
          <p:cNvPr id="7" name="图片 6" descr="1012"/>
          <p:cNvPicPr>
            <a:picLocks noChangeAspect="1"/>
          </p:cNvPicPr>
          <p:nvPr>
            <p:custDataLst>
              <p:tags r:id="rId1"/>
            </p:custDataLst>
          </p:nvPr>
        </p:nvPicPr>
        <p:blipFill>
          <a:blip r:embed="rId2"/>
          <a:stretch>
            <a:fillRect/>
          </a:stretch>
        </p:blipFill>
        <p:spPr>
          <a:xfrm>
            <a:off x="955675" y="808990"/>
            <a:ext cx="5708015" cy="226250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7240270" y="808990"/>
            <a:ext cx="4274820" cy="231330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6891020" y="3122295"/>
            <a:ext cx="4924425" cy="2286635"/>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6891020" y="5537835"/>
            <a:ext cx="4834255" cy="689610"/>
          </a:xfrm>
          <a:prstGeom prst="rect">
            <a:avLst/>
          </a:prstGeom>
        </p:spPr>
      </p:pic>
      <p:sp>
        <p:nvSpPr>
          <p:cNvPr id="6" name="文本框 5"/>
          <p:cNvSpPr txBox="1"/>
          <p:nvPr/>
        </p:nvSpPr>
        <p:spPr>
          <a:xfrm>
            <a:off x="6929120" y="6227445"/>
            <a:ext cx="4765040" cy="645160"/>
          </a:xfrm>
          <a:prstGeom prst="rect">
            <a:avLst/>
          </a:prstGeom>
          <a:noFill/>
        </p:spPr>
        <p:txBody>
          <a:bodyPr wrap="square" rtlCol="0">
            <a:spAutoFit/>
          </a:bodyPr>
          <a:p>
            <a:pPr marL="171450" indent="-171450">
              <a:buFont typeface="Arial" panose="020B0604020202020204" pitchFamily="34" charset="0"/>
              <a:buChar char="•"/>
            </a:pPr>
            <a:r>
              <a:rPr lang="zh-CN" altLang="en-US" sz="1200"/>
              <a:t>其中rθ(x,y)是奖励模型对提示x和完成y的标量输出，y_w是y_w和y_l中更受欢迎的补全，D是人类比较的数据集。</a:t>
            </a:r>
            <a:endParaRPr lang="zh-CN" altLang="en-US" sz="1200"/>
          </a:p>
          <a:p>
            <a:pPr marL="171450" indent="-171450">
              <a:buFont typeface="Arial" panose="020B0604020202020204" pitchFamily="34" charset="0"/>
              <a:buChar char="•"/>
            </a:pPr>
            <a:r>
              <a:rPr lang="zh-CN" altLang="en-US" sz="1200"/>
              <a:t>输入是prompt和Reponse，输出是奖励</a:t>
            </a:r>
            <a:r>
              <a:rPr lang="zh-CN" altLang="en-US" sz="1200"/>
              <a:t>值</a:t>
            </a:r>
            <a:endParaRPr lang="zh-CN" altLang="en-US" sz="1200"/>
          </a:p>
        </p:txBody>
      </p:sp>
      <p:pic>
        <p:nvPicPr>
          <p:cNvPr id="8" name="图片 7"/>
          <p:cNvPicPr>
            <a:picLocks noChangeAspect="1"/>
          </p:cNvPicPr>
          <p:nvPr>
            <p:custDataLst>
              <p:tags r:id="rId9"/>
            </p:custDataLst>
          </p:nvPr>
        </p:nvPicPr>
        <p:blipFill>
          <a:blip r:embed="rId10"/>
          <a:stretch>
            <a:fillRect/>
          </a:stretch>
        </p:blipFill>
        <p:spPr>
          <a:xfrm>
            <a:off x="2627630" y="3071495"/>
            <a:ext cx="3591560" cy="2607310"/>
          </a:xfrm>
          <a:prstGeom prst="rect">
            <a:avLst/>
          </a:prstGeom>
        </p:spPr>
      </p:pic>
      <p:pic>
        <p:nvPicPr>
          <p:cNvPr id="9" name="图片 8"/>
          <p:cNvPicPr>
            <a:picLocks noChangeAspect="1"/>
          </p:cNvPicPr>
          <p:nvPr>
            <p:custDataLst>
              <p:tags r:id="rId11"/>
            </p:custDataLst>
          </p:nvPr>
        </p:nvPicPr>
        <p:blipFill>
          <a:blip r:embed="rId12"/>
          <a:stretch>
            <a:fillRect/>
          </a:stretch>
        </p:blipFill>
        <p:spPr>
          <a:xfrm>
            <a:off x="482600" y="5805805"/>
            <a:ext cx="4972685" cy="951865"/>
          </a:xfrm>
          <a:prstGeom prst="rect">
            <a:avLst/>
          </a:prstGeom>
        </p:spPr>
      </p:pic>
      <p:cxnSp>
        <p:nvCxnSpPr>
          <p:cNvPr id="10" name="直接箭头连接符 9"/>
          <p:cNvCxnSpPr/>
          <p:nvPr/>
        </p:nvCxnSpPr>
        <p:spPr>
          <a:xfrm flipH="1" flipV="1">
            <a:off x="2068195" y="5195570"/>
            <a:ext cx="680720" cy="7416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956945" y="4570095"/>
            <a:ext cx="1311910" cy="695325"/>
          </a:xfrm>
          <a:prstGeom prst="rect">
            <a:avLst/>
          </a:prstGeom>
          <a:noFill/>
        </p:spPr>
        <p:txBody>
          <a:bodyPr wrap="square" rtlCol="0">
            <a:noAutofit/>
          </a:bodyPr>
          <a:p>
            <a:r>
              <a:rPr lang="zh-CN" altLang="en-US" sz="1400"/>
              <a:t>用于度量两个概率分布函数之间的“距离”</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RLHF</a:t>
            </a:r>
            <a:endParaRPr lang="en-US" altLang="zh-CN" dirty="0">
              <a:sym typeface="微软雅黑" panose="020B0503020204020204" pitchFamily="34" charset="-122"/>
            </a:endParaRPr>
          </a:p>
        </p:txBody>
      </p:sp>
      <p:pic>
        <p:nvPicPr>
          <p:cNvPr id="9" name="图片 8"/>
          <p:cNvPicPr>
            <a:picLocks noChangeAspect="1"/>
          </p:cNvPicPr>
          <p:nvPr>
            <p:custDataLst>
              <p:tags r:id="rId1"/>
            </p:custDataLst>
          </p:nvPr>
        </p:nvPicPr>
        <p:blipFill>
          <a:blip r:embed="rId2"/>
          <a:stretch>
            <a:fillRect/>
          </a:stretch>
        </p:blipFill>
        <p:spPr>
          <a:xfrm>
            <a:off x="1436370" y="885825"/>
            <a:ext cx="2941955" cy="5292090"/>
          </a:xfrm>
          <a:prstGeom prst="rect">
            <a:avLst/>
          </a:prstGeom>
        </p:spPr>
      </p:pic>
      <p:sp>
        <p:nvSpPr>
          <p:cNvPr id="10" name="文本框 9"/>
          <p:cNvSpPr txBox="1"/>
          <p:nvPr/>
        </p:nvSpPr>
        <p:spPr>
          <a:xfrm>
            <a:off x="4808220" y="3347720"/>
            <a:ext cx="3726815" cy="645160"/>
          </a:xfrm>
          <a:prstGeom prst="rect">
            <a:avLst/>
          </a:prstGeom>
          <a:noFill/>
        </p:spPr>
        <p:txBody>
          <a:bodyPr wrap="square" rtlCol="0">
            <a:spAutoFit/>
          </a:bodyPr>
          <a:p>
            <a:pPr algn="l"/>
            <a:r>
              <a:rPr lang="zh-CN" altLang="en-US"/>
              <a:t>当</a:t>
            </a:r>
            <a:r>
              <a:rPr lang="en-US" altLang="zh-CN"/>
              <a:t>K=4</a:t>
            </a:r>
            <a:r>
              <a:rPr lang="zh-CN" altLang="en-US"/>
              <a:t>时，</a:t>
            </a:r>
            <a:endParaRPr lang="zh-CN" altLang="en-US"/>
          </a:p>
          <a:p>
            <a:pPr algn="l"/>
            <a:r>
              <a:rPr lang="zh-CN" altLang="en-US"/>
              <a:t>共</a:t>
            </a:r>
            <a:r>
              <a:rPr lang="en-US" altLang="zh-CN"/>
              <a:t>C</a:t>
            </a:r>
            <a:r>
              <a:rPr lang="en-US" altLang="zh-CN" baseline="30000"/>
              <a:t>2</a:t>
            </a:r>
            <a:r>
              <a:rPr lang="en-US" altLang="zh-CN" baseline="-25000"/>
              <a:t>4</a:t>
            </a:r>
            <a:r>
              <a:rPr lang="zh-CN" altLang="en-US"/>
              <a:t>种组合方式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RLHF</a:t>
            </a:r>
            <a:endParaRPr lang="en-US" altLang="zh-CN" dirty="0">
              <a:sym typeface="微软雅黑" panose="020B0503020204020204" pitchFamily="34" charset="-122"/>
            </a:endParaRPr>
          </a:p>
        </p:txBody>
      </p:sp>
      <p:sp>
        <p:nvSpPr>
          <p:cNvPr id="3" name="文本框 2"/>
          <p:cNvSpPr txBox="1"/>
          <p:nvPr/>
        </p:nvSpPr>
        <p:spPr>
          <a:xfrm>
            <a:off x="601980" y="997585"/>
            <a:ext cx="10455275" cy="2306955"/>
          </a:xfrm>
          <a:prstGeom prst="rect">
            <a:avLst/>
          </a:prstGeom>
          <a:noFill/>
        </p:spPr>
        <p:txBody>
          <a:bodyPr wrap="square" rtlCol="0">
            <a:spAutoFit/>
          </a:bodyPr>
          <a:p>
            <a:pPr marL="285750" indent="-285750">
              <a:buFont typeface="Arial" panose="020B0604020202020204" pitchFamily="34" charset="0"/>
              <a:buChar char="•"/>
            </a:pPr>
            <a:r>
              <a:rPr lang="en-US" altLang="zh-CN"/>
              <a:t>RLHF / RL</a:t>
            </a:r>
            <a:r>
              <a:rPr lang="zh-CN" altLang="en-US"/>
              <a:t>是非必须的，</a:t>
            </a:r>
            <a:r>
              <a:rPr lang="zh-CN" altLang="en-US"/>
              <a:t>模型难调且数据要求</a:t>
            </a:r>
            <a:r>
              <a:rPr lang="zh-CN" altLang="en-US"/>
              <a:t>更高</a:t>
            </a:r>
            <a:endParaRPr lang="zh-CN" altLang="en-US"/>
          </a:p>
          <a:p>
            <a:pPr marL="285750" indent="-285750">
              <a:buFont typeface="Arial" panose="020B0604020202020204" pitchFamily="34" charset="0"/>
              <a:buChar char="•"/>
            </a:pPr>
            <a:r>
              <a:rPr lang="en-US" altLang="zh-CN"/>
              <a:t>ChatGPT</a:t>
            </a:r>
            <a:r>
              <a:rPr lang="zh-CN" altLang="en-US"/>
              <a:t>在</a:t>
            </a:r>
            <a:r>
              <a:rPr lang="en-US" altLang="zh-CN"/>
              <a:t>CodeX</a:t>
            </a:r>
            <a:r>
              <a:rPr lang="zh-CN" altLang="en-US"/>
              <a:t>预训练基础上做监督训练，保持很好的逻辑推理</a:t>
            </a:r>
            <a:r>
              <a:rPr lang="en-US" altLang="zh-CN"/>
              <a:t> (</a:t>
            </a:r>
            <a:r>
              <a:rPr lang="zh-CN" altLang="en-US"/>
              <a:t>可能来自于</a:t>
            </a:r>
            <a:r>
              <a:rPr lang="en-US" altLang="zh-CN"/>
              <a:t>Code</a:t>
            </a:r>
            <a:r>
              <a:rPr lang="zh-CN" altLang="en-US"/>
              <a:t>数据训练</a:t>
            </a:r>
            <a:r>
              <a:rPr lang="zh-CN" altLang="en-US"/>
              <a:t>的原因</a:t>
            </a:r>
            <a:r>
              <a:rPr lang="en-US" altLang="zh-CN"/>
              <a:t>)</a:t>
            </a:r>
            <a:r>
              <a:rPr lang="zh-CN" altLang="en-US"/>
              <a:t>，那么</a:t>
            </a:r>
            <a:r>
              <a:rPr lang="zh-CN" altLang="en-US">
                <a:solidFill>
                  <a:srgbClr val="FF0000"/>
                </a:solidFill>
              </a:rPr>
              <a:t>在</a:t>
            </a:r>
            <a:r>
              <a:rPr lang="en-US" altLang="zh-CN">
                <a:solidFill>
                  <a:srgbClr val="FF0000"/>
                </a:solidFill>
              </a:rPr>
              <a:t>CodeLLaMA</a:t>
            </a:r>
            <a:r>
              <a:rPr lang="zh-CN" altLang="en-US">
                <a:solidFill>
                  <a:srgbClr val="FF0000"/>
                </a:solidFill>
              </a:rPr>
              <a:t>上微调下游任务是不是逻辑能力也会很好？</a:t>
            </a:r>
            <a:endParaRPr lang="zh-CN" altLang="en-US">
              <a:solidFill>
                <a:srgbClr val="FF0000"/>
              </a:solidFill>
            </a:endParaRPr>
          </a:p>
          <a:p>
            <a:pPr marL="285750" indent="-285750">
              <a:buFont typeface="Arial" panose="020B0604020202020204" pitchFamily="34" charset="0"/>
              <a:buChar char="•"/>
            </a:pPr>
            <a:r>
              <a:rPr lang="zh-CN" altLang="en-US"/>
              <a:t>高质量的数据</a:t>
            </a:r>
            <a:r>
              <a:rPr lang="en-US" altLang="zh-CN"/>
              <a:t>&gt;</a:t>
            </a:r>
            <a:r>
              <a:rPr lang="zh-CN" altLang="en-US"/>
              <a:t>大数量的</a:t>
            </a:r>
            <a:r>
              <a:rPr lang="zh-CN" altLang="en-US"/>
              <a:t>数据</a:t>
            </a:r>
            <a:endParaRPr lang="zh-CN" altLang="en-US"/>
          </a:p>
          <a:p>
            <a:pPr marL="742950" lvl="1" indent="-285750">
              <a:buFont typeface="Arial" panose="020B0604020202020204" pitchFamily="34" charset="0"/>
              <a:buChar char="•"/>
            </a:pPr>
            <a:r>
              <a:rPr lang="zh-CN" altLang="en-US"/>
              <a:t>我们在</a:t>
            </a:r>
            <a:r>
              <a:rPr lang="en-US" altLang="zh-CN"/>
              <a:t>6</a:t>
            </a:r>
            <a:r>
              <a:rPr lang="zh-CN" altLang="en-US"/>
              <a:t>万精选的数据集上训练模型，其性能优于</a:t>
            </a:r>
            <a:r>
              <a:rPr lang="en-US" altLang="zh-CN"/>
              <a:t>22</a:t>
            </a:r>
            <a:r>
              <a:rPr lang="zh-CN" altLang="en-US"/>
              <a:t>万低质量数据训练的模型，并且在较少数据集上训练的模型保持更好的指令遵循与上下文学习能力（大量数据训练</a:t>
            </a:r>
            <a:r>
              <a:rPr lang="zh-CN" altLang="en-US"/>
              <a:t>容易导致</a:t>
            </a:r>
            <a:r>
              <a:rPr lang="zh-CN" altLang="en-US"/>
              <a:t>过拟合）</a:t>
            </a:r>
            <a:endParaRPr lang="zh-CN" altLang="en-US"/>
          </a:p>
          <a:p>
            <a:pPr marL="742950" lvl="1" indent="-285750">
              <a:buFont typeface="Arial" panose="020B0604020202020204" pitchFamily="34" charset="0"/>
              <a:buChar char="•"/>
            </a:pPr>
            <a:r>
              <a:rPr lang="zh-CN" altLang="en-US">
                <a:solidFill>
                  <a:srgbClr val="FF0000"/>
                </a:solidFill>
              </a:rPr>
              <a:t>高质量数据筛选器？（从语言的丰富、流畅度、通顺</a:t>
            </a:r>
            <a:r>
              <a:rPr lang="zh-CN" altLang="en-US">
                <a:solidFill>
                  <a:srgbClr val="FF0000"/>
                </a:solidFill>
              </a:rPr>
              <a:t>度等）</a:t>
            </a:r>
            <a:endParaRPr lang="zh-CN" altLang="en-US">
              <a:solidFill>
                <a:srgbClr val="FF0000"/>
              </a:solidFill>
            </a:endParaRPr>
          </a:p>
          <a:p>
            <a:pPr marL="1200150" lvl="2" indent="-285750">
              <a:buFont typeface="Arial" panose="020B0604020202020204" pitchFamily="34" charset="0"/>
              <a:buChar char="•"/>
            </a:pPr>
            <a:r>
              <a:rPr lang="zh-CN" altLang="en-US">
                <a:solidFill>
                  <a:srgbClr val="FF0000"/>
                </a:solidFill>
              </a:rPr>
              <a:t>筛选预训练和监督微调学习的语料</a:t>
            </a:r>
            <a:r>
              <a:rPr lang="zh-CN" altLang="en-US">
                <a:solidFill>
                  <a:srgbClr val="FF0000"/>
                </a:solidFill>
              </a:rPr>
              <a:t>数据</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9857740" cy="533400"/>
          </a:xfrm>
        </p:spPr>
        <p:txBody>
          <a:bodyPr/>
          <a:p>
            <a:pPr algn="l"/>
            <a:r>
              <a:rPr dirty="0">
                <a:sym typeface="微软雅黑" panose="020B0503020204020204" pitchFamily="34" charset="-122"/>
              </a:rPr>
              <a:t>认知</a:t>
            </a:r>
            <a:r>
              <a:rPr dirty="0">
                <a:sym typeface="微软雅黑" panose="020B0503020204020204" pitchFamily="34" charset="-122"/>
              </a:rPr>
              <a:t>学习</a:t>
            </a:r>
            <a:endParaRPr dirty="0">
              <a:sym typeface="微软雅黑" panose="020B0503020204020204" pitchFamily="34" charset="-122"/>
            </a:endParaRPr>
          </a:p>
        </p:txBody>
      </p:sp>
      <p:sp>
        <p:nvSpPr>
          <p:cNvPr id="9" name="文本框 8"/>
          <p:cNvSpPr txBox="1"/>
          <p:nvPr>
            <p:custDataLst>
              <p:tags r:id="rId2"/>
            </p:custDataLst>
          </p:nvPr>
        </p:nvSpPr>
        <p:spPr>
          <a:xfrm>
            <a:off x="367030" y="760095"/>
            <a:ext cx="11598910" cy="4707890"/>
          </a:xfrm>
          <a:prstGeom prst="rect">
            <a:avLst/>
          </a:prstGeom>
          <a:noFill/>
        </p:spPr>
        <p:txBody>
          <a:bodyPr wrap="square" rtlCol="0">
            <a:spAutoFit/>
          </a:bodyPr>
          <a:p>
            <a:r>
              <a:rPr lang="zh-CN" altLang="en-US" sz="2000">
                <a:latin typeface="+mn-ea"/>
                <a:cs typeface="+mn-ea"/>
              </a:rPr>
              <a:t>ChatGPT意味着大模型已经基本掌握人类语言，通过指令微调心领神会用户意图并完成任务。然而，人类高级认知能力体现在复杂任务的解决能力，有能力将从未遇到过的复杂任务拆解为已知解决方案的简单任务，然后基于简单任务的推理最终完成任务。而且在这个过程中，并</a:t>
            </a:r>
            <a:r>
              <a:rPr lang="zh-CN" altLang="en-US" sz="2000" b="1">
                <a:latin typeface="+mn-ea"/>
                <a:cs typeface="+mn-ea"/>
              </a:rPr>
              <a:t>不谋求将所有信息都记在人脑中，而是善于利用各种外部工具</a:t>
            </a:r>
            <a:r>
              <a:rPr lang="zh-CN" altLang="en-US" sz="2000">
                <a:latin typeface="+mn-ea"/>
                <a:cs typeface="+mn-ea"/>
              </a:rPr>
              <a:t>。这将是大模型未来值得探索的重要方向。现在大模型虽然在很多方面取得了显著突破，但是生成幻觉问题依然严重，在专业领域任务上面临不可信、不专业的挑战。</a:t>
            </a:r>
            <a:endParaRPr lang="zh-CN" altLang="en-US" sz="2000">
              <a:latin typeface="+mn-ea"/>
              <a:cs typeface="+mn-ea"/>
            </a:endParaRPr>
          </a:p>
          <a:p>
            <a:endParaRPr lang="zh-CN" altLang="en-US" sz="2000">
              <a:latin typeface="+mn-ea"/>
              <a:cs typeface="+mn-ea"/>
            </a:endParaRPr>
          </a:p>
          <a:p>
            <a:pPr marL="342900" indent="-342900">
              <a:buFont typeface="Arial" panose="020B0604020202020204" pitchFamily="34" charset="0"/>
              <a:buChar char="•"/>
            </a:pPr>
            <a:r>
              <a:rPr lang="zh-CN" altLang="en-US" sz="2000">
                <a:latin typeface="+mn-ea"/>
                <a:cs typeface="+mn-ea"/>
              </a:rPr>
              <a:t>外部</a:t>
            </a:r>
            <a:r>
              <a:rPr lang="zh-CN" altLang="en-US" sz="2000">
                <a:latin typeface="+mn-ea"/>
                <a:cs typeface="+mn-ea"/>
              </a:rPr>
              <a:t>验证</a:t>
            </a:r>
            <a:endParaRPr lang="zh-CN" altLang="en-US" sz="2000">
              <a:latin typeface="+mn-ea"/>
              <a:cs typeface="+mn-ea"/>
            </a:endParaRPr>
          </a:p>
          <a:p>
            <a:pPr marL="800100" lvl="1" indent="-342900">
              <a:buFont typeface="Arial" panose="020B0604020202020204" pitchFamily="34" charset="0"/>
              <a:buChar char="•"/>
            </a:pPr>
            <a:r>
              <a:rPr lang="en-US" altLang="zh-CN" sz="2000">
                <a:latin typeface="+mn-ea"/>
                <a:cs typeface="+mn-ea"/>
                <a:sym typeface="+mn-ea"/>
              </a:rPr>
              <a:t>Toolformer</a:t>
            </a: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sym typeface="+mn-ea"/>
              </a:rPr>
              <a:t>WebGPT</a:t>
            </a: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sym typeface="+mn-ea"/>
              </a:rPr>
              <a:t>WebCPM</a:t>
            </a:r>
            <a:endParaRPr lang="en-US" altLang="zh-CN" sz="2000">
              <a:latin typeface="+mn-ea"/>
              <a:cs typeface="+mn-ea"/>
              <a:sym typeface="+mn-ea"/>
            </a:endParaRPr>
          </a:p>
          <a:p>
            <a:pPr marL="800100" lvl="1" indent="-342900">
              <a:buFont typeface="Arial" panose="020B0604020202020204" pitchFamily="34" charset="0"/>
              <a:buChar char="•"/>
            </a:pPr>
            <a:r>
              <a:rPr lang="en-US" altLang="zh-CN" sz="2000">
                <a:sym typeface="+mn-ea"/>
              </a:rPr>
              <a:t>API-Bank</a:t>
            </a: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sym typeface="+mn-ea"/>
              </a:rPr>
              <a:t>LLM + </a:t>
            </a:r>
            <a:r>
              <a:rPr lang="zh-CN" altLang="en-US" sz="2000">
                <a:latin typeface="+mn-ea"/>
                <a:cs typeface="+mn-ea"/>
                <a:sym typeface="+mn-ea"/>
              </a:rPr>
              <a:t>插件</a:t>
            </a:r>
            <a:r>
              <a:rPr lang="en-US" altLang="zh-CN" sz="2000">
                <a:latin typeface="+mn-ea"/>
                <a:cs typeface="+mn-ea"/>
                <a:sym typeface="+mn-ea"/>
              </a:rPr>
              <a:t> (Prompt + </a:t>
            </a:r>
            <a:r>
              <a:rPr lang="zh-CN" altLang="en-US" sz="2000">
                <a:latin typeface="+mn-ea"/>
                <a:cs typeface="+mn-ea"/>
                <a:sym typeface="+mn-ea"/>
              </a:rPr>
              <a:t>搜索引擎、特定知识库、天气</a:t>
            </a:r>
            <a:r>
              <a:rPr lang="en-US" altLang="zh-CN" sz="2000">
                <a:latin typeface="+mn-ea"/>
                <a:cs typeface="+mn-ea"/>
                <a:sym typeface="+mn-ea"/>
              </a:rPr>
              <a:t>API</a:t>
            </a:r>
            <a:r>
              <a:rPr lang="zh-CN" altLang="en-US" sz="2000">
                <a:latin typeface="+mn-ea"/>
                <a:cs typeface="+mn-ea"/>
                <a:sym typeface="+mn-ea"/>
              </a:rPr>
              <a:t>、计算器</a:t>
            </a:r>
            <a:r>
              <a:rPr lang="en-US" altLang="zh-CN" sz="2000">
                <a:latin typeface="+mn-ea"/>
                <a:cs typeface="+mn-ea"/>
                <a:sym typeface="+mn-ea"/>
              </a:rPr>
              <a:t>API)</a:t>
            </a:r>
            <a:endParaRPr lang="zh-CN" altLang="en-US" sz="2000">
              <a:latin typeface="+mn-ea"/>
              <a:cs typeface="+mn-ea"/>
            </a:endParaRPr>
          </a:p>
          <a:p>
            <a:pPr marL="342900" indent="-342900">
              <a:buFont typeface="Arial" panose="020B0604020202020204" pitchFamily="34" charset="0"/>
              <a:buChar char="•"/>
            </a:pPr>
            <a:r>
              <a:rPr lang="zh-CN" altLang="en-US" sz="2000">
                <a:latin typeface="+mn-ea"/>
                <a:cs typeface="+mn-ea"/>
              </a:rPr>
              <a:t>内部</a:t>
            </a:r>
            <a:r>
              <a:rPr lang="zh-CN" altLang="en-US" sz="2000">
                <a:latin typeface="+mn-ea"/>
                <a:cs typeface="+mn-ea"/>
              </a:rPr>
              <a:t>验证</a:t>
            </a:r>
            <a:endParaRPr lang="zh-CN" altLang="en-US" sz="2000">
              <a:latin typeface="+mn-ea"/>
              <a:cs typeface="+mn-ea"/>
            </a:endParaRPr>
          </a:p>
          <a:p>
            <a:pPr marL="800100" lvl="1" indent="-342900">
              <a:buFont typeface="Arial" panose="020B0604020202020204" pitchFamily="34" charset="0"/>
              <a:buChar char="•"/>
            </a:pPr>
            <a:r>
              <a:rPr lang="en-US" altLang="zh-CN" sz="2000">
                <a:latin typeface="+mn-ea"/>
                <a:cs typeface="+mn-ea"/>
              </a:rPr>
              <a:t>Inference-Time Intervention</a:t>
            </a: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rPr>
              <a:t>Metacognitive Prompting</a:t>
            </a:r>
            <a:endParaRPr lang="en-US" altLang="zh-CN" sz="20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9857740" cy="533400"/>
          </a:xfrm>
        </p:spPr>
        <p:txBody>
          <a:bodyPr/>
          <a:p>
            <a:pPr algn="l"/>
            <a:r>
              <a:rPr dirty="0">
                <a:sym typeface="微软雅黑" panose="020B0503020204020204" pitchFamily="34" charset="-122"/>
              </a:rPr>
              <a:t>认知</a:t>
            </a:r>
            <a:r>
              <a:rPr dirty="0">
                <a:sym typeface="微软雅黑" panose="020B0503020204020204" pitchFamily="34" charset="-122"/>
              </a:rPr>
              <a:t>学习</a:t>
            </a:r>
            <a:endParaRPr dirty="0">
              <a:sym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701040" y="638175"/>
            <a:ext cx="4629150" cy="2870200"/>
          </a:xfrm>
          <a:prstGeom prst="rect">
            <a:avLst/>
          </a:prstGeom>
        </p:spPr>
      </p:pic>
      <p:sp>
        <p:nvSpPr>
          <p:cNvPr id="4" name="文本框 3"/>
          <p:cNvSpPr txBox="1"/>
          <p:nvPr>
            <p:custDataLst>
              <p:tags r:id="rId4"/>
            </p:custDataLst>
          </p:nvPr>
        </p:nvSpPr>
        <p:spPr>
          <a:xfrm>
            <a:off x="924560" y="3474085"/>
            <a:ext cx="4045585" cy="368300"/>
          </a:xfrm>
          <a:prstGeom prst="rect">
            <a:avLst/>
          </a:prstGeom>
          <a:noFill/>
        </p:spPr>
        <p:txBody>
          <a:bodyPr wrap="square" rtlCol="0">
            <a:spAutoFit/>
          </a:bodyPr>
          <a:p>
            <a:pPr algn="ctr"/>
            <a:r>
              <a:rPr lang="en-US" altLang="zh-CN"/>
              <a:t>ITI: https://arxiv.org/abs/2306.03341</a:t>
            </a:r>
            <a:endParaRPr lang="en-US" altLang="zh-CN"/>
          </a:p>
        </p:txBody>
      </p:sp>
      <p:pic>
        <p:nvPicPr>
          <p:cNvPr id="5" name="图片 4"/>
          <p:cNvPicPr>
            <a:picLocks noChangeAspect="1"/>
          </p:cNvPicPr>
          <p:nvPr>
            <p:custDataLst>
              <p:tags r:id="rId5"/>
            </p:custDataLst>
          </p:nvPr>
        </p:nvPicPr>
        <p:blipFill>
          <a:blip r:embed="rId6"/>
          <a:stretch>
            <a:fillRect/>
          </a:stretch>
        </p:blipFill>
        <p:spPr>
          <a:xfrm>
            <a:off x="6172200" y="1295400"/>
            <a:ext cx="4484370" cy="2354580"/>
          </a:xfrm>
          <a:prstGeom prst="rect">
            <a:avLst/>
          </a:prstGeom>
        </p:spPr>
      </p:pic>
      <p:sp>
        <p:nvSpPr>
          <p:cNvPr id="6" name="文本框 5"/>
          <p:cNvSpPr txBox="1"/>
          <p:nvPr>
            <p:custDataLst>
              <p:tags r:id="rId7"/>
            </p:custDataLst>
          </p:nvPr>
        </p:nvSpPr>
        <p:spPr>
          <a:xfrm>
            <a:off x="6468110" y="3733800"/>
            <a:ext cx="4045585" cy="368300"/>
          </a:xfrm>
          <a:prstGeom prst="rect">
            <a:avLst/>
          </a:prstGeom>
          <a:noFill/>
        </p:spPr>
        <p:txBody>
          <a:bodyPr wrap="square" rtlCol="0">
            <a:spAutoFit/>
          </a:bodyPr>
          <a:p>
            <a:pPr algn="ctr"/>
            <a:r>
              <a:rPr lang="en-US" altLang="zh-CN"/>
              <a:t>LATM: https://arxiv.org/abs/2305.17126</a:t>
            </a:r>
            <a:endParaRPr lang="en-US" altLang="zh-CN"/>
          </a:p>
        </p:txBody>
      </p:sp>
      <p:pic>
        <p:nvPicPr>
          <p:cNvPr id="8" name="图片 7"/>
          <p:cNvPicPr>
            <a:picLocks noChangeAspect="1"/>
          </p:cNvPicPr>
          <p:nvPr>
            <p:custDataLst>
              <p:tags r:id="rId8"/>
            </p:custDataLst>
          </p:nvPr>
        </p:nvPicPr>
        <p:blipFill>
          <a:blip r:embed="rId9"/>
          <a:stretch>
            <a:fillRect/>
          </a:stretch>
        </p:blipFill>
        <p:spPr>
          <a:xfrm>
            <a:off x="490220" y="3810000"/>
            <a:ext cx="4914265" cy="2624455"/>
          </a:xfrm>
          <a:prstGeom prst="rect">
            <a:avLst/>
          </a:prstGeom>
        </p:spPr>
      </p:pic>
      <p:sp>
        <p:nvSpPr>
          <p:cNvPr id="7" name="文本框 6"/>
          <p:cNvSpPr txBox="1"/>
          <p:nvPr>
            <p:custDataLst>
              <p:tags r:id="rId10"/>
            </p:custDataLst>
          </p:nvPr>
        </p:nvSpPr>
        <p:spPr>
          <a:xfrm>
            <a:off x="701040" y="6400800"/>
            <a:ext cx="4491990" cy="368300"/>
          </a:xfrm>
          <a:prstGeom prst="rect">
            <a:avLst/>
          </a:prstGeom>
          <a:noFill/>
        </p:spPr>
        <p:txBody>
          <a:bodyPr wrap="square" rtlCol="0">
            <a:spAutoFit/>
          </a:bodyPr>
          <a:p>
            <a:pPr algn="ctr"/>
            <a:r>
              <a:rPr lang="en-US" altLang="zh-CN"/>
              <a:t>API-B</a:t>
            </a:r>
            <a:r>
              <a:rPr lang="en-US" altLang="zh-CN"/>
              <a:t>ank: https://arxiv.org/abs/2304.08244</a:t>
            </a:r>
            <a:endParaRPr lang="en-US" altLang="zh-CN"/>
          </a:p>
        </p:txBody>
      </p:sp>
      <p:sp>
        <p:nvSpPr>
          <p:cNvPr id="10" name="文本框 9"/>
          <p:cNvSpPr txBox="1"/>
          <p:nvPr>
            <p:custDataLst>
              <p:tags r:id="rId11"/>
            </p:custDataLst>
          </p:nvPr>
        </p:nvSpPr>
        <p:spPr>
          <a:xfrm>
            <a:off x="5858510" y="4648200"/>
            <a:ext cx="6049645" cy="1198880"/>
          </a:xfrm>
          <a:prstGeom prst="rect">
            <a:avLst/>
          </a:prstGeom>
          <a:noFill/>
        </p:spPr>
        <p:txBody>
          <a:bodyPr wrap="square" rtlCol="0">
            <a:spAutoFit/>
          </a:bodyPr>
          <a:p>
            <a:r>
              <a:rPr lang="en-US" altLang="zh-CN"/>
              <a:t>Tool Learning</a:t>
            </a:r>
            <a:r>
              <a:rPr lang="zh-CN" altLang="en-US"/>
              <a:t>三个代表性</a:t>
            </a:r>
            <a:r>
              <a:rPr lang="zh-CN" altLang="en-US"/>
              <a:t>方向：</a:t>
            </a:r>
            <a:endParaRPr lang="zh-CN" altLang="en-US"/>
          </a:p>
          <a:p>
            <a:pPr marL="342900" indent="-342900">
              <a:buAutoNum type="arabicPeriod"/>
            </a:pPr>
            <a:r>
              <a:rPr lang="zh-CN" altLang="en-US"/>
              <a:t>从模型出发探索内部真实性机理。如</a:t>
            </a:r>
            <a:r>
              <a:rPr lang="en-US" altLang="zh-CN"/>
              <a:t>ITI</a:t>
            </a:r>
            <a:r>
              <a:rPr lang="zh-CN" altLang="en-US"/>
              <a:t>；</a:t>
            </a:r>
            <a:endParaRPr lang="zh-CN" altLang="en-US"/>
          </a:p>
          <a:p>
            <a:pPr marL="342900" indent="-342900">
              <a:buAutoNum type="arabicPeriod"/>
            </a:pPr>
            <a:r>
              <a:rPr lang="zh-CN" altLang="en-US"/>
              <a:t>从外部</a:t>
            </a:r>
            <a:r>
              <a:rPr lang="en-US" altLang="zh-CN"/>
              <a:t>API</a:t>
            </a:r>
            <a:r>
              <a:rPr lang="zh-CN" altLang="en-US"/>
              <a:t>使用出发，让模型学会调用工具。如</a:t>
            </a:r>
            <a:r>
              <a:rPr lang="en-US" altLang="zh-CN"/>
              <a:t>API-Bank</a:t>
            </a:r>
            <a:r>
              <a:rPr lang="zh-CN" altLang="en-US"/>
              <a:t>；</a:t>
            </a:r>
            <a:endParaRPr lang="zh-CN" altLang="en-US"/>
          </a:p>
          <a:p>
            <a:pPr marL="342900" indent="-342900">
              <a:buAutoNum type="arabicPeriod"/>
            </a:pPr>
            <a:r>
              <a:rPr lang="zh-CN" altLang="en-US"/>
              <a:t>从大小模型配合角度出发。如</a:t>
            </a:r>
            <a:r>
              <a:rPr lang="en-US" altLang="zh-CN"/>
              <a:t>LATM</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61540" y="3106420"/>
            <a:ext cx="7868285" cy="645160"/>
          </a:xfrm>
          <a:prstGeom prst="rect">
            <a:avLst/>
          </a:prstGeom>
          <a:noFill/>
        </p:spPr>
        <p:txBody>
          <a:bodyPr wrap="square" rtlCol="0">
            <a:spAutoFit/>
          </a:bodyPr>
          <a:p>
            <a:pPr algn="ctr"/>
            <a:r>
              <a:rPr lang="en-US" altLang="zh-CN" sz="3600"/>
              <a:t>A</a:t>
            </a:r>
            <a:r>
              <a:rPr lang="en-US" altLang="zh-CN" sz="3600"/>
              <a:t>gent</a:t>
            </a:r>
            <a:endParaRPr lang="en-US" altLang="zh-CN"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9857740" cy="533400"/>
          </a:xfrm>
        </p:spPr>
        <p:txBody>
          <a:bodyPr/>
          <a:p>
            <a:pPr algn="l"/>
            <a:r>
              <a:rPr lang="en-US" altLang="zh-CN" dirty="0">
                <a:sym typeface="微软雅黑" panose="020B0503020204020204" pitchFamily="34" charset="-122"/>
              </a:rPr>
              <a:t>A</a:t>
            </a:r>
            <a:r>
              <a:rPr lang="en-US" altLang="zh-CN" dirty="0">
                <a:sym typeface="微软雅黑" panose="020B0503020204020204" pitchFamily="34" charset="-122"/>
              </a:rPr>
              <a:t>gent</a:t>
            </a:r>
            <a:endParaRPr lang="en-US" altLang="zh-CN" dirty="0">
              <a:sym typeface="微软雅黑" panose="020B0503020204020204" pitchFamily="34" charset="-122"/>
            </a:endParaRPr>
          </a:p>
        </p:txBody>
      </p:sp>
      <p:pic>
        <p:nvPicPr>
          <p:cNvPr id="9" name="图片 8"/>
          <p:cNvPicPr>
            <a:picLocks noChangeAspect="1"/>
          </p:cNvPicPr>
          <p:nvPr>
            <p:custDataLst>
              <p:tags r:id="rId2"/>
            </p:custDataLst>
          </p:nvPr>
        </p:nvPicPr>
        <p:blipFill>
          <a:blip r:embed="rId3"/>
          <a:srcRect b="9514"/>
          <a:stretch>
            <a:fillRect/>
          </a:stretch>
        </p:blipFill>
        <p:spPr>
          <a:xfrm>
            <a:off x="1607820" y="435610"/>
            <a:ext cx="8975725" cy="4070350"/>
          </a:xfrm>
          <a:prstGeom prst="rect">
            <a:avLst/>
          </a:prstGeom>
        </p:spPr>
      </p:pic>
      <p:sp>
        <p:nvSpPr>
          <p:cNvPr id="11" name="文本框 10"/>
          <p:cNvSpPr txBox="1"/>
          <p:nvPr>
            <p:custDataLst>
              <p:tags r:id="rId4"/>
            </p:custDataLst>
          </p:nvPr>
        </p:nvSpPr>
        <p:spPr>
          <a:xfrm>
            <a:off x="3733800" y="6417310"/>
            <a:ext cx="4420870" cy="368300"/>
          </a:xfrm>
          <a:prstGeom prst="rect">
            <a:avLst/>
          </a:prstGeom>
          <a:noFill/>
        </p:spPr>
        <p:txBody>
          <a:bodyPr wrap="square" rtlCol="0">
            <a:spAutoFit/>
          </a:bodyPr>
          <a:p>
            <a:r>
              <a:rPr lang="zh-CN" altLang="en-US"/>
              <a:t>https://arxiv.org/pdf/2308.11432v1.pdf</a:t>
            </a:r>
            <a:endParaRPr lang="zh-CN" altLang="en-US"/>
          </a:p>
        </p:txBody>
      </p:sp>
      <p:sp>
        <p:nvSpPr>
          <p:cNvPr id="2" name="文本框 1"/>
          <p:cNvSpPr txBox="1"/>
          <p:nvPr/>
        </p:nvSpPr>
        <p:spPr>
          <a:xfrm>
            <a:off x="1752600" y="4505960"/>
            <a:ext cx="1981200" cy="1198880"/>
          </a:xfrm>
          <a:prstGeom prst="rect">
            <a:avLst/>
          </a:prstGeom>
          <a:noFill/>
        </p:spPr>
        <p:txBody>
          <a:bodyPr wrap="square" rtlCol="0">
            <a:spAutoFit/>
          </a:bodyPr>
          <a:p>
            <a:r>
              <a:rPr lang="zh-CN" altLang="en-US"/>
              <a:t>识别智能体角色。自主智能体通过特定角色执行特定</a:t>
            </a:r>
            <a:r>
              <a:rPr lang="zh-CN" altLang="en-US"/>
              <a:t>任务。</a:t>
            </a:r>
            <a:endParaRPr lang="zh-CN" altLang="en-US"/>
          </a:p>
        </p:txBody>
      </p:sp>
      <p:sp>
        <p:nvSpPr>
          <p:cNvPr id="4" name="文本框 3"/>
          <p:cNvSpPr txBox="1"/>
          <p:nvPr>
            <p:custDataLst>
              <p:tags r:id="rId5"/>
            </p:custDataLst>
          </p:nvPr>
        </p:nvSpPr>
        <p:spPr>
          <a:xfrm>
            <a:off x="3860800" y="4505960"/>
            <a:ext cx="1981200" cy="1476375"/>
          </a:xfrm>
          <a:prstGeom prst="rect">
            <a:avLst/>
          </a:prstGeom>
          <a:noFill/>
        </p:spPr>
        <p:txBody>
          <a:bodyPr wrap="square" rtlCol="0">
            <a:spAutoFit/>
          </a:bodyPr>
          <a:p>
            <a:r>
              <a:rPr lang="zh-CN" altLang="en-US"/>
              <a:t>将智能体置于动态环境中，使智能体能够回忆过去的行为并计划未来的</a:t>
            </a:r>
            <a:r>
              <a:rPr lang="zh-CN" altLang="en-US"/>
              <a:t>行动。</a:t>
            </a:r>
            <a:endParaRPr lang="zh-CN" altLang="en-US"/>
          </a:p>
        </p:txBody>
      </p:sp>
      <p:sp>
        <p:nvSpPr>
          <p:cNvPr id="5" name="文本框 4"/>
          <p:cNvSpPr txBox="1"/>
          <p:nvPr>
            <p:custDataLst>
              <p:tags r:id="rId6"/>
            </p:custDataLst>
          </p:nvPr>
        </p:nvSpPr>
        <p:spPr>
          <a:xfrm>
            <a:off x="6029960" y="4505960"/>
            <a:ext cx="1981200" cy="1198880"/>
          </a:xfrm>
          <a:prstGeom prst="rect">
            <a:avLst/>
          </a:prstGeom>
          <a:noFill/>
        </p:spPr>
        <p:txBody>
          <a:bodyPr wrap="square" rtlCol="0">
            <a:spAutoFit/>
          </a:bodyPr>
          <a:p>
            <a:r>
              <a:rPr lang="zh-CN" altLang="en-US"/>
              <a:t>将复杂任务分解成许多步骤，还需对过去行为进行反思和</a:t>
            </a:r>
            <a:r>
              <a:rPr lang="zh-CN" altLang="en-US"/>
              <a:t>提炼。</a:t>
            </a:r>
            <a:endParaRPr lang="zh-CN" altLang="en-US"/>
          </a:p>
        </p:txBody>
      </p:sp>
      <p:sp>
        <p:nvSpPr>
          <p:cNvPr id="6" name="文本框 5"/>
          <p:cNvSpPr txBox="1"/>
          <p:nvPr>
            <p:custDataLst>
              <p:tags r:id="rId7"/>
            </p:custDataLst>
          </p:nvPr>
        </p:nvSpPr>
        <p:spPr>
          <a:xfrm>
            <a:off x="8138160" y="4505960"/>
            <a:ext cx="1981200" cy="1753235"/>
          </a:xfrm>
          <a:prstGeom prst="rect">
            <a:avLst/>
          </a:prstGeom>
          <a:noFill/>
        </p:spPr>
        <p:txBody>
          <a:bodyPr wrap="square" rtlCol="0">
            <a:spAutoFit/>
          </a:bodyPr>
          <a:p>
            <a:r>
              <a:rPr lang="zh-CN" altLang="en-US"/>
              <a:t>负责将智能体决策转为具体输出。它直接与环境交互，决定智能体完成任务的</a:t>
            </a:r>
            <a:r>
              <a:rPr lang="zh-CN" altLang="en-US"/>
              <a:t>有效性。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a:off x="3982085" y="793750"/>
            <a:ext cx="7828280" cy="23190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solidFill>
                <a:schemeClr val="tx1"/>
              </a:solidFill>
              <a:sym typeface="+mn-ea"/>
            </a:endParaRPr>
          </a:p>
        </p:txBody>
      </p:sp>
      <p:sp>
        <p:nvSpPr>
          <p:cNvPr id="2" name="标题 1"/>
          <p:cNvSpPr>
            <a:spLocks noGrp="1"/>
          </p:cNvSpPr>
          <p:nvPr>
            <p:ph type="title"/>
          </p:nvPr>
        </p:nvSpPr>
        <p:spPr/>
        <p:txBody>
          <a:bodyPr/>
          <a:lstStyle/>
          <a:p>
            <a:pPr algn="l"/>
            <a:r>
              <a:rPr lang="en-US" altLang="zh-CN" dirty="0">
                <a:sym typeface="微软雅黑" panose="020B0503020204020204" pitchFamily="34" charset="-122"/>
              </a:rPr>
              <a:t>Task F</a:t>
            </a:r>
            <a:r>
              <a:rPr lang="en-US" altLang="zh-CN" dirty="0">
                <a:sym typeface="微软雅黑" panose="020B0503020204020204" pitchFamily="34" charset="-122"/>
              </a:rPr>
              <a:t>low</a:t>
            </a:r>
            <a:endParaRPr lang="en-US" altLang="zh-CN" dirty="0">
              <a:sym typeface="微软雅黑" panose="020B0503020204020204" pitchFamily="34" charset="-122"/>
            </a:endParaRPr>
          </a:p>
        </p:txBody>
      </p:sp>
      <p:pic>
        <p:nvPicPr>
          <p:cNvPr id="18" name="图片 17" descr="1"/>
          <p:cNvPicPr>
            <a:picLocks noChangeAspect="1"/>
          </p:cNvPicPr>
          <p:nvPr>
            <p:custDataLst>
              <p:tags r:id="rId2"/>
            </p:custDataLst>
          </p:nvPr>
        </p:nvPicPr>
        <p:blipFill>
          <a:blip r:embed="rId3"/>
          <a:stretch>
            <a:fillRect/>
          </a:stretch>
        </p:blipFill>
        <p:spPr>
          <a:xfrm>
            <a:off x="5743575" y="1072515"/>
            <a:ext cx="704850" cy="704850"/>
          </a:xfrm>
          <a:prstGeom prst="rect">
            <a:avLst/>
          </a:prstGeom>
        </p:spPr>
      </p:pic>
      <p:sp>
        <p:nvSpPr>
          <p:cNvPr id="6" name="矩形 5"/>
          <p:cNvSpPr/>
          <p:nvPr>
            <p:custDataLst>
              <p:tags r:id="rId4"/>
            </p:custDataLst>
          </p:nvPr>
        </p:nvSpPr>
        <p:spPr>
          <a:xfrm>
            <a:off x="575945" y="981710"/>
            <a:ext cx="2272665" cy="1981835"/>
          </a:xfrm>
          <a:prstGeom prst="rect">
            <a:avLst/>
          </a:prstGeom>
          <a:noFill/>
          <a:ln w="158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sym typeface="+mn-ea"/>
            </a:endParaRPr>
          </a:p>
        </p:txBody>
      </p:sp>
      <p:sp>
        <p:nvSpPr>
          <p:cNvPr id="8" name="文本框 7"/>
          <p:cNvSpPr txBox="1"/>
          <p:nvPr/>
        </p:nvSpPr>
        <p:spPr>
          <a:xfrm>
            <a:off x="554990" y="1009650"/>
            <a:ext cx="2411095" cy="2030095"/>
          </a:xfrm>
          <a:prstGeom prst="rect">
            <a:avLst/>
          </a:prstGeom>
          <a:noFill/>
        </p:spPr>
        <p:txBody>
          <a:bodyPr wrap="square" rtlCol="0">
            <a:spAutoFit/>
          </a:bodyPr>
          <a:p>
            <a:pPr marL="285750" indent="-285750">
              <a:buFont typeface="Arial" panose="020B0604020202020204" pitchFamily="34" charset="0"/>
              <a:buChar char="•"/>
            </a:pPr>
            <a:r>
              <a:rPr lang="en-US" altLang="zh-CN">
                <a:sym typeface="+mn-ea"/>
              </a:rPr>
              <a:t>I</a:t>
            </a:r>
            <a:r>
              <a:rPr lang="zh-CN" altLang="en-US">
                <a:sym typeface="+mn-ea"/>
              </a:rPr>
              <a:t>nformation</a:t>
            </a:r>
            <a:r>
              <a:rPr lang="en-US" altLang="zh-CN">
                <a:sym typeface="+mn-ea"/>
              </a:rPr>
              <a:t> from news (1000 </a:t>
            </a:r>
            <a:r>
              <a:rPr lang="en-US" altLang="zh-CN">
                <a:sym typeface="+mn-ea"/>
              </a:rPr>
              <a:t>examples)</a:t>
            </a:r>
            <a:endParaRPr lang="en-US" altLang="zh-CN">
              <a:sym typeface="+mn-ea"/>
            </a:endParaRPr>
          </a:p>
          <a:p>
            <a:pPr marL="285750" indent="-285750">
              <a:buFont typeface="Arial" panose="020B0604020202020204" pitchFamily="34" charset="0"/>
              <a:buChar char="•"/>
            </a:pPr>
            <a:r>
              <a:rPr>
                <a:sym typeface="+mn-ea"/>
              </a:rPr>
              <a:t>Information generated by ChatGPT</a:t>
            </a:r>
            <a:r>
              <a:rPr lang="en-US">
                <a:sym typeface="+mn-ea"/>
              </a:rPr>
              <a:t> </a:t>
            </a:r>
            <a:r>
              <a:rPr lang="en-US" altLang="zh-CN">
                <a:sym typeface="+mn-ea"/>
              </a:rPr>
              <a:t>(1000 </a:t>
            </a:r>
            <a:r>
              <a:rPr lang="en-US" altLang="zh-CN">
                <a:sym typeface="+mn-ea"/>
              </a:rPr>
              <a:t>examples)</a:t>
            </a:r>
            <a:endParaRPr lang="en-US">
              <a:sym typeface="+mn-ea"/>
            </a:endParaRPr>
          </a:p>
        </p:txBody>
      </p:sp>
      <p:cxnSp>
        <p:nvCxnSpPr>
          <p:cNvPr id="9" name="直接箭头连接符 8"/>
          <p:cNvCxnSpPr>
            <a:stCxn id="6" idx="3"/>
            <a:endCxn id="10" idx="1"/>
          </p:cNvCxnSpPr>
          <p:nvPr/>
        </p:nvCxnSpPr>
        <p:spPr>
          <a:xfrm>
            <a:off x="2848610" y="1972945"/>
            <a:ext cx="135763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0" name="矩形 9"/>
          <p:cNvSpPr/>
          <p:nvPr>
            <p:custDataLst>
              <p:tags r:id="rId5"/>
            </p:custDataLst>
          </p:nvPr>
        </p:nvSpPr>
        <p:spPr>
          <a:xfrm>
            <a:off x="4206240" y="981710"/>
            <a:ext cx="3754120" cy="1981835"/>
          </a:xfrm>
          <a:prstGeom prst="rect">
            <a:avLst/>
          </a:prstGeom>
          <a:noFill/>
          <a:ln w="158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sym typeface="+mn-ea"/>
            </a:endParaRPr>
          </a:p>
        </p:txBody>
      </p:sp>
      <p:sp>
        <p:nvSpPr>
          <p:cNvPr id="11" name="文本框 10"/>
          <p:cNvSpPr txBox="1"/>
          <p:nvPr/>
        </p:nvSpPr>
        <p:spPr>
          <a:xfrm>
            <a:off x="4275455" y="1840865"/>
            <a:ext cx="3758565" cy="922020"/>
          </a:xfrm>
          <a:prstGeom prst="rect">
            <a:avLst/>
          </a:prstGeom>
          <a:noFill/>
        </p:spPr>
        <p:txBody>
          <a:bodyPr wrap="square" rtlCol="0">
            <a:spAutoFit/>
          </a:bodyPr>
          <a:p>
            <a:r>
              <a:rPr lang="zh-CN" altLang="en-US"/>
              <a:t>Randomly </a:t>
            </a:r>
            <a:r>
              <a:rPr lang="zh-CN" altLang="en-US" b="1"/>
              <a:t>mask out the middle information</a:t>
            </a:r>
            <a:r>
              <a:rPr lang="zh-CN" altLang="en-US"/>
              <a:t> and have ChatGPT predict the mask based on the context</a:t>
            </a:r>
            <a:endParaRPr lang="zh-CN" altLang="en-US"/>
          </a:p>
        </p:txBody>
      </p:sp>
      <p:cxnSp>
        <p:nvCxnSpPr>
          <p:cNvPr id="12" name="直接箭头连接符 11"/>
          <p:cNvCxnSpPr/>
          <p:nvPr>
            <p:custDataLst>
              <p:tags r:id="rId6"/>
            </p:custDataLst>
          </p:nvPr>
        </p:nvCxnSpPr>
        <p:spPr>
          <a:xfrm>
            <a:off x="7960360" y="1972945"/>
            <a:ext cx="135763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custDataLst>
              <p:tags r:id="rId7"/>
            </p:custDataLst>
          </p:nvPr>
        </p:nvSpPr>
        <p:spPr>
          <a:xfrm>
            <a:off x="9343390" y="981710"/>
            <a:ext cx="2272665" cy="1981835"/>
          </a:xfrm>
          <a:prstGeom prst="rect">
            <a:avLst/>
          </a:prstGeom>
          <a:noFill/>
          <a:ln w="158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sym typeface="+mn-ea"/>
            </a:endParaRPr>
          </a:p>
        </p:txBody>
      </p:sp>
      <p:sp>
        <p:nvSpPr>
          <p:cNvPr id="15" name="文本框 14"/>
          <p:cNvSpPr txBox="1"/>
          <p:nvPr>
            <p:custDataLst>
              <p:tags r:id="rId8"/>
            </p:custDataLst>
          </p:nvPr>
        </p:nvSpPr>
        <p:spPr>
          <a:xfrm>
            <a:off x="9386570" y="1485265"/>
            <a:ext cx="2058670" cy="1107440"/>
          </a:xfrm>
          <a:prstGeom prst="rect">
            <a:avLst/>
          </a:prstGeom>
          <a:noFill/>
        </p:spPr>
        <p:txBody>
          <a:bodyPr wrap="square" rtlCol="0">
            <a:noAutofit/>
          </a:bodyPr>
          <a:p>
            <a:pPr marL="285750" indent="-285750">
              <a:buFont typeface="Arial" panose="020B0604020202020204" pitchFamily="34" charset="0"/>
              <a:buChar char="•"/>
            </a:pPr>
            <a:r>
              <a:rPr lang="zh-CN" altLang="en-US"/>
              <a:t>Similarity calculatio</a:t>
            </a:r>
            <a:r>
              <a:rPr lang="en-US" altLang="zh-CN"/>
              <a:t>n</a:t>
            </a:r>
            <a:endParaRPr lang="en-US" altLang="zh-CN"/>
          </a:p>
          <a:p>
            <a:pPr marL="285750" indent="-285750">
              <a:buFont typeface="Arial" panose="020B0604020202020204" pitchFamily="34" charset="0"/>
              <a:buChar char="•"/>
            </a:pPr>
            <a:r>
              <a:rPr lang="en-US" altLang="zh-CN" strike="sngStrike">
                <a:solidFill>
                  <a:srgbClr val="FF0000"/>
                </a:solidFill>
              </a:rPr>
              <a:t>Perplexity</a:t>
            </a:r>
            <a:endParaRPr lang="en-US" altLang="zh-CN" strike="sngStrike">
              <a:solidFill>
                <a:srgbClr val="FF0000"/>
              </a:solidFill>
            </a:endParaRPr>
          </a:p>
        </p:txBody>
      </p:sp>
      <p:pic>
        <p:nvPicPr>
          <p:cNvPr id="32" name="图片 31" descr="6371.png_300-removebg-preview"/>
          <p:cNvPicPr>
            <a:picLocks noChangeAspect="1"/>
          </p:cNvPicPr>
          <p:nvPr/>
        </p:nvPicPr>
        <p:blipFill>
          <a:blip r:embed="rId9"/>
          <a:stretch>
            <a:fillRect/>
          </a:stretch>
        </p:blipFill>
        <p:spPr>
          <a:xfrm>
            <a:off x="982980" y="2462530"/>
            <a:ext cx="1458595" cy="1458595"/>
          </a:xfrm>
          <a:prstGeom prst="rect">
            <a:avLst/>
          </a:prstGeom>
        </p:spPr>
      </p:pic>
      <p:pic>
        <p:nvPicPr>
          <p:cNvPr id="37" name="图片 36" descr="1-removebg-preview"/>
          <p:cNvPicPr>
            <a:picLocks noChangeAspect="1"/>
          </p:cNvPicPr>
          <p:nvPr/>
        </p:nvPicPr>
        <p:blipFill>
          <a:blip r:embed="rId10"/>
          <a:stretch>
            <a:fillRect/>
          </a:stretch>
        </p:blipFill>
        <p:spPr>
          <a:xfrm>
            <a:off x="8206105" y="1234440"/>
            <a:ext cx="866140" cy="687705"/>
          </a:xfrm>
          <a:prstGeom prst="rect">
            <a:avLst/>
          </a:prstGeom>
        </p:spPr>
      </p:pic>
      <p:pic>
        <p:nvPicPr>
          <p:cNvPr id="3" name="图片 2" descr="6371.png_300-removebg-preview"/>
          <p:cNvPicPr>
            <a:picLocks noChangeAspect="1"/>
          </p:cNvPicPr>
          <p:nvPr>
            <p:custDataLst>
              <p:tags r:id="rId11"/>
            </p:custDataLst>
          </p:nvPr>
        </p:nvPicPr>
        <p:blipFill>
          <a:blip r:embed="rId9"/>
          <a:stretch>
            <a:fillRect/>
          </a:stretch>
        </p:blipFill>
        <p:spPr>
          <a:xfrm>
            <a:off x="5248275" y="2462530"/>
            <a:ext cx="1458595" cy="1458595"/>
          </a:xfrm>
          <a:prstGeom prst="rect">
            <a:avLst/>
          </a:prstGeom>
        </p:spPr>
      </p:pic>
      <p:sp>
        <p:nvSpPr>
          <p:cNvPr id="5" name="文本框 4"/>
          <p:cNvSpPr txBox="1"/>
          <p:nvPr>
            <p:custDataLst>
              <p:tags r:id="rId12"/>
            </p:custDataLst>
          </p:nvPr>
        </p:nvSpPr>
        <p:spPr>
          <a:xfrm>
            <a:off x="811530" y="4095750"/>
            <a:ext cx="10707370" cy="1476375"/>
          </a:xfrm>
          <a:prstGeom prst="rect">
            <a:avLst/>
          </a:prstGeom>
          <a:noFill/>
        </p:spPr>
        <p:txBody>
          <a:bodyPr wrap="square" rtlCol="0">
            <a:spAutoFit/>
          </a:bodyPr>
          <a:p>
            <a:pPr marL="285750" indent="-285750">
              <a:buFont typeface="Arial" panose="020B0604020202020204" pitchFamily="34" charset="0"/>
              <a:buChar char="•"/>
            </a:pPr>
            <a:r>
              <a:rPr lang="zh-CN" altLang="en-US"/>
              <a:t>目的：逻辑</a:t>
            </a:r>
            <a:r>
              <a:rPr lang="en-US" altLang="zh-CN"/>
              <a:t> / </a:t>
            </a:r>
            <a:r>
              <a:rPr lang="zh-CN" altLang="en-US"/>
              <a:t>思维一致性</a:t>
            </a:r>
            <a:r>
              <a:rPr lang="en-US" altLang="zh-CN"/>
              <a:t> / </a:t>
            </a:r>
            <a:r>
              <a:rPr lang="zh-CN" altLang="en-US"/>
              <a:t>自洽性</a:t>
            </a:r>
            <a:endParaRPr lang="zh-CN" altLang="en-US"/>
          </a:p>
          <a:p>
            <a:pPr marL="285750" indent="-285750">
              <a:buFont typeface="Arial" panose="020B0604020202020204" pitchFamily="34" charset="0"/>
              <a:buChar char="•"/>
            </a:pPr>
            <a:r>
              <a:rPr lang="zh-CN" altLang="en-US"/>
              <a:t>真实新闻数据来自央视新闻文字版（可扩展至2007年到2023年近</a:t>
            </a:r>
            <a:r>
              <a:rPr lang="en-US" altLang="zh-CN"/>
              <a:t>150000</a:t>
            </a:r>
            <a:r>
              <a:rPr lang="zh-CN" altLang="en-US"/>
              <a:t>条）；</a:t>
            </a:r>
            <a:endParaRPr lang="zh-CN" altLang="en-US"/>
          </a:p>
          <a:p>
            <a:pPr marL="285750" indent="-285750">
              <a:buFont typeface="Arial" panose="020B0604020202020204" pitchFamily="34" charset="0"/>
              <a:buChar char="•"/>
            </a:pPr>
            <a:r>
              <a:rPr lang="zh-CN" altLang="en-US"/>
              <a:t>生成</a:t>
            </a:r>
            <a:r>
              <a:rPr lang="zh-CN" altLang="en-US"/>
              <a:t>新闻数据由</a:t>
            </a:r>
            <a:r>
              <a:rPr lang="en-US" altLang="zh-CN"/>
              <a:t>ChatGPT</a:t>
            </a:r>
            <a:r>
              <a:rPr lang="zh-CN" altLang="en-US"/>
              <a:t>生成；</a:t>
            </a:r>
            <a:endParaRPr lang="zh-CN" altLang="en-US"/>
          </a:p>
          <a:p>
            <a:pPr marL="742950" lvl="1" indent="-285750">
              <a:buFont typeface="Arial" panose="020B0604020202020204" pitchFamily="34" charset="0"/>
              <a:buChar char="•"/>
            </a:pPr>
            <a:r>
              <a:rPr lang="zh-CN" altLang="en-US"/>
              <a:t>1. 直接生成新闻</a:t>
            </a:r>
            <a:endParaRPr lang="zh-CN" altLang="en-US"/>
          </a:p>
          <a:p>
            <a:pPr marL="742950" lvl="1" indent="-285750">
              <a:buFont typeface="Arial" panose="020B0604020202020204" pitchFamily="34" charset="0"/>
              <a:buChar char="•"/>
            </a:pPr>
            <a:r>
              <a:rPr lang="zh-CN" altLang="en-US"/>
              <a:t>2. </a:t>
            </a:r>
            <a:r>
              <a:rPr lang="zh-CN" altLang="en-US" strike="sngStrike"/>
              <a:t>读入已经发布的新闻重新改写</a:t>
            </a:r>
            <a:endParaRPr lang="zh-CN" altLang="en-US" strike="sngStrike"/>
          </a:p>
        </p:txBody>
      </p:sp>
      <p:pic>
        <p:nvPicPr>
          <p:cNvPr id="4" name="图片 3" descr="6371.png_300-removebg-preview"/>
          <p:cNvPicPr>
            <a:picLocks noChangeAspect="1"/>
          </p:cNvPicPr>
          <p:nvPr>
            <p:custDataLst>
              <p:tags r:id="rId13"/>
            </p:custDataLst>
          </p:nvPr>
        </p:nvPicPr>
        <p:blipFill>
          <a:blip r:embed="rId9"/>
          <a:stretch>
            <a:fillRect/>
          </a:stretch>
        </p:blipFill>
        <p:spPr>
          <a:xfrm>
            <a:off x="9767570" y="2406015"/>
            <a:ext cx="1458595" cy="1458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832485" y="722630"/>
            <a:ext cx="3015615" cy="295719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3954780" y="644525"/>
            <a:ext cx="4653280" cy="2964815"/>
          </a:xfrm>
          <a:prstGeom prst="rect">
            <a:avLst/>
          </a:prstGeom>
        </p:spPr>
      </p:pic>
      <p:graphicFrame>
        <p:nvGraphicFramePr>
          <p:cNvPr id="2" name="表格 1"/>
          <p:cNvGraphicFramePr/>
          <p:nvPr>
            <p:custDataLst>
              <p:tags r:id="rId5"/>
            </p:custDataLst>
          </p:nvPr>
        </p:nvGraphicFramePr>
        <p:xfrm>
          <a:off x="1059180" y="4217670"/>
          <a:ext cx="6715125" cy="856615"/>
        </p:xfrm>
        <a:graphic>
          <a:graphicData uri="http://schemas.openxmlformats.org/drawingml/2006/table">
            <a:tbl>
              <a:tblPr firstRow="1" bandRow="1">
                <a:tableStyleId>{5C22544A-7EE6-4342-B048-85BDC9FD1C3A}</a:tableStyleId>
              </a:tblPr>
              <a:tblGrid>
                <a:gridCol w="3361690"/>
                <a:gridCol w="3353435"/>
              </a:tblGrid>
              <a:tr h="441325">
                <a:tc>
                  <a:txBody>
                    <a:bodyPr/>
                    <a:p>
                      <a:pPr>
                        <a:buNone/>
                      </a:pPr>
                      <a:r>
                        <a:rPr lang="en-US" altLang="zh-CN"/>
                        <a:t>fake-mask</a:t>
                      </a:r>
                      <a:r>
                        <a:rPr lang="zh-CN" altLang="en-US"/>
                        <a:t>与</a:t>
                      </a:r>
                      <a:r>
                        <a:rPr lang="en-US" altLang="zh-CN"/>
                        <a:t>fake-mask-</a:t>
                      </a:r>
                      <a:r>
                        <a:rPr lang="en-US" altLang="zh-CN"/>
                        <a:t>predict</a:t>
                      </a:r>
                      <a:endParaRPr lang="en-US" altLang="zh-CN"/>
                    </a:p>
                  </a:txBody>
                  <a:tcPr/>
                </a:tc>
                <a:tc>
                  <a:txBody>
                    <a:bodyPr/>
                    <a:p>
                      <a:pPr>
                        <a:buNone/>
                      </a:pPr>
                      <a:r>
                        <a:rPr lang="en-US" altLang="zh-CN"/>
                        <a:t>news-mask</a:t>
                      </a:r>
                      <a:r>
                        <a:rPr lang="zh-CN" altLang="en-US"/>
                        <a:t>与</a:t>
                      </a:r>
                      <a:r>
                        <a:rPr lang="en-US" altLang="zh-CN"/>
                        <a:t>news-mask-</a:t>
                      </a:r>
                      <a:r>
                        <a:rPr lang="en-US" altLang="zh-CN"/>
                        <a:t>predict</a:t>
                      </a:r>
                      <a:endParaRPr lang="en-US" altLang="zh-CN"/>
                    </a:p>
                  </a:txBody>
                  <a:tcPr/>
                </a:tc>
              </a:tr>
              <a:tr h="415290">
                <a:tc>
                  <a:txBody>
                    <a:bodyPr/>
                    <a:p>
                      <a:pPr algn="ctr">
                        <a:buNone/>
                      </a:pPr>
                      <a:r>
                        <a:rPr lang="en-US" altLang="zh-CN"/>
                        <a:t>94.247</a:t>
                      </a:r>
                      <a:endParaRPr lang="en-US" altLang="zh-CN"/>
                    </a:p>
                  </a:txBody>
                  <a:tcPr anchor="ctr" anchorCtr="0"/>
                </a:tc>
                <a:tc>
                  <a:txBody>
                    <a:bodyPr/>
                    <a:p>
                      <a:pPr algn="ctr">
                        <a:buNone/>
                      </a:pPr>
                      <a:r>
                        <a:rPr lang="en-US" altLang="zh-CN"/>
                        <a:t>83.492</a:t>
                      </a:r>
                      <a:endParaRPr lang="en-US" altLang="zh-CN"/>
                    </a:p>
                  </a:txBody>
                  <a:tcPr anchor="ctr" anchorCtr="0"/>
                </a:tc>
              </a:tr>
            </a:tbl>
          </a:graphicData>
        </a:graphic>
      </p:graphicFrame>
      <p:sp>
        <p:nvSpPr>
          <p:cNvPr id="6" name="文本框 5"/>
          <p:cNvSpPr txBox="1"/>
          <p:nvPr/>
        </p:nvSpPr>
        <p:spPr>
          <a:xfrm>
            <a:off x="1064260" y="5125720"/>
            <a:ext cx="6729095" cy="1014730"/>
          </a:xfrm>
          <a:prstGeom prst="rect">
            <a:avLst/>
          </a:prstGeom>
          <a:noFill/>
        </p:spPr>
        <p:txBody>
          <a:bodyPr wrap="square" rtlCol="0">
            <a:spAutoFit/>
          </a:bodyPr>
          <a:p>
            <a:r>
              <a:rPr lang="en-US" altLang="zh-CN" sz="1200"/>
              <a:t>*fake-mask</a:t>
            </a:r>
            <a:r>
              <a:rPr lang="zh-CN" altLang="en-US" sz="1200"/>
              <a:t>为</a:t>
            </a:r>
            <a:r>
              <a:rPr lang="en-US" altLang="zh-CN" sz="1200"/>
              <a:t>ChatGPT</a:t>
            </a:r>
            <a:r>
              <a:rPr lang="zh-CN" altLang="en-US" sz="1200"/>
              <a:t>生成内容且隐藏掉中间</a:t>
            </a:r>
            <a:r>
              <a:rPr lang="en-US" altLang="zh-CN" sz="1200"/>
              <a:t>mask</a:t>
            </a:r>
            <a:r>
              <a:rPr lang="zh-CN" altLang="en-US" sz="1200"/>
              <a:t>后的内容；</a:t>
            </a:r>
            <a:endParaRPr lang="zh-CN" altLang="en-US" sz="1200"/>
          </a:p>
          <a:p>
            <a:r>
              <a:rPr lang="en-US" altLang="zh-CN" sz="1200"/>
              <a:t>  fake-mask-predict</a:t>
            </a:r>
            <a:r>
              <a:rPr lang="zh-CN" altLang="en-US" sz="1200"/>
              <a:t>是用</a:t>
            </a:r>
            <a:r>
              <a:rPr lang="en-US" altLang="zh-CN" sz="1200"/>
              <a:t>ChatGPT</a:t>
            </a:r>
            <a:r>
              <a:rPr lang="zh-CN" altLang="en-US" sz="1200"/>
              <a:t>对生成内容</a:t>
            </a:r>
            <a:r>
              <a:rPr lang="en-US" altLang="zh-CN" sz="1200"/>
              <a:t>mask</a:t>
            </a:r>
            <a:r>
              <a:rPr lang="zh-CN" altLang="en-US" sz="1200"/>
              <a:t>进行预测的结果；</a:t>
            </a:r>
            <a:endParaRPr lang="zh-CN" altLang="en-US" sz="1200"/>
          </a:p>
          <a:p>
            <a:r>
              <a:rPr lang="en-US" altLang="zh-CN" sz="1200"/>
              <a:t>  news-mask</a:t>
            </a:r>
            <a:r>
              <a:rPr lang="zh-CN" altLang="en-US" sz="1200"/>
              <a:t>为来自央视新闻的文字版新闻稿进行</a:t>
            </a:r>
            <a:r>
              <a:rPr lang="en-US" altLang="zh-CN" sz="1200"/>
              <a:t>mask</a:t>
            </a:r>
            <a:r>
              <a:rPr lang="zh-CN" altLang="en-US" sz="1200"/>
              <a:t>后的内容；</a:t>
            </a:r>
            <a:endParaRPr lang="zh-CN" altLang="en-US" sz="1200"/>
          </a:p>
          <a:p>
            <a:r>
              <a:rPr lang="en-US" altLang="zh-CN" sz="1200"/>
              <a:t>  news-mask-predict</a:t>
            </a:r>
            <a:r>
              <a:rPr lang="zh-CN" altLang="en-US" sz="1200"/>
              <a:t>是用</a:t>
            </a:r>
            <a:r>
              <a:rPr lang="en-US" altLang="zh-CN" sz="1200"/>
              <a:t>ChatGPT</a:t>
            </a:r>
            <a:r>
              <a:rPr lang="zh-CN" altLang="en-US" sz="1200"/>
              <a:t>对新闻稿</a:t>
            </a:r>
            <a:r>
              <a:rPr lang="zh-CN" altLang="en-US" sz="1200">
                <a:sym typeface="+mn-ea"/>
              </a:rPr>
              <a:t>内容</a:t>
            </a:r>
            <a:r>
              <a:rPr lang="en-US" altLang="zh-CN" sz="1200"/>
              <a:t>mask</a:t>
            </a:r>
            <a:r>
              <a:rPr lang="zh-CN" altLang="en-US" sz="1200"/>
              <a:t>进行预测的结果；</a:t>
            </a:r>
            <a:endParaRPr lang="zh-CN" altLang="en-US" sz="1200"/>
          </a:p>
          <a:p>
            <a:r>
              <a:rPr lang="en-US" altLang="zh-CN" sz="1200"/>
              <a:t>*fake-mask</a:t>
            </a:r>
            <a:r>
              <a:rPr lang="zh-CN" altLang="en-US" sz="1200"/>
              <a:t>和</a:t>
            </a:r>
            <a:r>
              <a:rPr lang="en-US" altLang="zh-CN" sz="1200"/>
              <a:t>news-mask</a:t>
            </a:r>
            <a:r>
              <a:rPr lang="zh-CN" altLang="en-US" sz="1200"/>
              <a:t>为从整个数据集抽样出的</a:t>
            </a:r>
            <a:r>
              <a:rPr lang="en-US" altLang="zh-CN" sz="1200"/>
              <a:t>100</a:t>
            </a:r>
            <a:r>
              <a:rPr lang="zh-CN" altLang="en-US" sz="1200"/>
              <a:t>条</a:t>
            </a:r>
            <a:r>
              <a:rPr lang="zh-CN" altLang="en-US" sz="1200"/>
              <a:t>数据；</a:t>
            </a:r>
            <a:endParaRPr lang="zh-CN" altLang="en-US" sz="1200"/>
          </a:p>
        </p:txBody>
      </p:sp>
      <p:sp>
        <p:nvSpPr>
          <p:cNvPr id="7" name="文本框 6"/>
          <p:cNvSpPr txBox="1"/>
          <p:nvPr/>
        </p:nvSpPr>
        <p:spPr>
          <a:xfrm>
            <a:off x="8936355" y="2017395"/>
            <a:ext cx="2661920" cy="460375"/>
          </a:xfrm>
          <a:prstGeom prst="rect">
            <a:avLst/>
          </a:prstGeom>
          <a:noFill/>
        </p:spPr>
        <p:txBody>
          <a:bodyPr wrap="square" rtlCol="0">
            <a:spAutoFit/>
          </a:bodyPr>
          <a:p>
            <a:pPr algn="ctr"/>
            <a:r>
              <a:rPr lang="zh-CN" altLang="en-US" sz="2400"/>
              <a:t>数据集统计信息</a:t>
            </a:r>
            <a:endParaRPr lang="zh-CN" altLang="en-US" sz="2400"/>
          </a:p>
        </p:txBody>
      </p:sp>
      <p:sp>
        <p:nvSpPr>
          <p:cNvPr id="8" name="文本框 7"/>
          <p:cNvSpPr txBox="1"/>
          <p:nvPr>
            <p:custDataLst>
              <p:tags r:id="rId6"/>
            </p:custDataLst>
          </p:nvPr>
        </p:nvSpPr>
        <p:spPr>
          <a:xfrm>
            <a:off x="8936355" y="4415790"/>
            <a:ext cx="2661920" cy="460375"/>
          </a:xfrm>
          <a:prstGeom prst="rect">
            <a:avLst/>
          </a:prstGeom>
          <a:noFill/>
        </p:spPr>
        <p:txBody>
          <a:bodyPr wrap="square" rtlCol="0">
            <a:spAutoFit/>
          </a:bodyPr>
          <a:p>
            <a:pPr algn="ctr"/>
            <a:r>
              <a:rPr lang="zh-CN" altLang="en-US" sz="2400"/>
              <a:t>实验</a:t>
            </a:r>
            <a:r>
              <a:rPr lang="zh-CN" altLang="en-US" sz="2400"/>
              <a:t>结果信息</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61540" y="3106420"/>
            <a:ext cx="7868285" cy="645160"/>
          </a:xfrm>
          <a:prstGeom prst="rect">
            <a:avLst/>
          </a:prstGeom>
          <a:noFill/>
        </p:spPr>
        <p:txBody>
          <a:bodyPr wrap="square" rtlCol="0">
            <a:spAutoFit/>
          </a:bodyPr>
          <a:p>
            <a:pPr algn="ctr"/>
            <a:r>
              <a:rPr lang="zh-CN" altLang="en-US" sz="3600"/>
              <a:t>Accountable ML</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2799715" cy="533400"/>
          </a:xfrm>
        </p:spPr>
        <p:txBody>
          <a:bodyPr/>
          <a:p>
            <a:pPr algn="l"/>
            <a:r>
              <a:rPr lang="en-US" altLang="zh-CN" dirty="0">
                <a:sym typeface="微软雅黑" panose="020B0503020204020204" pitchFamily="34" charset="-122"/>
              </a:rPr>
              <a:t>LLM</a:t>
            </a:r>
            <a:r>
              <a:rPr dirty="0">
                <a:sym typeface="微软雅黑" panose="020B0503020204020204" pitchFamily="34" charset="-122"/>
              </a:rPr>
              <a:t>研究</a:t>
            </a:r>
            <a:r>
              <a:rPr dirty="0">
                <a:sym typeface="微软雅黑" panose="020B0503020204020204" pitchFamily="34" charset="-122"/>
              </a:rPr>
              <a:t>方向</a:t>
            </a:r>
            <a:endParaRPr dirty="0">
              <a:sym typeface="微软雅黑" panose="020B0503020204020204" pitchFamily="34" charset="-122"/>
            </a:endParaRPr>
          </a:p>
        </p:txBody>
      </p:sp>
      <p:sp>
        <p:nvSpPr>
          <p:cNvPr id="6" name="文本框 5"/>
          <p:cNvSpPr txBox="1"/>
          <p:nvPr/>
        </p:nvSpPr>
        <p:spPr>
          <a:xfrm>
            <a:off x="367030" y="864870"/>
            <a:ext cx="11643995" cy="5262245"/>
          </a:xfrm>
          <a:prstGeom prst="rect">
            <a:avLst/>
          </a:prstGeom>
          <a:noFill/>
        </p:spPr>
        <p:txBody>
          <a:bodyPr wrap="square" rtlCol="0">
            <a:spAutoFit/>
          </a:bodyPr>
          <a:p>
            <a:pPr marL="342900" indent="-342900">
              <a:buAutoNum type="arabicPeriod"/>
            </a:pPr>
            <a:r>
              <a:rPr lang="zh-CN" altLang="en-US" sz="2400"/>
              <a:t>基础理论：Few/Zero-Shot Learning、</a:t>
            </a:r>
            <a:r>
              <a:rPr lang="en-US" altLang="zh-CN" sz="2400"/>
              <a:t>ICL</a:t>
            </a:r>
            <a:r>
              <a:rPr lang="zh-CN" altLang="en-US" sz="2400"/>
              <a:t>、</a:t>
            </a:r>
            <a:r>
              <a:rPr lang="en-US" altLang="zh-CN" sz="2400"/>
              <a:t>CoT</a:t>
            </a:r>
            <a:r>
              <a:rPr lang="zh-CN" altLang="en-US" sz="2400"/>
              <a:t>、Emergence是什么</a:t>
            </a:r>
            <a:endParaRPr lang="zh-CN" altLang="en-US" sz="2400"/>
          </a:p>
          <a:p>
            <a:pPr marL="342900" indent="-342900">
              <a:buAutoNum type="arabicPeriod"/>
            </a:pPr>
            <a:r>
              <a:rPr lang="zh-CN" altLang="en-US" sz="2400"/>
              <a:t>网络架构：</a:t>
            </a:r>
            <a:r>
              <a:rPr lang="en-US" altLang="zh-CN" sz="2400"/>
              <a:t>Transformer</a:t>
            </a:r>
            <a:r>
              <a:rPr lang="zh-CN" altLang="en-US" sz="2400"/>
              <a:t>是否是最终的</a:t>
            </a:r>
            <a:r>
              <a:rPr lang="zh-CN" altLang="en-US" sz="2400"/>
              <a:t>架构</a:t>
            </a:r>
            <a:endParaRPr lang="zh-CN" altLang="en-US" sz="2400"/>
          </a:p>
          <a:p>
            <a:pPr marL="342900" indent="-342900">
              <a:buAutoNum type="arabicPeriod"/>
            </a:pPr>
            <a:r>
              <a:rPr lang="zh-CN" altLang="en-US" sz="2400"/>
              <a:t>高效计算：</a:t>
            </a:r>
            <a:endParaRPr lang="zh-CN" altLang="en-US" sz="2400"/>
          </a:p>
          <a:p>
            <a:pPr marL="800100" lvl="1" indent="-342900">
              <a:buAutoNum type="arabicPeriod"/>
            </a:pPr>
            <a:r>
              <a:rPr lang="zh-CN" altLang="en-US" sz="2400"/>
              <a:t>训练</a:t>
            </a:r>
            <a:r>
              <a:rPr lang="en-US" altLang="zh-CN" sz="2400"/>
              <a:t>-</a:t>
            </a:r>
            <a:r>
              <a:rPr lang="zh-CN" altLang="en-US" sz="2400"/>
              <a:t>模型并行、</a:t>
            </a:r>
            <a:r>
              <a:rPr lang="en-US" altLang="zh-CN" sz="2400"/>
              <a:t>ZeRO3</a:t>
            </a:r>
            <a:r>
              <a:rPr lang="zh-CN" altLang="en-US" sz="2400"/>
              <a:t>、数据</a:t>
            </a:r>
            <a:r>
              <a:rPr lang="zh-CN" altLang="en-US" sz="2400"/>
              <a:t>并行</a:t>
            </a:r>
            <a:endParaRPr lang="zh-CN" altLang="en-US" sz="2400"/>
          </a:p>
          <a:p>
            <a:pPr marL="800100" lvl="1" indent="-342900">
              <a:buAutoNum type="arabicPeriod"/>
            </a:pPr>
            <a:r>
              <a:rPr lang="zh-CN" altLang="en-US" sz="2400"/>
              <a:t>推理</a:t>
            </a:r>
            <a:r>
              <a:rPr lang="en-US" altLang="zh-CN" sz="2400"/>
              <a:t>-</a:t>
            </a:r>
            <a:r>
              <a:rPr lang="zh-CN" altLang="en-US" sz="2400">
                <a:solidFill>
                  <a:schemeClr val="accent4"/>
                </a:solidFill>
              </a:rPr>
              <a:t>模型剪枝量化蒸馏，移动端嵌入</a:t>
            </a:r>
            <a:endParaRPr lang="zh-CN" altLang="en-US" sz="2400">
              <a:solidFill>
                <a:schemeClr val="accent4"/>
              </a:solidFill>
            </a:endParaRPr>
          </a:p>
          <a:p>
            <a:pPr marL="342900" indent="-342900">
              <a:buAutoNum type="arabicPeriod"/>
            </a:pPr>
            <a:r>
              <a:rPr lang="zh-CN" altLang="en-US" sz="2400"/>
              <a:t>高效适配：</a:t>
            </a:r>
            <a:r>
              <a:rPr lang="en-US" altLang="zh-CN" sz="2400"/>
              <a:t>”</a:t>
            </a:r>
            <a:r>
              <a:rPr lang="zh-CN" altLang="en-US" sz="2400"/>
              <a:t>对齐</a:t>
            </a:r>
            <a:r>
              <a:rPr lang="en-US" altLang="zh-CN" sz="2400"/>
              <a:t>”</a:t>
            </a:r>
            <a:r>
              <a:rPr lang="zh-CN" altLang="en-US" sz="2400"/>
              <a:t>到下游任务</a:t>
            </a:r>
            <a:endParaRPr lang="zh-CN" altLang="en-US" sz="2400"/>
          </a:p>
          <a:p>
            <a:pPr marL="342900" indent="-342900">
              <a:buAutoNum type="arabicPeriod"/>
            </a:pPr>
            <a:r>
              <a:rPr lang="zh-CN" altLang="en-US" sz="2400">
                <a:solidFill>
                  <a:srgbClr val="00B050"/>
                </a:solidFill>
              </a:rPr>
              <a:t>可控生成</a:t>
            </a:r>
            <a:r>
              <a:rPr lang="zh-CN" altLang="en-US" sz="2400"/>
              <a:t>：控制内容输出，对齐到人类意图</a:t>
            </a:r>
            <a:endParaRPr lang="zh-CN" altLang="en-US" sz="2400"/>
          </a:p>
          <a:p>
            <a:pPr marL="342900" indent="-342900">
              <a:buAutoNum type="arabicPeriod"/>
            </a:pPr>
            <a:r>
              <a:rPr lang="zh-CN" altLang="en-US" sz="2400">
                <a:solidFill>
                  <a:srgbClr val="00B050"/>
                </a:solidFill>
              </a:rPr>
              <a:t>安全可信</a:t>
            </a:r>
            <a:r>
              <a:rPr lang="zh-CN" altLang="en-US" sz="2400"/>
              <a:t>：防范提示注入攻击</a:t>
            </a:r>
            <a:r>
              <a:rPr lang="en-US" altLang="zh-CN" sz="2400"/>
              <a:t> (ATST)</a:t>
            </a:r>
            <a:endParaRPr lang="zh-CN" altLang="en-US" sz="2400"/>
          </a:p>
          <a:p>
            <a:pPr marL="342900" indent="-342900">
              <a:buAutoNum type="arabicPeriod"/>
            </a:pPr>
            <a:r>
              <a:rPr lang="zh-CN" altLang="en-US" sz="2400">
                <a:solidFill>
                  <a:srgbClr val="00B050"/>
                </a:solidFill>
              </a:rPr>
              <a:t>认知学习</a:t>
            </a:r>
            <a:r>
              <a:rPr lang="zh-CN" altLang="en-US" sz="2400"/>
              <a:t>：</a:t>
            </a:r>
            <a:r>
              <a:rPr lang="zh-CN" altLang="en-US" sz="2400"/>
              <a:t>幻觉问题</a:t>
            </a:r>
            <a:endParaRPr lang="zh-CN" altLang="en-US" sz="2400"/>
          </a:p>
          <a:p>
            <a:pPr marL="342900" indent="-342900">
              <a:buAutoNum type="arabicPeriod"/>
            </a:pPr>
            <a:r>
              <a:rPr lang="zh-CN" altLang="en-US" sz="2400">
                <a:solidFill>
                  <a:srgbClr val="00B050"/>
                </a:solidFill>
              </a:rPr>
              <a:t>创新应用</a:t>
            </a:r>
            <a:r>
              <a:rPr lang="zh-CN" altLang="en-US" sz="2400"/>
              <a:t>：在医疗、工业、法律、教育</a:t>
            </a:r>
            <a:r>
              <a:rPr lang="zh-CN" altLang="en-US" sz="2400"/>
              <a:t>落地</a:t>
            </a:r>
            <a:endParaRPr lang="zh-CN" altLang="en-US" sz="2400"/>
          </a:p>
          <a:p>
            <a:pPr marL="342900" indent="-342900">
              <a:buAutoNum type="arabicPeriod"/>
            </a:pPr>
            <a:r>
              <a:rPr lang="zh-CN" altLang="en-US" sz="2400"/>
              <a:t>数据评价：大模型性能的量化评估</a:t>
            </a:r>
            <a:r>
              <a:rPr lang="zh-CN" altLang="en-US" sz="2400"/>
              <a:t>方法</a:t>
            </a:r>
            <a:endParaRPr lang="zh-CN" altLang="en-US" sz="2400"/>
          </a:p>
          <a:p>
            <a:pPr marL="342900" indent="-342900">
              <a:buAutoNum type="arabicPeriod"/>
            </a:pPr>
            <a:r>
              <a:rPr lang="zh-CN" altLang="en-US" sz="2400"/>
              <a:t>易用性：建立标准化的大模型系统（Big Model Systems)</a:t>
            </a:r>
            <a:endParaRPr lang="zh-CN" altLang="en-US" sz="2400"/>
          </a:p>
          <a:p>
            <a:pPr marL="342900" indent="-342900">
              <a:buAutoNum type="arabicPeriod"/>
            </a:pPr>
            <a:r>
              <a:rPr lang="zh-CN" altLang="en-US" sz="2400">
                <a:solidFill>
                  <a:schemeClr val="accent4"/>
                </a:solidFill>
              </a:rPr>
              <a:t>数据隐私</a:t>
            </a:r>
            <a:r>
              <a:rPr lang="zh-CN" altLang="en-US" sz="2400"/>
              <a:t>：</a:t>
            </a:r>
            <a:r>
              <a:rPr lang="en-US" altLang="zh-CN" sz="2400"/>
              <a:t>LLM</a:t>
            </a:r>
            <a:r>
              <a:rPr lang="zh-CN" altLang="en-US" sz="2400"/>
              <a:t>时代数据安全</a:t>
            </a:r>
            <a:r>
              <a:rPr lang="zh-CN" altLang="en-US" sz="2400"/>
              <a:t>隐私</a:t>
            </a:r>
            <a:endParaRPr lang="zh-CN" altLang="en-US" sz="2400"/>
          </a:p>
          <a:p>
            <a:pPr marL="342900" indent="-342900">
              <a:buAutoNum type="arabicPeriod"/>
            </a:pPr>
            <a:r>
              <a:rPr lang="zh-CN" altLang="en-US" sz="2400"/>
              <a:t>知识编辑：矫正</a:t>
            </a:r>
            <a:r>
              <a:rPr lang="en-US" altLang="zh-CN" sz="2400"/>
              <a:t>LLM</a:t>
            </a:r>
            <a:r>
              <a:rPr lang="zh-CN" altLang="en-US" sz="2400"/>
              <a:t>中的错误或无效信息</a:t>
            </a:r>
            <a:endParaRPr lang="zh-CN" altLang="en-US" sz="2400" baseline="30000"/>
          </a:p>
        </p:txBody>
      </p:sp>
      <p:sp>
        <p:nvSpPr>
          <p:cNvPr id="2" name="文本框 1"/>
          <p:cNvSpPr txBox="1"/>
          <p:nvPr/>
        </p:nvSpPr>
        <p:spPr>
          <a:xfrm>
            <a:off x="7301865" y="2471420"/>
            <a:ext cx="4540885" cy="1249045"/>
          </a:xfrm>
          <a:prstGeom prst="rect">
            <a:avLst/>
          </a:prstGeom>
          <a:noFill/>
        </p:spPr>
        <p:txBody>
          <a:bodyPr wrap="square" rtlCol="0">
            <a:noAutofit/>
          </a:bodyPr>
          <a:p>
            <a:pPr algn="l"/>
            <a:r>
              <a:rPr lang="en-US" altLang="zh-CN" sz="2400">
                <a:solidFill>
                  <a:srgbClr val="FF0000"/>
                </a:solidFill>
              </a:rPr>
              <a:t>Prof. Xie:</a:t>
            </a:r>
            <a:endParaRPr lang="en-US" altLang="zh-CN" sz="2400">
              <a:solidFill>
                <a:srgbClr val="FF0000"/>
              </a:solidFill>
            </a:endParaRPr>
          </a:p>
          <a:p>
            <a:pPr algn="l"/>
            <a:r>
              <a:rPr lang="zh-CN" altLang="en-US" sz="2400">
                <a:solidFill>
                  <a:srgbClr val="FF0000"/>
                </a:solidFill>
              </a:rPr>
              <a:t>Accountable ML (interpretability, robustness, fairness, security, etc.)</a:t>
            </a:r>
            <a:endParaRPr lang="zh-CN" altLang="en-US" sz="24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2799715" cy="533400"/>
          </a:xfrm>
        </p:spPr>
        <p:txBody>
          <a:bodyPr/>
          <a:p>
            <a:pPr algn="l"/>
            <a:r>
              <a:rPr dirty="0">
                <a:sym typeface="微软雅黑" panose="020B0503020204020204" pitchFamily="34" charset="-122"/>
              </a:rPr>
              <a:t>模型</a:t>
            </a:r>
            <a:r>
              <a:rPr dirty="0">
                <a:sym typeface="微软雅黑" panose="020B0503020204020204" pitchFamily="34" charset="-122"/>
              </a:rPr>
              <a:t>压缩</a:t>
            </a:r>
            <a:endParaRPr dirty="0">
              <a:sym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1496060" y="901700"/>
            <a:ext cx="8541385" cy="4347845"/>
          </a:xfrm>
          <a:prstGeom prst="rect">
            <a:avLst/>
          </a:prstGeom>
        </p:spPr>
      </p:pic>
      <p:sp>
        <p:nvSpPr>
          <p:cNvPr id="5" name="文本框 4"/>
          <p:cNvSpPr txBox="1"/>
          <p:nvPr>
            <p:custDataLst>
              <p:tags r:id="rId4"/>
            </p:custDataLst>
          </p:nvPr>
        </p:nvSpPr>
        <p:spPr>
          <a:xfrm>
            <a:off x="3856355" y="5313045"/>
            <a:ext cx="3519805" cy="368300"/>
          </a:xfrm>
          <a:prstGeom prst="rect">
            <a:avLst/>
          </a:prstGeom>
          <a:noFill/>
        </p:spPr>
        <p:txBody>
          <a:bodyPr wrap="square" rtlCol="0">
            <a:spAutoFit/>
          </a:bodyPr>
          <a:p>
            <a:pPr algn="ctr"/>
            <a:r>
              <a:rPr lang="zh-CN" altLang="en-US"/>
              <a:t>https://arxiv.org/abs/2308.07633</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2799715" cy="533400"/>
          </a:xfrm>
        </p:spPr>
        <p:txBody>
          <a:bodyPr/>
          <a:p>
            <a:pPr algn="l"/>
            <a:r>
              <a:rPr dirty="0">
                <a:sym typeface="微软雅黑" panose="020B0503020204020204" pitchFamily="34" charset="-122"/>
              </a:rPr>
              <a:t>可控生成</a:t>
            </a:r>
            <a:endParaRPr lang="en-US" altLang="zh-CN" baseline="30000" dirty="0">
              <a:sym typeface="微软雅黑" panose="020B0503020204020204" pitchFamily="34" charset="-122"/>
            </a:endParaRPr>
          </a:p>
        </p:txBody>
      </p:sp>
      <p:sp>
        <p:nvSpPr>
          <p:cNvPr id="9" name="文本框 8"/>
          <p:cNvSpPr txBox="1"/>
          <p:nvPr/>
        </p:nvSpPr>
        <p:spPr>
          <a:xfrm>
            <a:off x="367030" y="760095"/>
            <a:ext cx="10756265" cy="5323205"/>
          </a:xfrm>
          <a:prstGeom prst="rect">
            <a:avLst/>
          </a:prstGeom>
          <a:noFill/>
        </p:spPr>
        <p:txBody>
          <a:bodyPr wrap="square" rtlCol="0">
            <a:spAutoFit/>
          </a:bodyPr>
          <a:p>
            <a:r>
              <a:rPr lang="zh-CN" altLang="en-US" sz="2000">
                <a:latin typeface="+mn-ea"/>
                <a:cs typeface="+mn-ea"/>
              </a:rPr>
              <a:t>自然语言处理将实现从对已有数据的消费（自然语言理解）到全新数据的生产（自然语言生成）的跃迁，这将是一次巨大变革。这波大模型技术变革极大地推动了AIGC的性能，成为研究与应用的热点。而如何精确地将生成的条件或约束加入到生成过程中，是大模型的重要探索方向。</a:t>
            </a:r>
            <a:endParaRPr lang="zh-CN" altLang="en-US" sz="2000">
              <a:latin typeface="+mn-ea"/>
              <a:cs typeface="+mn-ea"/>
            </a:endParaRPr>
          </a:p>
          <a:p>
            <a:endParaRPr lang="zh-CN" altLang="en-US" sz="2000">
              <a:latin typeface="+mn-ea"/>
              <a:cs typeface="+mn-ea"/>
            </a:endParaRPr>
          </a:p>
          <a:p>
            <a:pPr marL="342900" indent="-342900">
              <a:buFont typeface="Arial" panose="020B0604020202020204" pitchFamily="34" charset="0"/>
              <a:buChar char="•"/>
            </a:pPr>
            <a:r>
              <a:rPr lang="zh-CN" altLang="en-US" sz="2000">
                <a:latin typeface="+mn-ea"/>
                <a:cs typeface="+mn-ea"/>
              </a:rPr>
              <a:t>指令微调</a:t>
            </a:r>
            <a:r>
              <a:rPr lang="en-US" altLang="zh-CN" sz="2000">
                <a:latin typeface="+mn-ea"/>
                <a:cs typeface="+mn-ea"/>
              </a:rPr>
              <a:t> (Instruction Tuning)</a:t>
            </a:r>
            <a:r>
              <a:rPr lang="zh-CN" altLang="en-US" sz="2000">
                <a:latin typeface="+mn-ea"/>
                <a:cs typeface="+mn-ea"/>
              </a:rPr>
              <a:t>，如果要想达到更高的质量，可能还需要进行RLHF等操作；</a:t>
            </a:r>
            <a:endParaRPr lang="zh-CN" altLang="en-US" sz="2000">
              <a:latin typeface="+mn-ea"/>
              <a:cs typeface="+mn-ea"/>
            </a:endParaRPr>
          </a:p>
          <a:p>
            <a:pPr marL="342900" indent="-342900">
              <a:buFont typeface="Arial" panose="020B0604020202020204" pitchFamily="34" charset="0"/>
              <a:buChar char="•"/>
            </a:pPr>
            <a:r>
              <a:rPr lang="zh-CN" altLang="en-US" sz="2000">
                <a:latin typeface="+mn-ea"/>
                <a:cs typeface="+mn-ea"/>
              </a:rPr>
              <a:t>利用</a:t>
            </a:r>
            <a:r>
              <a:rPr lang="en-US" altLang="zh-CN" sz="2000">
                <a:latin typeface="+mn-ea"/>
                <a:cs typeface="+mn-ea"/>
              </a:rPr>
              <a:t>Prompt Engineering</a:t>
            </a:r>
            <a:r>
              <a:rPr lang="zh-CN" altLang="en-US" sz="2000">
                <a:latin typeface="+mn-ea"/>
                <a:cs typeface="+mn-ea"/>
              </a:rPr>
              <a:t>和Instruction following对输出进行</a:t>
            </a:r>
            <a:r>
              <a:rPr lang="zh-CN" altLang="en-US" sz="2000">
                <a:latin typeface="+mn-ea"/>
                <a:cs typeface="+mn-ea"/>
              </a:rPr>
              <a:t>控制；</a:t>
            </a:r>
            <a:endParaRPr lang="zh-CN" altLang="en-US" sz="2000">
              <a:latin typeface="+mn-ea"/>
              <a:cs typeface="+mn-ea"/>
            </a:endParaRPr>
          </a:p>
          <a:p>
            <a:pPr marL="800100" lvl="1" indent="-342900">
              <a:buFont typeface="Arial" panose="020B0604020202020204" pitchFamily="34" charset="0"/>
              <a:buChar char="•"/>
            </a:pPr>
            <a:r>
              <a:rPr lang="en-US" altLang="zh-CN" sz="2000">
                <a:latin typeface="+mn-ea"/>
                <a:cs typeface="+mn-ea"/>
              </a:rPr>
              <a:t>CoT (Zero-S</a:t>
            </a:r>
            <a:r>
              <a:rPr lang="en-US" altLang="zh-CN" sz="2000">
                <a:latin typeface="+mn-ea"/>
                <a:cs typeface="+mn-ea"/>
              </a:rPr>
              <a:t>hot)</a:t>
            </a:r>
            <a:endParaRPr lang="en-US" altLang="zh-CN" sz="2000">
              <a:latin typeface="+mn-ea"/>
              <a:cs typeface="+mn-ea"/>
            </a:endParaRPr>
          </a:p>
          <a:p>
            <a:pPr marL="1257300" lvl="2" indent="-342900">
              <a:buFont typeface="Arial" panose="020B0604020202020204" pitchFamily="34" charset="0"/>
              <a:buChar char="•"/>
            </a:pPr>
            <a:r>
              <a:rPr lang="en-US" altLang="zh-CN" sz="2000">
                <a:latin typeface="+mn-ea"/>
                <a:cs typeface="+mn-ea"/>
              </a:rPr>
              <a:t>CoT-SC (Self-Consistency)</a:t>
            </a:r>
            <a:endParaRPr lang="en-US" altLang="zh-CN" sz="2000">
              <a:latin typeface="+mn-ea"/>
              <a:cs typeface="+mn-ea"/>
            </a:endParaRPr>
          </a:p>
          <a:p>
            <a:pPr marL="1257300" lvl="2" indent="-342900">
              <a:buFont typeface="Arial" panose="020B0604020202020204" pitchFamily="34" charset="0"/>
              <a:buChar char="•"/>
            </a:pPr>
            <a:r>
              <a:rPr lang="en-US" altLang="zh-CN" sz="2000">
                <a:latin typeface="+mn-ea"/>
                <a:cs typeface="+mn-ea"/>
              </a:rPr>
              <a:t>ToT (Tree of Thoughts)</a:t>
            </a:r>
            <a:endParaRPr lang="en-US" altLang="zh-CN" sz="2000">
              <a:latin typeface="+mn-ea"/>
              <a:cs typeface="+mn-ea"/>
            </a:endParaRPr>
          </a:p>
          <a:p>
            <a:pPr marL="1257300" lvl="2" indent="-342900">
              <a:buFont typeface="Arial" panose="020B0604020202020204" pitchFamily="34" charset="0"/>
              <a:buChar char="•"/>
            </a:pPr>
            <a:r>
              <a:rPr lang="en-US" altLang="zh-CN" sz="2000">
                <a:latin typeface="+mn-ea"/>
                <a:cs typeface="+mn-ea"/>
              </a:rPr>
              <a:t>GoT</a:t>
            </a:r>
            <a:r>
              <a:rPr lang="en-US" altLang="zh-CN" sz="2000">
                <a:latin typeface="+mn-ea"/>
                <a:cs typeface="+mn-ea"/>
                <a:sym typeface="+mn-ea"/>
              </a:rPr>
              <a:t> (Graph of T</a:t>
            </a:r>
            <a:r>
              <a:rPr lang="en-US" altLang="zh-CN" sz="2000">
                <a:latin typeface="+mn-ea"/>
                <a:cs typeface="+mn-ea"/>
                <a:sym typeface="+mn-ea"/>
              </a:rPr>
              <a:t>houghts)</a:t>
            </a: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rPr>
              <a:t>Manual-Cot (Few-S</a:t>
            </a:r>
            <a:r>
              <a:rPr lang="en-US" altLang="zh-CN" sz="2000">
                <a:latin typeface="+mn-ea"/>
                <a:cs typeface="+mn-ea"/>
              </a:rPr>
              <a:t>hot)</a:t>
            </a: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rPr>
              <a:t>Auto-Cot (Few-Shot + A</a:t>
            </a:r>
            <a:r>
              <a:rPr lang="en-US" altLang="zh-CN" sz="2000">
                <a:latin typeface="+mn-ea"/>
                <a:cs typeface="+mn-ea"/>
              </a:rPr>
              <a:t>uto)</a:t>
            </a:r>
            <a:endParaRPr lang="en-US" altLang="zh-CN" sz="2000">
              <a:latin typeface="+mn-ea"/>
              <a:cs typeface="+mn-ea"/>
            </a:endParaRPr>
          </a:p>
          <a:p>
            <a:pPr marL="800100" lvl="1" indent="-342900">
              <a:buFont typeface="Arial" panose="020B0604020202020204" pitchFamily="34" charset="0"/>
              <a:buChar char="•"/>
            </a:pPr>
            <a:endParaRPr lang="en-US" altLang="zh-CN" sz="2000">
              <a:latin typeface="+mn-ea"/>
              <a:cs typeface="+mn-ea"/>
            </a:endParaRPr>
          </a:p>
          <a:p>
            <a:pPr marL="800100" lvl="1" indent="-342900">
              <a:buFont typeface="Arial" panose="020B0604020202020204" pitchFamily="34" charset="0"/>
              <a:buChar char="•"/>
            </a:pP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rPr>
              <a:t>LLM</a:t>
            </a:r>
            <a:r>
              <a:rPr lang="zh-CN" altLang="en-US" sz="2000">
                <a:latin typeface="+mn-ea"/>
                <a:cs typeface="+mn-ea"/>
              </a:rPr>
              <a:t>可解释</a:t>
            </a:r>
            <a:r>
              <a:rPr lang="en-US" altLang="zh-CN" sz="2000">
                <a:latin typeface="+mn-ea"/>
                <a:cs typeface="+mn-ea"/>
              </a:rPr>
              <a:t>hw</a:t>
            </a:r>
            <a:endParaRPr lang="en-US" altLang="zh-CN" sz="2000">
              <a:latin typeface="+mn-ea"/>
              <a:cs typeface="+mn-ea"/>
            </a:endParaRPr>
          </a:p>
          <a:p>
            <a:pPr marL="800100" lvl="1" indent="-342900">
              <a:buFont typeface="Arial" panose="020B0604020202020204" pitchFamily="34" charset="0"/>
              <a:buChar char="•"/>
            </a:pPr>
            <a:r>
              <a:rPr lang="en-US" altLang="zh-CN" sz="2000">
                <a:latin typeface="+mn-ea"/>
                <a:cs typeface="+mn-ea"/>
              </a:rPr>
              <a:t>tx LLM</a:t>
            </a:r>
            <a:r>
              <a:rPr lang="zh-CN" altLang="en-US" sz="2000">
                <a:latin typeface="+mn-ea"/>
                <a:cs typeface="+mn-ea"/>
              </a:rPr>
              <a:t>可控</a:t>
            </a:r>
            <a:endParaRPr lang="zh-CN" altLang="en-US" sz="2000">
              <a:latin typeface="+mn-ea"/>
              <a:cs typeface="+mn-ea"/>
            </a:endParaRPr>
          </a:p>
          <a:p>
            <a:pPr marL="800100" lvl="1" indent="-342900">
              <a:buFont typeface="Arial" panose="020B0604020202020204" pitchFamily="34" charset="0"/>
              <a:buChar char="•"/>
            </a:pPr>
            <a:r>
              <a:rPr lang="en-US" altLang="zh-CN" sz="2000">
                <a:latin typeface="+mn-ea"/>
                <a:cs typeface="+mn-ea"/>
              </a:rPr>
              <a:t>bot </a:t>
            </a:r>
            <a:r>
              <a:rPr lang="zh-CN" altLang="en-US" sz="2000">
                <a:latin typeface="+mn-ea"/>
                <a:cs typeface="+mn-ea"/>
              </a:rPr>
              <a:t>探索</a:t>
            </a:r>
            <a:r>
              <a:rPr lang="en-US" altLang="zh-CN" sz="2000">
                <a:latin typeface="+mn-ea"/>
                <a:cs typeface="+mn-ea"/>
              </a:rPr>
              <a:t>+</a:t>
            </a:r>
            <a:r>
              <a:rPr lang="zh-CN" altLang="en-US" sz="2000">
                <a:latin typeface="+mn-ea"/>
                <a:cs typeface="+mn-ea"/>
              </a:rPr>
              <a:t>规划</a:t>
            </a:r>
            <a:r>
              <a:rPr lang="en-US" altLang="zh-CN" sz="2000">
                <a:latin typeface="+mn-ea"/>
                <a:cs typeface="+mn-ea"/>
              </a:rPr>
              <a:t>+</a:t>
            </a:r>
            <a:r>
              <a:rPr lang="zh-CN" altLang="en-US" sz="2000">
                <a:latin typeface="+mn-ea"/>
                <a:cs typeface="+mn-ea"/>
              </a:rPr>
              <a:t>协作</a:t>
            </a:r>
            <a:endParaRPr lang="zh-CN" altLang="en-US" sz="20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9857740" cy="533400"/>
          </a:xfrm>
        </p:spPr>
        <p:txBody>
          <a:bodyPr/>
          <a:p>
            <a:pPr algn="l"/>
            <a:r>
              <a:rPr dirty="0">
                <a:sym typeface="微软雅黑" panose="020B0503020204020204" pitchFamily="34" charset="-122"/>
              </a:rPr>
              <a:t>可控生成</a:t>
            </a:r>
            <a:r>
              <a:rPr lang="en-US" altLang="zh-CN" dirty="0">
                <a:sym typeface="微软雅黑" panose="020B0503020204020204" pitchFamily="34" charset="-122"/>
              </a:rPr>
              <a:t>-</a:t>
            </a:r>
            <a:r>
              <a:rPr>
                <a:latin typeface="+mn-ea"/>
                <a:cs typeface="+mn-ea"/>
                <a:sym typeface="+mn-ea"/>
              </a:rPr>
              <a:t>利用</a:t>
            </a:r>
            <a:r>
              <a:rPr lang="en-US" altLang="zh-CN">
                <a:latin typeface="+mn-ea"/>
                <a:cs typeface="+mn-ea"/>
                <a:sym typeface="+mn-ea"/>
              </a:rPr>
              <a:t>Prompt Engineering</a:t>
            </a:r>
            <a:r>
              <a:rPr>
                <a:latin typeface="+mn-ea"/>
                <a:cs typeface="+mn-ea"/>
                <a:sym typeface="+mn-ea"/>
              </a:rPr>
              <a:t>和Instruction following对输出进行控制</a:t>
            </a:r>
            <a:endParaRPr lang="en-US" altLang="zh-CN" dirty="0">
              <a:sym typeface="微软雅黑" panose="020B0503020204020204" pitchFamily="34" charset="-122"/>
            </a:endParaRPr>
          </a:p>
        </p:txBody>
      </p:sp>
      <p:sp>
        <p:nvSpPr>
          <p:cNvPr id="11" name="文本框 10"/>
          <p:cNvSpPr txBox="1"/>
          <p:nvPr/>
        </p:nvSpPr>
        <p:spPr>
          <a:xfrm>
            <a:off x="3847465" y="4365625"/>
            <a:ext cx="3758565" cy="368300"/>
          </a:xfrm>
          <a:prstGeom prst="rect">
            <a:avLst/>
          </a:prstGeom>
          <a:noFill/>
        </p:spPr>
        <p:txBody>
          <a:bodyPr wrap="square" rtlCol="0">
            <a:spAutoFit/>
          </a:bodyPr>
          <a:p>
            <a:pPr algn="ctr"/>
            <a:r>
              <a:rPr lang="en-US" altLang="zh-CN"/>
              <a:t>Zero-Shot</a:t>
            </a:r>
            <a:r>
              <a:rPr lang="en-US" altLang="zh-CN">
                <a:sym typeface="+mn-ea"/>
              </a:rPr>
              <a:t>➔</a:t>
            </a:r>
            <a:r>
              <a:rPr lang="en-US" altLang="zh-CN"/>
              <a:t>Manual-CoT</a:t>
            </a:r>
            <a:r>
              <a:rPr lang="en-US" altLang="zh-CN">
                <a:sym typeface="+mn-ea"/>
              </a:rPr>
              <a:t>➔</a:t>
            </a:r>
            <a:r>
              <a:rPr lang="en-US" altLang="zh-CN"/>
              <a:t>Auto-C</a:t>
            </a:r>
            <a:r>
              <a:rPr lang="en-US" altLang="zh-CN"/>
              <a:t>oT</a:t>
            </a:r>
            <a:endParaRPr lang="en-US" altLang="zh-CN"/>
          </a:p>
        </p:txBody>
      </p:sp>
      <p:pic>
        <p:nvPicPr>
          <p:cNvPr id="4" name="图片 3"/>
          <p:cNvPicPr>
            <a:picLocks noChangeAspect="1"/>
          </p:cNvPicPr>
          <p:nvPr>
            <p:custDataLst>
              <p:tags r:id="rId2"/>
            </p:custDataLst>
          </p:nvPr>
        </p:nvPicPr>
        <p:blipFill>
          <a:blip r:embed="rId3"/>
          <a:stretch>
            <a:fillRect/>
          </a:stretch>
        </p:blipFill>
        <p:spPr>
          <a:xfrm>
            <a:off x="211455" y="1183640"/>
            <a:ext cx="5882005" cy="296735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6143625" y="1043305"/>
            <a:ext cx="5826125" cy="3107690"/>
          </a:xfrm>
          <a:prstGeom prst="rect">
            <a:avLst/>
          </a:prstGeom>
        </p:spPr>
      </p:pic>
      <p:sp>
        <p:nvSpPr>
          <p:cNvPr id="2" name="文本框 1"/>
          <p:cNvSpPr txBox="1"/>
          <p:nvPr/>
        </p:nvSpPr>
        <p:spPr>
          <a:xfrm>
            <a:off x="8752840" y="4305300"/>
            <a:ext cx="3133090" cy="1476375"/>
          </a:xfrm>
          <a:prstGeom prst="rect">
            <a:avLst/>
          </a:prstGeom>
          <a:noFill/>
        </p:spPr>
        <p:txBody>
          <a:bodyPr wrap="square" rtlCol="0">
            <a:spAutoFit/>
          </a:bodyPr>
          <a:p>
            <a:pPr marL="285750" indent="-285750">
              <a:buFont typeface="Arial" panose="020B0604020202020204" pitchFamily="34" charset="0"/>
              <a:buChar char="•"/>
            </a:pPr>
            <a:r>
              <a:rPr lang="zh-CN" altLang="en-US"/>
              <a:t>自动设计</a:t>
            </a:r>
            <a:r>
              <a:rPr lang="en-US" altLang="zh-CN"/>
              <a:t>CoT</a:t>
            </a:r>
            <a:r>
              <a:rPr lang="zh-CN" altLang="en-US"/>
              <a:t>：</a:t>
            </a:r>
            <a:r>
              <a:rPr lang="en-US" altLang="zh-CN"/>
              <a:t>Let’s think not just step by step, but also one by </a:t>
            </a:r>
            <a:r>
              <a:rPr lang="en-US" altLang="zh-CN"/>
              <a:t>one.</a:t>
            </a:r>
            <a:endParaRPr lang="en-US" altLang="zh-CN"/>
          </a:p>
          <a:p>
            <a:pPr marL="285750" indent="-285750">
              <a:buFont typeface="Arial" panose="020B0604020202020204" pitchFamily="34" charset="0"/>
              <a:buChar char="•"/>
            </a:pPr>
            <a:r>
              <a:rPr lang="zh-CN" altLang="en-US"/>
              <a:t>弥合与</a:t>
            </a:r>
            <a:r>
              <a:rPr lang="en-US" altLang="zh-CN"/>
              <a:t>Zero-Shot</a:t>
            </a:r>
            <a:r>
              <a:rPr lang="zh-CN" altLang="en-US"/>
              <a:t>之间的</a:t>
            </a:r>
            <a:r>
              <a:rPr lang="zh-CN" altLang="en-US"/>
              <a:t>距离</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78130" y="226695"/>
            <a:ext cx="9857740" cy="533400"/>
          </a:xfrm>
        </p:spPr>
        <p:txBody>
          <a:bodyPr/>
          <a:p>
            <a:pPr algn="l"/>
            <a:r>
              <a:rPr dirty="0">
                <a:sym typeface="微软雅黑" panose="020B0503020204020204" pitchFamily="34" charset="-122"/>
              </a:rPr>
              <a:t>可控生成</a:t>
            </a:r>
            <a:r>
              <a:rPr lang="en-US" altLang="zh-CN" dirty="0">
                <a:sym typeface="微软雅黑" panose="020B0503020204020204" pitchFamily="34" charset="-122"/>
              </a:rPr>
              <a:t>-</a:t>
            </a:r>
            <a:r>
              <a:rPr>
                <a:latin typeface="+mn-ea"/>
                <a:cs typeface="+mn-ea"/>
                <a:sym typeface="+mn-ea"/>
              </a:rPr>
              <a:t>利用</a:t>
            </a:r>
            <a:r>
              <a:rPr lang="en-US" altLang="zh-CN">
                <a:latin typeface="+mn-ea"/>
                <a:cs typeface="+mn-ea"/>
                <a:sym typeface="+mn-ea"/>
              </a:rPr>
              <a:t>Prompt Engineering</a:t>
            </a:r>
            <a:r>
              <a:rPr>
                <a:latin typeface="+mn-ea"/>
                <a:cs typeface="+mn-ea"/>
                <a:sym typeface="+mn-ea"/>
              </a:rPr>
              <a:t>和Instruction following对输出进行控制</a:t>
            </a:r>
            <a:endParaRPr lang="en-US" altLang="zh-CN" dirty="0">
              <a:sym typeface="微软雅黑" panose="020B0503020204020204" pitchFamily="34" charset="-122"/>
            </a:endParaRPr>
          </a:p>
        </p:txBody>
      </p:sp>
      <p:sp>
        <p:nvSpPr>
          <p:cNvPr id="11" name="文本框 10"/>
          <p:cNvSpPr txBox="1"/>
          <p:nvPr/>
        </p:nvSpPr>
        <p:spPr>
          <a:xfrm>
            <a:off x="4040505" y="692785"/>
            <a:ext cx="3758565" cy="368300"/>
          </a:xfrm>
          <a:prstGeom prst="rect">
            <a:avLst/>
          </a:prstGeom>
          <a:noFill/>
        </p:spPr>
        <p:txBody>
          <a:bodyPr wrap="square" rtlCol="0">
            <a:spAutoFit/>
          </a:bodyPr>
          <a:p>
            <a:pPr algn="ctr"/>
            <a:r>
              <a:rPr lang="en-US" altLang="zh-CN"/>
              <a:t>IO ➔ CoT ➔ CoT-SC ➔ ToT➔ G</a:t>
            </a:r>
            <a:r>
              <a:rPr lang="en-US" altLang="zh-CN"/>
              <a:t>oT</a:t>
            </a:r>
            <a:endParaRPr lang="en-US" altLang="zh-CN"/>
          </a:p>
        </p:txBody>
      </p:sp>
      <p:pic>
        <p:nvPicPr>
          <p:cNvPr id="2" name="图片 1"/>
          <p:cNvPicPr>
            <a:picLocks noChangeAspect="1"/>
          </p:cNvPicPr>
          <p:nvPr>
            <p:custDataLst>
              <p:tags r:id="rId2"/>
            </p:custDataLst>
          </p:nvPr>
        </p:nvPicPr>
        <p:blipFill>
          <a:blip r:embed="rId3"/>
          <a:stretch>
            <a:fillRect/>
          </a:stretch>
        </p:blipFill>
        <p:spPr>
          <a:xfrm>
            <a:off x="763905" y="1087120"/>
            <a:ext cx="10311765" cy="3916680"/>
          </a:xfrm>
          <a:prstGeom prst="rect">
            <a:avLst/>
          </a:prstGeom>
        </p:spPr>
      </p:pic>
      <p:sp>
        <p:nvSpPr>
          <p:cNvPr id="4" name="文本框 3"/>
          <p:cNvSpPr txBox="1"/>
          <p:nvPr/>
        </p:nvSpPr>
        <p:spPr>
          <a:xfrm>
            <a:off x="8115935" y="5029835"/>
            <a:ext cx="2836545" cy="1476375"/>
          </a:xfrm>
          <a:prstGeom prst="rect">
            <a:avLst/>
          </a:prstGeom>
          <a:noFill/>
        </p:spPr>
        <p:txBody>
          <a:bodyPr wrap="square" rtlCol="0">
            <a:spAutoFit/>
          </a:bodyPr>
          <a:p>
            <a:pPr marL="285750" indent="-285750">
              <a:buFont typeface="Arial" panose="020B0604020202020204" pitchFamily="34" charset="0"/>
              <a:buChar char="•"/>
            </a:pPr>
            <a:r>
              <a:rPr lang="zh-CN" altLang="en-US"/>
              <a:t>人类思维是非线性的，当前问题可能与其它问题有</a:t>
            </a:r>
            <a:r>
              <a:rPr lang="zh-CN" altLang="en-US"/>
              <a:t>联系；</a:t>
            </a:r>
            <a:endParaRPr lang="zh-CN" altLang="en-US"/>
          </a:p>
          <a:p>
            <a:pPr marL="285750" indent="-285750">
              <a:buFont typeface="Arial" panose="020B0604020202020204" pitchFamily="34" charset="0"/>
              <a:buChar char="•"/>
            </a:pPr>
            <a:r>
              <a:rPr lang="zh-CN" altLang="en-US"/>
              <a:t>同时人类思维具有回溯</a:t>
            </a:r>
            <a:r>
              <a:rPr lang="zh-CN" altLang="en-US"/>
              <a:t>功能；</a:t>
            </a:r>
            <a:endParaRPr lang="zh-CN" altLang="en-US"/>
          </a:p>
        </p:txBody>
      </p:sp>
      <p:sp>
        <p:nvSpPr>
          <p:cNvPr id="5" name="文本框 4"/>
          <p:cNvSpPr txBox="1"/>
          <p:nvPr/>
        </p:nvSpPr>
        <p:spPr>
          <a:xfrm>
            <a:off x="2907030" y="5020945"/>
            <a:ext cx="1953260" cy="1476375"/>
          </a:xfrm>
          <a:prstGeom prst="rect">
            <a:avLst/>
          </a:prstGeom>
          <a:noFill/>
        </p:spPr>
        <p:txBody>
          <a:bodyPr wrap="square" rtlCol="0">
            <a:spAutoFit/>
          </a:bodyPr>
          <a:p>
            <a:pPr marL="285750" indent="-285750">
              <a:buFont typeface="Arial" panose="020B0604020202020204" pitchFamily="34" charset="0"/>
              <a:buChar char="•"/>
            </a:pPr>
            <a:r>
              <a:rPr lang="zh-CN" altLang="en-US"/>
              <a:t>使用自一致性生成数据用于</a:t>
            </a:r>
            <a:r>
              <a:rPr lang="zh-CN" altLang="en-US"/>
              <a:t>训练；</a:t>
            </a:r>
            <a:endParaRPr lang="zh-CN" altLang="en-US"/>
          </a:p>
          <a:p>
            <a:pPr marL="285750" indent="-285750">
              <a:buFont typeface="Arial" panose="020B0604020202020204" pitchFamily="34" charset="0"/>
              <a:buChar char="•"/>
            </a:pPr>
            <a:r>
              <a:rPr lang="zh-CN" altLang="en-US">
                <a:solidFill>
                  <a:srgbClr val="FF0000"/>
                </a:solidFill>
              </a:rPr>
              <a:t>手动编写</a:t>
            </a:r>
            <a:r>
              <a:rPr lang="en-US" altLang="zh-CN">
                <a:solidFill>
                  <a:srgbClr val="FF0000"/>
                </a:solidFill>
              </a:rPr>
              <a:t>examples (5-10)</a:t>
            </a:r>
            <a:r>
              <a:rPr lang="zh-CN" altLang="en-US">
                <a:solidFill>
                  <a:srgbClr val="FF0000"/>
                </a:solidFill>
              </a:rPr>
              <a:t>；</a:t>
            </a:r>
            <a:endParaRPr lang="zh-CN" altLang="en-US">
              <a:solidFill>
                <a:srgbClr val="FF0000"/>
              </a:solidFill>
            </a:endParaRPr>
          </a:p>
        </p:txBody>
      </p:sp>
      <p:sp>
        <p:nvSpPr>
          <p:cNvPr id="6" name="文本框 5"/>
          <p:cNvSpPr txBox="1"/>
          <p:nvPr/>
        </p:nvSpPr>
        <p:spPr>
          <a:xfrm>
            <a:off x="4860925" y="5003800"/>
            <a:ext cx="2914650" cy="1198880"/>
          </a:xfrm>
          <a:prstGeom prst="rect">
            <a:avLst/>
          </a:prstGeom>
          <a:noFill/>
        </p:spPr>
        <p:txBody>
          <a:bodyPr wrap="square" rtlCol="0">
            <a:spAutoFit/>
          </a:bodyPr>
          <a:p>
            <a:pPr marL="285750" indent="-285750">
              <a:buFont typeface="Arial" panose="020B0604020202020204" pitchFamily="34" charset="0"/>
              <a:buChar char="•"/>
            </a:pPr>
            <a:r>
              <a:rPr lang="zh-CN" altLang="en-US"/>
              <a:t>不具备普适性</a:t>
            </a:r>
            <a:r>
              <a:rPr lang="en-US" altLang="zh-CN"/>
              <a:t> (24</a:t>
            </a:r>
            <a:r>
              <a:rPr lang="zh-CN" altLang="en-US"/>
              <a:t>点、填字游戏</a:t>
            </a:r>
            <a:r>
              <a:rPr lang="en-US" altLang="zh-CN"/>
              <a:t>)</a:t>
            </a:r>
            <a:r>
              <a:rPr lang="zh-CN" altLang="en-US"/>
              <a:t>；</a:t>
            </a:r>
            <a:endParaRPr lang="zh-CN" altLang="en-US"/>
          </a:p>
          <a:p>
            <a:pPr marL="285750" indent="-285750">
              <a:buFont typeface="Arial" panose="020B0604020202020204" pitchFamily="34" charset="0"/>
              <a:buChar char="•"/>
            </a:pPr>
            <a:r>
              <a:rPr lang="zh-CN" altLang="en-US">
                <a:solidFill>
                  <a:srgbClr val="FF0000"/>
                </a:solidFill>
                <a:sym typeface="+mn-ea"/>
              </a:rPr>
              <a:t>手动编写</a:t>
            </a:r>
            <a:r>
              <a:rPr lang="en-US" altLang="zh-CN">
                <a:solidFill>
                  <a:srgbClr val="FF0000"/>
                </a:solidFill>
                <a:sym typeface="+mn-ea"/>
              </a:rPr>
              <a:t>examples</a:t>
            </a:r>
            <a:r>
              <a:rPr lang="zh-CN" altLang="en-US">
                <a:solidFill>
                  <a:srgbClr val="FF0000"/>
                </a:solidFill>
                <a:sym typeface="+mn-ea"/>
              </a:rPr>
              <a:t>；</a:t>
            </a:r>
            <a:endParaRPr lang="zh-CN" altLang="en-US">
              <a:solidFill>
                <a:srgbClr val="FF0000"/>
              </a:solidFill>
            </a:endParaRPr>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TABLE_ENDDRAG_ORIGIN_RECT" val="569*84"/>
  <p:tag name="TABLE_ENDDRAG_RECT" val="65*327*569*84"/>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KSO_WM_UNIT_PLACING_PICTURE_USER_VIEWPORT" val="{&quot;height&quot;:1110,&quot;width&quot;:1110}"/>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COMMONDATA" val="eyJoZGlkIjoiYzVlY2Y0YzZkYWYzNzA2YzFkODE0ZTMyNGM0MmJjMmM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013976"/>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3427</Words>
  <Application>WPS 演示</Application>
  <PresentationFormat>宽屏</PresentationFormat>
  <Paragraphs>199</Paragraphs>
  <Slides>18</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微软雅黑</vt:lpstr>
      <vt:lpstr>Calibri</vt:lpstr>
      <vt:lpstr>Arial Unicode MS</vt:lpstr>
      <vt:lpstr>等线</vt:lpstr>
      <vt:lpstr>Office Theme</vt:lpstr>
      <vt:lpstr>PowerPoint 演示文稿</vt:lpstr>
      <vt:lpstr>Task Flow</vt:lpstr>
      <vt:lpstr>PowerPoint 演示文稿</vt:lpstr>
      <vt:lpstr>PowerPoint 演示文稿</vt:lpstr>
      <vt:lpstr>LLM研究方向</vt:lpstr>
      <vt:lpstr>模型压缩</vt:lpstr>
      <vt:lpstr>可控生成</vt:lpstr>
      <vt:lpstr>可控生成-利用Prompt Engineering和Instruction following对输出进行控制</vt:lpstr>
      <vt:lpstr>可控生成-利用Prompt Engineering和Instruction following对输出进行控制</vt:lpstr>
      <vt:lpstr>安全可信</vt:lpstr>
      <vt:lpstr>安全可信</vt:lpstr>
      <vt:lpstr>ChatGPT</vt:lpstr>
      <vt:lpstr>ChatGPT</vt:lpstr>
      <vt:lpstr>ChatGPT</vt:lpstr>
      <vt:lpstr>认知学习</vt:lpstr>
      <vt:lpstr>认知学习</vt:lpstr>
      <vt:lpstr>PowerPoint 演示文稿</vt:lpstr>
      <vt:lpstr>Agent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王荣胜</cp:lastModifiedBy>
  <cp:revision>733</cp:revision>
  <dcterms:created xsi:type="dcterms:W3CDTF">2019-06-09T06:58:00Z</dcterms:created>
  <dcterms:modified xsi:type="dcterms:W3CDTF">2023-09-01T09:30:44Z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EDE5C21D8BF34684B2E9510E02E8829C_12</vt:lpwstr>
  </property>
  <property fmtid="{D5CDD505-2E9C-101B-9397-08002B2CF9AE}" pid="3" name="KSOProductBuildVer">
    <vt:lpwstr>2052-12.1.0.15120</vt:lpwstr>
  </property>
</Properties>
</file>