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0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60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2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50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7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8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60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1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28BBF1A-9F36-46C3-916A-52DA74D3F05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B02FFF-AA00-43D4-801C-8E82C160F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D8B5D-C256-4139-A304-F38D606A7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Othello</a:t>
            </a:r>
            <a:r>
              <a:rPr lang="zh-TW" altLang="en-US" dirty="0"/>
              <a:t> </a:t>
            </a:r>
            <a:r>
              <a:rPr lang="en-US" altLang="zh-TW" dirty="0"/>
              <a:t>Game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D82E4B-2D2E-4380-9A49-501E6B1B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207"/>
            <a:ext cx="9144000" cy="1655762"/>
          </a:xfrm>
        </p:spPr>
        <p:txBody>
          <a:bodyPr/>
          <a:lstStyle/>
          <a:p>
            <a:pPr algn="r"/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顏士淨</a:t>
            </a:r>
          </a:p>
        </p:txBody>
      </p:sp>
    </p:spTree>
    <p:extLst>
      <p:ext uri="{BB962C8B-B14F-4D97-AF65-F5344CB8AC3E}">
        <p14:creationId xmlns:p14="http://schemas.microsoft.com/office/powerpoint/2010/main" val="262236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863CA-38F6-4F91-B783-9A763BD6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54" y="564843"/>
            <a:ext cx="10058400" cy="1609344"/>
          </a:xfrm>
        </p:spPr>
        <p:txBody>
          <a:bodyPr/>
          <a:lstStyle/>
          <a:p>
            <a:r>
              <a:rPr lang="zh-TW" altLang="en-US" dirty="0"/>
              <a:t>位置權重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15D17A-45C6-463A-B2E3-8420831B5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55051"/>
              </p:ext>
            </p:extLst>
          </p:nvPr>
        </p:nvGraphicFramePr>
        <p:xfrm>
          <a:off x="2320759" y="2174187"/>
          <a:ext cx="6871368" cy="368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921">
                  <a:extLst>
                    <a:ext uri="{9D8B030D-6E8A-4147-A177-3AD203B41FA5}">
                      <a16:colId xmlns:a16="http://schemas.microsoft.com/office/drawing/2014/main" val="1358250867"/>
                    </a:ext>
                  </a:extLst>
                </a:gridCol>
                <a:gridCol w="858921">
                  <a:extLst>
                    <a:ext uri="{9D8B030D-6E8A-4147-A177-3AD203B41FA5}">
                      <a16:colId xmlns:a16="http://schemas.microsoft.com/office/drawing/2014/main" val="1416695559"/>
                    </a:ext>
                  </a:extLst>
                </a:gridCol>
                <a:gridCol w="858921">
                  <a:extLst>
                    <a:ext uri="{9D8B030D-6E8A-4147-A177-3AD203B41FA5}">
                      <a16:colId xmlns:a16="http://schemas.microsoft.com/office/drawing/2014/main" val="1505545616"/>
                    </a:ext>
                  </a:extLst>
                </a:gridCol>
                <a:gridCol w="858921">
                  <a:extLst>
                    <a:ext uri="{9D8B030D-6E8A-4147-A177-3AD203B41FA5}">
                      <a16:colId xmlns:a16="http://schemas.microsoft.com/office/drawing/2014/main" val="40213294"/>
                    </a:ext>
                  </a:extLst>
                </a:gridCol>
                <a:gridCol w="858921">
                  <a:extLst>
                    <a:ext uri="{9D8B030D-6E8A-4147-A177-3AD203B41FA5}">
                      <a16:colId xmlns:a16="http://schemas.microsoft.com/office/drawing/2014/main" val="2893560741"/>
                    </a:ext>
                  </a:extLst>
                </a:gridCol>
                <a:gridCol w="858921">
                  <a:extLst>
                    <a:ext uri="{9D8B030D-6E8A-4147-A177-3AD203B41FA5}">
                      <a16:colId xmlns:a16="http://schemas.microsoft.com/office/drawing/2014/main" val="1027094546"/>
                    </a:ext>
                  </a:extLst>
                </a:gridCol>
                <a:gridCol w="858921">
                  <a:extLst>
                    <a:ext uri="{9D8B030D-6E8A-4147-A177-3AD203B41FA5}">
                      <a16:colId xmlns:a16="http://schemas.microsoft.com/office/drawing/2014/main" val="852133343"/>
                    </a:ext>
                  </a:extLst>
                </a:gridCol>
                <a:gridCol w="858921">
                  <a:extLst>
                    <a:ext uri="{9D8B030D-6E8A-4147-A177-3AD203B41FA5}">
                      <a16:colId xmlns:a16="http://schemas.microsoft.com/office/drawing/2014/main" val="791095118"/>
                    </a:ext>
                  </a:extLst>
                </a:gridCol>
              </a:tblGrid>
              <a:tr h="46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64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64</a:t>
                      </a:r>
                      <a:endParaRPr lang="zh-TW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01146"/>
                  </a:ext>
                </a:extLst>
              </a:tr>
              <a:tr h="46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-20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-20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-10</a:t>
                      </a:r>
                      <a:endParaRPr lang="zh-TW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87595"/>
                  </a:ext>
                </a:extLst>
              </a:tr>
              <a:tr h="46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65882"/>
                  </a:ext>
                </a:extLst>
              </a:tr>
              <a:tr h="46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48750"/>
                  </a:ext>
                </a:extLst>
              </a:tr>
              <a:tr h="46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39856"/>
                  </a:ext>
                </a:extLst>
              </a:tr>
              <a:tr h="46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62893"/>
                  </a:ext>
                </a:extLst>
              </a:tr>
              <a:tr h="46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-20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-20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-10</a:t>
                      </a:r>
                      <a:endParaRPr lang="zh-TW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45533"/>
                  </a:ext>
                </a:extLst>
              </a:tr>
              <a:tr h="46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64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-10</a:t>
                      </a:r>
                      <a:endParaRPr lang="zh-TW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/>
                        <a:t>64</a:t>
                      </a:r>
                      <a:endParaRPr lang="zh-TW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9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56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863CA-38F6-4F91-B783-9A763BD6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54" y="564843"/>
            <a:ext cx="10058400" cy="1609344"/>
          </a:xfrm>
        </p:spPr>
        <p:txBody>
          <a:bodyPr/>
          <a:lstStyle/>
          <a:p>
            <a:r>
              <a:rPr lang="zh-TW" altLang="en-US" dirty="0"/>
              <a:t>位置權重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BCB417-1E01-42E8-B719-A81B6FEB56AD}"/>
              </a:ext>
            </a:extLst>
          </p:cNvPr>
          <p:cNvSpPr txBox="1"/>
          <p:nvPr/>
        </p:nvSpPr>
        <p:spPr>
          <a:xfrm>
            <a:off x="957554" y="2390274"/>
            <a:ext cx="7913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黑白棋主要位置有</a:t>
            </a:r>
            <a:r>
              <a:rPr lang="en-US" altLang="zh-TW" sz="2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/>
              <a:t>四角</a:t>
            </a:r>
            <a:r>
              <a:rPr lang="en-US" altLang="zh-TW" sz="2800" dirty="0"/>
              <a:t>(W=64)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/>
              <a:t>X</a:t>
            </a:r>
            <a:r>
              <a:rPr lang="zh-TW" altLang="en-US" sz="2800" dirty="0"/>
              <a:t>位</a:t>
            </a:r>
            <a:r>
              <a:rPr lang="en-US" altLang="zh-TW" sz="2800" dirty="0"/>
              <a:t>(W=-20)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/>
              <a:t>C</a:t>
            </a:r>
            <a:r>
              <a:rPr lang="zh-TW" altLang="en-US" sz="2800" dirty="0"/>
              <a:t>位</a:t>
            </a:r>
            <a:r>
              <a:rPr lang="en-US" altLang="zh-TW" sz="2800" dirty="0"/>
              <a:t>(W=-10)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/>
              <a:t>邊</a:t>
            </a:r>
            <a:r>
              <a:rPr lang="en-US" altLang="zh-TW" sz="2800" dirty="0"/>
              <a:t>(W=10)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687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863CA-38F6-4F91-B783-9A763BD6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54" y="564843"/>
            <a:ext cx="10058400" cy="1609344"/>
          </a:xfrm>
        </p:spPr>
        <p:txBody>
          <a:bodyPr/>
          <a:lstStyle/>
          <a:p>
            <a:r>
              <a:rPr lang="zh-TW" altLang="en-US" dirty="0"/>
              <a:t>位置權重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BCB417-1E01-42E8-B719-A81B6FEB56AD}"/>
              </a:ext>
            </a:extLst>
          </p:cNvPr>
          <p:cNvSpPr txBox="1"/>
          <p:nvPr/>
        </p:nvSpPr>
        <p:spPr>
          <a:xfrm>
            <a:off x="957554" y="2390274"/>
            <a:ext cx="7913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四角</a:t>
            </a:r>
            <a:r>
              <a:rPr lang="en-US" altLang="zh-TW" sz="2800" dirty="0"/>
              <a:t>(W=64):</a:t>
            </a:r>
            <a:r>
              <a:rPr lang="zh-TW" altLang="en-US" sz="2800" dirty="0"/>
              <a:t>又稱穩定子，因為需要將敵方棋子夾住才可以翻棋，固其為影響勝負之關鍵。</a:t>
            </a:r>
            <a:endParaRPr lang="en-US" altLang="zh-TW" sz="2800" dirty="0"/>
          </a:p>
          <a:p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571F3D-ED2C-4B79-BD88-A114C61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19" y="133131"/>
            <a:ext cx="4152381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863CA-38F6-4F91-B783-9A763BD6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54" y="564843"/>
            <a:ext cx="10058400" cy="1609344"/>
          </a:xfrm>
        </p:spPr>
        <p:txBody>
          <a:bodyPr/>
          <a:lstStyle/>
          <a:p>
            <a:r>
              <a:rPr lang="zh-TW" altLang="en-US" dirty="0"/>
              <a:t>位置權重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BCB417-1E01-42E8-B719-A81B6FEB56AD}"/>
              </a:ext>
            </a:extLst>
          </p:cNvPr>
          <p:cNvSpPr txBox="1"/>
          <p:nvPr/>
        </p:nvSpPr>
        <p:spPr>
          <a:xfrm>
            <a:off x="957554" y="2390274"/>
            <a:ext cx="79137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TW" sz="2800" dirty="0"/>
              <a:t>X</a:t>
            </a:r>
            <a:r>
              <a:rPr lang="zh-TW" altLang="pl-PL" sz="2800" dirty="0"/>
              <a:t>位</a:t>
            </a:r>
            <a:r>
              <a:rPr lang="pl-PL" altLang="zh-TW" sz="2800" dirty="0"/>
              <a:t>(W=-20)</a:t>
            </a:r>
            <a:r>
              <a:rPr lang="zh-TW" altLang="en-US" sz="2800" dirty="0"/>
              <a:t>、</a:t>
            </a:r>
            <a:r>
              <a:rPr lang="pl-PL" altLang="zh-TW" sz="2800" dirty="0"/>
              <a:t>C</a:t>
            </a:r>
            <a:r>
              <a:rPr lang="zh-TW" altLang="pl-PL" sz="2800" dirty="0"/>
              <a:t>位</a:t>
            </a:r>
            <a:r>
              <a:rPr lang="pl-PL" altLang="zh-TW" sz="2800" dirty="0"/>
              <a:t>(W=-10)</a:t>
            </a:r>
            <a:r>
              <a:rPr lang="en-US" altLang="zh-TW" sz="2800" dirty="0"/>
              <a:t>:</a:t>
            </a:r>
            <a:r>
              <a:rPr lang="zh-TW" altLang="en-US" sz="2800" dirty="0"/>
              <a:t>若是沒有穩定子貿然佔據這些位置，則穩定子會容易送給對手。而</a:t>
            </a:r>
            <a:r>
              <a:rPr lang="en-US" altLang="zh-TW" sz="2800" dirty="0"/>
              <a:t>X</a:t>
            </a:r>
            <a:r>
              <a:rPr lang="zh-TW" altLang="en-US" sz="2800" dirty="0"/>
              <a:t>位小於</a:t>
            </a:r>
            <a:r>
              <a:rPr lang="en-US" altLang="zh-TW" sz="2800" dirty="0"/>
              <a:t>C</a:t>
            </a:r>
            <a:r>
              <a:rPr lang="zh-TW" altLang="en-US" sz="2800" dirty="0"/>
              <a:t>位主要原因是因為前期雙方一定會盡量下中心一點、離邊遠一點，逼對手往外邊下，而</a:t>
            </a:r>
            <a:r>
              <a:rPr lang="en-US" altLang="zh-TW" sz="2800" dirty="0"/>
              <a:t>X</a:t>
            </a:r>
            <a:r>
              <a:rPr lang="zh-TW" altLang="en-US" sz="2800" dirty="0"/>
              <a:t>位相較於</a:t>
            </a:r>
            <a:r>
              <a:rPr lang="en-US" altLang="zh-TW" sz="2800" dirty="0"/>
              <a:t>C</a:t>
            </a:r>
            <a:r>
              <a:rPr lang="zh-TW" altLang="en-US" sz="2800" dirty="0"/>
              <a:t>位是更容易達成的，且樹的深度在前期設的沒有後期深，因此</a:t>
            </a:r>
            <a:r>
              <a:rPr lang="en-US" altLang="zh-TW" sz="2800" dirty="0"/>
              <a:t>X&lt;C</a:t>
            </a:r>
            <a:endParaRPr lang="pl-PL" altLang="zh-TW" sz="2800" dirty="0"/>
          </a:p>
          <a:p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571F3D-ED2C-4B79-BD88-A114C61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19" y="133131"/>
            <a:ext cx="4152381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863CA-38F6-4F91-B783-9A763BD6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54" y="564843"/>
            <a:ext cx="10058400" cy="1609344"/>
          </a:xfrm>
        </p:spPr>
        <p:txBody>
          <a:bodyPr/>
          <a:lstStyle/>
          <a:p>
            <a:r>
              <a:rPr lang="zh-TW" altLang="en-US" dirty="0"/>
              <a:t>位置權重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BCB417-1E01-42E8-B719-A81B6FEB56AD}"/>
              </a:ext>
            </a:extLst>
          </p:cNvPr>
          <p:cNvSpPr txBox="1"/>
          <p:nvPr/>
        </p:nvSpPr>
        <p:spPr>
          <a:xfrm>
            <a:off x="957554" y="2390274"/>
            <a:ext cx="7913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邊</a:t>
            </a:r>
            <a:r>
              <a:rPr lang="en-US" altLang="zh-TW" sz="2800" dirty="0"/>
              <a:t>(W=10):</a:t>
            </a:r>
            <a:r>
              <a:rPr lang="zh-TW" altLang="en-US" sz="2800" dirty="0"/>
              <a:t> 主要是要與中心區域做區別，如果角上是敵方的穩定子，邊可能一開始佔的多，但如果被兩邊角包還是功虧一饋，但相較之下我認為中心區域被翻盤機率還是較高。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571F3D-ED2C-4B79-BD88-A114C61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19" y="133131"/>
            <a:ext cx="4152381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863CA-38F6-4F91-B783-9A763BD6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54" y="564843"/>
            <a:ext cx="10058400" cy="1609344"/>
          </a:xfrm>
        </p:spPr>
        <p:txBody>
          <a:bodyPr/>
          <a:lstStyle/>
          <a:p>
            <a:r>
              <a:rPr lang="zh-TW" altLang="en-US" dirty="0"/>
              <a:t>搜尋深度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C854A7-4329-4DEB-980E-D23F97A395B9}"/>
              </a:ext>
            </a:extLst>
          </p:cNvPr>
          <p:cNvSpPr txBox="1"/>
          <p:nvPr/>
        </p:nvSpPr>
        <p:spPr>
          <a:xfrm>
            <a:off x="957554" y="2174187"/>
            <a:ext cx="6838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+mn-ea"/>
              </a:rPr>
              <a:t>前期</a:t>
            </a:r>
            <a:r>
              <a:rPr lang="en-US" altLang="zh-TW" sz="2800" dirty="0">
                <a:latin typeface="+mn-ea"/>
              </a:rPr>
              <a:t>(&lt;16):</a:t>
            </a:r>
            <a:r>
              <a:rPr lang="zh-TW" altLang="en-US" sz="2800" dirty="0">
                <a:latin typeface="+mn-ea"/>
              </a:rPr>
              <a:t>深度為</a:t>
            </a:r>
            <a:r>
              <a:rPr lang="en-US" altLang="zh-TW" sz="2800" dirty="0">
                <a:latin typeface="+mn-ea"/>
              </a:rPr>
              <a:t>6</a:t>
            </a:r>
          </a:p>
          <a:p>
            <a:endParaRPr lang="en-US" altLang="zh-TW" sz="2800" dirty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中期</a:t>
            </a:r>
            <a:r>
              <a:rPr lang="en-US" altLang="zh-TW" sz="2800" dirty="0">
                <a:latin typeface="+mn-ea"/>
              </a:rPr>
              <a:t>(16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~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40):</a:t>
            </a:r>
            <a:r>
              <a:rPr lang="zh-TW" altLang="en-US" sz="2800" dirty="0">
                <a:latin typeface="+mn-ea"/>
              </a:rPr>
              <a:t>深度為</a:t>
            </a:r>
            <a:r>
              <a:rPr lang="en-US" altLang="zh-TW" sz="2800" dirty="0">
                <a:latin typeface="+mn-ea"/>
              </a:rPr>
              <a:t>8</a:t>
            </a:r>
          </a:p>
          <a:p>
            <a:endParaRPr lang="en-US" altLang="zh-TW" sz="2800" dirty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後期</a:t>
            </a:r>
            <a:r>
              <a:rPr lang="en-US" altLang="zh-TW" sz="2800" dirty="0">
                <a:latin typeface="+mn-ea"/>
              </a:rPr>
              <a:t>(41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~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64):</a:t>
            </a:r>
            <a:r>
              <a:rPr lang="zh-TW" altLang="en-US" sz="2800" dirty="0">
                <a:latin typeface="+mn-ea"/>
              </a:rPr>
              <a:t>深度為</a:t>
            </a:r>
            <a:r>
              <a:rPr lang="en-US" altLang="zh-TW" sz="2800" dirty="0">
                <a:latin typeface="+mn-ea"/>
              </a:rPr>
              <a:t>10</a:t>
            </a:r>
          </a:p>
          <a:p>
            <a:endParaRPr lang="en-US" altLang="zh-TW" sz="2800" dirty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黑白棋通常後期才是致勝關鍵</a:t>
            </a:r>
          </a:p>
        </p:txBody>
      </p:sp>
    </p:spTree>
    <p:extLst>
      <p:ext uri="{BB962C8B-B14F-4D97-AF65-F5344CB8AC3E}">
        <p14:creationId xmlns:p14="http://schemas.microsoft.com/office/powerpoint/2010/main" val="311497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63</TotalTime>
  <Words>349</Words>
  <Application>Microsoft Office PowerPoint</Application>
  <PresentationFormat>寬螢幕</PresentationFormat>
  <Paragraphs>87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Rockwell</vt:lpstr>
      <vt:lpstr>Rockwell Condensed</vt:lpstr>
      <vt:lpstr>Wingdings</vt:lpstr>
      <vt:lpstr>木刻字型</vt:lpstr>
      <vt:lpstr>Othello Game</vt:lpstr>
      <vt:lpstr>位置權重</vt:lpstr>
      <vt:lpstr>位置權重</vt:lpstr>
      <vt:lpstr>位置權重</vt:lpstr>
      <vt:lpstr>位置權重</vt:lpstr>
      <vt:lpstr>位置權重</vt:lpstr>
      <vt:lpstr>搜尋深度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Othello Game</dc:title>
  <dc:creator>Wang</dc:creator>
  <cp:lastModifiedBy>Wang</cp:lastModifiedBy>
  <cp:revision>17</cp:revision>
  <dcterms:created xsi:type="dcterms:W3CDTF">2021-05-16T17:53:49Z</dcterms:created>
  <dcterms:modified xsi:type="dcterms:W3CDTF">2021-05-16T18:56:53Z</dcterms:modified>
</cp:coreProperties>
</file>