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1"/>
  </p:notesMasterIdLst>
  <p:handoutMasterIdLst>
    <p:handoutMasterId r:id="rId22"/>
  </p:handoutMasterIdLst>
  <p:sldIdLst>
    <p:sldId id="409" r:id="rId3"/>
    <p:sldId id="477" r:id="rId4"/>
    <p:sldId id="412" r:id="rId5"/>
    <p:sldId id="476" r:id="rId6"/>
    <p:sldId id="414" r:id="rId7"/>
    <p:sldId id="422" r:id="rId8"/>
    <p:sldId id="449" r:id="rId9"/>
    <p:sldId id="452" r:id="rId10"/>
    <p:sldId id="415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23" r:id="rId19"/>
    <p:sldId id="4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B3"/>
    <a:srgbClr val="FF8B75"/>
    <a:srgbClr val="7598D9"/>
    <a:srgbClr val="315CB1"/>
    <a:srgbClr val="ABC0E8"/>
    <a:srgbClr val="FFFFFF"/>
    <a:srgbClr val="7BBFEA"/>
    <a:srgbClr val="006D5A"/>
    <a:srgbClr val="AFB6C9"/>
    <a:srgbClr val="AF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16" y="-4"/>
      </p:cViewPr>
      <p:guideLst>
        <p:guide orient="horz" pos="2264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  <a:t>2023/2/16</a:t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  <a:t>‹#›</a:t>
            </a:fld>
            <a:endParaRPr lang="zh-CN" altLang="en-US"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8C16-370A-23AC-C650-43BD7C2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90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500E-1246-36B1-6037-CC718A8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70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2B7A2-B047-0D96-B0AD-2C1F4CB5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43F41-2131-4E64-4BAE-2D4F09F25A22}"/>
              </a:ext>
            </a:extLst>
          </p:cNvPr>
          <p:cNvSpPr txBox="1"/>
          <p:nvPr userDrawn="1"/>
        </p:nvSpPr>
        <p:spPr>
          <a:xfrm>
            <a:off x="625005" y="643366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82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09CF-7496-5DD1-A216-D1908203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4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859B-BEA4-AAD3-6710-E04E4112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9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工作内容概述</a:t>
            </a:r>
            <a:endParaRPr lang="zh-CN" altLang="en-US" sz="3600" spc="10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业绩数据展示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工作经验总结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形"/>
          <p:cNvSpPr txBox="1"/>
          <p:nvPr userDrawn="1"/>
        </p:nvSpPr>
        <p:spPr>
          <a:xfrm>
            <a:off x="801370" y="469265"/>
            <a:ext cx="3077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未来工作计划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 flipH="1">
            <a:off x="-23322" y="-278765"/>
            <a:ext cx="1388115" cy="1393017"/>
            <a:chOff x="16047" y="-467"/>
            <a:chExt cx="3007" cy="3017"/>
          </a:xfrm>
        </p:grpSpPr>
        <p:sp>
          <p:nvSpPr>
            <p:cNvPr id="37" name="图形"/>
            <p:cNvSpPr/>
            <p:nvPr/>
          </p:nvSpPr>
          <p:spPr>
            <a:xfrm flipH="1">
              <a:off x="16047" y="136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3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  <p:sp>
          <p:nvSpPr>
            <p:cNvPr id="41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字魂58号-创中黑" panose="0000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B213-4F56-205A-C887-ED6E4738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07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C14B6-608D-6C6D-8EAF-6E088C82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02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D88B-C344-F03D-87BD-021EF1DF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59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F6E59-5178-641B-73B6-9A389372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65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46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4.svg"/><Relationship Id="rId2" Type="http://schemas.openxmlformats.org/officeDocument/2006/relationships/tags" Target="../tags/tag6.xml"/><Relationship Id="rId16" Type="http://schemas.openxmlformats.org/officeDocument/2006/relationships/image" Target="../media/image8.sv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.png"/><Relationship Id="rId5" Type="http://schemas.openxmlformats.org/officeDocument/2006/relationships/tags" Target="../tags/tag9.xml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4" Type="http://schemas.openxmlformats.org/officeDocument/2006/relationships/tags" Target="../tags/tag8.xml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4.xml"/><Relationship Id="rId7" Type="http://schemas.openxmlformats.org/officeDocument/2006/relationships/image" Target="../media/image9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"/>
          <p:cNvSpPr txBox="1"/>
          <p:nvPr/>
        </p:nvSpPr>
        <p:spPr>
          <a:xfrm>
            <a:off x="459160" y="1618379"/>
            <a:ext cx="11492565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/>
            <a:r>
              <a:rPr lang="en-US" altLang="zh-CN" sz="4800" b="1" dirty="0">
                <a:solidFill>
                  <a:srgbClr val="315CB1"/>
                </a:solidFill>
                <a:latin typeface="+mj-lt"/>
                <a:cs typeface="+mn-ea"/>
                <a:sym typeface="+mn-lt"/>
              </a:rPr>
              <a:t>G</a:t>
            </a:r>
            <a:r>
              <a:rPr lang="en-US" altLang="zh-CN" sz="4800" b="1" dirty="0">
                <a:solidFill>
                  <a:srgbClr val="315CB1"/>
                </a:solidFill>
                <a:effectLst/>
                <a:latin typeface="+mj-lt"/>
                <a:cs typeface="+mn-ea"/>
                <a:sym typeface="+mn-lt"/>
              </a:rPr>
              <a:t>lobal Happiness and Life Satisfaction: Exploring the Factors</a:t>
            </a:r>
            <a:endParaRPr lang="zh-CN" altLang="en-US" sz="4800" b="1" dirty="0">
              <a:solidFill>
                <a:srgbClr val="315CB1"/>
              </a:solidFill>
              <a:effectLst/>
              <a:latin typeface="+mj-lt"/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>
            <p:custDataLst>
              <p:tags r:id="rId2"/>
            </p:custDataLst>
          </p:nvPr>
        </p:nvSpPr>
        <p:spPr>
          <a:xfrm>
            <a:off x="2183332" y="3676936"/>
            <a:ext cx="7825336" cy="11318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Yiping Bai, Wanting Cui, Jiaqi Wang, Keying Wang,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Ruoxi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Wang,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Xianghan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Yi &amp;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Zhuorui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Yu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10700" y="3078480"/>
            <a:ext cx="3186430" cy="4043045"/>
            <a:chOff x="14820" y="4848"/>
            <a:chExt cx="5018" cy="6367"/>
          </a:xfrm>
        </p:grpSpPr>
        <p:sp>
          <p:nvSpPr>
            <p:cNvPr id="101" name="图形"/>
            <p:cNvSpPr/>
            <p:nvPr/>
          </p:nvSpPr>
          <p:spPr>
            <a:xfrm flipH="1">
              <a:off x="17289" y="9403"/>
              <a:ext cx="2329" cy="417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图形"/>
            <p:cNvSpPr/>
            <p:nvPr/>
          </p:nvSpPr>
          <p:spPr>
            <a:xfrm flipH="1">
              <a:off x="14820" y="10317"/>
              <a:ext cx="5018" cy="8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 flipH="1">
              <a:off x="18564" y="4848"/>
              <a:ext cx="1123" cy="1123"/>
            </a:xfrm>
            <a:prstGeom prst="ellipse">
              <a:avLst/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 flipH="1">
              <a:off x="16393" y="9360"/>
              <a:ext cx="503" cy="503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949639" y="1179988"/>
            <a:ext cx="4375204" cy="5223193"/>
            <a:chOff x="-2442" y="-598"/>
            <a:chExt cx="8304" cy="10188"/>
          </a:xfrm>
        </p:grpSpPr>
        <p:sp>
          <p:nvSpPr>
            <p:cNvPr id="6" name="图形"/>
            <p:cNvSpPr/>
            <p:nvPr userDrawn="1"/>
          </p:nvSpPr>
          <p:spPr>
            <a:xfrm rot="-13500000" flipH="1">
              <a:off x="-2442" y="3322"/>
              <a:ext cx="8305" cy="6268"/>
            </a:xfrm>
            <a:custGeom>
              <a:avLst/>
              <a:gdLst>
                <a:gd name="connsiteX0" fmla="*/ 4738218 w 8027772"/>
                <a:gd name="connsiteY0" fmla="*/ 627539 h 6058535"/>
                <a:gd name="connsiteX1" fmla="*/ 4477620 w 8027772"/>
                <a:gd name="connsiteY1" fmla="*/ 735207 h 6058535"/>
                <a:gd name="connsiteX2" fmla="*/ 342216 w 8027772"/>
                <a:gd name="connsiteY2" fmla="*/ 735207 h 6058535"/>
                <a:gd name="connsiteX3" fmla="*/ 1077423 w 8027772"/>
                <a:gd name="connsiteY3" fmla="*/ 0 h 6058535"/>
                <a:gd name="connsiteX4" fmla="*/ 4477620 w 8027772"/>
                <a:gd name="connsiteY4" fmla="*/ 0 h 6058535"/>
                <a:gd name="connsiteX5" fmla="*/ 4846159 w 8027772"/>
                <a:gd name="connsiteY5" fmla="*/ 367604 h 6058535"/>
                <a:gd name="connsiteX6" fmla="*/ 4738218 w 8027772"/>
                <a:gd name="connsiteY6" fmla="*/ 627539 h 6058535"/>
                <a:gd name="connsiteX7" fmla="*/ 4843046 w 8027772"/>
                <a:gd name="connsiteY7" fmla="*/ 5933050 h 6058535"/>
                <a:gd name="connsiteX8" fmla="*/ 4717562 w 8027772"/>
                <a:gd name="connsiteY8" fmla="*/ 6058535 h 6058535"/>
                <a:gd name="connsiteX9" fmla="*/ 4183413 w 8027772"/>
                <a:gd name="connsiteY9" fmla="*/ 5524386 h 6058535"/>
                <a:gd name="connsiteX10" fmla="*/ 4477620 w 8027772"/>
                <a:gd name="connsiteY10" fmla="*/ 5524386 h 6058535"/>
                <a:gd name="connsiteX11" fmla="*/ 4846161 w 8027772"/>
                <a:gd name="connsiteY11" fmla="*/ 5891989 h 6058535"/>
                <a:gd name="connsiteX12" fmla="*/ 8027772 w 8027772"/>
                <a:gd name="connsiteY12" fmla="*/ 2748325 h 6058535"/>
                <a:gd name="connsiteX13" fmla="*/ 7339240 w 8027772"/>
                <a:gd name="connsiteY13" fmla="*/ 3436856 h 6058535"/>
                <a:gd name="connsiteX14" fmla="*/ 3154177 w 8027772"/>
                <a:gd name="connsiteY14" fmla="*/ 3436855 h 6058535"/>
                <a:gd name="connsiteX15" fmla="*/ 3138765 w 8027772"/>
                <a:gd name="connsiteY15" fmla="*/ 3441626 h 6058535"/>
                <a:gd name="connsiteX16" fmla="*/ 2913678 w 8027772"/>
                <a:gd name="connsiteY16" fmla="*/ 3780342 h 6058535"/>
                <a:gd name="connsiteX17" fmla="*/ 3138766 w 8027772"/>
                <a:gd name="connsiteY17" fmla="*/ 4119057 h 6058535"/>
                <a:gd name="connsiteX18" fmla="*/ 3171042 w 8027772"/>
                <a:gd name="connsiteY18" fmla="*/ 4129052 h 6058535"/>
                <a:gd name="connsiteX19" fmla="*/ 5763883 w 8027772"/>
                <a:gd name="connsiteY19" fmla="*/ 4129052 h 6058535"/>
                <a:gd name="connsiteX20" fmla="*/ 6132423 w 8027772"/>
                <a:gd name="connsiteY20" fmla="*/ 4496656 h 6058535"/>
                <a:gd name="connsiteX21" fmla="*/ 6069482 w 8027772"/>
                <a:gd name="connsiteY21" fmla="*/ 4702186 h 6058535"/>
                <a:gd name="connsiteX22" fmla="*/ 6048288 w 8027772"/>
                <a:gd name="connsiteY22" fmla="*/ 4727809 h 6058535"/>
                <a:gd name="connsiteX23" fmla="*/ 5996381 w 8027772"/>
                <a:gd name="connsiteY23" fmla="*/ 4779716 h 6058535"/>
                <a:gd name="connsiteX24" fmla="*/ 5969937 w 8027772"/>
                <a:gd name="connsiteY24" fmla="*/ 4801478 h 6058535"/>
                <a:gd name="connsiteX25" fmla="*/ 5763883 w 8027772"/>
                <a:gd name="connsiteY25" fmla="*/ 4864259 h 6058535"/>
                <a:gd name="connsiteX26" fmla="*/ 3523286 w 8027772"/>
                <a:gd name="connsiteY26" fmla="*/ 4864259 h 6058535"/>
                <a:gd name="connsiteX27" fmla="*/ 0 w 8027772"/>
                <a:gd name="connsiteY27" fmla="*/ 1340972 h 6058535"/>
                <a:gd name="connsiteX28" fmla="*/ 2402543 w 8027772"/>
                <a:gd name="connsiteY28" fmla="*/ 1340972 h 6058535"/>
                <a:gd name="connsiteX29" fmla="*/ 2771083 w 8027772"/>
                <a:gd name="connsiteY29" fmla="*/ 1708576 h 6058535"/>
                <a:gd name="connsiteX30" fmla="*/ 2402543 w 8027772"/>
                <a:gd name="connsiteY30" fmla="*/ 2076179 h 6058535"/>
                <a:gd name="connsiteX31" fmla="*/ 2084137 w 8027772"/>
                <a:gd name="connsiteY31" fmla="*/ 2076179 h 6058535"/>
                <a:gd name="connsiteX32" fmla="*/ 2076057 w 8027772"/>
                <a:gd name="connsiteY32" fmla="*/ 2080554 h 6058535"/>
                <a:gd name="connsiteX33" fmla="*/ 1913572 w 8027772"/>
                <a:gd name="connsiteY33" fmla="*/ 2385376 h 6058535"/>
                <a:gd name="connsiteX34" fmla="*/ 2076057 w 8027772"/>
                <a:gd name="connsiteY34" fmla="*/ 2690198 h 6058535"/>
                <a:gd name="connsiteX35" fmla="*/ 2097207 w 8027772"/>
                <a:gd name="connsiteY35" fmla="*/ 2701649 h 6058535"/>
                <a:gd name="connsiteX36" fmla="*/ 7851466 w 8027772"/>
                <a:gd name="connsiteY36" fmla="*/ 2701649 h 6058535"/>
                <a:gd name="connsiteX37" fmla="*/ 7994917 w 8027772"/>
                <a:gd name="connsiteY37" fmla="*/ 2730537 h 60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27772" h="6058535">
                  <a:moveTo>
                    <a:pt x="4738218" y="627539"/>
                  </a:moveTo>
                  <a:cubicBezTo>
                    <a:pt x="4671525" y="694062"/>
                    <a:pt x="4579390" y="735207"/>
                    <a:pt x="4477620" y="735207"/>
                  </a:cubicBezTo>
                  <a:lnTo>
                    <a:pt x="342216" y="735207"/>
                  </a:lnTo>
                  <a:lnTo>
                    <a:pt x="1077423" y="0"/>
                  </a:lnTo>
                  <a:lnTo>
                    <a:pt x="4477620" y="0"/>
                  </a:lnTo>
                  <a:cubicBezTo>
                    <a:pt x="4681159" y="1"/>
                    <a:pt x="4846161" y="164582"/>
                    <a:pt x="4846159" y="367604"/>
                  </a:cubicBezTo>
                  <a:cubicBezTo>
                    <a:pt x="4846161" y="469115"/>
                    <a:pt x="4804910" y="561015"/>
                    <a:pt x="4738218" y="627539"/>
                  </a:cubicBezTo>
                  <a:close/>
                  <a:moveTo>
                    <a:pt x="4843046" y="5933050"/>
                  </a:moveTo>
                  <a:lnTo>
                    <a:pt x="4717562" y="6058535"/>
                  </a:lnTo>
                  <a:lnTo>
                    <a:pt x="4183413" y="5524386"/>
                  </a:lnTo>
                  <a:lnTo>
                    <a:pt x="4477620" y="5524386"/>
                  </a:lnTo>
                  <a:cubicBezTo>
                    <a:pt x="4681160" y="5524385"/>
                    <a:pt x="4846161" y="5688967"/>
                    <a:pt x="4846161" y="5891989"/>
                  </a:cubicBezTo>
                  <a:close/>
                  <a:moveTo>
                    <a:pt x="8027772" y="2748325"/>
                  </a:moveTo>
                  <a:lnTo>
                    <a:pt x="7339240" y="3436856"/>
                  </a:lnTo>
                  <a:lnTo>
                    <a:pt x="3154177" y="3436855"/>
                  </a:lnTo>
                  <a:lnTo>
                    <a:pt x="3138765" y="3441626"/>
                  </a:lnTo>
                  <a:cubicBezTo>
                    <a:pt x="3006491" y="3497432"/>
                    <a:pt x="2913678" y="3628075"/>
                    <a:pt x="2913678" y="3780342"/>
                  </a:cubicBezTo>
                  <a:cubicBezTo>
                    <a:pt x="2913678" y="3932609"/>
                    <a:pt x="3006490" y="4063253"/>
                    <a:pt x="3138766" y="4119057"/>
                  </a:cubicBezTo>
                  <a:lnTo>
                    <a:pt x="3171042" y="4129052"/>
                  </a:lnTo>
                  <a:lnTo>
                    <a:pt x="5763883" y="4129052"/>
                  </a:lnTo>
                  <a:cubicBezTo>
                    <a:pt x="5967423" y="4129052"/>
                    <a:pt x="6132423" y="4293633"/>
                    <a:pt x="6132423" y="4496656"/>
                  </a:cubicBezTo>
                  <a:cubicBezTo>
                    <a:pt x="6132423" y="4572789"/>
                    <a:pt x="6109220" y="4643516"/>
                    <a:pt x="6069482" y="4702186"/>
                  </a:cubicBezTo>
                  <a:lnTo>
                    <a:pt x="6048288" y="4727809"/>
                  </a:lnTo>
                  <a:lnTo>
                    <a:pt x="5996381" y="4779716"/>
                  </a:lnTo>
                  <a:lnTo>
                    <a:pt x="5969937" y="4801478"/>
                  </a:lnTo>
                  <a:cubicBezTo>
                    <a:pt x="5911118" y="4841114"/>
                    <a:pt x="5840210" y="4864259"/>
                    <a:pt x="5763883" y="4864259"/>
                  </a:cubicBezTo>
                  <a:lnTo>
                    <a:pt x="3523286" y="4864259"/>
                  </a:lnTo>
                  <a:lnTo>
                    <a:pt x="0" y="1340972"/>
                  </a:lnTo>
                  <a:lnTo>
                    <a:pt x="2402543" y="1340972"/>
                  </a:lnTo>
                  <a:cubicBezTo>
                    <a:pt x="2606082" y="1340972"/>
                    <a:pt x="2771083" y="1505553"/>
                    <a:pt x="2771083" y="1708576"/>
                  </a:cubicBezTo>
                  <a:cubicBezTo>
                    <a:pt x="2771083" y="1911598"/>
                    <a:pt x="2606082" y="2076179"/>
                    <a:pt x="2402543" y="2076179"/>
                  </a:cubicBezTo>
                  <a:lnTo>
                    <a:pt x="2084137" y="2076179"/>
                  </a:lnTo>
                  <a:lnTo>
                    <a:pt x="2076057" y="2080554"/>
                  </a:lnTo>
                  <a:cubicBezTo>
                    <a:pt x="1978026" y="2146614"/>
                    <a:pt x="1913572" y="2258487"/>
                    <a:pt x="1913572" y="2385376"/>
                  </a:cubicBezTo>
                  <a:cubicBezTo>
                    <a:pt x="1913571" y="2512264"/>
                    <a:pt x="1978026" y="2624137"/>
                    <a:pt x="2076057" y="2690198"/>
                  </a:cubicBezTo>
                  <a:lnTo>
                    <a:pt x="2097207" y="2701649"/>
                  </a:lnTo>
                  <a:lnTo>
                    <a:pt x="7851466" y="2701649"/>
                  </a:lnTo>
                  <a:cubicBezTo>
                    <a:pt x="7902350" y="2701649"/>
                    <a:pt x="7950826" y="2711936"/>
                    <a:pt x="7994917" y="2730537"/>
                  </a:cubicBezTo>
                  <a:close/>
                </a:path>
              </a:pathLst>
            </a:cu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 rot="18840000" flipH="1">
              <a:off x="1289" y="4243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 rot="18840000" flipH="1">
              <a:off x="1508" y="6066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96120" y="-296545"/>
            <a:ext cx="2502535" cy="1915160"/>
            <a:chOff x="15112" y="-467"/>
            <a:chExt cx="3941" cy="3016"/>
          </a:xfrm>
        </p:grpSpPr>
        <p:sp>
          <p:nvSpPr>
            <p:cNvPr id="12" name="图形"/>
            <p:cNvSpPr/>
            <p:nvPr/>
          </p:nvSpPr>
          <p:spPr>
            <a:xfrm flipH="1">
              <a:off x="15112" y="0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E2C435CD-B8B4-4A5E-89E5-31CEFDE46AB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75741" y="5854804"/>
            <a:ext cx="1593516" cy="496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ffectLst/>
                <a:cs typeface="+mn-ea"/>
                <a:sym typeface="+mn-lt"/>
              </a:rPr>
              <a:t>2023.02</a:t>
            </a:r>
            <a:endParaRPr sz="2000" dirty="0">
              <a:solidFill>
                <a:schemeClr val="bg1">
                  <a:lumMod val="50000"/>
                </a:schemeClr>
              </a:solidFill>
              <a:effectLst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9AF24E-19B6-0E78-4A22-C807350A7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2" y="1815204"/>
            <a:ext cx="7187914" cy="45517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613590" y="2730622"/>
            <a:ext cx="4177282" cy="2720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 scatter plot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life expectancy and happiness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China’s happiness index &lt; USA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2.0 gap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Improving life expectancy, happiness: China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↑,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USA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F0EBC6E-9365-1521-7520-0E7985CF6CE2}"/>
              </a:ext>
            </a:extLst>
          </p:cNvPr>
          <p:cNvSpPr/>
          <p:nvPr/>
        </p:nvSpPr>
        <p:spPr>
          <a:xfrm>
            <a:off x="257990" y="1308964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图形">
            <a:extLst>
              <a:ext uri="{FF2B5EF4-FFF2-40B4-BE49-F238E27FC236}">
                <a16:creationId xmlns:a16="http://schemas.microsoft.com/office/drawing/2014/main" id="{114B5FD9-E6E4-910B-470F-CA036C5BF5C4}"/>
              </a:ext>
            </a:extLst>
          </p:cNvPr>
          <p:cNvSpPr txBox="1"/>
          <p:nvPr/>
        </p:nvSpPr>
        <p:spPr>
          <a:xfrm>
            <a:off x="730910" y="447179"/>
            <a:ext cx="926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Life Expectancy 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439AF0-1DA5-8154-E548-62F489C9D5DF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-9-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6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2F3B5D3-568D-8EF2-692B-660F1A52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52" y="1550620"/>
            <a:ext cx="7360458" cy="44833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399225" y="2666634"/>
            <a:ext cx="4177282" cy="2251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Per capita GDP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↑,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happiness index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 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Thermal colors: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8(red)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2(blue)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Higher happiness index, higher GDP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F0EBC6E-9365-1521-7520-0E7985CF6CE2}"/>
              </a:ext>
            </a:extLst>
          </p:cNvPr>
          <p:cNvSpPr/>
          <p:nvPr/>
        </p:nvSpPr>
        <p:spPr>
          <a:xfrm>
            <a:off x="257990" y="1308964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图形">
            <a:extLst>
              <a:ext uri="{FF2B5EF4-FFF2-40B4-BE49-F238E27FC236}">
                <a16:creationId xmlns:a16="http://schemas.microsoft.com/office/drawing/2014/main" id="{F10CE3A3-2481-FF47-C9CF-5E316D334922}"/>
              </a:ext>
            </a:extLst>
          </p:cNvPr>
          <p:cNvSpPr txBox="1"/>
          <p:nvPr/>
        </p:nvSpPr>
        <p:spPr>
          <a:xfrm>
            <a:off x="730910" y="447179"/>
            <a:ext cx="76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GDP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57182-8781-490F-2A0E-BAC821D9AD95}"/>
              </a:ext>
            </a:extLst>
          </p:cNvPr>
          <p:cNvSpPr txBox="1"/>
          <p:nvPr/>
        </p:nvSpPr>
        <p:spPr>
          <a:xfrm>
            <a:off x="5864191" y="6623364"/>
            <a:ext cx="52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-10-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5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8B1FE7-6B90-3B29-5456-56F50142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25" y="1590381"/>
            <a:ext cx="7547734" cy="45677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351043" y="2517759"/>
            <a:ext cx="4177282" cy="2712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Social support level(0.6), happiness index(below 3.5)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Social support level(0.7), happiness index(above 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Social support affect: extremely high or low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F0EBC6E-9365-1521-7520-0E7985CF6CE2}"/>
              </a:ext>
            </a:extLst>
          </p:cNvPr>
          <p:cNvSpPr/>
          <p:nvPr/>
        </p:nvSpPr>
        <p:spPr>
          <a:xfrm>
            <a:off x="257990" y="1308964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图形">
            <a:extLst>
              <a:ext uri="{FF2B5EF4-FFF2-40B4-BE49-F238E27FC236}">
                <a16:creationId xmlns:a16="http://schemas.microsoft.com/office/drawing/2014/main" id="{E36CC324-D7CA-3289-4AD0-250F21B6BCCD}"/>
              </a:ext>
            </a:extLst>
          </p:cNvPr>
          <p:cNvSpPr txBox="1"/>
          <p:nvPr/>
        </p:nvSpPr>
        <p:spPr>
          <a:xfrm>
            <a:off x="730910" y="447179"/>
            <a:ext cx="8364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Social Support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D995-C8D9-8F11-CA86-D57333EC2FAC}"/>
              </a:ext>
            </a:extLst>
          </p:cNvPr>
          <p:cNvSpPr txBox="1"/>
          <p:nvPr/>
        </p:nvSpPr>
        <p:spPr>
          <a:xfrm>
            <a:off x="5873816" y="6623364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-11-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09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874030-4745-0B73-2D88-9A2F604A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25" y="1980999"/>
            <a:ext cx="7367734" cy="44494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351043" y="2387551"/>
            <a:ext cx="4177282" cy="3636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Degree of freedom(0.5), happiness index(below 3.5)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Degree of freedom(0.7), happiness index(above 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Relation: not obvious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Notice: high happiness index (above 7), high freedom(above 0.6)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F0EBC6E-9365-1521-7520-0E7985CF6CE2}"/>
              </a:ext>
            </a:extLst>
          </p:cNvPr>
          <p:cNvSpPr/>
          <p:nvPr/>
        </p:nvSpPr>
        <p:spPr>
          <a:xfrm>
            <a:off x="257990" y="1308964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图形">
            <a:extLst>
              <a:ext uri="{FF2B5EF4-FFF2-40B4-BE49-F238E27FC236}">
                <a16:creationId xmlns:a16="http://schemas.microsoft.com/office/drawing/2014/main" id="{1EE6F372-861F-210B-3075-D36BF79900C1}"/>
              </a:ext>
            </a:extLst>
          </p:cNvPr>
          <p:cNvSpPr txBox="1"/>
          <p:nvPr/>
        </p:nvSpPr>
        <p:spPr>
          <a:xfrm>
            <a:off x="730910" y="447179"/>
            <a:ext cx="10270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Degree of freedom of life choice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BF0652-8037-9D11-183E-D4F650566F2C}"/>
              </a:ext>
            </a:extLst>
          </p:cNvPr>
          <p:cNvSpPr txBox="1"/>
          <p:nvPr/>
        </p:nvSpPr>
        <p:spPr>
          <a:xfrm>
            <a:off x="5864191" y="6623364"/>
            <a:ext cx="59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-12-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4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DE0BFB-C843-152F-0893-95CDE0CDA9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3363" b="6004"/>
          <a:stretch/>
        </p:blipFill>
        <p:spPr>
          <a:xfrm>
            <a:off x="613590" y="1011342"/>
            <a:ext cx="4446091" cy="5714676"/>
          </a:xfrm>
          <a:prstGeom prst="rect">
            <a:avLst/>
          </a:prstGeom>
          <a:noFill/>
        </p:spPr>
      </p:pic>
      <p:pic>
        <p:nvPicPr>
          <p:cNvPr id="8" name="Picture 6" descr="图表, 条形图&#10;&#10;描述已自动生成">
            <a:extLst>
              <a:ext uri="{FF2B5EF4-FFF2-40B4-BE49-F238E27FC236}">
                <a16:creationId xmlns:a16="http://schemas.microsoft.com/office/drawing/2014/main" id="{8461783E-0462-40A7-5E21-774C960109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r="2814" b="9543"/>
          <a:stretch/>
        </p:blipFill>
        <p:spPr>
          <a:xfrm>
            <a:off x="7243225" y="1011342"/>
            <a:ext cx="4556996" cy="5630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42BCC1EA-ED46-FE6E-3DDF-D087AB41A255}"/>
              </a:ext>
            </a:extLst>
          </p:cNvPr>
          <p:cNvSpPr txBox="1"/>
          <p:nvPr/>
        </p:nvSpPr>
        <p:spPr>
          <a:xfrm>
            <a:off x="5059681" y="1904467"/>
            <a:ext cx="2285372" cy="327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Finland: the highest happiness index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Afghan: the lowest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GDP (contributed the most)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Generosity 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Perceptions of corruption (contributed the least)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052739-1062-6643-D6F7-BCDEAF0894F6}"/>
              </a:ext>
            </a:extLst>
          </p:cNvPr>
          <p:cNvSpPr/>
          <p:nvPr/>
        </p:nvSpPr>
        <p:spPr>
          <a:xfrm>
            <a:off x="1463040" y="1501541"/>
            <a:ext cx="3485736" cy="19250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229163-BB9D-28F7-D001-0A8B308F2F04}"/>
              </a:ext>
            </a:extLst>
          </p:cNvPr>
          <p:cNvSpPr/>
          <p:nvPr/>
        </p:nvSpPr>
        <p:spPr>
          <a:xfrm>
            <a:off x="5305941" y="1904467"/>
            <a:ext cx="881499" cy="41811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1307B2D-612F-28BB-E098-F76E8B4C5186}"/>
              </a:ext>
            </a:extLst>
          </p:cNvPr>
          <p:cNvSpPr/>
          <p:nvPr/>
        </p:nvSpPr>
        <p:spPr>
          <a:xfrm>
            <a:off x="7513320" y="5549285"/>
            <a:ext cx="3485736" cy="19250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664EC73-62D5-C81C-4F0A-FA8C45684BF1}"/>
              </a:ext>
            </a:extLst>
          </p:cNvPr>
          <p:cNvSpPr/>
          <p:nvPr/>
        </p:nvSpPr>
        <p:spPr>
          <a:xfrm>
            <a:off x="5305941" y="2718731"/>
            <a:ext cx="809525" cy="28964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F67268-6B37-D9CC-7CBF-0730C368A833}"/>
              </a:ext>
            </a:extLst>
          </p:cNvPr>
          <p:cNvSpPr/>
          <p:nvPr/>
        </p:nvSpPr>
        <p:spPr>
          <a:xfrm>
            <a:off x="2404872" y="1295262"/>
            <a:ext cx="713232" cy="4551396"/>
          </a:xfrm>
          <a:prstGeom prst="roundRect">
            <a:avLst/>
          </a:prstGeom>
          <a:noFill/>
          <a:ln w="28575">
            <a:solidFill>
              <a:srgbClr val="7BBFE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1317294-050B-249F-05FA-8B7081EA5B87}"/>
              </a:ext>
            </a:extLst>
          </p:cNvPr>
          <p:cNvSpPr/>
          <p:nvPr/>
        </p:nvSpPr>
        <p:spPr>
          <a:xfrm>
            <a:off x="5290741" y="3107061"/>
            <a:ext cx="684276" cy="594938"/>
          </a:xfrm>
          <a:prstGeom prst="roundRect">
            <a:avLst/>
          </a:prstGeom>
          <a:noFill/>
          <a:ln w="28575">
            <a:solidFill>
              <a:srgbClr val="7BBFE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形">
            <a:extLst>
              <a:ext uri="{FF2B5EF4-FFF2-40B4-BE49-F238E27FC236}">
                <a16:creationId xmlns:a16="http://schemas.microsoft.com/office/drawing/2014/main" id="{CCE725CD-BC6E-C3CF-E851-7BD59847D033}"/>
              </a:ext>
            </a:extLst>
          </p:cNvPr>
          <p:cNvSpPr txBox="1"/>
          <p:nvPr/>
        </p:nvSpPr>
        <p:spPr>
          <a:xfrm>
            <a:off x="730910" y="447179"/>
            <a:ext cx="1146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Different interpretations of life satisfaction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156A9C-AEFD-B222-79F8-29D9AE6B1A47}"/>
              </a:ext>
            </a:extLst>
          </p:cNvPr>
          <p:cNvSpPr txBox="1"/>
          <p:nvPr/>
        </p:nvSpPr>
        <p:spPr>
          <a:xfrm>
            <a:off x="5864191" y="6623364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-13-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7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593EC1-E894-9541-060B-090787D78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96" y="1023867"/>
            <a:ext cx="10156608" cy="26797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4AE26F-FB89-0826-1B80-7255A1769D58}"/>
              </a:ext>
            </a:extLst>
          </p:cNvPr>
          <p:cNvSpPr txBox="1"/>
          <p:nvPr/>
        </p:nvSpPr>
        <p:spPr>
          <a:xfrm>
            <a:off x="1675311" y="3703624"/>
            <a:ext cx="7965078" cy="872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Happiness Score=1.6677+0.5513*GDP+1.4094*Social support+1.2735*Life expectancy+1.6032*Freedom+0.9689*Generosity+0.7305*Corruption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AB709-7F22-D34F-D0CD-E1E346B8B42A}"/>
              </a:ext>
            </a:extLst>
          </p:cNvPr>
          <p:cNvSpPr txBox="1"/>
          <p:nvPr/>
        </p:nvSpPr>
        <p:spPr>
          <a:xfrm>
            <a:off x="1675311" y="4759227"/>
            <a:ext cx="917067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Coefficients are positive: independent variable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↑,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happiness index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 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Alpha is 0.01, independent variables are significant (except the generosity and corruption)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Multiple correlation coefficient reached 0.7737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B17B2B-D244-4D49-A08C-543CF01E4E69}"/>
              </a:ext>
            </a:extLst>
          </p:cNvPr>
          <p:cNvSpPr/>
          <p:nvPr/>
        </p:nvSpPr>
        <p:spPr>
          <a:xfrm>
            <a:off x="257990" y="1308964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ED831A4F-C13A-ED93-6A49-826D71F1F66F}"/>
              </a:ext>
            </a:extLst>
          </p:cNvPr>
          <p:cNvSpPr txBox="1"/>
          <p:nvPr/>
        </p:nvSpPr>
        <p:spPr>
          <a:xfrm>
            <a:off x="730910" y="447179"/>
            <a:ext cx="786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Modelling: Regression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E90622-ECB8-07E2-03BA-EA052F3974A0}"/>
              </a:ext>
            </a:extLst>
          </p:cNvPr>
          <p:cNvSpPr txBox="1"/>
          <p:nvPr/>
        </p:nvSpPr>
        <p:spPr>
          <a:xfrm>
            <a:off x="5864191" y="6623364"/>
            <a:ext cx="68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-14-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8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EAB709-7F22-D34F-D0CD-E1E346B8B42A}"/>
              </a:ext>
            </a:extLst>
          </p:cNvPr>
          <p:cNvSpPr txBox="1"/>
          <p:nvPr/>
        </p:nvSpPr>
        <p:spPr>
          <a:xfrm>
            <a:off x="1582244" y="3855830"/>
            <a:ext cx="861822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Sum of square and PC: the explanation degree of GDP is greatest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GDP determines the level of happiness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58E705-B47D-ECE6-9996-0D75CEC778FA}"/>
              </a:ext>
            </a:extLst>
          </p:cNvPr>
          <p:cNvSpPr/>
          <p:nvPr/>
        </p:nvSpPr>
        <p:spPr>
          <a:xfrm>
            <a:off x="257990" y="1227696"/>
            <a:ext cx="711200" cy="71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02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63B7AD-48D9-5EC2-E6CA-42E12EF6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78" y="1308964"/>
            <a:ext cx="9569752" cy="19810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图形">
            <a:extLst>
              <a:ext uri="{FF2B5EF4-FFF2-40B4-BE49-F238E27FC236}">
                <a16:creationId xmlns:a16="http://schemas.microsoft.com/office/drawing/2014/main" id="{9B5BDB52-9297-D3F4-20C8-6C089738D08C}"/>
              </a:ext>
            </a:extLst>
          </p:cNvPr>
          <p:cNvSpPr txBox="1"/>
          <p:nvPr/>
        </p:nvSpPr>
        <p:spPr>
          <a:xfrm>
            <a:off x="730910" y="447179"/>
            <a:ext cx="786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Modelling: Regression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137BA1-B2B3-3B08-FEEE-EB06EB596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29" y="5170135"/>
            <a:ext cx="6649341" cy="14214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42E26C-E9D0-0B0B-696A-59EE56433838}"/>
              </a:ext>
            </a:extLst>
          </p:cNvPr>
          <p:cNvSpPr txBox="1"/>
          <p:nvPr/>
        </p:nvSpPr>
        <p:spPr>
          <a:xfrm>
            <a:off x="5864191" y="6623364"/>
            <a:ext cx="71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-15-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形"/>
          <p:cNvSpPr txBox="1"/>
          <p:nvPr/>
        </p:nvSpPr>
        <p:spPr>
          <a:xfrm>
            <a:off x="875899" y="1529562"/>
            <a:ext cx="3860800" cy="52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olidFill>
                  <a:srgbClr val="315CB1"/>
                </a:solidFill>
                <a:cs typeface="+mn-ea"/>
                <a:sym typeface="+mn-lt"/>
              </a:rPr>
              <a:t>Conclusion</a:t>
            </a:r>
          </a:p>
        </p:txBody>
      </p:sp>
      <p:sp>
        <p:nvSpPr>
          <p:cNvPr id="8" name="图形"/>
          <p:cNvSpPr txBox="1"/>
          <p:nvPr/>
        </p:nvSpPr>
        <p:spPr>
          <a:xfrm>
            <a:off x="875899" y="3579283"/>
            <a:ext cx="3023439" cy="5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olidFill>
                  <a:srgbClr val="FF8B75"/>
                </a:solidFill>
                <a:cs typeface="+mn-ea"/>
                <a:sym typeface="+mn-lt"/>
              </a:rPr>
              <a:t>Future Study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90AC2C-221D-DF94-540B-D8771BB45644}"/>
              </a:ext>
            </a:extLst>
          </p:cNvPr>
          <p:cNvSpPr txBox="1"/>
          <p:nvPr/>
        </p:nvSpPr>
        <p:spPr>
          <a:xfrm>
            <a:off x="730910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19B573-BC00-B073-03FE-21CBBAF38AB2}"/>
              </a:ext>
            </a:extLst>
          </p:cNvPr>
          <p:cNvSpPr/>
          <p:nvPr/>
        </p:nvSpPr>
        <p:spPr>
          <a:xfrm>
            <a:off x="875899" y="471638"/>
            <a:ext cx="3144921" cy="61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图形">
            <a:extLst>
              <a:ext uri="{FF2B5EF4-FFF2-40B4-BE49-F238E27FC236}">
                <a16:creationId xmlns:a16="http://schemas.microsoft.com/office/drawing/2014/main" id="{3BFFBAEC-B914-543E-D90F-212D7A951B54}"/>
              </a:ext>
            </a:extLst>
          </p:cNvPr>
          <p:cNvSpPr txBox="1"/>
          <p:nvPr/>
        </p:nvSpPr>
        <p:spPr>
          <a:xfrm>
            <a:off x="730909" y="447179"/>
            <a:ext cx="7488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Conclusion &amp; Future Study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2D6A41-E588-639B-3603-D33C6D7C4CAE}"/>
              </a:ext>
            </a:extLst>
          </p:cNvPr>
          <p:cNvSpPr txBox="1"/>
          <p:nvPr/>
        </p:nvSpPr>
        <p:spPr>
          <a:xfrm>
            <a:off x="1279688" y="2259658"/>
            <a:ext cx="6232830" cy="117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background of the study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Regression model construction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1395A8-B17A-94CB-EA53-55AC1BD31EFA}"/>
              </a:ext>
            </a:extLst>
          </p:cNvPr>
          <p:cNvSpPr txBox="1"/>
          <p:nvPr/>
        </p:nvSpPr>
        <p:spPr>
          <a:xfrm>
            <a:off x="1279688" y="4411567"/>
            <a:ext cx="5530186" cy="1915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above factors can be used to improve the happiness of the people of a country, and the happiness of the people of a country can be calculated more accurately according to the regression model we have built.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2F434-2A1C-A79C-1C7A-677F12F7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4" y="1217941"/>
            <a:ext cx="3619987" cy="55033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E46C70-C7E1-3C19-72B7-C9FEE6032BBF}"/>
              </a:ext>
            </a:extLst>
          </p:cNvPr>
          <p:cNvSpPr txBox="1"/>
          <p:nvPr/>
        </p:nvSpPr>
        <p:spPr>
          <a:xfrm>
            <a:off x="5864191" y="6623364"/>
            <a:ext cx="69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-16-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0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"/>
          <p:cNvSpPr txBox="1"/>
          <p:nvPr/>
        </p:nvSpPr>
        <p:spPr>
          <a:xfrm>
            <a:off x="2210780" y="2741994"/>
            <a:ext cx="7770440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/>
            <a:r>
              <a:rPr lang="en-US" altLang="zh-CN" sz="6600" b="1" dirty="0">
                <a:solidFill>
                  <a:srgbClr val="315CB1"/>
                </a:solidFill>
                <a:latin typeface="+mj-lt"/>
                <a:cs typeface="+mn-ea"/>
                <a:sym typeface="+mn-lt"/>
              </a:rPr>
              <a:t>Thank you !!</a:t>
            </a:r>
            <a:endParaRPr lang="zh-CN" altLang="en-US" sz="6600" b="1" dirty="0">
              <a:solidFill>
                <a:srgbClr val="315CB1"/>
              </a:solidFill>
              <a:effectLst/>
              <a:latin typeface="+mj-lt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10700" y="3078480"/>
            <a:ext cx="3186430" cy="4043045"/>
            <a:chOff x="14820" y="4848"/>
            <a:chExt cx="5018" cy="6367"/>
          </a:xfrm>
        </p:grpSpPr>
        <p:sp>
          <p:nvSpPr>
            <p:cNvPr id="101" name="图形"/>
            <p:cNvSpPr/>
            <p:nvPr/>
          </p:nvSpPr>
          <p:spPr>
            <a:xfrm flipH="1">
              <a:off x="17289" y="9403"/>
              <a:ext cx="2329" cy="417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图形"/>
            <p:cNvSpPr/>
            <p:nvPr/>
          </p:nvSpPr>
          <p:spPr>
            <a:xfrm flipH="1">
              <a:off x="14820" y="10317"/>
              <a:ext cx="5018" cy="8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 flipH="1">
              <a:off x="18564" y="4848"/>
              <a:ext cx="1123" cy="1123"/>
            </a:xfrm>
            <a:prstGeom prst="ellipse">
              <a:avLst/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 flipH="1">
              <a:off x="16393" y="9360"/>
              <a:ext cx="503" cy="503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949639" y="1179988"/>
            <a:ext cx="4375204" cy="5223193"/>
            <a:chOff x="-2442" y="-598"/>
            <a:chExt cx="8304" cy="10188"/>
          </a:xfrm>
        </p:grpSpPr>
        <p:sp>
          <p:nvSpPr>
            <p:cNvPr id="6" name="图形"/>
            <p:cNvSpPr/>
            <p:nvPr userDrawn="1"/>
          </p:nvSpPr>
          <p:spPr>
            <a:xfrm rot="-13500000" flipH="1">
              <a:off x="-2442" y="3322"/>
              <a:ext cx="8305" cy="6268"/>
            </a:xfrm>
            <a:custGeom>
              <a:avLst/>
              <a:gdLst>
                <a:gd name="connsiteX0" fmla="*/ 4738218 w 8027772"/>
                <a:gd name="connsiteY0" fmla="*/ 627539 h 6058535"/>
                <a:gd name="connsiteX1" fmla="*/ 4477620 w 8027772"/>
                <a:gd name="connsiteY1" fmla="*/ 735207 h 6058535"/>
                <a:gd name="connsiteX2" fmla="*/ 342216 w 8027772"/>
                <a:gd name="connsiteY2" fmla="*/ 735207 h 6058535"/>
                <a:gd name="connsiteX3" fmla="*/ 1077423 w 8027772"/>
                <a:gd name="connsiteY3" fmla="*/ 0 h 6058535"/>
                <a:gd name="connsiteX4" fmla="*/ 4477620 w 8027772"/>
                <a:gd name="connsiteY4" fmla="*/ 0 h 6058535"/>
                <a:gd name="connsiteX5" fmla="*/ 4846159 w 8027772"/>
                <a:gd name="connsiteY5" fmla="*/ 367604 h 6058535"/>
                <a:gd name="connsiteX6" fmla="*/ 4738218 w 8027772"/>
                <a:gd name="connsiteY6" fmla="*/ 627539 h 6058535"/>
                <a:gd name="connsiteX7" fmla="*/ 4843046 w 8027772"/>
                <a:gd name="connsiteY7" fmla="*/ 5933050 h 6058535"/>
                <a:gd name="connsiteX8" fmla="*/ 4717562 w 8027772"/>
                <a:gd name="connsiteY8" fmla="*/ 6058535 h 6058535"/>
                <a:gd name="connsiteX9" fmla="*/ 4183413 w 8027772"/>
                <a:gd name="connsiteY9" fmla="*/ 5524386 h 6058535"/>
                <a:gd name="connsiteX10" fmla="*/ 4477620 w 8027772"/>
                <a:gd name="connsiteY10" fmla="*/ 5524386 h 6058535"/>
                <a:gd name="connsiteX11" fmla="*/ 4846161 w 8027772"/>
                <a:gd name="connsiteY11" fmla="*/ 5891989 h 6058535"/>
                <a:gd name="connsiteX12" fmla="*/ 8027772 w 8027772"/>
                <a:gd name="connsiteY12" fmla="*/ 2748325 h 6058535"/>
                <a:gd name="connsiteX13" fmla="*/ 7339240 w 8027772"/>
                <a:gd name="connsiteY13" fmla="*/ 3436856 h 6058535"/>
                <a:gd name="connsiteX14" fmla="*/ 3154177 w 8027772"/>
                <a:gd name="connsiteY14" fmla="*/ 3436855 h 6058535"/>
                <a:gd name="connsiteX15" fmla="*/ 3138765 w 8027772"/>
                <a:gd name="connsiteY15" fmla="*/ 3441626 h 6058535"/>
                <a:gd name="connsiteX16" fmla="*/ 2913678 w 8027772"/>
                <a:gd name="connsiteY16" fmla="*/ 3780342 h 6058535"/>
                <a:gd name="connsiteX17" fmla="*/ 3138766 w 8027772"/>
                <a:gd name="connsiteY17" fmla="*/ 4119057 h 6058535"/>
                <a:gd name="connsiteX18" fmla="*/ 3171042 w 8027772"/>
                <a:gd name="connsiteY18" fmla="*/ 4129052 h 6058535"/>
                <a:gd name="connsiteX19" fmla="*/ 5763883 w 8027772"/>
                <a:gd name="connsiteY19" fmla="*/ 4129052 h 6058535"/>
                <a:gd name="connsiteX20" fmla="*/ 6132423 w 8027772"/>
                <a:gd name="connsiteY20" fmla="*/ 4496656 h 6058535"/>
                <a:gd name="connsiteX21" fmla="*/ 6069482 w 8027772"/>
                <a:gd name="connsiteY21" fmla="*/ 4702186 h 6058535"/>
                <a:gd name="connsiteX22" fmla="*/ 6048288 w 8027772"/>
                <a:gd name="connsiteY22" fmla="*/ 4727809 h 6058535"/>
                <a:gd name="connsiteX23" fmla="*/ 5996381 w 8027772"/>
                <a:gd name="connsiteY23" fmla="*/ 4779716 h 6058535"/>
                <a:gd name="connsiteX24" fmla="*/ 5969937 w 8027772"/>
                <a:gd name="connsiteY24" fmla="*/ 4801478 h 6058535"/>
                <a:gd name="connsiteX25" fmla="*/ 5763883 w 8027772"/>
                <a:gd name="connsiteY25" fmla="*/ 4864259 h 6058535"/>
                <a:gd name="connsiteX26" fmla="*/ 3523286 w 8027772"/>
                <a:gd name="connsiteY26" fmla="*/ 4864259 h 6058535"/>
                <a:gd name="connsiteX27" fmla="*/ 0 w 8027772"/>
                <a:gd name="connsiteY27" fmla="*/ 1340972 h 6058535"/>
                <a:gd name="connsiteX28" fmla="*/ 2402543 w 8027772"/>
                <a:gd name="connsiteY28" fmla="*/ 1340972 h 6058535"/>
                <a:gd name="connsiteX29" fmla="*/ 2771083 w 8027772"/>
                <a:gd name="connsiteY29" fmla="*/ 1708576 h 6058535"/>
                <a:gd name="connsiteX30" fmla="*/ 2402543 w 8027772"/>
                <a:gd name="connsiteY30" fmla="*/ 2076179 h 6058535"/>
                <a:gd name="connsiteX31" fmla="*/ 2084137 w 8027772"/>
                <a:gd name="connsiteY31" fmla="*/ 2076179 h 6058535"/>
                <a:gd name="connsiteX32" fmla="*/ 2076057 w 8027772"/>
                <a:gd name="connsiteY32" fmla="*/ 2080554 h 6058535"/>
                <a:gd name="connsiteX33" fmla="*/ 1913572 w 8027772"/>
                <a:gd name="connsiteY33" fmla="*/ 2385376 h 6058535"/>
                <a:gd name="connsiteX34" fmla="*/ 2076057 w 8027772"/>
                <a:gd name="connsiteY34" fmla="*/ 2690198 h 6058535"/>
                <a:gd name="connsiteX35" fmla="*/ 2097207 w 8027772"/>
                <a:gd name="connsiteY35" fmla="*/ 2701649 h 6058535"/>
                <a:gd name="connsiteX36" fmla="*/ 7851466 w 8027772"/>
                <a:gd name="connsiteY36" fmla="*/ 2701649 h 6058535"/>
                <a:gd name="connsiteX37" fmla="*/ 7994917 w 8027772"/>
                <a:gd name="connsiteY37" fmla="*/ 2730537 h 60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27772" h="6058535">
                  <a:moveTo>
                    <a:pt x="4738218" y="627539"/>
                  </a:moveTo>
                  <a:cubicBezTo>
                    <a:pt x="4671525" y="694062"/>
                    <a:pt x="4579390" y="735207"/>
                    <a:pt x="4477620" y="735207"/>
                  </a:cubicBezTo>
                  <a:lnTo>
                    <a:pt x="342216" y="735207"/>
                  </a:lnTo>
                  <a:lnTo>
                    <a:pt x="1077423" y="0"/>
                  </a:lnTo>
                  <a:lnTo>
                    <a:pt x="4477620" y="0"/>
                  </a:lnTo>
                  <a:cubicBezTo>
                    <a:pt x="4681159" y="1"/>
                    <a:pt x="4846161" y="164582"/>
                    <a:pt x="4846159" y="367604"/>
                  </a:cubicBezTo>
                  <a:cubicBezTo>
                    <a:pt x="4846161" y="469115"/>
                    <a:pt x="4804910" y="561015"/>
                    <a:pt x="4738218" y="627539"/>
                  </a:cubicBezTo>
                  <a:close/>
                  <a:moveTo>
                    <a:pt x="4843046" y="5933050"/>
                  </a:moveTo>
                  <a:lnTo>
                    <a:pt x="4717562" y="6058535"/>
                  </a:lnTo>
                  <a:lnTo>
                    <a:pt x="4183413" y="5524386"/>
                  </a:lnTo>
                  <a:lnTo>
                    <a:pt x="4477620" y="5524386"/>
                  </a:lnTo>
                  <a:cubicBezTo>
                    <a:pt x="4681160" y="5524385"/>
                    <a:pt x="4846161" y="5688967"/>
                    <a:pt x="4846161" y="5891989"/>
                  </a:cubicBezTo>
                  <a:close/>
                  <a:moveTo>
                    <a:pt x="8027772" y="2748325"/>
                  </a:moveTo>
                  <a:lnTo>
                    <a:pt x="7339240" y="3436856"/>
                  </a:lnTo>
                  <a:lnTo>
                    <a:pt x="3154177" y="3436855"/>
                  </a:lnTo>
                  <a:lnTo>
                    <a:pt x="3138765" y="3441626"/>
                  </a:lnTo>
                  <a:cubicBezTo>
                    <a:pt x="3006491" y="3497432"/>
                    <a:pt x="2913678" y="3628075"/>
                    <a:pt x="2913678" y="3780342"/>
                  </a:cubicBezTo>
                  <a:cubicBezTo>
                    <a:pt x="2913678" y="3932609"/>
                    <a:pt x="3006490" y="4063253"/>
                    <a:pt x="3138766" y="4119057"/>
                  </a:cubicBezTo>
                  <a:lnTo>
                    <a:pt x="3171042" y="4129052"/>
                  </a:lnTo>
                  <a:lnTo>
                    <a:pt x="5763883" y="4129052"/>
                  </a:lnTo>
                  <a:cubicBezTo>
                    <a:pt x="5967423" y="4129052"/>
                    <a:pt x="6132423" y="4293633"/>
                    <a:pt x="6132423" y="4496656"/>
                  </a:cubicBezTo>
                  <a:cubicBezTo>
                    <a:pt x="6132423" y="4572789"/>
                    <a:pt x="6109220" y="4643516"/>
                    <a:pt x="6069482" y="4702186"/>
                  </a:cubicBezTo>
                  <a:lnTo>
                    <a:pt x="6048288" y="4727809"/>
                  </a:lnTo>
                  <a:lnTo>
                    <a:pt x="5996381" y="4779716"/>
                  </a:lnTo>
                  <a:lnTo>
                    <a:pt x="5969937" y="4801478"/>
                  </a:lnTo>
                  <a:cubicBezTo>
                    <a:pt x="5911118" y="4841114"/>
                    <a:pt x="5840210" y="4864259"/>
                    <a:pt x="5763883" y="4864259"/>
                  </a:cubicBezTo>
                  <a:lnTo>
                    <a:pt x="3523286" y="4864259"/>
                  </a:lnTo>
                  <a:lnTo>
                    <a:pt x="0" y="1340972"/>
                  </a:lnTo>
                  <a:lnTo>
                    <a:pt x="2402543" y="1340972"/>
                  </a:lnTo>
                  <a:cubicBezTo>
                    <a:pt x="2606082" y="1340972"/>
                    <a:pt x="2771083" y="1505553"/>
                    <a:pt x="2771083" y="1708576"/>
                  </a:cubicBezTo>
                  <a:cubicBezTo>
                    <a:pt x="2771083" y="1911598"/>
                    <a:pt x="2606082" y="2076179"/>
                    <a:pt x="2402543" y="2076179"/>
                  </a:cubicBezTo>
                  <a:lnTo>
                    <a:pt x="2084137" y="2076179"/>
                  </a:lnTo>
                  <a:lnTo>
                    <a:pt x="2076057" y="2080554"/>
                  </a:lnTo>
                  <a:cubicBezTo>
                    <a:pt x="1978026" y="2146614"/>
                    <a:pt x="1913572" y="2258487"/>
                    <a:pt x="1913572" y="2385376"/>
                  </a:cubicBezTo>
                  <a:cubicBezTo>
                    <a:pt x="1913571" y="2512264"/>
                    <a:pt x="1978026" y="2624137"/>
                    <a:pt x="2076057" y="2690198"/>
                  </a:cubicBezTo>
                  <a:lnTo>
                    <a:pt x="2097207" y="2701649"/>
                  </a:lnTo>
                  <a:lnTo>
                    <a:pt x="7851466" y="2701649"/>
                  </a:lnTo>
                  <a:cubicBezTo>
                    <a:pt x="7902350" y="2701649"/>
                    <a:pt x="7950826" y="2711936"/>
                    <a:pt x="7994917" y="2730537"/>
                  </a:cubicBezTo>
                  <a:close/>
                </a:path>
              </a:pathLst>
            </a:cu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 rot="18840000" flipH="1">
              <a:off x="1289" y="4243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>
              <a:off x="-394" y="-598"/>
              <a:ext cx="2287" cy="2287"/>
            </a:xfrm>
            <a:prstGeom prst="ellipse">
              <a:avLst/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 userDrawn="1"/>
          </p:nvSpPr>
          <p:spPr>
            <a:xfrm rot="-13500000" flipH="1">
              <a:off x="2351" y="1568"/>
              <a:ext cx="572" cy="572"/>
            </a:xfrm>
            <a:prstGeom prst="ellipse">
              <a:avLst/>
            </a:prstGeom>
            <a:solidFill>
              <a:srgbClr val="FFBEB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 rot="18840000" flipH="1">
              <a:off x="1508" y="6066"/>
              <a:ext cx="4359" cy="781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96120" y="-296545"/>
            <a:ext cx="2502535" cy="1915160"/>
            <a:chOff x="15112" y="-467"/>
            <a:chExt cx="3941" cy="3016"/>
          </a:xfrm>
        </p:grpSpPr>
        <p:sp>
          <p:nvSpPr>
            <p:cNvPr id="12" name="图形"/>
            <p:cNvSpPr/>
            <p:nvPr/>
          </p:nvSpPr>
          <p:spPr>
            <a:xfrm flipH="1">
              <a:off x="15112" y="0"/>
              <a:ext cx="945" cy="711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图形"/>
            <p:cNvSpPr/>
            <p:nvPr/>
          </p:nvSpPr>
          <p:spPr>
            <a:xfrm rot="18720000" flipH="1">
              <a:off x="17709" y="135"/>
              <a:ext cx="1946" cy="743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 rot="18720000" flipH="1">
              <a:off x="18037" y="1774"/>
              <a:ext cx="1061" cy="490"/>
            </a:xfrm>
            <a:prstGeom prst="roundRect">
              <a:avLst>
                <a:gd name="adj" fmla="val 50000"/>
              </a:avLst>
            </a:prstGeom>
            <a:solidFill>
              <a:srgbClr val="FF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6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形"/>
          <p:cNvSpPr/>
          <p:nvPr/>
        </p:nvSpPr>
        <p:spPr>
          <a:xfrm flipH="1">
            <a:off x="-379095" y="6235700"/>
            <a:ext cx="879475" cy="879475"/>
          </a:xfrm>
          <a:prstGeom prst="ellipse">
            <a:avLst/>
          </a:prstGeom>
          <a:solidFill>
            <a:srgbClr val="FF8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-559435" y="261620"/>
            <a:ext cx="1689735" cy="576580"/>
            <a:chOff x="-881" y="412"/>
            <a:chExt cx="2661" cy="908"/>
          </a:xfrm>
        </p:grpSpPr>
        <p:sp>
          <p:nvSpPr>
            <p:cNvPr id="16" name="图形"/>
            <p:cNvSpPr/>
            <p:nvPr/>
          </p:nvSpPr>
          <p:spPr>
            <a:xfrm flipH="1">
              <a:off x="112" y="41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315CB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 flipH="1">
              <a:off x="-881" y="1022"/>
              <a:ext cx="1669" cy="299"/>
            </a:xfrm>
            <a:prstGeom prst="roundRect">
              <a:avLst>
                <a:gd name="adj" fmla="val 50000"/>
              </a:avLst>
            </a:prstGeom>
            <a:solidFill>
              <a:srgbClr val="FF8B7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28370" y="806450"/>
            <a:ext cx="3860165" cy="1108075"/>
            <a:chOff x="1462" y="1270"/>
            <a:chExt cx="6079" cy="1745"/>
          </a:xfrm>
        </p:grpSpPr>
        <p:sp>
          <p:nvSpPr>
            <p:cNvPr id="98" name="图形"/>
            <p:cNvSpPr/>
            <p:nvPr/>
          </p:nvSpPr>
          <p:spPr>
            <a:xfrm rot="5400000" flipV="1">
              <a:off x="6908" y="1848"/>
              <a:ext cx="428" cy="428"/>
            </a:xfrm>
            <a:prstGeom prst="ellipse">
              <a:avLst/>
            </a:prstGeom>
            <a:solidFill>
              <a:srgbClr val="759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图形"/>
            <p:cNvSpPr txBox="1"/>
            <p:nvPr/>
          </p:nvSpPr>
          <p:spPr>
            <a:xfrm>
              <a:off x="1462" y="1270"/>
              <a:ext cx="6079" cy="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spc="100" dirty="0">
                  <a:solidFill>
                    <a:srgbClr val="FF8B75"/>
                  </a:solidFill>
                  <a:uFillTx/>
                  <a:cs typeface="+mn-ea"/>
                  <a:sym typeface="+mn-lt"/>
                </a:rPr>
                <a:t>ABS</a:t>
              </a:r>
              <a:r>
                <a:rPr lang="en-US" sz="44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cs typeface="+mn-ea"/>
                  <a:sym typeface="+mn-lt"/>
                </a:rPr>
                <a:t>TRACT</a:t>
              </a:r>
            </a:p>
          </p:txBody>
        </p:sp>
      </p:grpSp>
      <p:sp>
        <p:nvSpPr>
          <p:cNvPr id="101" name="图形"/>
          <p:cNvSpPr/>
          <p:nvPr/>
        </p:nvSpPr>
        <p:spPr>
          <a:xfrm flipH="1">
            <a:off x="10978515" y="5970905"/>
            <a:ext cx="1478915" cy="264795"/>
          </a:xfrm>
          <a:prstGeom prst="roundRect">
            <a:avLst>
              <a:gd name="adj" fmla="val 50000"/>
            </a:avLst>
          </a:prstGeom>
          <a:solidFill>
            <a:srgbClr val="FF8B75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2" name="图形"/>
          <p:cNvSpPr/>
          <p:nvPr/>
        </p:nvSpPr>
        <p:spPr>
          <a:xfrm flipH="1">
            <a:off x="9410700" y="6551295"/>
            <a:ext cx="3186430" cy="570865"/>
          </a:xfrm>
          <a:prstGeom prst="roundRect">
            <a:avLst>
              <a:gd name="adj" fmla="val 50000"/>
            </a:avLst>
          </a:prstGeom>
          <a:solidFill>
            <a:srgbClr val="315CB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5100" y="2435039"/>
            <a:ext cx="2122124" cy="2791011"/>
            <a:chOff x="1485" y="3772"/>
            <a:chExt cx="3802" cy="5000"/>
          </a:xfrm>
        </p:grpSpPr>
        <p:sp>
          <p:nvSpPr>
            <p:cNvPr id="28" name="图形"/>
            <p:cNvSpPr/>
            <p:nvPr/>
          </p:nvSpPr>
          <p:spPr>
            <a:xfrm>
              <a:off x="2167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图形"/>
            <p:cNvSpPr/>
            <p:nvPr/>
          </p:nvSpPr>
          <p:spPr>
            <a:xfrm>
              <a:off x="1485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7598D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 txBox="1"/>
            <p:nvPr/>
          </p:nvSpPr>
          <p:spPr>
            <a:xfrm>
              <a:off x="1746" y="6181"/>
              <a:ext cx="3183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Abstract</a:t>
              </a:r>
            </a:p>
          </p:txBody>
        </p:sp>
        <p:sp>
          <p:nvSpPr>
            <p:cNvPr id="68" name="图形"/>
            <p:cNvSpPr/>
            <p:nvPr/>
          </p:nvSpPr>
          <p:spPr>
            <a:xfrm>
              <a:off x="266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9" name="图形" descr="333639373137353b343435303639373bb9a4d7f7bbe3b1a8"/>
            <p:cNvPicPr>
              <a:picLocks noChangeAspect="1"/>
            </p:cNvPicPr>
            <p:nvPr/>
          </p:nvPicPr>
          <p:blipFill>
            <a:blip r:embed="rId9" cstate="screen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47" y="4519"/>
              <a:ext cx="880" cy="88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2658220" y="2435039"/>
            <a:ext cx="2122124" cy="2791011"/>
            <a:chOff x="5745" y="3772"/>
            <a:chExt cx="3802" cy="5000"/>
          </a:xfrm>
        </p:grpSpPr>
        <p:sp>
          <p:nvSpPr>
            <p:cNvPr id="24" name="图形"/>
            <p:cNvSpPr/>
            <p:nvPr/>
          </p:nvSpPr>
          <p:spPr>
            <a:xfrm>
              <a:off x="6427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/>
            <p:nvPr/>
          </p:nvSpPr>
          <p:spPr>
            <a:xfrm>
              <a:off x="5745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FFBEB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图形"/>
            <p:cNvSpPr txBox="1"/>
            <p:nvPr/>
          </p:nvSpPr>
          <p:spPr>
            <a:xfrm>
              <a:off x="6016" y="6181"/>
              <a:ext cx="3436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Introduction</a:t>
              </a:r>
            </a:p>
          </p:txBody>
        </p:sp>
        <p:sp>
          <p:nvSpPr>
            <p:cNvPr id="76" name="图形"/>
            <p:cNvSpPr/>
            <p:nvPr/>
          </p:nvSpPr>
          <p:spPr>
            <a:xfrm>
              <a:off x="692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0" name="图形" descr="333639373138333b343435303738313bd0fbb4abb9a4d7f7"/>
            <p:cNvPicPr>
              <a:picLocks noChangeAspect="1"/>
            </p:cNvPicPr>
            <p:nvPr/>
          </p:nvPicPr>
          <p:blipFill>
            <a:blip r:embed="rId11" cstate="screen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04" y="4519"/>
              <a:ext cx="880" cy="880"/>
            </a:xfrm>
            <a:prstGeom prst="rect">
              <a:avLst/>
            </a:prstGeom>
          </p:spPr>
        </p:pic>
        <p:sp>
          <p:nvSpPr>
            <p:cNvPr id="2" name="图形"/>
            <p:cNvSpPr/>
            <p:nvPr/>
          </p:nvSpPr>
          <p:spPr>
            <a:xfrm>
              <a:off x="6053" y="6977"/>
              <a:ext cx="3185" cy="140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sz="10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Introduction of the contents covered in this report</a:t>
              </a: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50837" y="2435039"/>
            <a:ext cx="2122124" cy="2791011"/>
            <a:chOff x="10004" y="3772"/>
            <a:chExt cx="3802" cy="5000"/>
          </a:xfrm>
        </p:grpSpPr>
        <p:sp>
          <p:nvSpPr>
            <p:cNvPr id="20" name="图形"/>
            <p:cNvSpPr/>
            <p:nvPr/>
          </p:nvSpPr>
          <p:spPr>
            <a:xfrm>
              <a:off x="10686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图形"/>
            <p:cNvSpPr/>
            <p:nvPr/>
          </p:nvSpPr>
          <p:spPr>
            <a:xfrm>
              <a:off x="10004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7598D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图形"/>
            <p:cNvSpPr txBox="1"/>
            <p:nvPr/>
          </p:nvSpPr>
          <p:spPr>
            <a:xfrm>
              <a:off x="10222" y="6181"/>
              <a:ext cx="3499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Methodology</a:t>
              </a:r>
            </a:p>
          </p:txBody>
        </p:sp>
        <p:sp>
          <p:nvSpPr>
            <p:cNvPr id="77" name="图形"/>
            <p:cNvSpPr/>
            <p:nvPr/>
          </p:nvSpPr>
          <p:spPr>
            <a:xfrm>
              <a:off x="1118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1" name="图形" descr="333639373230313b343435303838323bb9a4d7f7bdf8b6c8"/>
            <p:cNvPicPr>
              <a:picLocks noChangeAspect="1"/>
            </p:cNvPicPr>
            <p:nvPr/>
          </p:nvPicPr>
          <p:blipFill>
            <a:blip r:embed="rId13" cstate="screen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465" y="4519"/>
              <a:ext cx="880" cy="880"/>
            </a:xfrm>
            <a:prstGeom prst="rect">
              <a:avLst/>
            </a:prstGeom>
          </p:spPr>
        </p:pic>
        <p:sp>
          <p:nvSpPr>
            <p:cNvPr id="3" name="图形"/>
            <p:cNvSpPr/>
            <p:nvPr/>
          </p:nvSpPr>
          <p:spPr>
            <a:xfrm>
              <a:off x="10363" y="6977"/>
              <a:ext cx="3185" cy="9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Specify the research methods used in this study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6391" y="2435039"/>
            <a:ext cx="2122124" cy="2791011"/>
            <a:chOff x="14264" y="3772"/>
            <a:chExt cx="3802" cy="5000"/>
          </a:xfrm>
        </p:grpSpPr>
        <p:sp>
          <p:nvSpPr>
            <p:cNvPr id="40" name="图形"/>
            <p:cNvSpPr/>
            <p:nvPr/>
          </p:nvSpPr>
          <p:spPr>
            <a:xfrm>
              <a:off x="14946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FF8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图形"/>
            <p:cNvSpPr/>
            <p:nvPr/>
          </p:nvSpPr>
          <p:spPr>
            <a:xfrm>
              <a:off x="14264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FFBEB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图形"/>
            <p:cNvSpPr txBox="1"/>
            <p:nvPr/>
          </p:nvSpPr>
          <p:spPr>
            <a:xfrm>
              <a:off x="14595" y="6181"/>
              <a:ext cx="3265" cy="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Result</a:t>
              </a:r>
            </a:p>
          </p:txBody>
        </p:sp>
        <p:sp>
          <p:nvSpPr>
            <p:cNvPr id="78" name="图形"/>
            <p:cNvSpPr/>
            <p:nvPr/>
          </p:nvSpPr>
          <p:spPr>
            <a:xfrm>
              <a:off x="1544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2" name="图形" descr="333639373137393b343435303733343bb9a4d7f7cdeab3c9c7e9bff6"/>
            <p:cNvPicPr>
              <a:picLocks noChangeAspect="1"/>
            </p:cNvPicPr>
            <p:nvPr/>
          </p:nvPicPr>
          <p:blipFill>
            <a:blip r:embed="rId15" cstate="screen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726" y="4519"/>
              <a:ext cx="880" cy="88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9896192" y="2435039"/>
            <a:ext cx="2122124" cy="2791011"/>
            <a:chOff x="10004" y="3772"/>
            <a:chExt cx="3802" cy="5000"/>
          </a:xfrm>
        </p:grpSpPr>
        <p:sp>
          <p:nvSpPr>
            <p:cNvPr id="11" name="图形"/>
            <p:cNvSpPr/>
            <p:nvPr>
              <p:custDataLst>
                <p:tags r:id="rId3"/>
              </p:custDataLst>
            </p:nvPr>
          </p:nvSpPr>
          <p:spPr>
            <a:xfrm>
              <a:off x="10686" y="3772"/>
              <a:ext cx="2437" cy="2941"/>
            </a:xfrm>
            <a:prstGeom prst="roundRect">
              <a:avLst>
                <a:gd name="adj" fmla="val 4546"/>
              </a:avLst>
            </a:prstGeom>
            <a:solidFill>
              <a:srgbClr val="315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>
              <p:custDataLst>
                <p:tags r:id="rId4"/>
              </p:custDataLst>
            </p:nvPr>
          </p:nvSpPr>
          <p:spPr>
            <a:xfrm>
              <a:off x="10004" y="4962"/>
              <a:ext cx="3802" cy="3810"/>
            </a:xfrm>
            <a:custGeom>
              <a:avLst/>
              <a:gdLst>
                <a:gd name="connsiteX0" fmla="*/ 72200 w 2477337"/>
                <a:gd name="connsiteY0" fmla="*/ 0 h 2281187"/>
                <a:gd name="connsiteX1" fmla="*/ 679540 w 2477337"/>
                <a:gd name="connsiteY1" fmla="*/ 0 h 2281187"/>
                <a:gd name="connsiteX2" fmla="*/ 1238668 w 2477337"/>
                <a:gd name="connsiteY2" fmla="*/ 559128 h 2281187"/>
                <a:gd name="connsiteX3" fmla="*/ 1797796 w 2477337"/>
                <a:gd name="connsiteY3" fmla="*/ 0 h 2281187"/>
                <a:gd name="connsiteX4" fmla="*/ 2405137 w 2477337"/>
                <a:gd name="connsiteY4" fmla="*/ 0 h 2281187"/>
                <a:gd name="connsiteX5" fmla="*/ 2477337 w 2477337"/>
                <a:gd name="connsiteY5" fmla="*/ 72200 h 2281187"/>
                <a:gd name="connsiteX6" fmla="*/ 2477337 w 2477337"/>
                <a:gd name="connsiteY6" fmla="*/ 2208987 h 2281187"/>
                <a:gd name="connsiteX7" fmla="*/ 2405137 w 2477337"/>
                <a:gd name="connsiteY7" fmla="*/ 2281187 h 2281187"/>
                <a:gd name="connsiteX8" fmla="*/ 72200 w 2477337"/>
                <a:gd name="connsiteY8" fmla="*/ 2281187 h 2281187"/>
                <a:gd name="connsiteX9" fmla="*/ 0 w 2477337"/>
                <a:gd name="connsiteY9" fmla="*/ 2208987 h 2281187"/>
                <a:gd name="connsiteX10" fmla="*/ 0 w 2477337"/>
                <a:gd name="connsiteY10" fmla="*/ 72200 h 2281187"/>
                <a:gd name="connsiteX11" fmla="*/ 72200 w 2477337"/>
                <a:gd name="connsiteY11" fmla="*/ 0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7337" h="2281187">
                  <a:moveTo>
                    <a:pt x="72200" y="0"/>
                  </a:moveTo>
                  <a:lnTo>
                    <a:pt x="679540" y="0"/>
                  </a:lnTo>
                  <a:cubicBezTo>
                    <a:pt x="679540" y="308798"/>
                    <a:pt x="929870" y="559128"/>
                    <a:pt x="1238668" y="559128"/>
                  </a:cubicBezTo>
                  <a:cubicBezTo>
                    <a:pt x="1547466" y="559128"/>
                    <a:pt x="1797796" y="308798"/>
                    <a:pt x="1797796" y="0"/>
                  </a:cubicBezTo>
                  <a:lnTo>
                    <a:pt x="2405137" y="0"/>
                  </a:lnTo>
                  <a:cubicBezTo>
                    <a:pt x="2445012" y="0"/>
                    <a:pt x="2477337" y="32325"/>
                    <a:pt x="2477337" y="72200"/>
                  </a:cubicBezTo>
                  <a:lnTo>
                    <a:pt x="2477337" y="2208987"/>
                  </a:lnTo>
                  <a:cubicBezTo>
                    <a:pt x="2477337" y="2248862"/>
                    <a:pt x="2445012" y="2281187"/>
                    <a:pt x="2405137" y="2281187"/>
                  </a:cubicBezTo>
                  <a:lnTo>
                    <a:pt x="72200" y="2281187"/>
                  </a:lnTo>
                  <a:cubicBezTo>
                    <a:pt x="32325" y="2281187"/>
                    <a:pt x="0" y="2248862"/>
                    <a:pt x="0" y="2208987"/>
                  </a:cubicBezTo>
                  <a:lnTo>
                    <a:pt x="0" y="72200"/>
                  </a:lnTo>
                  <a:cubicBezTo>
                    <a:pt x="0" y="32325"/>
                    <a:pt x="32325" y="0"/>
                    <a:pt x="72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69900" dist="38100" dir="5400000" algn="t" rotWithShape="0">
                <a:srgbClr val="7598D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>
              <p:custDataLst>
                <p:tags r:id="rId5"/>
              </p:custDataLst>
            </p:nvPr>
          </p:nvSpPr>
          <p:spPr>
            <a:xfrm>
              <a:off x="10305" y="6181"/>
              <a:ext cx="3204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Conclusion</a:t>
              </a:r>
            </a:p>
          </p:txBody>
        </p:sp>
        <p:sp>
          <p:nvSpPr>
            <p:cNvPr id="15" name="图形"/>
            <p:cNvSpPr/>
            <p:nvPr>
              <p:custDataLst>
                <p:tags r:id="rId6"/>
              </p:custDataLst>
            </p:nvPr>
          </p:nvSpPr>
          <p:spPr>
            <a:xfrm>
              <a:off x="11186" y="4239"/>
              <a:ext cx="1440" cy="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7" name="图形" descr="333639373230313b343435303838323bb9a4d7f7bdf8b6c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screen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465" y="4519"/>
              <a:ext cx="880" cy="880"/>
            </a:xfrm>
            <a:prstGeom prst="rect">
              <a:avLst/>
            </a:prstGeom>
          </p:spPr>
        </p:pic>
      </p:grpSp>
      <p:sp>
        <p:nvSpPr>
          <p:cNvPr id="34" name="图形"/>
          <p:cNvSpPr/>
          <p:nvPr>
            <p:custDataLst>
              <p:tags r:id="rId2"/>
            </p:custDataLst>
          </p:nvPr>
        </p:nvSpPr>
        <p:spPr>
          <a:xfrm>
            <a:off x="7779457" y="4224077"/>
            <a:ext cx="1777739" cy="7837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Specifically analyze the collected data and present the results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1FEAE9-34F1-7876-9161-7FE5292996C1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-1-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793115" y="396875"/>
            <a:ext cx="3748405" cy="10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图形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107946" y="4667036"/>
            <a:ext cx="283342" cy="447715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6" name="图形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107946" y="1714874"/>
            <a:ext cx="283342" cy="447715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7" name="图形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79726" y="4469959"/>
            <a:ext cx="166398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Different </a:t>
            </a:r>
          </a:p>
          <a:p>
            <a:pPr marL="0" marR="0" lvl="0" indent="0" algn="ctr" defTabSz="1216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Countries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054F9E36-CF0D-F16C-8C74-18377A007526}"/>
              </a:ext>
            </a:extLst>
          </p:cNvPr>
          <p:cNvSpPr txBox="1"/>
          <p:nvPr/>
        </p:nvSpPr>
        <p:spPr>
          <a:xfrm>
            <a:off x="730910" y="447179"/>
            <a:ext cx="316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Introduction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F8DFF-4193-E978-6FCB-D9C80BB7DC37}"/>
              </a:ext>
            </a:extLst>
          </p:cNvPr>
          <p:cNvSpPr txBox="1"/>
          <p:nvPr/>
        </p:nvSpPr>
        <p:spPr>
          <a:xfrm>
            <a:off x="2901468" y="2385822"/>
            <a:ext cx="3748406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598D9"/>
                </a:solidFill>
              </a:rPr>
              <a:t>Who is happier, people of the past or present?  </a:t>
            </a:r>
            <a:endParaRPr lang="zh-CN" altLang="en-US" sz="2400" dirty="0">
              <a:solidFill>
                <a:srgbClr val="7598D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6CBDBB-1F4B-8C8B-5807-E22433772836}"/>
              </a:ext>
            </a:extLst>
          </p:cNvPr>
          <p:cNvSpPr txBox="1"/>
          <p:nvPr/>
        </p:nvSpPr>
        <p:spPr>
          <a:xfrm>
            <a:off x="3602367" y="4055823"/>
            <a:ext cx="4003711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8B75"/>
                </a:solidFill>
              </a:rPr>
              <a:t>How satisfied are people from different social classes and societies with their lives?</a:t>
            </a:r>
            <a:endParaRPr lang="zh-CN" altLang="en-US" sz="2200" dirty="0">
              <a:solidFill>
                <a:srgbClr val="FF8B7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DD29B6-C0CA-0198-1BD8-FAA9CC7F32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1462">
            <a:off x="153538" y="2413319"/>
            <a:ext cx="2192157" cy="2694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CCAE65-3BAF-B9D1-25BD-1A582F866D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032" y="2331537"/>
            <a:ext cx="2190487" cy="2728304"/>
          </a:xfrm>
          <a:prstGeom prst="rect">
            <a:avLst/>
          </a:prstGeom>
        </p:spPr>
      </p:pic>
      <p:sp>
        <p:nvSpPr>
          <p:cNvPr id="11" name="云形 10">
            <a:extLst>
              <a:ext uri="{FF2B5EF4-FFF2-40B4-BE49-F238E27FC236}">
                <a16:creationId xmlns:a16="http://schemas.microsoft.com/office/drawing/2014/main" id="{2CC11CC7-A293-D1BC-2FCB-1B070F6220B7}"/>
              </a:ext>
            </a:extLst>
          </p:cNvPr>
          <p:cNvSpPr/>
          <p:nvPr/>
        </p:nvSpPr>
        <p:spPr>
          <a:xfrm>
            <a:off x="7006567" y="1190581"/>
            <a:ext cx="3099378" cy="1937380"/>
          </a:xfrm>
          <a:prstGeom prst="cloud">
            <a:avLst/>
          </a:prstGeom>
          <a:noFill/>
          <a:ln>
            <a:solidFill>
              <a:srgbClr val="FF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 Prosperity — GDP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3FDF12-8B99-EAEB-C5D9-05FC9374B529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-2-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793115" y="396875"/>
            <a:ext cx="3748405" cy="10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图形"/>
          <p:cNvGrpSpPr/>
          <p:nvPr/>
        </p:nvGrpSpPr>
        <p:grpSpPr>
          <a:xfrm>
            <a:off x="730520" y="1075052"/>
            <a:ext cx="10492470" cy="5196187"/>
            <a:chOff x="5040" y="2821"/>
            <a:chExt cx="12043" cy="8142"/>
          </a:xfrm>
        </p:grpSpPr>
        <p:sp>
          <p:nvSpPr>
            <p:cNvPr id="5" name="图形"/>
            <p:cNvSpPr/>
            <p:nvPr/>
          </p:nvSpPr>
          <p:spPr>
            <a:xfrm>
              <a:off x="5184" y="3541"/>
              <a:ext cx="9400" cy="2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6" name="图形"/>
            <p:cNvSpPr/>
            <p:nvPr/>
          </p:nvSpPr>
          <p:spPr>
            <a:xfrm rot="5400000">
              <a:off x="14049" y="3355"/>
              <a:ext cx="3567" cy="25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grpSp>
          <p:nvGrpSpPr>
            <p:cNvPr id="7" name="图形"/>
            <p:cNvGrpSpPr/>
            <p:nvPr/>
          </p:nvGrpSpPr>
          <p:grpSpPr>
            <a:xfrm>
              <a:off x="12688" y="4261"/>
              <a:ext cx="3361" cy="998"/>
              <a:chOff x="8305802" y="2818812"/>
              <a:chExt cx="2405575" cy="713936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8305802" y="2818812"/>
                <a:ext cx="2405575" cy="713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>
                <a:spLocks noEditPoints="1"/>
              </p:cNvSpPr>
              <p:nvPr/>
            </p:nvSpPr>
            <p:spPr bwMode="auto">
              <a:xfrm>
                <a:off x="8317659" y="2995442"/>
                <a:ext cx="320594" cy="362577"/>
              </a:xfrm>
              <a:custGeom>
                <a:avLst/>
                <a:gdLst>
                  <a:gd name="T0" fmla="*/ 20 w 78"/>
                  <a:gd name="T1" fmla="*/ 7 h 88"/>
                  <a:gd name="T2" fmla="*/ 20 w 78"/>
                  <a:gd name="T3" fmla="*/ 11 h 88"/>
                  <a:gd name="T4" fmla="*/ 5 w 78"/>
                  <a:gd name="T5" fmla="*/ 6 h 88"/>
                  <a:gd name="T6" fmla="*/ 1 w 78"/>
                  <a:gd name="T7" fmla="*/ 8 h 88"/>
                  <a:gd name="T8" fmla="*/ 0 w 78"/>
                  <a:gd name="T9" fmla="*/ 20 h 88"/>
                  <a:gd name="T10" fmla="*/ 3 w 78"/>
                  <a:gd name="T11" fmla="*/ 38 h 88"/>
                  <a:gd name="T12" fmla="*/ 17 w 78"/>
                  <a:gd name="T13" fmla="*/ 49 h 88"/>
                  <a:gd name="T14" fmla="*/ 20 w 78"/>
                  <a:gd name="T15" fmla="*/ 50 h 88"/>
                  <a:gd name="T16" fmla="*/ 20 w 78"/>
                  <a:gd name="T17" fmla="*/ 49 h 88"/>
                  <a:gd name="T18" fmla="*/ 31 w 78"/>
                  <a:gd name="T19" fmla="*/ 52 h 88"/>
                  <a:gd name="T20" fmla="*/ 31 w 78"/>
                  <a:gd name="T21" fmla="*/ 64 h 88"/>
                  <a:gd name="T22" fmla="*/ 27 w 78"/>
                  <a:gd name="T23" fmla="*/ 64 h 88"/>
                  <a:gd name="T24" fmla="*/ 27 w 78"/>
                  <a:gd name="T25" fmla="*/ 68 h 88"/>
                  <a:gd name="T26" fmla="*/ 15 w 78"/>
                  <a:gd name="T27" fmla="*/ 68 h 88"/>
                  <a:gd name="T28" fmla="*/ 15 w 78"/>
                  <a:gd name="T29" fmla="*/ 88 h 88"/>
                  <a:gd name="T30" fmla="*/ 64 w 78"/>
                  <a:gd name="T31" fmla="*/ 88 h 88"/>
                  <a:gd name="T32" fmla="*/ 64 w 78"/>
                  <a:gd name="T33" fmla="*/ 68 h 88"/>
                  <a:gd name="T34" fmla="*/ 52 w 78"/>
                  <a:gd name="T35" fmla="*/ 68 h 88"/>
                  <a:gd name="T36" fmla="*/ 52 w 78"/>
                  <a:gd name="T37" fmla="*/ 64 h 88"/>
                  <a:gd name="T38" fmla="*/ 47 w 78"/>
                  <a:gd name="T39" fmla="*/ 64 h 88"/>
                  <a:gd name="T40" fmla="*/ 47 w 78"/>
                  <a:gd name="T41" fmla="*/ 52 h 88"/>
                  <a:gd name="T42" fmla="*/ 58 w 78"/>
                  <a:gd name="T43" fmla="*/ 49 h 88"/>
                  <a:gd name="T44" fmla="*/ 58 w 78"/>
                  <a:gd name="T45" fmla="*/ 50 h 88"/>
                  <a:gd name="T46" fmla="*/ 61 w 78"/>
                  <a:gd name="T47" fmla="*/ 49 h 88"/>
                  <a:gd name="T48" fmla="*/ 75 w 78"/>
                  <a:gd name="T49" fmla="*/ 38 h 88"/>
                  <a:gd name="T50" fmla="*/ 78 w 78"/>
                  <a:gd name="T51" fmla="*/ 20 h 88"/>
                  <a:gd name="T52" fmla="*/ 77 w 78"/>
                  <a:gd name="T53" fmla="*/ 8 h 88"/>
                  <a:gd name="T54" fmla="*/ 73 w 78"/>
                  <a:gd name="T55" fmla="*/ 6 h 88"/>
                  <a:gd name="T56" fmla="*/ 58 w 78"/>
                  <a:gd name="T57" fmla="*/ 11 h 88"/>
                  <a:gd name="T58" fmla="*/ 58 w 78"/>
                  <a:gd name="T59" fmla="*/ 7 h 88"/>
                  <a:gd name="T60" fmla="*/ 60 w 78"/>
                  <a:gd name="T61" fmla="*/ 7 h 88"/>
                  <a:gd name="T62" fmla="*/ 60 w 78"/>
                  <a:gd name="T63" fmla="*/ 0 h 88"/>
                  <a:gd name="T64" fmla="*/ 17 w 78"/>
                  <a:gd name="T65" fmla="*/ 0 h 88"/>
                  <a:gd name="T66" fmla="*/ 17 w 78"/>
                  <a:gd name="T67" fmla="*/ 7 h 88"/>
                  <a:gd name="T68" fmla="*/ 20 w 78"/>
                  <a:gd name="T69" fmla="*/ 7 h 88"/>
                  <a:gd name="T70" fmla="*/ 63 w 78"/>
                  <a:gd name="T71" fmla="*/ 42 h 88"/>
                  <a:gd name="T72" fmla="*/ 59 w 78"/>
                  <a:gd name="T73" fmla="*/ 20 h 88"/>
                  <a:gd name="T74" fmla="*/ 61 w 78"/>
                  <a:gd name="T75" fmla="*/ 22 h 88"/>
                  <a:gd name="T76" fmla="*/ 66 w 78"/>
                  <a:gd name="T77" fmla="*/ 18 h 88"/>
                  <a:gd name="T78" fmla="*/ 64 w 78"/>
                  <a:gd name="T79" fmla="*/ 16 h 88"/>
                  <a:gd name="T80" fmla="*/ 71 w 78"/>
                  <a:gd name="T81" fmla="*/ 13 h 88"/>
                  <a:gd name="T82" fmla="*/ 72 w 78"/>
                  <a:gd name="T83" fmla="*/ 20 h 88"/>
                  <a:gd name="T84" fmla="*/ 69 w 78"/>
                  <a:gd name="T85" fmla="*/ 36 h 88"/>
                  <a:gd name="T86" fmla="*/ 63 w 78"/>
                  <a:gd name="T87" fmla="*/ 42 h 88"/>
                  <a:gd name="T88" fmla="*/ 19 w 78"/>
                  <a:gd name="T89" fmla="*/ 20 h 88"/>
                  <a:gd name="T90" fmla="*/ 15 w 78"/>
                  <a:gd name="T91" fmla="*/ 42 h 88"/>
                  <a:gd name="T92" fmla="*/ 9 w 78"/>
                  <a:gd name="T93" fmla="*/ 36 h 88"/>
                  <a:gd name="T94" fmla="*/ 6 w 78"/>
                  <a:gd name="T95" fmla="*/ 20 h 88"/>
                  <a:gd name="T96" fmla="*/ 7 w 78"/>
                  <a:gd name="T97" fmla="*/ 13 h 88"/>
                  <a:gd name="T98" fmla="*/ 14 w 78"/>
                  <a:gd name="T99" fmla="*/ 16 h 88"/>
                  <a:gd name="T100" fmla="*/ 12 w 78"/>
                  <a:gd name="T101" fmla="*/ 18 h 88"/>
                  <a:gd name="T102" fmla="*/ 17 w 78"/>
                  <a:gd name="T103" fmla="*/ 22 h 88"/>
                  <a:gd name="T104" fmla="*/ 19 w 78"/>
                  <a:gd name="T105" fmla="*/ 20 h 88"/>
                  <a:gd name="T106" fmla="*/ 32 w 78"/>
                  <a:gd name="T107" fmla="*/ 10 h 88"/>
                  <a:gd name="T108" fmla="*/ 32 w 78"/>
                  <a:gd name="T109" fmla="*/ 45 h 88"/>
                  <a:gd name="T110" fmla="*/ 25 w 78"/>
                  <a:gd name="T111" fmla="*/ 41 h 88"/>
                  <a:gd name="T112" fmla="*/ 28 w 78"/>
                  <a:gd name="T113" fmla="*/ 14 h 88"/>
                  <a:gd name="T114" fmla="*/ 28 w 78"/>
                  <a:gd name="T115" fmla="*/ 10 h 88"/>
                  <a:gd name="T116" fmla="*/ 32 w 78"/>
                  <a:gd name="T117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" h="88">
                    <a:moveTo>
                      <a:pt x="20" y="7"/>
                    </a:moveTo>
                    <a:cubicBezTo>
                      <a:pt x="20" y="8"/>
                      <a:pt x="21" y="10"/>
                      <a:pt x="20" y="1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6"/>
                      <a:pt x="0" y="20"/>
                    </a:cubicBezTo>
                    <a:cubicBezTo>
                      <a:pt x="0" y="26"/>
                      <a:pt x="1" y="33"/>
                      <a:pt x="3" y="38"/>
                    </a:cubicBezTo>
                    <a:cubicBezTo>
                      <a:pt x="6" y="44"/>
                      <a:pt x="10" y="48"/>
                      <a:pt x="17" y="49"/>
                    </a:cubicBezTo>
                    <a:cubicBezTo>
                      <a:pt x="18" y="50"/>
                      <a:pt x="19" y="50"/>
                      <a:pt x="20" y="5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2" y="51"/>
                      <a:pt x="26" y="52"/>
                      <a:pt x="31" y="52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2" y="52"/>
                      <a:pt x="56" y="51"/>
                      <a:pt x="58" y="4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9" y="50"/>
                      <a:pt x="60" y="50"/>
                      <a:pt x="61" y="49"/>
                    </a:cubicBezTo>
                    <a:cubicBezTo>
                      <a:pt x="68" y="48"/>
                      <a:pt x="72" y="44"/>
                      <a:pt x="75" y="38"/>
                    </a:cubicBezTo>
                    <a:cubicBezTo>
                      <a:pt x="77" y="33"/>
                      <a:pt x="78" y="26"/>
                      <a:pt x="78" y="20"/>
                    </a:cubicBezTo>
                    <a:cubicBezTo>
                      <a:pt x="78" y="16"/>
                      <a:pt x="78" y="11"/>
                      <a:pt x="77" y="8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0"/>
                      <a:pt x="58" y="8"/>
                      <a:pt x="58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63" y="42"/>
                    </a:moveTo>
                    <a:cubicBezTo>
                      <a:pt x="64" y="36"/>
                      <a:pt x="60" y="28"/>
                      <a:pt x="59" y="20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5"/>
                      <a:pt x="72" y="18"/>
                      <a:pt x="72" y="20"/>
                    </a:cubicBezTo>
                    <a:cubicBezTo>
                      <a:pt x="71" y="26"/>
                      <a:pt x="71" y="31"/>
                      <a:pt x="69" y="36"/>
                    </a:cubicBezTo>
                    <a:cubicBezTo>
                      <a:pt x="67" y="39"/>
                      <a:pt x="65" y="41"/>
                      <a:pt x="63" y="42"/>
                    </a:cubicBezTo>
                    <a:close/>
                    <a:moveTo>
                      <a:pt x="19" y="20"/>
                    </a:moveTo>
                    <a:cubicBezTo>
                      <a:pt x="17" y="28"/>
                      <a:pt x="14" y="36"/>
                      <a:pt x="15" y="42"/>
                    </a:cubicBezTo>
                    <a:cubicBezTo>
                      <a:pt x="13" y="41"/>
                      <a:pt x="11" y="39"/>
                      <a:pt x="9" y="36"/>
                    </a:cubicBezTo>
                    <a:cubicBezTo>
                      <a:pt x="7" y="31"/>
                      <a:pt x="6" y="26"/>
                      <a:pt x="6" y="20"/>
                    </a:cubicBezTo>
                    <a:cubicBezTo>
                      <a:pt x="6" y="18"/>
                      <a:pt x="6" y="15"/>
                      <a:pt x="7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20"/>
                      <a:pt x="19" y="20"/>
                      <a:pt x="19" y="20"/>
                    </a:cubicBezTo>
                    <a:close/>
                    <a:moveTo>
                      <a:pt x="32" y="10"/>
                    </a:move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5"/>
                      <a:pt x="27" y="45"/>
                      <a:pt x="25" y="41"/>
                    </a:cubicBezTo>
                    <a:cubicBezTo>
                      <a:pt x="24" y="37"/>
                      <a:pt x="28" y="16"/>
                      <a:pt x="28" y="14"/>
                    </a:cubicBezTo>
                    <a:cubicBezTo>
                      <a:pt x="28" y="13"/>
                      <a:pt x="28" y="10"/>
                      <a:pt x="28" y="10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zh-CN" altLang="en-US" sz="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图形"/>
            <p:cNvGrpSpPr/>
            <p:nvPr/>
          </p:nvGrpSpPr>
          <p:grpSpPr>
            <a:xfrm>
              <a:off x="5470" y="4261"/>
              <a:ext cx="3361" cy="998"/>
              <a:chOff x="3140182" y="2818812"/>
              <a:chExt cx="2405575" cy="713936"/>
            </a:xfrm>
          </p:grpSpPr>
          <p:sp>
            <p:nvSpPr>
              <p:cNvPr id="9" name="图形"/>
              <p:cNvSpPr/>
              <p:nvPr/>
            </p:nvSpPr>
            <p:spPr>
              <a:xfrm>
                <a:off x="3140182" y="2818812"/>
                <a:ext cx="2405575" cy="713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cs typeface="+mn-ea"/>
                  <a:sym typeface="+mn-lt"/>
                </a:endParaRPr>
              </a:p>
            </p:txBody>
          </p:sp>
          <p:sp>
            <p:nvSpPr>
              <p:cNvPr id="22" name="图形"/>
              <p:cNvSpPr>
                <a:spLocks noEditPoints="1"/>
              </p:cNvSpPr>
              <p:nvPr/>
            </p:nvSpPr>
            <p:spPr bwMode="auto">
              <a:xfrm>
                <a:off x="3143237" y="2995442"/>
                <a:ext cx="478982" cy="309144"/>
              </a:xfrm>
              <a:custGeom>
                <a:avLst/>
                <a:gdLst>
                  <a:gd name="T0" fmla="*/ 72 w 116"/>
                  <a:gd name="T1" fmla="*/ 27 h 75"/>
                  <a:gd name="T2" fmla="*/ 69 w 116"/>
                  <a:gd name="T3" fmla="*/ 19 h 75"/>
                  <a:gd name="T4" fmla="*/ 65 w 116"/>
                  <a:gd name="T5" fmla="*/ 19 h 75"/>
                  <a:gd name="T6" fmla="*/ 46 w 116"/>
                  <a:gd name="T7" fmla="*/ 18 h 75"/>
                  <a:gd name="T8" fmla="*/ 46 w 116"/>
                  <a:gd name="T9" fmla="*/ 29 h 75"/>
                  <a:gd name="T10" fmla="*/ 79 w 116"/>
                  <a:gd name="T11" fmla="*/ 9 h 75"/>
                  <a:gd name="T12" fmla="*/ 72 w 116"/>
                  <a:gd name="T13" fmla="*/ 29 h 75"/>
                  <a:gd name="T14" fmla="*/ 8 w 116"/>
                  <a:gd name="T15" fmla="*/ 23 h 75"/>
                  <a:gd name="T16" fmla="*/ 29 w 116"/>
                  <a:gd name="T17" fmla="*/ 35 h 75"/>
                  <a:gd name="T18" fmla="*/ 18 w 116"/>
                  <a:gd name="T19" fmla="*/ 46 h 75"/>
                  <a:gd name="T20" fmla="*/ 11 w 116"/>
                  <a:gd name="T21" fmla="*/ 42 h 75"/>
                  <a:gd name="T22" fmla="*/ 25 w 116"/>
                  <a:gd name="T23" fmla="*/ 46 h 75"/>
                  <a:gd name="T24" fmla="*/ 4 w 116"/>
                  <a:gd name="T25" fmla="*/ 48 h 75"/>
                  <a:gd name="T26" fmla="*/ 3 w 116"/>
                  <a:gd name="T27" fmla="*/ 48 h 75"/>
                  <a:gd name="T28" fmla="*/ 0 w 116"/>
                  <a:gd name="T29" fmla="*/ 61 h 75"/>
                  <a:gd name="T30" fmla="*/ 2 w 116"/>
                  <a:gd name="T31" fmla="*/ 62 h 75"/>
                  <a:gd name="T32" fmla="*/ 26 w 116"/>
                  <a:gd name="T33" fmla="*/ 73 h 75"/>
                  <a:gd name="T34" fmla="*/ 28 w 116"/>
                  <a:gd name="T35" fmla="*/ 75 h 75"/>
                  <a:gd name="T36" fmla="*/ 92 w 116"/>
                  <a:gd name="T37" fmla="*/ 75 h 75"/>
                  <a:gd name="T38" fmla="*/ 93 w 116"/>
                  <a:gd name="T39" fmla="*/ 62 h 75"/>
                  <a:gd name="T40" fmla="*/ 116 w 116"/>
                  <a:gd name="T41" fmla="*/ 62 h 75"/>
                  <a:gd name="T42" fmla="*/ 116 w 116"/>
                  <a:gd name="T43" fmla="*/ 55 h 75"/>
                  <a:gd name="T44" fmla="*/ 113 w 116"/>
                  <a:gd name="T45" fmla="*/ 48 h 75"/>
                  <a:gd name="T46" fmla="*/ 105 w 116"/>
                  <a:gd name="T47" fmla="*/ 46 h 75"/>
                  <a:gd name="T48" fmla="*/ 98 w 116"/>
                  <a:gd name="T49" fmla="*/ 59 h 75"/>
                  <a:gd name="T50" fmla="*/ 91 w 116"/>
                  <a:gd name="T51" fmla="*/ 46 h 75"/>
                  <a:gd name="T52" fmla="*/ 72 w 116"/>
                  <a:gd name="T53" fmla="*/ 45 h 75"/>
                  <a:gd name="T54" fmla="*/ 69 w 116"/>
                  <a:gd name="T55" fmla="*/ 50 h 75"/>
                  <a:gd name="T56" fmla="*/ 64 w 116"/>
                  <a:gd name="T57" fmla="*/ 67 h 75"/>
                  <a:gd name="T58" fmla="*/ 64 w 116"/>
                  <a:gd name="T59" fmla="*/ 52 h 75"/>
                  <a:gd name="T60" fmla="*/ 60 w 116"/>
                  <a:gd name="T61" fmla="*/ 47 h 75"/>
                  <a:gd name="T62" fmla="*/ 56 w 116"/>
                  <a:gd name="T63" fmla="*/ 47 h 75"/>
                  <a:gd name="T64" fmla="*/ 57 w 116"/>
                  <a:gd name="T65" fmla="*/ 54 h 75"/>
                  <a:gd name="T66" fmla="*/ 49 w 116"/>
                  <a:gd name="T67" fmla="*/ 50 h 75"/>
                  <a:gd name="T68" fmla="*/ 47 w 116"/>
                  <a:gd name="T69" fmla="*/ 45 h 75"/>
                  <a:gd name="T70" fmla="*/ 33 w 116"/>
                  <a:gd name="T71" fmla="*/ 48 h 75"/>
                  <a:gd name="T72" fmla="*/ 87 w 116"/>
                  <a:gd name="T73" fmla="*/ 36 h 75"/>
                  <a:gd name="T74" fmla="*/ 109 w 116"/>
                  <a:gd name="T75" fmla="*/ 21 h 75"/>
                  <a:gd name="T76" fmla="*/ 106 w 116"/>
                  <a:gd name="T77" fmla="*/ 42 h 75"/>
                  <a:gd name="T78" fmla="*/ 98 w 116"/>
                  <a:gd name="T79" fmla="*/ 46 h 75"/>
                  <a:gd name="T80" fmla="*/ 87 w 116"/>
                  <a:gd name="T8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75">
                    <a:moveTo>
                      <a:pt x="72" y="29"/>
                    </a:moveTo>
                    <a:cubicBezTo>
                      <a:pt x="72" y="28"/>
                      <a:pt x="72" y="27"/>
                      <a:pt x="72" y="27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9"/>
                      <a:pt x="70" y="19"/>
                      <a:pt x="69" y="19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0" y="21"/>
                      <a:pt x="56" y="22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8"/>
                      <a:pt x="46" y="29"/>
                    </a:cubicBezTo>
                    <a:cubicBezTo>
                      <a:pt x="38" y="23"/>
                      <a:pt x="41" y="20"/>
                      <a:pt x="39" y="9"/>
                    </a:cubicBezTo>
                    <a:cubicBezTo>
                      <a:pt x="45" y="0"/>
                      <a:pt x="75" y="0"/>
                      <a:pt x="79" y="9"/>
                    </a:cubicBezTo>
                    <a:cubicBezTo>
                      <a:pt x="78" y="17"/>
                      <a:pt x="79" y="24"/>
                      <a:pt x="73" y="29"/>
                    </a:cubicBezTo>
                    <a:cubicBezTo>
                      <a:pt x="72" y="29"/>
                      <a:pt x="72" y="29"/>
                      <a:pt x="72" y="29"/>
                    </a:cubicBezTo>
                    <a:close/>
                    <a:moveTo>
                      <a:pt x="8" y="36"/>
                    </a:moveTo>
                    <a:cubicBezTo>
                      <a:pt x="7" y="30"/>
                      <a:pt x="7" y="27"/>
                      <a:pt x="8" y="23"/>
                    </a:cubicBezTo>
                    <a:cubicBezTo>
                      <a:pt x="18" y="25"/>
                      <a:pt x="20" y="16"/>
                      <a:pt x="29" y="23"/>
                    </a:cubicBezTo>
                    <a:cubicBezTo>
                      <a:pt x="30" y="27"/>
                      <a:pt x="30" y="32"/>
                      <a:pt x="29" y="35"/>
                    </a:cubicBezTo>
                    <a:cubicBezTo>
                      <a:pt x="29" y="38"/>
                      <a:pt x="28" y="40"/>
                      <a:pt x="26" y="42"/>
                    </a:cubicBezTo>
                    <a:cubicBezTo>
                      <a:pt x="24" y="44"/>
                      <a:pt x="21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5" y="46"/>
                      <a:pt x="13" y="44"/>
                      <a:pt x="11" y="42"/>
                    </a:cubicBezTo>
                    <a:cubicBezTo>
                      <a:pt x="9" y="40"/>
                      <a:pt x="8" y="38"/>
                      <a:pt x="8" y="36"/>
                    </a:cubicBezTo>
                    <a:close/>
                    <a:moveTo>
                      <a:pt x="25" y="46"/>
                    </a:moveTo>
                    <a:cubicBezTo>
                      <a:pt x="22" y="52"/>
                      <a:pt x="14" y="52"/>
                      <a:pt x="12" y="46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0"/>
                      <a:pt x="1" y="51"/>
                      <a:pt x="0" y="54"/>
                    </a:cubicBezTo>
                    <a:cubicBezTo>
                      <a:pt x="0" y="56"/>
                      <a:pt x="0" y="58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5" y="65"/>
                      <a:pt x="26" y="69"/>
                      <a:pt x="26" y="73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69"/>
                      <a:pt x="93" y="66"/>
                      <a:pt x="93" y="62"/>
                    </a:cubicBezTo>
                    <a:cubicBezTo>
                      <a:pt x="115" y="62"/>
                      <a:pt x="115" y="62"/>
                      <a:pt x="115" y="62"/>
                    </a:cubicBezTo>
                    <a:cubicBezTo>
                      <a:pt x="116" y="62"/>
                      <a:pt x="116" y="62"/>
                      <a:pt x="116" y="62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59"/>
                      <a:pt x="116" y="57"/>
                      <a:pt x="116" y="55"/>
                    </a:cubicBezTo>
                    <a:cubicBezTo>
                      <a:pt x="116" y="52"/>
                      <a:pt x="115" y="50"/>
                      <a:pt x="114" y="49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5" y="46"/>
                      <a:pt x="105" y="46"/>
                      <a:pt x="105" y="46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87" y="36"/>
                    </a:moveTo>
                    <a:cubicBezTo>
                      <a:pt x="87" y="30"/>
                      <a:pt x="86" y="25"/>
                      <a:pt x="87" y="21"/>
                    </a:cubicBezTo>
                    <a:cubicBezTo>
                      <a:pt x="91" y="18"/>
                      <a:pt x="106" y="18"/>
                      <a:pt x="109" y="21"/>
                    </a:cubicBezTo>
                    <a:cubicBezTo>
                      <a:pt x="109" y="26"/>
                      <a:pt x="109" y="32"/>
                      <a:pt x="109" y="35"/>
                    </a:cubicBezTo>
                    <a:cubicBezTo>
                      <a:pt x="108" y="38"/>
                      <a:pt x="107" y="40"/>
                      <a:pt x="106" y="42"/>
                    </a:cubicBezTo>
                    <a:cubicBezTo>
                      <a:pt x="104" y="44"/>
                      <a:pt x="101" y="46"/>
                      <a:pt x="98" y="46"/>
                    </a:cubicBezTo>
                    <a:cubicBezTo>
                      <a:pt x="98" y="46"/>
                      <a:pt x="98" y="46"/>
                      <a:pt x="98" y="46"/>
                    </a:cubicBezTo>
                    <a:cubicBezTo>
                      <a:pt x="95" y="46"/>
                      <a:pt x="92" y="44"/>
                      <a:pt x="90" y="42"/>
                    </a:cubicBezTo>
                    <a:cubicBezTo>
                      <a:pt x="89" y="40"/>
                      <a:pt x="88" y="38"/>
                      <a:pt x="87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zh-CN" altLang="en-US" sz="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图形"/>
            <p:cNvGrpSpPr/>
            <p:nvPr/>
          </p:nvGrpSpPr>
          <p:grpSpPr>
            <a:xfrm>
              <a:off x="9081" y="4261"/>
              <a:ext cx="3367" cy="998"/>
              <a:chOff x="5724065" y="2818812"/>
              <a:chExt cx="2409870" cy="713936"/>
            </a:xfrm>
          </p:grpSpPr>
          <p:sp>
            <p:nvSpPr>
              <p:cNvPr id="10" name="图形"/>
              <p:cNvSpPr/>
              <p:nvPr/>
            </p:nvSpPr>
            <p:spPr>
              <a:xfrm>
                <a:off x="5728360" y="2818812"/>
                <a:ext cx="2405575" cy="71393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cs typeface="+mn-ea"/>
                  <a:sym typeface="+mn-lt"/>
                </a:endParaRPr>
              </a:p>
            </p:txBody>
          </p:sp>
          <p:sp>
            <p:nvSpPr>
              <p:cNvPr id="23" name="图形"/>
              <p:cNvSpPr>
                <a:spLocks noEditPoints="1"/>
              </p:cNvSpPr>
              <p:nvPr/>
            </p:nvSpPr>
            <p:spPr bwMode="auto">
              <a:xfrm>
                <a:off x="5724065" y="2982685"/>
                <a:ext cx="387383" cy="385476"/>
              </a:xfrm>
              <a:custGeom>
                <a:avLst/>
                <a:gdLst>
                  <a:gd name="T0" fmla="*/ 6 w 94"/>
                  <a:gd name="T1" fmla="*/ 28 h 94"/>
                  <a:gd name="T2" fmla="*/ 32 w 94"/>
                  <a:gd name="T3" fmla="*/ 4 h 94"/>
                  <a:gd name="T4" fmla="*/ 67 w 94"/>
                  <a:gd name="T5" fmla="*/ 6 h 94"/>
                  <a:gd name="T6" fmla="*/ 90 w 94"/>
                  <a:gd name="T7" fmla="*/ 32 h 94"/>
                  <a:gd name="T8" fmla="*/ 88 w 94"/>
                  <a:gd name="T9" fmla="*/ 67 h 94"/>
                  <a:gd name="T10" fmla="*/ 88 w 94"/>
                  <a:gd name="T11" fmla="*/ 67 h 94"/>
                  <a:gd name="T12" fmla="*/ 62 w 94"/>
                  <a:gd name="T13" fmla="*/ 90 h 94"/>
                  <a:gd name="T14" fmla="*/ 27 w 94"/>
                  <a:gd name="T15" fmla="*/ 89 h 94"/>
                  <a:gd name="T16" fmla="*/ 27 w 94"/>
                  <a:gd name="T17" fmla="*/ 89 h 94"/>
                  <a:gd name="T18" fmla="*/ 4 w 94"/>
                  <a:gd name="T19" fmla="*/ 62 h 94"/>
                  <a:gd name="T20" fmla="*/ 6 w 94"/>
                  <a:gd name="T21" fmla="*/ 28 h 94"/>
                  <a:gd name="T22" fmla="*/ 6 w 94"/>
                  <a:gd name="T23" fmla="*/ 28 h 94"/>
                  <a:gd name="T24" fmla="*/ 20 w 94"/>
                  <a:gd name="T25" fmla="*/ 27 h 94"/>
                  <a:gd name="T26" fmla="*/ 16 w 94"/>
                  <a:gd name="T27" fmla="*/ 32 h 94"/>
                  <a:gd name="T28" fmla="*/ 16 w 94"/>
                  <a:gd name="T29" fmla="*/ 32 h 94"/>
                  <a:gd name="T30" fmla="*/ 15 w 94"/>
                  <a:gd name="T31" fmla="*/ 35 h 94"/>
                  <a:gd name="T32" fmla="*/ 36 w 94"/>
                  <a:gd name="T33" fmla="*/ 37 h 94"/>
                  <a:gd name="T34" fmla="*/ 34 w 94"/>
                  <a:gd name="T35" fmla="*/ 40 h 94"/>
                  <a:gd name="T36" fmla="*/ 32 w 94"/>
                  <a:gd name="T37" fmla="*/ 45 h 94"/>
                  <a:gd name="T38" fmla="*/ 13 w 94"/>
                  <a:gd name="T39" fmla="*/ 53 h 94"/>
                  <a:gd name="T40" fmla="*/ 15 w 94"/>
                  <a:gd name="T41" fmla="*/ 59 h 94"/>
                  <a:gd name="T42" fmla="*/ 15 w 94"/>
                  <a:gd name="T43" fmla="*/ 59 h 94"/>
                  <a:gd name="T44" fmla="*/ 16 w 94"/>
                  <a:gd name="T45" fmla="*/ 60 h 94"/>
                  <a:gd name="T46" fmla="*/ 29 w 94"/>
                  <a:gd name="T47" fmla="*/ 54 h 94"/>
                  <a:gd name="T48" fmla="*/ 26 w 94"/>
                  <a:gd name="T49" fmla="*/ 74 h 94"/>
                  <a:gd name="T50" fmla="*/ 32 w 94"/>
                  <a:gd name="T51" fmla="*/ 78 h 94"/>
                  <a:gd name="T52" fmla="*/ 32 w 94"/>
                  <a:gd name="T53" fmla="*/ 78 h 94"/>
                  <a:gd name="T54" fmla="*/ 33 w 94"/>
                  <a:gd name="T55" fmla="*/ 79 h 94"/>
                  <a:gd name="T56" fmla="*/ 34 w 94"/>
                  <a:gd name="T57" fmla="*/ 78 h 94"/>
                  <a:gd name="T58" fmla="*/ 36 w 94"/>
                  <a:gd name="T59" fmla="*/ 55 h 94"/>
                  <a:gd name="T60" fmla="*/ 48 w 94"/>
                  <a:gd name="T61" fmla="*/ 67 h 94"/>
                  <a:gd name="T62" fmla="*/ 60 w 94"/>
                  <a:gd name="T63" fmla="*/ 79 h 94"/>
                  <a:gd name="T64" fmla="*/ 65 w 94"/>
                  <a:gd name="T65" fmla="*/ 77 h 94"/>
                  <a:gd name="T66" fmla="*/ 66 w 94"/>
                  <a:gd name="T67" fmla="*/ 74 h 94"/>
                  <a:gd name="T68" fmla="*/ 54 w 94"/>
                  <a:gd name="T69" fmla="*/ 62 h 94"/>
                  <a:gd name="T70" fmla="*/ 39 w 94"/>
                  <a:gd name="T71" fmla="*/ 48 h 94"/>
                  <a:gd name="T72" fmla="*/ 41 w 94"/>
                  <a:gd name="T73" fmla="*/ 43 h 94"/>
                  <a:gd name="T74" fmla="*/ 43 w 94"/>
                  <a:gd name="T75" fmla="*/ 39 h 94"/>
                  <a:gd name="T76" fmla="*/ 49 w 94"/>
                  <a:gd name="T77" fmla="*/ 42 h 94"/>
                  <a:gd name="T78" fmla="*/ 77 w 94"/>
                  <a:gd name="T79" fmla="*/ 64 h 94"/>
                  <a:gd name="T80" fmla="*/ 78 w 94"/>
                  <a:gd name="T81" fmla="*/ 62 h 94"/>
                  <a:gd name="T82" fmla="*/ 78 w 94"/>
                  <a:gd name="T83" fmla="*/ 62 h 94"/>
                  <a:gd name="T84" fmla="*/ 80 w 94"/>
                  <a:gd name="T85" fmla="*/ 56 h 94"/>
                  <a:gd name="T86" fmla="*/ 53 w 94"/>
                  <a:gd name="T87" fmla="*/ 35 h 94"/>
                  <a:gd name="T88" fmla="*/ 47 w 94"/>
                  <a:gd name="T89" fmla="*/ 32 h 94"/>
                  <a:gd name="T90" fmla="*/ 50 w 94"/>
                  <a:gd name="T91" fmla="*/ 28 h 94"/>
                  <a:gd name="T92" fmla="*/ 56 w 94"/>
                  <a:gd name="T93" fmla="*/ 30 h 94"/>
                  <a:gd name="T94" fmla="*/ 74 w 94"/>
                  <a:gd name="T95" fmla="*/ 28 h 94"/>
                  <a:gd name="T96" fmla="*/ 71 w 94"/>
                  <a:gd name="T97" fmla="*/ 23 h 94"/>
                  <a:gd name="T98" fmla="*/ 70 w 94"/>
                  <a:gd name="T99" fmla="*/ 22 h 94"/>
                  <a:gd name="T100" fmla="*/ 58 w 94"/>
                  <a:gd name="T101" fmla="*/ 23 h 94"/>
                  <a:gd name="T102" fmla="*/ 55 w 94"/>
                  <a:gd name="T103" fmla="*/ 22 h 94"/>
                  <a:gd name="T104" fmla="*/ 62 w 94"/>
                  <a:gd name="T105" fmla="*/ 16 h 94"/>
                  <a:gd name="T106" fmla="*/ 53 w 94"/>
                  <a:gd name="T107" fmla="*/ 14 h 94"/>
                  <a:gd name="T108" fmla="*/ 49 w 94"/>
                  <a:gd name="T109" fmla="*/ 18 h 94"/>
                  <a:gd name="T110" fmla="*/ 43 w 94"/>
                  <a:gd name="T111" fmla="*/ 13 h 94"/>
                  <a:gd name="T112" fmla="*/ 37 w 94"/>
                  <a:gd name="T113" fmla="*/ 15 h 94"/>
                  <a:gd name="T114" fmla="*/ 35 w 94"/>
                  <a:gd name="T115" fmla="*/ 16 h 94"/>
                  <a:gd name="T116" fmla="*/ 44 w 94"/>
                  <a:gd name="T117" fmla="*/ 24 h 94"/>
                  <a:gd name="T118" fmla="*/ 40 w 94"/>
                  <a:gd name="T119" fmla="*/ 30 h 94"/>
                  <a:gd name="T120" fmla="*/ 20 w 94"/>
                  <a:gd name="T121" fmla="*/ 2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4" h="94">
                    <a:moveTo>
                      <a:pt x="6" y="28"/>
                    </a:moveTo>
                    <a:cubicBezTo>
                      <a:pt x="11" y="16"/>
                      <a:pt x="21" y="8"/>
                      <a:pt x="32" y="4"/>
                    </a:cubicBezTo>
                    <a:cubicBezTo>
                      <a:pt x="43" y="0"/>
                      <a:pt x="56" y="1"/>
                      <a:pt x="67" y="6"/>
                    </a:cubicBezTo>
                    <a:cubicBezTo>
                      <a:pt x="78" y="12"/>
                      <a:pt x="86" y="21"/>
                      <a:pt x="90" y="32"/>
                    </a:cubicBezTo>
                    <a:cubicBezTo>
                      <a:pt x="94" y="43"/>
                      <a:pt x="94" y="56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3" y="78"/>
                      <a:pt x="73" y="87"/>
                      <a:pt x="62" y="90"/>
                    </a:cubicBezTo>
                    <a:cubicBezTo>
                      <a:pt x="51" y="94"/>
                      <a:pt x="39" y="94"/>
                      <a:pt x="27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16" y="83"/>
                      <a:pt x="8" y="73"/>
                      <a:pt x="4" y="62"/>
                    </a:cubicBezTo>
                    <a:cubicBezTo>
                      <a:pt x="0" y="51"/>
                      <a:pt x="1" y="3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20" y="27"/>
                    </a:moveTo>
                    <a:cubicBezTo>
                      <a:pt x="18" y="29"/>
                      <a:pt x="17" y="30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5" y="34"/>
                      <a:pt x="15" y="35"/>
                    </a:cubicBezTo>
                    <a:cubicBezTo>
                      <a:pt x="21" y="34"/>
                      <a:pt x="28" y="34"/>
                      <a:pt x="36" y="37"/>
                    </a:cubicBezTo>
                    <a:cubicBezTo>
                      <a:pt x="35" y="38"/>
                      <a:pt x="35" y="39"/>
                      <a:pt x="34" y="40"/>
                    </a:cubicBezTo>
                    <a:cubicBezTo>
                      <a:pt x="33" y="42"/>
                      <a:pt x="32" y="43"/>
                      <a:pt x="32" y="45"/>
                    </a:cubicBezTo>
                    <a:cubicBezTo>
                      <a:pt x="26" y="45"/>
                      <a:pt x="20" y="47"/>
                      <a:pt x="13" y="53"/>
                    </a:cubicBezTo>
                    <a:cubicBezTo>
                      <a:pt x="14" y="55"/>
                      <a:pt x="14" y="57"/>
                      <a:pt x="15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21" y="56"/>
                      <a:pt x="25" y="54"/>
                      <a:pt x="29" y="54"/>
                    </a:cubicBezTo>
                    <a:cubicBezTo>
                      <a:pt x="27" y="61"/>
                      <a:pt x="26" y="68"/>
                      <a:pt x="26" y="74"/>
                    </a:cubicBezTo>
                    <a:cubicBezTo>
                      <a:pt x="28" y="76"/>
                      <a:pt x="30" y="77"/>
                      <a:pt x="32" y="78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3" y="78"/>
                      <a:pt x="33" y="79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3" y="72"/>
                      <a:pt x="34" y="64"/>
                      <a:pt x="36" y="55"/>
                    </a:cubicBezTo>
                    <a:cubicBezTo>
                      <a:pt x="41" y="58"/>
                      <a:pt x="44" y="62"/>
                      <a:pt x="48" y="67"/>
                    </a:cubicBezTo>
                    <a:cubicBezTo>
                      <a:pt x="52" y="71"/>
                      <a:pt x="56" y="76"/>
                      <a:pt x="60" y="79"/>
                    </a:cubicBezTo>
                    <a:cubicBezTo>
                      <a:pt x="62" y="78"/>
                      <a:pt x="63" y="78"/>
                      <a:pt x="65" y="77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2" y="71"/>
                      <a:pt x="58" y="67"/>
                      <a:pt x="54" y="62"/>
                    </a:cubicBezTo>
                    <a:cubicBezTo>
                      <a:pt x="49" y="56"/>
                      <a:pt x="44" y="51"/>
                      <a:pt x="39" y="48"/>
                    </a:cubicBezTo>
                    <a:cubicBezTo>
                      <a:pt x="40" y="46"/>
                      <a:pt x="40" y="45"/>
                      <a:pt x="41" y="43"/>
                    </a:cubicBezTo>
                    <a:cubicBezTo>
                      <a:pt x="42" y="42"/>
                      <a:pt x="42" y="40"/>
                      <a:pt x="43" y="39"/>
                    </a:cubicBezTo>
                    <a:cubicBezTo>
                      <a:pt x="45" y="40"/>
                      <a:pt x="47" y="41"/>
                      <a:pt x="49" y="42"/>
                    </a:cubicBezTo>
                    <a:cubicBezTo>
                      <a:pt x="61" y="47"/>
                      <a:pt x="71" y="55"/>
                      <a:pt x="77" y="64"/>
                    </a:cubicBezTo>
                    <a:cubicBezTo>
                      <a:pt x="77" y="63"/>
                      <a:pt x="78" y="63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0"/>
                      <a:pt x="80" y="58"/>
                      <a:pt x="80" y="56"/>
                    </a:cubicBezTo>
                    <a:cubicBezTo>
                      <a:pt x="74" y="47"/>
                      <a:pt x="63" y="40"/>
                      <a:pt x="53" y="35"/>
                    </a:cubicBezTo>
                    <a:cubicBezTo>
                      <a:pt x="51" y="34"/>
                      <a:pt x="49" y="33"/>
                      <a:pt x="47" y="32"/>
                    </a:cubicBezTo>
                    <a:cubicBezTo>
                      <a:pt x="48" y="31"/>
                      <a:pt x="49" y="29"/>
                      <a:pt x="50" y="28"/>
                    </a:cubicBezTo>
                    <a:cubicBezTo>
                      <a:pt x="52" y="29"/>
                      <a:pt x="54" y="30"/>
                      <a:pt x="56" y="30"/>
                    </a:cubicBezTo>
                    <a:cubicBezTo>
                      <a:pt x="66" y="32"/>
                      <a:pt x="73" y="28"/>
                      <a:pt x="74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2"/>
                      <a:pt x="70" y="22"/>
                      <a:pt x="70" y="22"/>
                    </a:cubicBezTo>
                    <a:cubicBezTo>
                      <a:pt x="68" y="22"/>
                      <a:pt x="63" y="24"/>
                      <a:pt x="58" y="23"/>
                    </a:cubicBezTo>
                    <a:cubicBezTo>
                      <a:pt x="57" y="23"/>
                      <a:pt x="56" y="22"/>
                      <a:pt x="55" y="22"/>
                    </a:cubicBezTo>
                    <a:cubicBezTo>
                      <a:pt x="57" y="20"/>
                      <a:pt x="60" y="18"/>
                      <a:pt x="62" y="16"/>
                    </a:cubicBezTo>
                    <a:cubicBezTo>
                      <a:pt x="59" y="15"/>
                      <a:pt x="56" y="14"/>
                      <a:pt x="53" y="14"/>
                    </a:cubicBezTo>
                    <a:cubicBezTo>
                      <a:pt x="52" y="15"/>
                      <a:pt x="50" y="16"/>
                      <a:pt x="49" y="18"/>
                    </a:cubicBezTo>
                    <a:cubicBezTo>
                      <a:pt x="47" y="16"/>
                      <a:pt x="45" y="15"/>
                      <a:pt x="43" y="13"/>
                    </a:cubicBezTo>
                    <a:cubicBezTo>
                      <a:pt x="41" y="14"/>
                      <a:pt x="39" y="14"/>
                      <a:pt x="37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9" y="20"/>
                      <a:pt x="44" y="24"/>
                    </a:cubicBezTo>
                    <a:cubicBezTo>
                      <a:pt x="42" y="26"/>
                      <a:pt x="41" y="28"/>
                      <a:pt x="40" y="30"/>
                    </a:cubicBezTo>
                    <a:cubicBezTo>
                      <a:pt x="33" y="28"/>
                      <a:pt x="26" y="27"/>
                      <a:pt x="2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zh-CN" altLang="en-US" sz="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" name="图形"/>
            <p:cNvSpPr txBox="1">
              <a:spLocks noChangeArrowheads="1"/>
            </p:cNvSpPr>
            <p:nvPr/>
          </p:nvSpPr>
          <p:spPr bwMode="auto">
            <a:xfrm>
              <a:off x="6234" y="4455"/>
              <a:ext cx="2591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Social Support</a:t>
              </a:r>
              <a:endPara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图形"/>
            <p:cNvSpPr txBox="1">
              <a:spLocks noChangeArrowheads="1"/>
            </p:cNvSpPr>
            <p:nvPr/>
          </p:nvSpPr>
          <p:spPr bwMode="auto">
            <a:xfrm>
              <a:off x="10240" y="4398"/>
              <a:ext cx="2012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Wealth</a:t>
              </a:r>
            </a:p>
          </p:txBody>
        </p:sp>
        <p:sp>
          <p:nvSpPr>
            <p:cNvPr id="15" name="图形"/>
            <p:cNvSpPr txBox="1">
              <a:spLocks noChangeArrowheads="1"/>
            </p:cNvSpPr>
            <p:nvPr/>
          </p:nvSpPr>
          <p:spPr bwMode="auto">
            <a:xfrm>
              <a:off x="13232" y="4455"/>
              <a:ext cx="2925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Personal 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actors</a:t>
              </a:r>
            </a:p>
          </p:txBody>
        </p:sp>
        <p:sp>
          <p:nvSpPr>
            <p:cNvPr id="33" name="图形"/>
            <p:cNvSpPr>
              <a:spLocks noChangeArrowheads="1"/>
            </p:cNvSpPr>
            <p:nvPr/>
          </p:nvSpPr>
          <p:spPr bwMode="auto">
            <a:xfrm>
              <a:off x="5040" y="6388"/>
              <a:ext cx="3792" cy="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/>
                  </a:solidFill>
                  <a:cs typeface="+mn-ea"/>
                  <a:sym typeface="+mn-lt"/>
                </a:rPr>
                <a:t>S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ocial 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support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 and life satisfaction are important factors that influence individuals' happiness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.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i="1" dirty="0">
                  <a:solidFill>
                    <a:schemeClr val="bg1">
                      <a:lumMod val="65000"/>
                    </a:schemeClr>
                  </a:solidFill>
                  <a:cs typeface="Times New Roman" panose="02020603050405020304" pitchFamily="18" charset="0"/>
                  <a:sym typeface="+mn-lt"/>
                </a:rPr>
                <a:t>(Maslow 1943; Steptoe, 2019; Lindenberg 2013; Tay &amp; Diener, 2011; Diener, Oishi &amp; Tay, 2018)</a:t>
              </a:r>
            </a:p>
          </p:txBody>
        </p:sp>
        <p:sp>
          <p:nvSpPr>
            <p:cNvPr id="35" name="图形"/>
            <p:cNvSpPr>
              <a:spLocks noChangeArrowheads="1"/>
            </p:cNvSpPr>
            <p:nvPr/>
          </p:nvSpPr>
          <p:spPr bwMode="auto">
            <a:xfrm>
              <a:off x="9085" y="6387"/>
              <a:ext cx="3501" cy="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The question of whether money can buy happiness has been a topic of serious social science inquiry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Some evidence can support almost any theory about wealth and happiness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.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i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(Arthaud &amp; Near, 2005). </a:t>
              </a:r>
            </a:p>
          </p:txBody>
        </p:sp>
        <p:sp>
          <p:nvSpPr>
            <p:cNvPr id="37" name="图形"/>
            <p:cNvSpPr>
              <a:spLocks noChangeArrowheads="1"/>
            </p:cNvSpPr>
            <p:nvPr/>
          </p:nvSpPr>
          <p:spPr bwMode="auto">
            <a:xfrm>
              <a:off x="12814" y="6388"/>
              <a:ext cx="3235" cy="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I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ndividual's 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p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hysiological factors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 and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a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cquired </a:t>
              </a:r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e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nvironment are also closely related to their happiness</a:t>
              </a:r>
              <a:r>
                <a:rPr lang="zh-CN" altLang="en-US" sz="1600" i="1" dirty="0">
                  <a:cs typeface="+mn-ea"/>
                  <a:sym typeface="+mn-lt"/>
                </a:rPr>
                <a:t>.</a:t>
              </a:r>
              <a:r>
                <a:rPr lang="zh-CN" altLang="en-US" sz="16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endParaRPr lang="zh-CN" altLang="en-US" sz="1200" i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i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(Steptoe, 2019; Bartels, 2015; Clark et al., 2018)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8" name="图形">
            <a:extLst>
              <a:ext uri="{FF2B5EF4-FFF2-40B4-BE49-F238E27FC236}">
                <a16:creationId xmlns:a16="http://schemas.microsoft.com/office/drawing/2014/main" id="{9A91EC96-AB85-D8B6-772A-85EAA475B7FA}"/>
              </a:ext>
            </a:extLst>
          </p:cNvPr>
          <p:cNvSpPr txBox="1"/>
          <p:nvPr/>
        </p:nvSpPr>
        <p:spPr>
          <a:xfrm>
            <a:off x="730910" y="447179"/>
            <a:ext cx="489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Literature Review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C97884-304B-6264-0A47-57A5278190BE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-3-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形"/>
          <p:cNvSpPr txBox="1"/>
          <p:nvPr/>
        </p:nvSpPr>
        <p:spPr>
          <a:xfrm>
            <a:off x="1259841" y="1782445"/>
            <a:ext cx="3860800" cy="52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sz="3200" dirty="0">
                <a:solidFill>
                  <a:srgbClr val="315CB1"/>
                </a:solidFill>
                <a:cs typeface="+mn-ea"/>
                <a:sym typeface="+mn-lt"/>
              </a:rPr>
              <a:t>Data Visualization</a:t>
            </a:r>
            <a:endParaRPr kumimoji="1" lang="en-US" altLang="zh-CN" sz="3200" dirty="0">
              <a:solidFill>
                <a:srgbClr val="315CB1"/>
              </a:solidFill>
              <a:cs typeface="+mn-ea"/>
              <a:sym typeface="+mn-lt"/>
            </a:endParaRPr>
          </a:p>
        </p:txBody>
      </p:sp>
      <p:sp>
        <p:nvSpPr>
          <p:cNvPr id="8" name="图形"/>
          <p:cNvSpPr txBox="1"/>
          <p:nvPr/>
        </p:nvSpPr>
        <p:spPr>
          <a:xfrm>
            <a:off x="1631010" y="4053719"/>
            <a:ext cx="2150745" cy="52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sz="3200" dirty="0">
                <a:solidFill>
                  <a:srgbClr val="FF8B75"/>
                </a:solidFill>
                <a:cs typeface="+mn-ea"/>
                <a:sym typeface="+mn-lt"/>
              </a:rPr>
              <a:t>Modelling</a:t>
            </a:r>
            <a:endParaRPr kumimoji="1" lang="en-US" altLang="zh-CN" sz="3200" dirty="0">
              <a:solidFill>
                <a:srgbClr val="FF8B75"/>
              </a:solidFill>
              <a:cs typeface="+mn-ea"/>
              <a:sym typeface="+mn-lt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90AC2C-221D-DF94-540B-D8771BB45644}"/>
              </a:ext>
            </a:extLst>
          </p:cNvPr>
          <p:cNvSpPr txBox="1"/>
          <p:nvPr/>
        </p:nvSpPr>
        <p:spPr>
          <a:xfrm>
            <a:off x="730910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19B573-BC00-B073-03FE-21CBBAF38AB2}"/>
              </a:ext>
            </a:extLst>
          </p:cNvPr>
          <p:cNvSpPr/>
          <p:nvPr/>
        </p:nvSpPr>
        <p:spPr>
          <a:xfrm>
            <a:off x="875899" y="471638"/>
            <a:ext cx="3144921" cy="61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图形">
            <a:extLst>
              <a:ext uri="{FF2B5EF4-FFF2-40B4-BE49-F238E27FC236}">
                <a16:creationId xmlns:a16="http://schemas.microsoft.com/office/drawing/2014/main" id="{3BFFBAEC-B914-543E-D90F-212D7A951B54}"/>
              </a:ext>
            </a:extLst>
          </p:cNvPr>
          <p:cNvSpPr txBox="1"/>
          <p:nvPr/>
        </p:nvSpPr>
        <p:spPr>
          <a:xfrm>
            <a:off x="730910" y="447179"/>
            <a:ext cx="326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Methodology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2D6A41-E588-639B-3603-D33C6D7C4CAE}"/>
              </a:ext>
            </a:extLst>
          </p:cNvPr>
          <p:cNvSpPr txBox="1"/>
          <p:nvPr/>
        </p:nvSpPr>
        <p:spPr>
          <a:xfrm>
            <a:off x="1631010" y="2677000"/>
            <a:ext cx="6232830" cy="117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Data is obtained from an open source database called Our Word in Data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Depict the changing trends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1395A8-B17A-94CB-EA53-55AC1BD31EFA}"/>
              </a:ext>
            </a:extLst>
          </p:cNvPr>
          <p:cNvSpPr txBox="1"/>
          <p:nvPr/>
        </p:nvSpPr>
        <p:spPr>
          <a:xfrm>
            <a:off x="1631010" y="4988190"/>
            <a:ext cx="5530186" cy="117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Use regression to e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xplore the latent factors affecting the different happiness and life satisfaction.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BF59027-9F03-BA78-AE00-B366ABED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36" y="498830"/>
            <a:ext cx="6157164" cy="17119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9DF8D70-A514-0EA9-B6D9-C09CBC605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31" y="1065113"/>
            <a:ext cx="4727939" cy="27575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6E08C6A-4923-1E30-EDA6-CD179454A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399"/>
          <a:stretch/>
        </p:blipFill>
        <p:spPr>
          <a:xfrm>
            <a:off x="8410247" y="2046287"/>
            <a:ext cx="3674623" cy="332683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6E9075D-A0D5-4DD6-3126-3F175AF94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035" y="5570740"/>
            <a:ext cx="4878687" cy="8974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2025430-EBC4-6D74-D2CC-46C6E74A6A44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-4-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8651BC4-4B57-4466-5607-1F18478C6787}"/>
              </a:ext>
            </a:extLst>
          </p:cNvPr>
          <p:cNvSpPr/>
          <p:nvPr/>
        </p:nvSpPr>
        <p:spPr>
          <a:xfrm>
            <a:off x="818147" y="490888"/>
            <a:ext cx="3291840" cy="66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图形">
            <a:extLst>
              <a:ext uri="{FF2B5EF4-FFF2-40B4-BE49-F238E27FC236}">
                <a16:creationId xmlns:a16="http://schemas.microsoft.com/office/drawing/2014/main" id="{2E4DD720-9B35-0343-8CEF-9D94F995CB2D}"/>
              </a:ext>
            </a:extLst>
          </p:cNvPr>
          <p:cNvSpPr txBox="1"/>
          <p:nvPr/>
        </p:nvSpPr>
        <p:spPr>
          <a:xfrm>
            <a:off x="730909" y="447179"/>
            <a:ext cx="11310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Visualization of Global Happiness and Life Satisfaction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044D07B-E0FF-6D6D-F58C-DF0A6736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" y="1799923"/>
            <a:ext cx="4985886" cy="26444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25D614F-0191-8B5E-9EBF-148FC334B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73" y="1608164"/>
            <a:ext cx="5831831" cy="302796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09E7798-2B58-B6B7-FF48-805964B663EC}"/>
              </a:ext>
            </a:extLst>
          </p:cNvPr>
          <p:cNvSpPr txBox="1"/>
          <p:nvPr/>
        </p:nvSpPr>
        <p:spPr>
          <a:xfrm>
            <a:off x="583933" y="5089229"/>
            <a:ext cx="5374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global line graph to preliminarily explore the trend of changes in average life satisfaction among the world's population.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CCC2F5-FAC1-122E-2824-158FFF58944A}"/>
              </a:ext>
            </a:extLst>
          </p:cNvPr>
          <p:cNvSpPr txBox="1"/>
          <p:nvPr/>
        </p:nvSpPr>
        <p:spPr>
          <a:xfrm>
            <a:off x="6233964" y="5089229"/>
            <a:ext cx="5717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classification standard of average life satisfaction in the ranges of 2-3, 3-4, 4-5, 5-6,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6-7and above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seven representative countries and plot their residents' average life satisfaction over time.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B5C273-B810-983C-45DC-6398C30C5C30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-5-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930275" y="2181860"/>
            <a:ext cx="11342370" cy="3602355"/>
            <a:chOff x="1465" y="3436"/>
            <a:chExt cx="17862" cy="5673"/>
          </a:xfrm>
        </p:grpSpPr>
        <p:grpSp>
          <p:nvGrpSpPr>
            <p:cNvPr id="9" name="组合 8"/>
            <p:cNvGrpSpPr/>
            <p:nvPr/>
          </p:nvGrpSpPr>
          <p:grpSpPr>
            <a:xfrm>
              <a:off x="1465" y="3436"/>
              <a:ext cx="17862" cy="5673"/>
              <a:chOff x="868" y="2236"/>
              <a:chExt cx="14523" cy="461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11" y="3289"/>
                <a:ext cx="2242" cy="22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778" y="4130"/>
                <a:ext cx="1927" cy="580"/>
                <a:chOff x="3838575" y="2712368"/>
                <a:chExt cx="1604974" cy="368530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3838575" y="2892218"/>
                  <a:ext cx="593181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4952634" y="2911353"/>
                  <a:ext cx="490915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4405565" y="2712368"/>
                  <a:ext cx="186017" cy="189461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4807526" y="2899283"/>
                  <a:ext cx="171299" cy="17447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4543202" y="2717130"/>
                  <a:ext cx="316707" cy="363768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同心圆 24"/>
              <p:cNvSpPr/>
              <p:nvPr/>
            </p:nvSpPr>
            <p:spPr>
              <a:xfrm>
                <a:off x="4392" y="2236"/>
                <a:ext cx="4482" cy="4482"/>
              </a:xfrm>
              <a:prstGeom prst="donut">
                <a:avLst>
                  <a:gd name="adj" fmla="val 48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同心圆 26"/>
              <p:cNvSpPr/>
              <p:nvPr/>
            </p:nvSpPr>
            <p:spPr>
              <a:xfrm>
                <a:off x="7427" y="2281"/>
                <a:ext cx="983" cy="983"/>
              </a:xfrm>
              <a:prstGeom prst="donut">
                <a:avLst>
                  <a:gd name="adj" fmla="val 48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00" b="1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同心圆 27"/>
              <p:cNvSpPr/>
              <p:nvPr/>
            </p:nvSpPr>
            <p:spPr>
              <a:xfrm>
                <a:off x="8285" y="3919"/>
                <a:ext cx="983" cy="983"/>
              </a:xfrm>
              <a:prstGeom prst="donut">
                <a:avLst>
                  <a:gd name="adj" fmla="val 48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00" b="1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同心圆 28"/>
              <p:cNvSpPr/>
              <p:nvPr/>
            </p:nvSpPr>
            <p:spPr>
              <a:xfrm>
                <a:off x="7427" y="5638"/>
                <a:ext cx="983" cy="983"/>
              </a:xfrm>
              <a:prstGeom prst="donut">
                <a:avLst>
                  <a:gd name="adj" fmla="val 48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00" b="1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TextBox 20"/>
              <p:cNvSpPr txBox="1"/>
              <p:nvPr/>
            </p:nvSpPr>
            <p:spPr>
              <a:xfrm>
                <a:off x="868" y="3727"/>
                <a:ext cx="2603" cy="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Life Expectancy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TextBox 21"/>
              <p:cNvSpPr txBox="1"/>
              <p:nvPr/>
            </p:nvSpPr>
            <p:spPr>
              <a:xfrm>
                <a:off x="8875" y="2375"/>
                <a:ext cx="6069" cy="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Average life expectancy around the world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TextBox 22"/>
              <p:cNvSpPr txBox="1"/>
              <p:nvPr/>
            </p:nvSpPr>
            <p:spPr>
              <a:xfrm>
                <a:off x="9572" y="3889"/>
                <a:ext cx="5819" cy="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Comparison of life expectancy between China and USA</a:t>
                </a:r>
              </a:p>
            </p:txBody>
          </p:sp>
          <p:sp>
            <p:nvSpPr>
              <p:cNvPr id="33" name="TextBox 23"/>
              <p:cNvSpPr txBox="1"/>
              <p:nvPr/>
            </p:nvSpPr>
            <p:spPr>
              <a:xfrm>
                <a:off x="8777" y="5739"/>
                <a:ext cx="6167" cy="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The relationship between life expectancy and happiness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9577" y="3537"/>
              <a:ext cx="1120" cy="1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632" y="5557"/>
              <a:ext cx="1120" cy="1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577" y="7657"/>
              <a:ext cx="1120" cy="1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40" name="PA_组合 8"/>
            <p:cNvGrpSpPr/>
            <p:nvPr>
              <p:custDataLst>
                <p:tags r:id="rId2"/>
              </p:custDataLst>
            </p:nvPr>
          </p:nvGrpSpPr>
          <p:grpSpPr>
            <a:xfrm>
              <a:off x="7027" y="4640"/>
              <a:ext cx="2994" cy="3019"/>
              <a:chOff x="3236913" y="3751263"/>
              <a:chExt cx="576263" cy="581025"/>
            </a:xfrm>
            <a:solidFill>
              <a:schemeClr val="accent1"/>
            </a:solidFill>
          </p:grpSpPr>
          <p:sp>
            <p:nvSpPr>
              <p:cNvPr id="1051" name="Freeform 53"/>
              <p:cNvSpPr/>
              <p:nvPr/>
            </p:nvSpPr>
            <p:spPr bwMode="auto">
              <a:xfrm>
                <a:off x="3551238" y="3751263"/>
                <a:ext cx="261938" cy="266700"/>
              </a:xfrm>
              <a:custGeom>
                <a:avLst/>
                <a:gdLst>
                  <a:gd name="T0" fmla="*/ 70 w 70"/>
                  <a:gd name="T1" fmla="*/ 71 h 71"/>
                  <a:gd name="T2" fmla="*/ 0 w 70"/>
                  <a:gd name="T3" fmla="*/ 71 h 71"/>
                  <a:gd name="T4" fmla="*/ 0 w 70"/>
                  <a:gd name="T5" fmla="*/ 0 h 71"/>
                  <a:gd name="T6" fmla="*/ 48 w 70"/>
                  <a:gd name="T7" fmla="*/ 22 h 71"/>
                  <a:gd name="T8" fmla="*/ 70 w 7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1">
                    <a:moveTo>
                      <a:pt x="70" y="71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2"/>
                      <a:pt x="35" y="9"/>
                      <a:pt x="48" y="22"/>
                    </a:cubicBezTo>
                    <a:cubicBezTo>
                      <a:pt x="61" y="35"/>
                      <a:pt x="69" y="52"/>
                      <a:pt x="70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2" name="Freeform 54"/>
              <p:cNvSpPr>
                <a:spLocks noEditPoints="1"/>
              </p:cNvSpPr>
              <p:nvPr/>
            </p:nvSpPr>
            <p:spPr bwMode="auto">
              <a:xfrm>
                <a:off x="3236913" y="3778250"/>
                <a:ext cx="554038" cy="554038"/>
              </a:xfrm>
              <a:custGeom>
                <a:avLst/>
                <a:gdLst>
                  <a:gd name="T0" fmla="*/ 18 w 148"/>
                  <a:gd name="T1" fmla="*/ 122 h 148"/>
                  <a:gd name="T2" fmla="*/ 0 w 148"/>
                  <a:gd name="T3" fmla="*/ 73 h 148"/>
                  <a:gd name="T4" fmla="*/ 22 w 148"/>
                  <a:gd name="T5" fmla="*/ 21 h 148"/>
                  <a:gd name="T6" fmla="*/ 69 w 148"/>
                  <a:gd name="T7" fmla="*/ 0 h 148"/>
                  <a:gd name="T8" fmla="*/ 69 w 148"/>
                  <a:gd name="T9" fmla="*/ 71 h 148"/>
                  <a:gd name="T10" fmla="*/ 18 w 148"/>
                  <a:gd name="T11" fmla="*/ 122 h 148"/>
                  <a:gd name="T12" fmla="*/ 74 w 148"/>
                  <a:gd name="T13" fmla="*/ 147 h 148"/>
                  <a:gd name="T14" fmla="*/ 126 w 148"/>
                  <a:gd name="T15" fmla="*/ 126 h 148"/>
                  <a:gd name="T16" fmla="*/ 148 w 148"/>
                  <a:gd name="T17" fmla="*/ 79 h 148"/>
                  <a:gd name="T18" fmla="*/ 76 w 148"/>
                  <a:gd name="T19" fmla="*/ 79 h 148"/>
                  <a:gd name="T20" fmla="*/ 26 w 148"/>
                  <a:gd name="T21" fmla="*/ 129 h 148"/>
                  <a:gd name="T22" fmla="*/ 74 w 148"/>
                  <a:gd name="T23" fmla="*/ 147 h 148"/>
                  <a:gd name="T24" fmla="*/ 74 w 148"/>
                  <a:gd name="T25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" h="148">
                    <a:moveTo>
                      <a:pt x="18" y="122"/>
                    </a:moveTo>
                    <a:cubicBezTo>
                      <a:pt x="6" y="108"/>
                      <a:pt x="0" y="91"/>
                      <a:pt x="0" y="73"/>
                    </a:cubicBezTo>
                    <a:cubicBezTo>
                      <a:pt x="0" y="54"/>
                      <a:pt x="8" y="35"/>
                      <a:pt x="22" y="21"/>
                    </a:cubicBezTo>
                    <a:cubicBezTo>
                      <a:pt x="34" y="9"/>
                      <a:pt x="51" y="1"/>
                      <a:pt x="69" y="0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18" y="122"/>
                      <a:pt x="18" y="122"/>
                      <a:pt x="18" y="122"/>
                    </a:cubicBezTo>
                    <a:close/>
                    <a:moveTo>
                      <a:pt x="74" y="147"/>
                    </a:moveTo>
                    <a:cubicBezTo>
                      <a:pt x="94" y="147"/>
                      <a:pt x="112" y="140"/>
                      <a:pt x="126" y="126"/>
                    </a:cubicBezTo>
                    <a:cubicBezTo>
                      <a:pt x="139" y="113"/>
                      <a:pt x="147" y="97"/>
                      <a:pt x="148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39" y="141"/>
                      <a:pt x="56" y="148"/>
                      <a:pt x="74" y="147"/>
                    </a:cubicBezTo>
                    <a:cubicBezTo>
                      <a:pt x="74" y="147"/>
                      <a:pt x="74" y="147"/>
                      <a:pt x="74" y="1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38397B-CF12-7ABC-958D-E9AD18EC3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CA0DE64C-4094-CD6E-C495-6A4763B16FD5}"/>
              </a:ext>
            </a:extLst>
          </p:cNvPr>
          <p:cNvSpPr txBox="1"/>
          <p:nvPr/>
        </p:nvSpPr>
        <p:spPr>
          <a:xfrm>
            <a:off x="4393893" y="3316730"/>
            <a:ext cx="20328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Three graphs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图形">
            <a:extLst>
              <a:ext uri="{FF2B5EF4-FFF2-40B4-BE49-F238E27FC236}">
                <a16:creationId xmlns:a16="http://schemas.microsoft.com/office/drawing/2014/main" id="{FCAF7F9C-1B37-ACD5-72A3-D4A1317DFE21}"/>
              </a:ext>
            </a:extLst>
          </p:cNvPr>
          <p:cNvSpPr txBox="1"/>
          <p:nvPr/>
        </p:nvSpPr>
        <p:spPr>
          <a:xfrm>
            <a:off x="730910" y="447179"/>
            <a:ext cx="926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Life Expectancy 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0D68BB-C49E-59CE-82B1-19C036CE1CDC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-6-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F4E017-DDF6-6FCB-224F-5DF35103B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80" y="1589990"/>
            <a:ext cx="7828326" cy="4688056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613589" y="2346692"/>
            <a:ext cx="3968035" cy="2712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world’s average life expectancy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1950 to 2021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Life expectancy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 steady growth trend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46.5 years in 1950 to 71 years in 2021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highest in 2018 (72.8 years)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92DE03-F077-D21B-33C1-159A64E30231}"/>
              </a:ext>
            </a:extLst>
          </p:cNvPr>
          <p:cNvSpPr/>
          <p:nvPr/>
        </p:nvSpPr>
        <p:spPr>
          <a:xfrm>
            <a:off x="257990" y="1234390"/>
            <a:ext cx="711200" cy="71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" name="图形">
            <a:extLst>
              <a:ext uri="{FF2B5EF4-FFF2-40B4-BE49-F238E27FC236}">
                <a16:creationId xmlns:a16="http://schemas.microsoft.com/office/drawing/2014/main" id="{0006F52A-887B-5926-8581-87501F2D4579}"/>
              </a:ext>
            </a:extLst>
          </p:cNvPr>
          <p:cNvSpPr txBox="1"/>
          <p:nvPr/>
        </p:nvSpPr>
        <p:spPr>
          <a:xfrm>
            <a:off x="730910" y="447179"/>
            <a:ext cx="926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Life Expectancy 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453DE-6142-B314-9CA5-0C2BD99C62C6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-7-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4A1DA-FC9C-D5A7-CF31-87804C8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19379"/>
            <a:ext cx="3377613" cy="808317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1AB7D617-3B60-F333-976C-8D433AA90629}"/>
              </a:ext>
            </a:extLst>
          </p:cNvPr>
          <p:cNvSpPr txBox="1"/>
          <p:nvPr/>
        </p:nvSpPr>
        <p:spPr>
          <a:xfrm>
            <a:off x="729604" y="2844580"/>
            <a:ext cx="4054151" cy="1791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Life expectancy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China &lt; USA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before 2019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Gap gradually narrowed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China &gt; USA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after 2020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56B914-49A2-74A5-10E4-B811E425B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" r="7513" b="1"/>
          <a:stretch/>
        </p:blipFill>
        <p:spPr>
          <a:xfrm>
            <a:off x="4556367" y="1738176"/>
            <a:ext cx="7216786" cy="467264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DAE73B92-276D-8FC3-DFBC-BC65397DD411}"/>
              </a:ext>
            </a:extLst>
          </p:cNvPr>
          <p:cNvSpPr/>
          <p:nvPr/>
        </p:nvSpPr>
        <p:spPr>
          <a:xfrm>
            <a:off x="257990" y="1227696"/>
            <a:ext cx="711200" cy="71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" name="图形">
            <a:extLst>
              <a:ext uri="{FF2B5EF4-FFF2-40B4-BE49-F238E27FC236}">
                <a16:creationId xmlns:a16="http://schemas.microsoft.com/office/drawing/2014/main" id="{0B829CC3-F8BF-F659-EE24-27249D0493C3}"/>
              </a:ext>
            </a:extLst>
          </p:cNvPr>
          <p:cNvSpPr txBox="1"/>
          <p:nvPr/>
        </p:nvSpPr>
        <p:spPr>
          <a:xfrm>
            <a:off x="730910" y="447179"/>
            <a:ext cx="926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Result —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Related Factors: Life Expectancy 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762095-8BBD-BB14-3E77-65D74FDCC175}"/>
              </a:ext>
            </a:extLst>
          </p:cNvPr>
          <p:cNvSpPr txBox="1"/>
          <p:nvPr/>
        </p:nvSpPr>
        <p:spPr>
          <a:xfrm>
            <a:off x="5864191" y="6623364"/>
            <a:ext cx="4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65000"/>
                  </a:schemeClr>
                </a:solidFill>
              </a:rPr>
              <a:t>-8-</a:t>
            </a:r>
            <a:endParaRPr lang="zh-CN" alt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674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315CB1"/>
      </a:accent1>
      <a:accent2>
        <a:srgbClr val="FF8B75"/>
      </a:accent2>
      <a:accent3>
        <a:srgbClr val="315CB1"/>
      </a:accent3>
      <a:accent4>
        <a:srgbClr val="FF8B75"/>
      </a:accent4>
      <a:accent5>
        <a:srgbClr val="315CB1"/>
      </a:accent5>
      <a:accent6>
        <a:srgbClr val="FF8B75"/>
      </a:accent6>
      <a:hlink>
        <a:srgbClr val="315CB1"/>
      </a:hlink>
      <a:folHlink>
        <a:srgbClr val="FF8B75"/>
      </a:folHlink>
    </a:clrScheme>
    <a:fontScheme name="i5bbjbw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836</Words>
  <Application>Microsoft Office PowerPoint</Application>
  <PresentationFormat>宽屏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思源黑体 CN Bold</vt:lpstr>
      <vt:lpstr>微软雅黑</vt:lpstr>
      <vt:lpstr>字魂58号-创中黑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年中工作汇报</dc:title>
  <dc:creator>第一PPT</dc:creator>
  <cp:keywords>www.1ppt.com</cp:keywords>
  <dc:description>www.1ppt.com</dc:description>
  <cp:lastModifiedBy>1729372346@qq.com</cp:lastModifiedBy>
  <cp:revision>323</cp:revision>
  <dcterms:created xsi:type="dcterms:W3CDTF">2019-06-19T02:08:00Z</dcterms:created>
  <dcterms:modified xsi:type="dcterms:W3CDTF">2023-02-16T01:16:38Z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