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2"/>
  </p:notesMasterIdLst>
  <p:sldIdLst>
    <p:sldId id="275" r:id="rId3"/>
    <p:sldId id="257" r:id="rId4"/>
    <p:sldId id="258" r:id="rId5"/>
    <p:sldId id="274" r:id="rId6"/>
    <p:sldId id="260" r:id="rId7"/>
    <p:sldId id="262" r:id="rId8"/>
    <p:sldId id="273" r:id="rId9"/>
    <p:sldId id="276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504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  <p15:guide id="7" orient="horz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85644" autoAdjust="0"/>
  </p:normalViewPr>
  <p:slideViewPr>
    <p:cSldViewPr snapToGrid="0" showGuides="1">
      <p:cViewPr varScale="1">
        <p:scale>
          <a:sx n="70" d="100"/>
          <a:sy n="70" d="100"/>
        </p:scale>
        <p:origin x="576" y="58"/>
      </p:cViewPr>
      <p:guideLst>
        <p:guide orient="horz" pos="2160"/>
        <p:guide pos="3840"/>
        <p:guide pos="7296"/>
        <p:guide pos="384"/>
        <p:guide orient="horz" pos="504"/>
        <p:guide orient="horz" pos="720"/>
        <p:guide orient="horz"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B4FAE-0A65-4E77-8759-69D676CBEA77}" type="datetimeFigureOut">
              <a:rPr lang="en-ID" smtClean="0"/>
              <a:t>18/03/2024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27324-3899-4D4D-AD61-B3F74C3D6C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66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912C2A-B22B-448F-A288-E021474BDDE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9979A1-D35F-4ABE-8D4D-983F14280482}"/>
              </a:ext>
            </a:extLst>
          </p:cNvPr>
          <p:cNvCxnSpPr>
            <a:cxnSpLocks/>
          </p:cNvCxnSpPr>
          <p:nvPr userDrawn="1"/>
        </p:nvCxnSpPr>
        <p:spPr>
          <a:xfrm>
            <a:off x="6711043" y="4895580"/>
            <a:ext cx="65791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1C9CA36-D0B5-4D38-9A4A-0B73D73C9B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90" t="44951" r="29720" b="44305"/>
          <a:stretch/>
        </p:blipFill>
        <p:spPr>
          <a:xfrm>
            <a:off x="6711043" y="2836636"/>
            <a:ext cx="1188357" cy="376464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5F67BC-FC64-4CB9-8A47-C7ECDE86A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042" y="3438520"/>
            <a:ext cx="4871357" cy="132959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D" sz="4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268F6-B020-445D-9AB5-BA8DD40ED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042" y="5023045"/>
            <a:ext cx="4871357" cy="38779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None/>
              <a:defRPr lang="en-ID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5B3D1E-D062-4490-AFA8-2A9F4EC543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898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8625"/>
            <a:ext cx="10515600" cy="663575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45452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975976" y="5998483"/>
            <a:ext cx="752474" cy="752474"/>
          </a:xfrm>
          <a:custGeom>
            <a:avLst/>
            <a:gdLst>
              <a:gd name="connsiteX0" fmla="*/ 409189 w 818378"/>
              <a:gd name="connsiteY0" fmla="*/ 0 h 818377"/>
              <a:gd name="connsiteX1" fmla="*/ 534424 w 818378"/>
              <a:gd name="connsiteY1" fmla="*/ 125235 h 818377"/>
              <a:gd name="connsiteX2" fmla="*/ 534424 w 818378"/>
              <a:gd name="connsiteY2" fmla="*/ 283953 h 818377"/>
              <a:gd name="connsiteX3" fmla="*/ 693143 w 818378"/>
              <a:gd name="connsiteY3" fmla="*/ 283954 h 818377"/>
              <a:gd name="connsiteX4" fmla="*/ 818378 w 818378"/>
              <a:gd name="connsiteY4" fmla="*/ 409189 h 818377"/>
              <a:gd name="connsiteX5" fmla="*/ 818377 w 818378"/>
              <a:gd name="connsiteY5" fmla="*/ 409188 h 818377"/>
              <a:gd name="connsiteX6" fmla="*/ 693142 w 818378"/>
              <a:gd name="connsiteY6" fmla="*/ 534423 h 818377"/>
              <a:gd name="connsiteX7" fmla="*/ 534423 w 818378"/>
              <a:gd name="connsiteY7" fmla="*/ 534423 h 818377"/>
              <a:gd name="connsiteX8" fmla="*/ 534423 w 818378"/>
              <a:gd name="connsiteY8" fmla="*/ 693142 h 818377"/>
              <a:gd name="connsiteX9" fmla="*/ 409188 w 818378"/>
              <a:gd name="connsiteY9" fmla="*/ 818377 h 818377"/>
              <a:gd name="connsiteX10" fmla="*/ 409189 w 818378"/>
              <a:gd name="connsiteY10" fmla="*/ 818376 h 818377"/>
              <a:gd name="connsiteX11" fmla="*/ 283954 w 818378"/>
              <a:gd name="connsiteY11" fmla="*/ 693141 h 818377"/>
              <a:gd name="connsiteX12" fmla="*/ 283954 w 818378"/>
              <a:gd name="connsiteY12" fmla="*/ 534423 h 818377"/>
              <a:gd name="connsiteX13" fmla="*/ 125235 w 818378"/>
              <a:gd name="connsiteY13" fmla="*/ 534423 h 818377"/>
              <a:gd name="connsiteX14" fmla="*/ 0 w 818378"/>
              <a:gd name="connsiteY14" fmla="*/ 409188 h 818377"/>
              <a:gd name="connsiteX15" fmla="*/ 125235 w 818378"/>
              <a:gd name="connsiteY15" fmla="*/ 283953 h 818377"/>
              <a:gd name="connsiteX16" fmla="*/ 283954 w 818378"/>
              <a:gd name="connsiteY16" fmla="*/ 283953 h 818377"/>
              <a:gd name="connsiteX17" fmla="*/ 283954 w 818378"/>
              <a:gd name="connsiteY17" fmla="*/ 125235 h 818377"/>
              <a:gd name="connsiteX18" fmla="*/ 409189 w 818378"/>
              <a:gd name="connsiteY18" fmla="*/ 0 h 81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8378" h="818377">
                <a:moveTo>
                  <a:pt x="409189" y="0"/>
                </a:moveTo>
                <a:cubicBezTo>
                  <a:pt x="478354" y="0"/>
                  <a:pt x="534424" y="56070"/>
                  <a:pt x="534424" y="125235"/>
                </a:cubicBezTo>
                <a:lnTo>
                  <a:pt x="534424" y="283953"/>
                </a:lnTo>
                <a:lnTo>
                  <a:pt x="693143" y="283954"/>
                </a:lnTo>
                <a:cubicBezTo>
                  <a:pt x="762308" y="283954"/>
                  <a:pt x="818378" y="340024"/>
                  <a:pt x="818378" y="409189"/>
                </a:cubicBezTo>
                <a:lnTo>
                  <a:pt x="818377" y="409188"/>
                </a:lnTo>
                <a:cubicBezTo>
                  <a:pt x="818377" y="478353"/>
                  <a:pt x="762307" y="534423"/>
                  <a:pt x="693142" y="534423"/>
                </a:cubicBezTo>
                <a:lnTo>
                  <a:pt x="534423" y="534423"/>
                </a:lnTo>
                <a:lnTo>
                  <a:pt x="534423" y="693142"/>
                </a:lnTo>
                <a:cubicBezTo>
                  <a:pt x="534423" y="762307"/>
                  <a:pt x="478353" y="818377"/>
                  <a:pt x="409188" y="818377"/>
                </a:cubicBezTo>
                <a:lnTo>
                  <a:pt x="409189" y="818376"/>
                </a:lnTo>
                <a:cubicBezTo>
                  <a:pt x="340024" y="818376"/>
                  <a:pt x="283954" y="762306"/>
                  <a:pt x="283954" y="693141"/>
                </a:cubicBezTo>
                <a:lnTo>
                  <a:pt x="283954" y="534423"/>
                </a:lnTo>
                <a:lnTo>
                  <a:pt x="125235" y="534423"/>
                </a:lnTo>
                <a:cubicBezTo>
                  <a:pt x="56070" y="534423"/>
                  <a:pt x="0" y="478353"/>
                  <a:pt x="0" y="409188"/>
                </a:cubicBezTo>
                <a:cubicBezTo>
                  <a:pt x="0" y="340023"/>
                  <a:pt x="56070" y="283953"/>
                  <a:pt x="125235" y="283953"/>
                </a:cubicBezTo>
                <a:lnTo>
                  <a:pt x="283954" y="283953"/>
                </a:lnTo>
                <a:lnTo>
                  <a:pt x="283954" y="125235"/>
                </a:lnTo>
                <a:cubicBezTo>
                  <a:pt x="283954" y="56070"/>
                  <a:pt x="340024" y="0"/>
                  <a:pt x="409189" y="0"/>
                </a:cubicBezTo>
                <a:close/>
              </a:path>
            </a:pathLst>
          </a:custGeom>
          <a:solidFill>
            <a:srgbClr val="14A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3138" y="6192158"/>
            <a:ext cx="43815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B654FAA-EE11-4340-9E4F-0FD740EF42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0772278" y="5881009"/>
            <a:ext cx="248085" cy="248085"/>
          </a:xfrm>
          <a:prstGeom prst="ellipse">
            <a:avLst/>
          </a:prstGeom>
          <a:noFill/>
          <a:ln w="114300">
            <a:solidFill>
              <a:srgbClr val="FFCC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0688434" y="6460715"/>
            <a:ext cx="260760" cy="260760"/>
          </a:xfrm>
          <a:custGeom>
            <a:avLst/>
            <a:gdLst>
              <a:gd name="connsiteX0" fmla="*/ 409189 w 818378"/>
              <a:gd name="connsiteY0" fmla="*/ 0 h 818377"/>
              <a:gd name="connsiteX1" fmla="*/ 534424 w 818378"/>
              <a:gd name="connsiteY1" fmla="*/ 125235 h 818377"/>
              <a:gd name="connsiteX2" fmla="*/ 534424 w 818378"/>
              <a:gd name="connsiteY2" fmla="*/ 283953 h 818377"/>
              <a:gd name="connsiteX3" fmla="*/ 693143 w 818378"/>
              <a:gd name="connsiteY3" fmla="*/ 283954 h 818377"/>
              <a:gd name="connsiteX4" fmla="*/ 818378 w 818378"/>
              <a:gd name="connsiteY4" fmla="*/ 409189 h 818377"/>
              <a:gd name="connsiteX5" fmla="*/ 818377 w 818378"/>
              <a:gd name="connsiteY5" fmla="*/ 409188 h 818377"/>
              <a:gd name="connsiteX6" fmla="*/ 693142 w 818378"/>
              <a:gd name="connsiteY6" fmla="*/ 534423 h 818377"/>
              <a:gd name="connsiteX7" fmla="*/ 534423 w 818378"/>
              <a:gd name="connsiteY7" fmla="*/ 534423 h 818377"/>
              <a:gd name="connsiteX8" fmla="*/ 534423 w 818378"/>
              <a:gd name="connsiteY8" fmla="*/ 693142 h 818377"/>
              <a:gd name="connsiteX9" fmla="*/ 409188 w 818378"/>
              <a:gd name="connsiteY9" fmla="*/ 818377 h 818377"/>
              <a:gd name="connsiteX10" fmla="*/ 409189 w 818378"/>
              <a:gd name="connsiteY10" fmla="*/ 818376 h 818377"/>
              <a:gd name="connsiteX11" fmla="*/ 283954 w 818378"/>
              <a:gd name="connsiteY11" fmla="*/ 693141 h 818377"/>
              <a:gd name="connsiteX12" fmla="*/ 283954 w 818378"/>
              <a:gd name="connsiteY12" fmla="*/ 534423 h 818377"/>
              <a:gd name="connsiteX13" fmla="*/ 125235 w 818378"/>
              <a:gd name="connsiteY13" fmla="*/ 534423 h 818377"/>
              <a:gd name="connsiteX14" fmla="*/ 0 w 818378"/>
              <a:gd name="connsiteY14" fmla="*/ 409188 h 818377"/>
              <a:gd name="connsiteX15" fmla="*/ 125235 w 818378"/>
              <a:gd name="connsiteY15" fmla="*/ 283953 h 818377"/>
              <a:gd name="connsiteX16" fmla="*/ 283954 w 818378"/>
              <a:gd name="connsiteY16" fmla="*/ 283953 h 818377"/>
              <a:gd name="connsiteX17" fmla="*/ 283954 w 818378"/>
              <a:gd name="connsiteY17" fmla="*/ 125235 h 818377"/>
              <a:gd name="connsiteX18" fmla="*/ 409189 w 818378"/>
              <a:gd name="connsiteY18" fmla="*/ 0 h 81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8378" h="818377">
                <a:moveTo>
                  <a:pt x="409189" y="0"/>
                </a:moveTo>
                <a:cubicBezTo>
                  <a:pt x="478354" y="0"/>
                  <a:pt x="534424" y="56070"/>
                  <a:pt x="534424" y="125235"/>
                </a:cubicBezTo>
                <a:lnTo>
                  <a:pt x="534424" y="283953"/>
                </a:lnTo>
                <a:lnTo>
                  <a:pt x="693143" y="283954"/>
                </a:lnTo>
                <a:cubicBezTo>
                  <a:pt x="762308" y="283954"/>
                  <a:pt x="818378" y="340024"/>
                  <a:pt x="818378" y="409189"/>
                </a:cubicBezTo>
                <a:lnTo>
                  <a:pt x="818377" y="409188"/>
                </a:lnTo>
                <a:cubicBezTo>
                  <a:pt x="818377" y="478353"/>
                  <a:pt x="762307" y="534423"/>
                  <a:pt x="693142" y="534423"/>
                </a:cubicBezTo>
                <a:lnTo>
                  <a:pt x="534423" y="534423"/>
                </a:lnTo>
                <a:lnTo>
                  <a:pt x="534423" y="693142"/>
                </a:lnTo>
                <a:cubicBezTo>
                  <a:pt x="534423" y="762307"/>
                  <a:pt x="478353" y="818377"/>
                  <a:pt x="409188" y="818377"/>
                </a:cubicBezTo>
                <a:lnTo>
                  <a:pt x="409189" y="818376"/>
                </a:lnTo>
                <a:cubicBezTo>
                  <a:pt x="340024" y="818376"/>
                  <a:pt x="283954" y="762306"/>
                  <a:pt x="283954" y="693141"/>
                </a:cubicBezTo>
                <a:lnTo>
                  <a:pt x="283954" y="534423"/>
                </a:lnTo>
                <a:lnTo>
                  <a:pt x="125235" y="534423"/>
                </a:lnTo>
                <a:cubicBezTo>
                  <a:pt x="56070" y="534423"/>
                  <a:pt x="0" y="478353"/>
                  <a:pt x="0" y="409188"/>
                </a:cubicBezTo>
                <a:cubicBezTo>
                  <a:pt x="0" y="340023"/>
                  <a:pt x="56070" y="283953"/>
                  <a:pt x="125235" y="283953"/>
                </a:cubicBezTo>
                <a:lnTo>
                  <a:pt x="283954" y="283953"/>
                </a:lnTo>
                <a:lnTo>
                  <a:pt x="283954" y="125235"/>
                </a:lnTo>
                <a:cubicBezTo>
                  <a:pt x="283954" y="56070"/>
                  <a:pt x="340024" y="0"/>
                  <a:pt x="409189" y="0"/>
                </a:cubicBezTo>
                <a:close/>
              </a:path>
            </a:pathLst>
          </a:custGeom>
          <a:solidFill>
            <a:srgbClr val="128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" y="0"/>
            <a:ext cx="1427767" cy="1317687"/>
            <a:chOff x="1" y="0"/>
            <a:chExt cx="1427767" cy="1317687"/>
          </a:xfrm>
        </p:grpSpPr>
        <p:sp>
          <p:nvSpPr>
            <p:cNvPr id="11" name="Freeform 10"/>
            <p:cNvSpPr/>
            <p:nvPr userDrawn="1"/>
          </p:nvSpPr>
          <p:spPr>
            <a:xfrm flipV="1">
              <a:off x="1" y="0"/>
              <a:ext cx="1358900" cy="1317687"/>
            </a:xfrm>
            <a:custGeom>
              <a:avLst/>
              <a:gdLst>
                <a:gd name="connsiteX0" fmla="*/ 397917 w 1974490"/>
                <a:gd name="connsiteY0" fmla="*/ 0 h 1914608"/>
                <a:gd name="connsiteX1" fmla="*/ 1974490 w 1974490"/>
                <a:gd name="connsiteY1" fmla="*/ 1576573 h 1914608"/>
                <a:gd name="connsiteX2" fmla="*/ 1942460 w 1974490"/>
                <a:gd name="connsiteY2" fmla="*/ 1894308 h 1914608"/>
                <a:gd name="connsiteX3" fmla="*/ 1937240 w 1974490"/>
                <a:gd name="connsiteY3" fmla="*/ 1914608 h 1914608"/>
                <a:gd name="connsiteX4" fmla="*/ 1107324 w 1974490"/>
                <a:gd name="connsiteY4" fmla="*/ 1914608 h 1914608"/>
                <a:gd name="connsiteX5" fmla="*/ 1124258 w 1974490"/>
                <a:gd name="connsiteY5" fmla="*/ 1883410 h 1914608"/>
                <a:gd name="connsiteX6" fmla="*/ 1186205 w 1974490"/>
                <a:gd name="connsiteY6" fmla="*/ 1576573 h 1914608"/>
                <a:gd name="connsiteX7" fmla="*/ 397918 w 1974490"/>
                <a:gd name="connsiteY7" fmla="*/ 788286 h 1914608"/>
                <a:gd name="connsiteX8" fmla="*/ 91081 w 1974490"/>
                <a:gd name="connsiteY8" fmla="*/ 850234 h 1914608"/>
                <a:gd name="connsiteX9" fmla="*/ 0 w 1974490"/>
                <a:gd name="connsiteY9" fmla="*/ 899671 h 1914608"/>
                <a:gd name="connsiteX10" fmla="*/ 0 w 1974490"/>
                <a:gd name="connsiteY10" fmla="*/ 52648 h 1914608"/>
                <a:gd name="connsiteX11" fmla="*/ 80183 w 1974490"/>
                <a:gd name="connsiteY11" fmla="*/ 32031 h 1914608"/>
                <a:gd name="connsiteX12" fmla="*/ 397917 w 1974490"/>
                <a:gd name="connsiteY12" fmla="*/ 0 h 191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4490" h="1914608">
                  <a:moveTo>
                    <a:pt x="397917" y="0"/>
                  </a:moveTo>
                  <a:cubicBezTo>
                    <a:pt x="1268634" y="0"/>
                    <a:pt x="1974490" y="705856"/>
                    <a:pt x="1974490" y="1576573"/>
                  </a:cubicBezTo>
                  <a:cubicBezTo>
                    <a:pt x="1974490" y="1685413"/>
                    <a:pt x="1963461" y="1791677"/>
                    <a:pt x="1942460" y="1894308"/>
                  </a:cubicBezTo>
                  <a:lnTo>
                    <a:pt x="1937240" y="1914608"/>
                  </a:lnTo>
                  <a:lnTo>
                    <a:pt x="1107324" y="1914608"/>
                  </a:lnTo>
                  <a:lnTo>
                    <a:pt x="1124258" y="1883410"/>
                  </a:lnTo>
                  <a:cubicBezTo>
                    <a:pt x="1164147" y="1789101"/>
                    <a:pt x="1186205" y="1685413"/>
                    <a:pt x="1186205" y="1576573"/>
                  </a:cubicBezTo>
                  <a:cubicBezTo>
                    <a:pt x="1186205" y="1141214"/>
                    <a:pt x="833277" y="788286"/>
                    <a:pt x="397918" y="788286"/>
                  </a:cubicBezTo>
                  <a:cubicBezTo>
                    <a:pt x="289078" y="788286"/>
                    <a:pt x="185390" y="810344"/>
                    <a:pt x="91081" y="850234"/>
                  </a:cubicBezTo>
                  <a:lnTo>
                    <a:pt x="0" y="899671"/>
                  </a:lnTo>
                  <a:lnTo>
                    <a:pt x="0" y="52648"/>
                  </a:lnTo>
                  <a:lnTo>
                    <a:pt x="80183" y="32031"/>
                  </a:lnTo>
                  <a:cubicBezTo>
                    <a:pt x="182814" y="11029"/>
                    <a:pt x="289077" y="0"/>
                    <a:pt x="397917" y="0"/>
                  </a:cubicBezTo>
                  <a:close/>
                </a:path>
              </a:pathLst>
            </a:custGeom>
            <a:gradFill>
              <a:gsLst>
                <a:gs pos="20000">
                  <a:srgbClr val="14A4A6"/>
                </a:gs>
                <a:gs pos="92000">
                  <a:srgbClr val="107476"/>
                </a:gs>
              </a:gsLst>
              <a:lin ang="5400000" scaled="1"/>
            </a:gradFill>
            <a:ln w="619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1169664" y="283481"/>
              <a:ext cx="258104" cy="258104"/>
            </a:xfrm>
            <a:prstGeom prst="ellipse">
              <a:avLst/>
            </a:prstGeom>
            <a:noFill/>
            <a:ln w="104775">
              <a:solidFill>
                <a:srgbClr val="FFCC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963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5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2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3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31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0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8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57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AC92-5FD2-4804-8C8C-EA69998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128"/>
            <a:ext cx="10972800" cy="706662"/>
          </a:xfrm>
        </p:spPr>
        <p:txBody>
          <a:bodyPr vert="horz" lIns="0" tIns="0" rIns="0" bIns="0" rtlCol="0" anchor="b">
            <a:normAutofit/>
          </a:bodyPr>
          <a:lstStyle>
            <a:lvl1pPr>
              <a:defRPr lang="en-ID" sz="320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A649-F68C-4D5E-9DB9-AC1C3DB2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8613"/>
            <a:ext cx="10972800" cy="5168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18/03/2024</a:t>
            </a:fld>
            <a:endParaRPr lang="en-ID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25C961-B06B-4956-806B-BE834F6811D5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2B506-E791-4E0A-8A3C-9D25AABC6D56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005DD-915C-4E7E-BF60-69091252018F}"/>
              </a:ext>
            </a:extLst>
          </p:cNvPr>
          <p:cNvCxnSpPr/>
          <p:nvPr userDrawn="1"/>
        </p:nvCxnSpPr>
        <p:spPr>
          <a:xfrm>
            <a:off x="609600" y="901701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31046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6387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1875B76-8257-423E-819D-4BE4130B36F7}"/>
              </a:ext>
            </a:extLst>
          </p:cNvPr>
          <p:cNvSpPr/>
          <p:nvPr userDrawn="1"/>
        </p:nvSpPr>
        <p:spPr>
          <a:xfrm>
            <a:off x="0" y="0"/>
            <a:ext cx="4813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038D0B-BB82-416A-8C81-3782C4AEB9F6}"/>
              </a:ext>
            </a:extLst>
          </p:cNvPr>
          <p:cNvCxnSpPr>
            <a:cxnSpLocks/>
          </p:cNvCxnSpPr>
          <p:nvPr userDrawn="1"/>
        </p:nvCxnSpPr>
        <p:spPr>
          <a:xfrm>
            <a:off x="609600" y="4375752"/>
            <a:ext cx="9548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AF6EC00C-C9EE-4333-8815-7869F2E4CBAE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95A911-B621-4070-9983-9A15A523CD93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CAC92-5FD2-4804-8C8C-EA69998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61872"/>
            <a:ext cx="3479800" cy="997196"/>
          </a:xfrm>
        </p:spPr>
        <p:txBody>
          <a:bodyPr vert="horz" wrap="square" lIns="0" tIns="0" rIns="0" bIns="0" rtlCol="0" anchor="b">
            <a:spAutoFit/>
          </a:bodyPr>
          <a:lstStyle>
            <a:lvl1pPr>
              <a:defRPr lang="en-ID" sz="36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A649-F68C-4D5E-9DB9-AC1C3DB2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900" y="667657"/>
            <a:ext cx="6286500" cy="5509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18/03/2024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28715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bg1"/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506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AC92-5FD2-4804-8C8C-EA69998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128"/>
            <a:ext cx="10972800" cy="706662"/>
          </a:xfrm>
        </p:spPr>
        <p:txBody>
          <a:bodyPr vert="horz" lIns="0" tIns="0" rIns="0" bIns="0" rtlCol="0" anchor="b">
            <a:normAutofit/>
          </a:bodyPr>
          <a:lstStyle>
            <a:lvl1pPr>
              <a:defRPr lang="en-ID" sz="320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A649-F68C-4D5E-9DB9-AC1C3DB2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8613"/>
            <a:ext cx="5257800" cy="5168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18/03/2024</a:t>
            </a:fld>
            <a:endParaRPr lang="en-ID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25C961-B06B-4956-806B-BE834F6811D5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2B506-E791-4E0A-8A3C-9D25AABC6D56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005DD-915C-4E7E-BF60-69091252018F}"/>
              </a:ext>
            </a:extLst>
          </p:cNvPr>
          <p:cNvCxnSpPr/>
          <p:nvPr userDrawn="1"/>
        </p:nvCxnSpPr>
        <p:spPr>
          <a:xfrm>
            <a:off x="609600" y="901701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31046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D02890-DF78-4B5C-836F-E6CA84457E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008613"/>
            <a:ext cx="5257800" cy="5168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619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AC92-5FD2-4804-8C8C-EA69998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128"/>
            <a:ext cx="10972800" cy="706662"/>
          </a:xfrm>
        </p:spPr>
        <p:txBody>
          <a:bodyPr vert="horz" lIns="0" tIns="0" rIns="0" bIns="0" rtlCol="0" anchor="b">
            <a:normAutofit/>
          </a:bodyPr>
          <a:lstStyle>
            <a:lvl1pPr>
              <a:defRPr lang="en-ID" sz="320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A649-F68C-4D5E-9DB9-AC1C3DB2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32491"/>
            <a:ext cx="5257800" cy="43444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18/03/2024</a:t>
            </a:fld>
            <a:endParaRPr lang="en-ID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25C961-B06B-4956-806B-BE834F6811D5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2B506-E791-4E0A-8A3C-9D25AABC6D56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005DD-915C-4E7E-BF60-69091252018F}"/>
              </a:ext>
            </a:extLst>
          </p:cNvPr>
          <p:cNvCxnSpPr/>
          <p:nvPr userDrawn="1"/>
        </p:nvCxnSpPr>
        <p:spPr>
          <a:xfrm>
            <a:off x="609600" y="901701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31046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8BED67-5E70-402F-AC94-5C442E76D4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" y="1151775"/>
            <a:ext cx="5257800" cy="537554"/>
          </a:xfrm>
        </p:spPr>
        <p:txBody>
          <a:bodyPr vert="horz" lIns="0" tIns="0" rIns="0" bIns="0" rtlCol="0">
            <a:norm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ID" dirty="0"/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A4AEC0B-D192-4CA5-A88C-6A36C2B9390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324600" y="1832491"/>
            <a:ext cx="5257800" cy="43444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77F52AD-1E1F-4D69-B089-D9DBE278D3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4600" y="1151775"/>
            <a:ext cx="5257800" cy="537554"/>
          </a:xfrm>
        </p:spPr>
        <p:txBody>
          <a:bodyPr vert="horz" lIns="0" tIns="0" rIns="0" bIns="0" rtlCol="0">
            <a:normAutofit/>
          </a:bodyPr>
          <a:lstStyle>
            <a:lvl1pPr>
              <a:defRPr lang="en-US" dirty="0" smtClean="0"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ID" dirty="0"/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22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AC92-5FD2-4804-8C8C-EA69998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128"/>
            <a:ext cx="10972800" cy="706662"/>
          </a:xfrm>
        </p:spPr>
        <p:txBody>
          <a:bodyPr vert="horz" lIns="0" tIns="0" rIns="0" bIns="0" rtlCol="0" anchor="b">
            <a:normAutofit/>
          </a:bodyPr>
          <a:lstStyle>
            <a:lvl1pPr>
              <a:defRPr lang="en-ID" sz="320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18/03/2024</a:t>
            </a:fld>
            <a:endParaRPr lang="en-ID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25C961-B06B-4956-806B-BE834F6811D5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2B506-E791-4E0A-8A3C-9D25AABC6D56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005DD-915C-4E7E-BF60-69091252018F}"/>
              </a:ext>
            </a:extLst>
          </p:cNvPr>
          <p:cNvCxnSpPr/>
          <p:nvPr userDrawn="1"/>
        </p:nvCxnSpPr>
        <p:spPr>
          <a:xfrm>
            <a:off x="609600" y="901701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31046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051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AEE7-4095-415E-ADD4-8F767E2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60050" y="6463283"/>
            <a:ext cx="102235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3E2D749-843A-4CF2-BA5B-0BB9149F832F}" type="datetime1">
              <a:rPr lang="en-ID" smtClean="0"/>
              <a:t>18/03/2024</a:t>
            </a:fld>
            <a:endParaRPr lang="en-ID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025C961-B06B-4956-806B-BE834F6811D5}"/>
              </a:ext>
            </a:extLst>
          </p:cNvPr>
          <p:cNvSpPr/>
          <p:nvPr userDrawn="1"/>
        </p:nvSpPr>
        <p:spPr>
          <a:xfrm rot="5400000">
            <a:off x="284614" y="6056744"/>
            <a:ext cx="428514" cy="997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2B506-E791-4E0A-8A3C-9D25AABC6D56}"/>
              </a:ext>
            </a:extLst>
          </p:cNvPr>
          <p:cNvSpPr/>
          <p:nvPr userDrawn="1"/>
        </p:nvSpPr>
        <p:spPr>
          <a:xfrm>
            <a:off x="609600" y="6384166"/>
            <a:ext cx="342900" cy="342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70B0-5FEC-49BA-A698-BEC51B8C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090" y="6463283"/>
            <a:ext cx="4310460" cy="184666"/>
          </a:xfr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F326-BA84-4729-AF08-57BF1C4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237" y="6463283"/>
            <a:ext cx="227626" cy="184666"/>
          </a:xfrm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en-ID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20A13858-C2AA-4A16-A43A-77ABAD7631C2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998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tall building&#10;&#10;Description automatically generated">
            <a:extLst>
              <a:ext uri="{FF2B5EF4-FFF2-40B4-BE49-F238E27FC236}">
                <a16:creationId xmlns:a16="http://schemas.microsoft.com/office/drawing/2014/main" id="{77B99B29-F885-4B15-B7D6-B1BBD3240D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43495" b="10305"/>
          <a:stretch/>
        </p:blipFill>
        <p:spPr>
          <a:xfrm>
            <a:off x="4368799" y="1103539"/>
            <a:ext cx="7823201" cy="44703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4B4D18-8E8D-4FFC-83B0-8EB50F244CA6}"/>
              </a:ext>
            </a:extLst>
          </p:cNvPr>
          <p:cNvSpPr/>
          <p:nvPr userDrawn="1"/>
        </p:nvSpPr>
        <p:spPr>
          <a:xfrm>
            <a:off x="4368800" y="1103539"/>
            <a:ext cx="7823200" cy="4470396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A4430-96DD-4FAF-92BE-365CB96C9661}"/>
              </a:ext>
            </a:extLst>
          </p:cNvPr>
          <p:cNvSpPr txBox="1"/>
          <p:nvPr userDrawn="1"/>
        </p:nvSpPr>
        <p:spPr>
          <a:xfrm>
            <a:off x="1676400" y="2507740"/>
            <a:ext cx="2197100" cy="16619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ID" sz="4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18F584-6C2B-4EF8-8771-1BFD1C4BAB0C}"/>
              </a:ext>
            </a:extLst>
          </p:cNvPr>
          <p:cNvGrpSpPr/>
          <p:nvPr userDrawn="1"/>
        </p:nvGrpSpPr>
        <p:grpSpPr>
          <a:xfrm>
            <a:off x="2235200" y="1958340"/>
            <a:ext cx="2133600" cy="2760794"/>
            <a:chOff x="1676400" y="1968500"/>
            <a:chExt cx="4686300" cy="23241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D6973-47BD-4714-8C1D-C388965D0C3C}"/>
                </a:ext>
              </a:extLst>
            </p:cNvPr>
            <p:cNvCxnSpPr/>
            <p:nvPr/>
          </p:nvCxnSpPr>
          <p:spPr>
            <a:xfrm>
              <a:off x="1676400" y="1968500"/>
              <a:ext cx="4686300" cy="0"/>
            </a:xfrm>
            <a:prstGeom prst="line">
              <a:avLst/>
            </a:prstGeom>
            <a:ln w="34925" cap="sq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DEA8B6-809A-407E-ABE3-510CFD9ED446}"/>
                </a:ext>
              </a:extLst>
            </p:cNvPr>
            <p:cNvCxnSpPr/>
            <p:nvPr/>
          </p:nvCxnSpPr>
          <p:spPr>
            <a:xfrm>
              <a:off x="1676400" y="4292600"/>
              <a:ext cx="4686300" cy="0"/>
            </a:xfrm>
            <a:prstGeom prst="line">
              <a:avLst/>
            </a:prstGeom>
            <a:ln w="34925" cap="sq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71F7E2-5D94-4545-868D-2BAA3F63AA38}"/>
              </a:ext>
            </a:extLst>
          </p:cNvPr>
          <p:cNvGrpSpPr/>
          <p:nvPr userDrawn="1"/>
        </p:nvGrpSpPr>
        <p:grpSpPr>
          <a:xfrm>
            <a:off x="4368800" y="1958340"/>
            <a:ext cx="1257300" cy="2760794"/>
            <a:chOff x="1676400" y="1968500"/>
            <a:chExt cx="4686300" cy="23241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D8363CC-CF6B-4FAF-AD37-D4E6F3BF39FA}"/>
                </a:ext>
              </a:extLst>
            </p:cNvPr>
            <p:cNvCxnSpPr/>
            <p:nvPr/>
          </p:nvCxnSpPr>
          <p:spPr>
            <a:xfrm>
              <a:off x="1676400" y="1968500"/>
              <a:ext cx="4686300" cy="0"/>
            </a:xfrm>
            <a:prstGeom prst="line">
              <a:avLst/>
            </a:prstGeom>
            <a:ln w="349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0229F1-DDD1-4D24-A890-4114E3DD9B57}"/>
                </a:ext>
              </a:extLst>
            </p:cNvPr>
            <p:cNvCxnSpPr/>
            <p:nvPr/>
          </p:nvCxnSpPr>
          <p:spPr>
            <a:xfrm>
              <a:off x="1676400" y="4292600"/>
              <a:ext cx="4686300" cy="0"/>
            </a:xfrm>
            <a:prstGeom prst="line">
              <a:avLst/>
            </a:prstGeom>
            <a:ln w="349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1DFB4C-B1AC-4E40-8D6A-42D3E5C3E5B4}"/>
              </a:ext>
            </a:extLst>
          </p:cNvPr>
          <p:cNvCxnSpPr>
            <a:cxnSpLocks/>
          </p:cNvCxnSpPr>
          <p:nvPr userDrawn="1"/>
        </p:nvCxnSpPr>
        <p:spPr>
          <a:xfrm>
            <a:off x="2235200" y="1958340"/>
            <a:ext cx="0" cy="342900"/>
          </a:xfrm>
          <a:prstGeom prst="line">
            <a:avLst/>
          </a:prstGeom>
          <a:ln w="34925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F57582-BB79-421A-8148-A0A61637F42F}"/>
              </a:ext>
            </a:extLst>
          </p:cNvPr>
          <p:cNvCxnSpPr>
            <a:cxnSpLocks/>
          </p:cNvCxnSpPr>
          <p:nvPr userDrawn="1"/>
        </p:nvCxnSpPr>
        <p:spPr>
          <a:xfrm>
            <a:off x="2235200" y="4376234"/>
            <a:ext cx="0" cy="342900"/>
          </a:xfrm>
          <a:prstGeom prst="line">
            <a:avLst/>
          </a:prstGeom>
          <a:ln w="34925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5CDAA5-2A03-4D02-AE2A-83FAC20AFB9B}"/>
              </a:ext>
            </a:extLst>
          </p:cNvPr>
          <p:cNvCxnSpPr>
            <a:cxnSpLocks/>
          </p:cNvCxnSpPr>
          <p:nvPr userDrawn="1"/>
        </p:nvCxnSpPr>
        <p:spPr>
          <a:xfrm>
            <a:off x="5626100" y="1958340"/>
            <a:ext cx="0" cy="2760794"/>
          </a:xfrm>
          <a:prstGeom prst="line">
            <a:avLst/>
          </a:prstGeom>
          <a:ln w="349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11B427A-ADCF-4737-AF74-9D5E566BB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90" t="44951" r="29720" b="44305"/>
          <a:stretch/>
        </p:blipFill>
        <p:spPr>
          <a:xfrm>
            <a:off x="10394043" y="5063269"/>
            <a:ext cx="1188357" cy="3764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54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F7715-3D28-49B7-8D14-7DC1F9D1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4315F-B19E-4EC7-A6CE-6C3BBEDF0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65A3-F703-4A4A-A183-B03215C5A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059E-35E9-4665-B055-F38C1A590830}" type="datetime1">
              <a:rPr lang="en-ID" smtClean="0"/>
              <a:t>18/03/2024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C58C-7145-4375-96A0-8423F1ECA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BE6F-2A63-41B3-B1F7-C56B103E0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13858-C2AA-4A16-A43A-77ABAD7631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144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1" r:id="rId5"/>
    <p:sldLayoutId id="2147483662" r:id="rId6"/>
    <p:sldLayoutId id="2147483663" r:id="rId7"/>
    <p:sldLayoutId id="2147483665" r:id="rId8"/>
    <p:sldLayoutId id="2147483678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DA85B-A1F7-4E51-8134-FAFAF227EC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0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376FC5-964B-4F25-02FD-71E6DA25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7384" y="2373791"/>
            <a:ext cx="7396844" cy="1006429"/>
          </a:xfrm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Explore Data Analysis</a:t>
            </a:r>
            <a:endParaRPr lang="en-ID" sz="66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3BD28F-65E9-3007-700F-CB11FA53B244}"/>
              </a:ext>
            </a:extLst>
          </p:cNvPr>
          <p:cNvSpPr txBox="1"/>
          <p:nvPr/>
        </p:nvSpPr>
        <p:spPr>
          <a:xfrm>
            <a:off x="1586592" y="4484209"/>
            <a:ext cx="976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How </a:t>
            </a:r>
            <a:r>
              <a:rPr lang="en-US" altLang="zh-CN" sz="2800" b="1" dirty="0">
                <a:solidFill>
                  <a:schemeClr val="bg1"/>
                </a:solidFill>
              </a:rPr>
              <a:t>treatments</a:t>
            </a:r>
            <a:r>
              <a:rPr lang="en-US" altLang="zh-CN" sz="2800" dirty="0">
                <a:solidFill>
                  <a:schemeClr val="bg1"/>
                </a:solidFill>
              </a:rPr>
              <a:t> and </a:t>
            </a:r>
            <a:r>
              <a:rPr lang="en-US" altLang="zh-CN" sz="2800" b="1" dirty="0">
                <a:solidFill>
                  <a:schemeClr val="bg1"/>
                </a:solidFill>
              </a:rPr>
              <a:t>growth factors </a:t>
            </a:r>
            <a:r>
              <a:rPr lang="en-US" altLang="zh-CN" sz="2800" dirty="0">
                <a:solidFill>
                  <a:schemeClr val="bg1"/>
                </a:solidFill>
              </a:rPr>
              <a:t>influence </a:t>
            </a:r>
            <a:r>
              <a:rPr lang="en-US" altLang="zh-CN" sz="2800" b="1" dirty="0">
                <a:solidFill>
                  <a:schemeClr val="bg1"/>
                </a:solidFill>
              </a:rPr>
              <a:t>gene expression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9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18" y="1028225"/>
            <a:ext cx="3479800" cy="997196"/>
          </a:xfrm>
        </p:spPr>
        <p:txBody>
          <a:bodyPr anchor="b">
            <a:spAutoFit/>
          </a:bodyPr>
          <a:lstStyle/>
          <a:p>
            <a:r>
              <a:rPr lang="da-DK" sz="3600" dirty="0">
                <a:solidFill>
                  <a:schemeClr val="bg1"/>
                </a:solidFill>
              </a:rPr>
              <a:t>Experiment </a:t>
            </a:r>
            <a:br>
              <a:rPr lang="da-DK" sz="3600" dirty="0">
                <a:solidFill>
                  <a:schemeClr val="bg1"/>
                </a:solidFill>
              </a:rPr>
            </a:br>
            <a:r>
              <a:rPr lang="da-DK" sz="3600" dirty="0">
                <a:solidFill>
                  <a:schemeClr val="bg1"/>
                </a:solidFill>
              </a:rPr>
              <a:t>Summary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5A296-0E14-45F5-9309-12DFD047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D" dirty="0"/>
              <a:t>18/3/2024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65F3E-D55E-40DA-8C0F-B22B760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858-C2AA-4A16-A43A-77ABAD7631C2}" type="slidenum">
              <a:rPr lang="en-ID" smtClean="0">
                <a:solidFill>
                  <a:schemeClr val="bg1"/>
                </a:solidFill>
              </a:rPr>
              <a:pPr/>
              <a:t>2</a:t>
            </a:fld>
            <a:endParaRPr lang="en-ID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E63D9-0008-438E-86B3-8126E100E6C6}"/>
              </a:ext>
            </a:extLst>
          </p:cNvPr>
          <p:cNvCxnSpPr>
            <a:cxnSpLocks/>
          </p:cNvCxnSpPr>
          <p:nvPr/>
        </p:nvCxnSpPr>
        <p:spPr>
          <a:xfrm>
            <a:off x="390218" y="2133294"/>
            <a:ext cx="9548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1E044B-4157-4D84-A9F6-2CC20FC52E62}"/>
              </a:ext>
            </a:extLst>
          </p:cNvPr>
          <p:cNvSpPr txBox="1"/>
          <p:nvPr/>
        </p:nvSpPr>
        <p:spPr>
          <a:xfrm>
            <a:off x="5422900" y="647700"/>
            <a:ext cx="61595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Table 1: 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cell “GL –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Xib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”.</a:t>
            </a:r>
            <a:endParaRPr lang="en-ID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2FB7CDC3-1112-4A2F-ADF8-FBA72A5D80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0218" y="346849"/>
            <a:ext cx="554038" cy="577850"/>
            <a:chOff x="392" y="1682"/>
            <a:chExt cx="349" cy="364"/>
          </a:xfrm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D6580F0E-E66E-4F0E-A1E6-F100AEF41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1682"/>
              <a:ext cx="349" cy="47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0" name="Line 6">
              <a:extLst>
                <a:ext uri="{FF2B5EF4-FFF2-40B4-BE49-F238E27FC236}">
                  <a16:creationId xmlns:a16="http://schemas.microsoft.com/office/drawing/2014/main" id="{909107A3-0C4A-440C-90CD-B37FED4E8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1951"/>
              <a:ext cx="349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6AFEFE77-C5B8-41FA-BEE5-AFB604E28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" y="1729"/>
              <a:ext cx="285" cy="222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290060A7-550A-416C-8085-A0CBEFA67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1951"/>
              <a:ext cx="0" cy="4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A73FB624-81FC-4271-B864-AFDCF4452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1999"/>
              <a:ext cx="47" cy="47"/>
            </a:xfrm>
            <a:prstGeom prst="ellips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4" name="Rectangle 10">
              <a:extLst>
                <a:ext uri="{FF2B5EF4-FFF2-40B4-BE49-F238E27FC236}">
                  <a16:creationId xmlns:a16="http://schemas.microsoft.com/office/drawing/2014/main" id="{FB59B439-1E14-4B36-B211-C567B040D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856"/>
              <a:ext cx="31" cy="63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5" name="Rectangle 11">
              <a:extLst>
                <a:ext uri="{FF2B5EF4-FFF2-40B4-BE49-F238E27FC236}">
                  <a16:creationId xmlns:a16="http://schemas.microsoft.com/office/drawing/2014/main" id="{18B575BF-A42B-472F-BF66-1DDA0066B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1777"/>
              <a:ext cx="32" cy="142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6AD10DD2-05BE-4274-A64F-E1829D48E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1777"/>
              <a:ext cx="56" cy="107"/>
            </a:xfrm>
            <a:custGeom>
              <a:avLst/>
              <a:gdLst>
                <a:gd name="T0" fmla="*/ 0 w 14"/>
                <a:gd name="T1" fmla="*/ 21 h 27"/>
                <a:gd name="T2" fmla="*/ 7 w 14"/>
                <a:gd name="T3" fmla="*/ 27 h 27"/>
                <a:gd name="T4" fmla="*/ 14 w 14"/>
                <a:gd name="T5" fmla="*/ 21 h 27"/>
                <a:gd name="T6" fmla="*/ 7 w 14"/>
                <a:gd name="T7" fmla="*/ 14 h 27"/>
                <a:gd name="T8" fmla="*/ 0 w 14"/>
                <a:gd name="T9" fmla="*/ 7 h 27"/>
                <a:gd name="T10" fmla="*/ 7 w 14"/>
                <a:gd name="T11" fmla="*/ 0 h 27"/>
                <a:gd name="T12" fmla="*/ 14 w 14"/>
                <a:gd name="T13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21"/>
                  </a:moveTo>
                  <a:cubicBezTo>
                    <a:pt x="0" y="24"/>
                    <a:pt x="3" y="27"/>
                    <a:pt x="7" y="27"/>
                  </a:cubicBezTo>
                  <a:cubicBezTo>
                    <a:pt x="11" y="27"/>
                    <a:pt x="14" y="24"/>
                    <a:pt x="14" y="21"/>
                  </a:cubicBezTo>
                  <a:cubicBezTo>
                    <a:pt x="14" y="17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4" y="4"/>
                    <a:pt x="14" y="7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E5498485-E12D-486E-B73D-CF8075786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" y="1884"/>
              <a:ext cx="0" cy="2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B480868E-C6C4-4801-8DC3-92B68CEE5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" y="1761"/>
              <a:ext cx="0" cy="16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7AF1412-CE1A-CAF5-A62F-EF5879CF7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06" y="1242175"/>
            <a:ext cx="4023687" cy="52211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02CD3B4-774A-1222-2B2B-E12EB3971597}"/>
              </a:ext>
            </a:extLst>
          </p:cNvPr>
          <p:cNvSpPr txBox="1"/>
          <p:nvPr/>
        </p:nvSpPr>
        <p:spPr>
          <a:xfrm>
            <a:off x="390218" y="2308790"/>
            <a:ext cx="358742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</a:rPr>
              <a:t>2 Cell lines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     - Wild – type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     - Cell – type 101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9089E4-E2EB-5A5B-0DC8-460531248AF9}"/>
              </a:ext>
            </a:extLst>
          </p:cNvPr>
          <p:cNvSpPr txBox="1"/>
          <p:nvPr/>
        </p:nvSpPr>
        <p:spPr>
          <a:xfrm>
            <a:off x="390218" y="3264043"/>
            <a:ext cx="358742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</a:rPr>
              <a:t>2 Treatments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     - Placebo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     - Activating factor 42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3ABC7D-BA51-4E96-B6FC-E0D1EED47DB6}"/>
              </a:ext>
            </a:extLst>
          </p:cNvPr>
          <p:cNvSpPr txBox="1"/>
          <p:nvPr/>
        </p:nvSpPr>
        <p:spPr>
          <a:xfrm>
            <a:off x="541031" y="4450298"/>
            <a:ext cx="3587422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</a:rPr>
              <a:t>4 cells </a:t>
            </a:r>
            <a:r>
              <a:rPr lang="en-US" altLang="zh-CN" sz="2000" dirty="0">
                <a:solidFill>
                  <a:schemeClr val="bg1"/>
                </a:solidFill>
              </a:rPr>
              <a:t>in each cell line </a:t>
            </a:r>
            <a:r>
              <a:rPr lang="en-US" altLang="zh-CN" sz="2000" b="1" dirty="0">
                <a:solidFill>
                  <a:schemeClr val="bg1"/>
                </a:solidFill>
              </a:rPr>
              <a:t>in pairs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using different treatments.</a:t>
            </a:r>
          </a:p>
          <a:p>
            <a:pPr algn="l"/>
            <a:endParaRPr lang="en-US" altLang="zh-CN" sz="2000" dirty="0">
              <a:solidFill>
                <a:schemeClr val="bg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bg1"/>
                </a:solidFill>
              </a:rPr>
              <a:t>11 growth factors</a:t>
            </a:r>
            <a:r>
              <a:rPr lang="en-US" altLang="zh-CN" sz="2000" dirty="0">
                <a:solidFill>
                  <a:schemeClr val="bg1"/>
                </a:solidFill>
              </a:rPr>
              <a:t> in each treatment were used to generate </a:t>
            </a:r>
            <a:r>
              <a:rPr lang="en-US" altLang="zh-CN" sz="2000" b="1" dirty="0">
                <a:solidFill>
                  <a:schemeClr val="bg1"/>
                </a:solidFill>
              </a:rPr>
              <a:t>gene expression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7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EDA - Boxplots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744E6-9970-4FC5-8760-4C39B791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797-63B8-43CD-BD01-786DE50012A9}" type="datetime1">
              <a:rPr lang="en-ID" smtClean="0"/>
              <a:t>18/03/2024</a:t>
            </a:fld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A88F8-379B-44E4-8B22-EBA053A9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858-C2AA-4A16-A43A-77ABAD7631C2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1E044B-4157-4D84-A9F6-2CC20FC52E62}"/>
              </a:ext>
            </a:extLst>
          </p:cNvPr>
          <p:cNvSpPr txBox="1"/>
          <p:nvPr/>
        </p:nvSpPr>
        <p:spPr>
          <a:xfrm>
            <a:off x="609600" y="1152525"/>
            <a:ext cx="5486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Figure 1: Boxplots of the gene expression vs growth factors with various treatments.</a:t>
            </a:r>
            <a:endParaRPr lang="en-ID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6CCB85-9268-48A6-9715-4A324C458197}"/>
              </a:ext>
            </a:extLst>
          </p:cNvPr>
          <p:cNvGrpSpPr/>
          <p:nvPr/>
        </p:nvGrpSpPr>
        <p:grpSpPr>
          <a:xfrm>
            <a:off x="7166914" y="891809"/>
            <a:ext cx="4937999" cy="1491867"/>
            <a:chOff x="9473183" y="1152524"/>
            <a:chExt cx="2109217" cy="14918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69CF30-A5D5-4783-997D-4EDDBD710E23}"/>
                </a:ext>
              </a:extLst>
            </p:cNvPr>
            <p:cNvSpPr txBox="1"/>
            <p:nvPr/>
          </p:nvSpPr>
          <p:spPr>
            <a:xfrm>
              <a:off x="9473183" y="1152524"/>
              <a:ext cx="210921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Median (bold horizontal lines):</a:t>
              </a:r>
              <a:endPara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F00ECA-DEFA-4FF7-8552-1335430CCA72}"/>
                </a:ext>
              </a:extLst>
            </p:cNvPr>
            <p:cNvSpPr txBox="1"/>
            <p:nvPr/>
          </p:nvSpPr>
          <p:spPr>
            <a:xfrm>
              <a:off x="9473183" y="1536395"/>
              <a:ext cx="2109217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Median increased as the growth factors increased.</a:t>
              </a:r>
            </a:p>
            <a:p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 Activating factor 42”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significantly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outperformed the “Placebo”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all growth factors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47E67D2-D681-9896-3016-FE6F35D7E570}"/>
              </a:ext>
            </a:extLst>
          </p:cNvPr>
          <p:cNvGrpSpPr/>
          <p:nvPr/>
        </p:nvGrpSpPr>
        <p:grpSpPr>
          <a:xfrm>
            <a:off x="7111935" y="2865708"/>
            <a:ext cx="4383379" cy="1348654"/>
            <a:chOff x="9446391" y="2865797"/>
            <a:chExt cx="2136009" cy="134865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3E7561E-E876-4C53-BB3A-3FC877BBE3A8}"/>
                </a:ext>
              </a:extLst>
            </p:cNvPr>
            <p:cNvSpPr txBox="1"/>
            <p:nvPr/>
          </p:nvSpPr>
          <p:spPr>
            <a:xfrm>
              <a:off x="9473183" y="2865797"/>
              <a:ext cx="210921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IQR (height of boxes):</a:t>
              </a:r>
              <a:endPara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837285A-3585-4545-97A5-71F4811D5BC4}"/>
                </a:ext>
              </a:extLst>
            </p:cNvPr>
            <p:cNvSpPr txBox="1"/>
            <p:nvPr/>
          </p:nvSpPr>
          <p:spPr>
            <a:xfrm>
              <a:off x="9446391" y="3352677"/>
              <a:ext cx="2109217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Variance increased as the growth factors increased.</a:t>
              </a:r>
            </a:p>
            <a:p>
              <a:endParaRPr lang="da-DK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FFDBE0-67D8-4E9E-9C01-241CE1DDE4E0}"/>
              </a:ext>
            </a:extLst>
          </p:cNvPr>
          <p:cNvGrpSpPr/>
          <p:nvPr/>
        </p:nvGrpSpPr>
        <p:grpSpPr>
          <a:xfrm>
            <a:off x="7166914" y="4578980"/>
            <a:ext cx="4567886" cy="1384996"/>
            <a:chOff x="9473183" y="1152524"/>
            <a:chExt cx="2109217" cy="138499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EC989BD-69B9-46B0-84C7-346253B038C5}"/>
                </a:ext>
              </a:extLst>
            </p:cNvPr>
            <p:cNvSpPr txBox="1"/>
            <p:nvPr/>
          </p:nvSpPr>
          <p:spPr>
            <a:xfrm>
              <a:off x="9473183" y="1152524"/>
              <a:ext cx="210921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Maximum/Minimum &amp; Outliers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2B64FA6-9F2F-4591-AD63-6B90917A660D}"/>
                </a:ext>
              </a:extLst>
            </p:cNvPr>
            <p:cNvSpPr txBox="1"/>
            <p:nvPr/>
          </p:nvSpPr>
          <p:spPr>
            <a:xfrm>
              <a:off x="9473183" y="1429524"/>
              <a:ext cx="2109217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There were </a:t>
              </a:r>
              <a:r>
                <a:rPr lang="da-DK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 outliers </a:t>
              </a:r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the data.</a:t>
              </a:r>
            </a:p>
            <a:p>
              <a:endParaRPr lang="da-DK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</a:t>
              </a:r>
              <a:r>
                <a:rPr lang="da-DK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minimum</a:t>
              </a:r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gene expressions of </a:t>
              </a:r>
              <a:r>
                <a:rPr lang="da-DK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”Activating factor 42” </a:t>
              </a:r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can be </a:t>
              </a:r>
              <a:r>
                <a:rPr lang="da-DK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far from the medians</a:t>
              </a:r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042C70-F250-49DC-84F0-604E0AC96A8B}"/>
              </a:ext>
            </a:extLst>
          </p:cNvPr>
          <p:cNvCxnSpPr/>
          <p:nvPr/>
        </p:nvCxnSpPr>
        <p:spPr>
          <a:xfrm>
            <a:off x="6754368" y="2506919"/>
            <a:ext cx="520903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D57C7BF-7E3A-4CF4-A416-6FB4271B984E}"/>
              </a:ext>
            </a:extLst>
          </p:cNvPr>
          <p:cNvCxnSpPr/>
          <p:nvPr/>
        </p:nvCxnSpPr>
        <p:spPr>
          <a:xfrm>
            <a:off x="6373368" y="4399543"/>
            <a:ext cx="520903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AA1F46-21D2-4099-8DA6-0905A2569289}"/>
              </a:ext>
            </a:extLst>
          </p:cNvPr>
          <p:cNvCxnSpPr/>
          <p:nvPr/>
        </p:nvCxnSpPr>
        <p:spPr>
          <a:xfrm>
            <a:off x="6373368" y="2686270"/>
            <a:ext cx="29413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8C7866-1E2D-4989-97E7-FB5F7A21290F}"/>
              </a:ext>
            </a:extLst>
          </p:cNvPr>
          <p:cNvCxnSpPr/>
          <p:nvPr/>
        </p:nvCxnSpPr>
        <p:spPr>
          <a:xfrm>
            <a:off x="6373368" y="4399543"/>
            <a:ext cx="29413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E27143F-565D-4E3B-4704-A55A7BA5D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8" y="1968133"/>
            <a:ext cx="6668078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2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F5D4-E261-4336-BB4F-FC9F256E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EDA – Mean &amp; Variance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744E6-9970-4FC5-8760-4C39B791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797-63B8-43CD-BD01-786DE50012A9}" type="datetime1">
              <a:rPr lang="en-ID" smtClean="0"/>
              <a:t>18/03/2024</a:t>
            </a:fld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A88F8-379B-44E4-8B22-EBA053A9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858-C2AA-4A16-A43A-77ABAD7631C2}" type="slidenum">
              <a:rPr lang="en-ID" smtClean="0"/>
              <a:pPr/>
              <a:t>4</a:t>
            </a:fld>
            <a:endParaRPr lang="en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6CCB85-9268-48A6-9715-4A324C458197}"/>
              </a:ext>
            </a:extLst>
          </p:cNvPr>
          <p:cNvGrpSpPr/>
          <p:nvPr/>
        </p:nvGrpSpPr>
        <p:grpSpPr>
          <a:xfrm>
            <a:off x="7737228" y="1358070"/>
            <a:ext cx="4381924" cy="1500991"/>
            <a:chOff x="9473183" y="1152524"/>
            <a:chExt cx="2109217" cy="14661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69CF30-A5D5-4783-997D-4EDDBD710E23}"/>
                </a:ext>
              </a:extLst>
            </p:cNvPr>
            <p:cNvSpPr txBox="1"/>
            <p:nvPr/>
          </p:nvSpPr>
          <p:spPr>
            <a:xfrm>
              <a:off x="9473183" y="1152524"/>
              <a:ext cx="210921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Mean: </a:t>
              </a:r>
              <a:endPara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F00ECA-DEFA-4FF7-8552-1335430CCA72}"/>
                </a:ext>
              </a:extLst>
            </p:cNvPr>
            <p:cNvSpPr txBox="1"/>
            <p:nvPr/>
          </p:nvSpPr>
          <p:spPr>
            <a:xfrm>
              <a:off x="9473183" y="1536395"/>
              <a:ext cx="2109217" cy="10822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Mean grew as the growth factors increased in general.</a:t>
              </a:r>
            </a:p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 “ Activating factor 42”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led to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 larger mean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than “Placebo”.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FFDBE0-67D8-4E9E-9C01-241CE1DDE4E0}"/>
              </a:ext>
            </a:extLst>
          </p:cNvPr>
          <p:cNvGrpSpPr/>
          <p:nvPr/>
        </p:nvGrpSpPr>
        <p:grpSpPr>
          <a:xfrm>
            <a:off x="7874488" y="4001658"/>
            <a:ext cx="4113623" cy="1476113"/>
            <a:chOff x="9473183" y="1125443"/>
            <a:chExt cx="2109217" cy="121933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EC989BD-69B9-46B0-84C7-346253B038C5}"/>
                </a:ext>
              </a:extLst>
            </p:cNvPr>
            <p:cNvSpPr txBox="1"/>
            <p:nvPr/>
          </p:nvSpPr>
          <p:spPr>
            <a:xfrm>
              <a:off x="9473183" y="1125443"/>
              <a:ext cx="2109217" cy="2542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ID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Variance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2B64FA6-9F2F-4591-AD63-6B90917A660D}"/>
                </a:ext>
              </a:extLst>
            </p:cNvPr>
            <p:cNvSpPr txBox="1"/>
            <p:nvPr/>
          </p:nvSpPr>
          <p:spPr>
            <a:xfrm>
              <a:off x="9473183" y="1429524"/>
              <a:ext cx="2109217" cy="9152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da-DK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Variance grew as the growth factor increased in general.</a:t>
              </a:r>
            </a:p>
            <a:p>
              <a:pPr marL="342900" indent="-342900">
                <a:buAutoNum type="arabicPeriod"/>
              </a:pPr>
              <a:r>
                <a:rPr lang="da-DK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 Activating factor 42” </a:t>
              </a:r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led to a </a:t>
              </a:r>
              <a:r>
                <a:rPr lang="da-DK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larger variance </a:t>
              </a:r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than ”Placebo”.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042C70-F250-49DC-84F0-604E0AC96A8B}"/>
              </a:ext>
            </a:extLst>
          </p:cNvPr>
          <p:cNvCxnSpPr/>
          <p:nvPr/>
        </p:nvCxnSpPr>
        <p:spPr>
          <a:xfrm>
            <a:off x="6667500" y="3236262"/>
            <a:ext cx="520903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D57C7BF-7E3A-4CF4-A416-6FB4271B984E}"/>
              </a:ext>
            </a:extLst>
          </p:cNvPr>
          <p:cNvCxnSpPr/>
          <p:nvPr/>
        </p:nvCxnSpPr>
        <p:spPr>
          <a:xfrm>
            <a:off x="6779079" y="5825572"/>
            <a:ext cx="520903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AA1F46-21D2-4099-8DA6-0905A2569289}"/>
              </a:ext>
            </a:extLst>
          </p:cNvPr>
          <p:cNvCxnSpPr/>
          <p:nvPr/>
        </p:nvCxnSpPr>
        <p:spPr>
          <a:xfrm>
            <a:off x="6373368" y="2686270"/>
            <a:ext cx="29413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8C7866-1E2D-4989-97E7-FB5F7A21290F}"/>
              </a:ext>
            </a:extLst>
          </p:cNvPr>
          <p:cNvCxnSpPr/>
          <p:nvPr/>
        </p:nvCxnSpPr>
        <p:spPr>
          <a:xfrm>
            <a:off x="6373368" y="4399543"/>
            <a:ext cx="29413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D2E195F1-F117-4D98-2F39-A58D15D3F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6" y="1318047"/>
            <a:ext cx="7635902" cy="24157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236A12-2885-D358-FC57-A6C7D429F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2" y="3905310"/>
            <a:ext cx="7521592" cy="2034716"/>
          </a:xfrm>
          <a:prstGeom prst="rect">
            <a:avLst/>
          </a:prstGeom>
        </p:spPr>
      </p:pic>
      <p:sp>
        <p:nvSpPr>
          <p:cNvPr id="10" name="TextBox 19">
            <a:extLst>
              <a:ext uri="{FF2B5EF4-FFF2-40B4-BE49-F238E27FC236}">
                <a16:creationId xmlns:a16="http://schemas.microsoft.com/office/drawing/2014/main" id="{D46F40A4-AF88-B08D-7FDC-72AAAFA2CBC5}"/>
              </a:ext>
            </a:extLst>
          </p:cNvPr>
          <p:cNvSpPr txBox="1"/>
          <p:nvPr/>
        </p:nvSpPr>
        <p:spPr>
          <a:xfrm>
            <a:off x="370113" y="1002494"/>
            <a:ext cx="66185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Table 2: Mean of gene expression.</a:t>
            </a:r>
            <a:endParaRPr lang="en-ID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4A7EDE3C-BCAD-EA84-52D4-6CE6AFD7E9F1}"/>
              </a:ext>
            </a:extLst>
          </p:cNvPr>
          <p:cNvSpPr txBox="1"/>
          <p:nvPr/>
        </p:nvSpPr>
        <p:spPr>
          <a:xfrm>
            <a:off x="370113" y="3633850"/>
            <a:ext cx="66185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Table 3: Variance of gene expression.</a:t>
            </a:r>
            <a:endParaRPr lang="en-ID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259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A57D4C-3B56-4696-A1BF-A390F2FAEBB4}"/>
              </a:ext>
            </a:extLst>
          </p:cNvPr>
          <p:cNvSpPr/>
          <p:nvPr/>
        </p:nvSpPr>
        <p:spPr>
          <a:xfrm>
            <a:off x="292100" y="800100"/>
            <a:ext cx="158750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E1EA4-34E3-42B5-9E4E-C5B54C740C0C}"/>
              </a:ext>
            </a:extLst>
          </p:cNvPr>
          <p:cNvSpPr txBox="1"/>
          <p:nvPr/>
        </p:nvSpPr>
        <p:spPr>
          <a:xfrm>
            <a:off x="609600" y="5388579"/>
            <a:ext cx="10972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subplot represents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how gene expression changes with the values of growth factors for 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cells.  </a:t>
            </a:r>
          </a:p>
          <a:p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cells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significantly 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influenced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 between gene expression and growth factors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7DF0B-52A4-4FB6-8B2B-AACF3C9A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5A99-A570-4216-BF07-ECADE8E7667D}" type="datetime1">
              <a:rPr lang="en-ID" smtClean="0"/>
              <a:t>18/03/2024</a:t>
            </a:fld>
            <a:endParaRPr lang="en-ID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ACD9CF-DC1D-41FC-B981-DBD6A1DB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858-C2AA-4A16-A43A-77ABAD7631C2}" type="slidenum">
              <a:rPr lang="en-ID" smtClean="0"/>
              <a:pPr/>
              <a:t>5</a:t>
            </a:fld>
            <a:endParaRPr lang="en-ID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B68593-6E73-3554-DA01-7792451CF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41" y="1200591"/>
            <a:ext cx="6561389" cy="4130398"/>
          </a:xfrm>
          <a:prstGeom prst="rect">
            <a:avLst/>
          </a:prstGeom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2FED0C31-E02F-555F-6D2A-39EC7E95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EDA - Coplot</a:t>
            </a:r>
            <a:endParaRPr lang="zh-CN" altLang="en-US" dirty="0"/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DE620B99-456F-9C58-5FFA-5897BD65F2E5}"/>
              </a:ext>
            </a:extLst>
          </p:cNvPr>
          <p:cNvSpPr txBox="1"/>
          <p:nvPr/>
        </p:nvSpPr>
        <p:spPr>
          <a:xfrm>
            <a:off x="3265715" y="777279"/>
            <a:ext cx="5486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Figure 2: Coplot of  gene expression and growth factor with interaction of cells. </a:t>
            </a:r>
            <a:endParaRPr lang="en-ID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470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698B6-92F3-486D-BE60-317F3401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0205-C102-4EAF-A3D2-68DC484C15B5}" type="datetime1">
              <a:rPr lang="en-ID" smtClean="0"/>
              <a:t>18/03/2024</a:t>
            </a:fld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9EC4A-FCCC-4D08-BEB5-7897057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858-C2AA-4A16-A43A-77ABAD7631C2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0D06A-2DDD-4702-839F-D517FEB814CA}"/>
              </a:ext>
            </a:extLst>
          </p:cNvPr>
          <p:cNvSpPr txBox="1"/>
          <p:nvPr/>
        </p:nvSpPr>
        <p:spPr>
          <a:xfrm>
            <a:off x="609600" y="2294086"/>
            <a:ext cx="422002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Strong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relationship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gene expression and growth factors.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cells with the treatment “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Activating factor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 there were clear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increasing trends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growth factor and gene expression.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cells with the treatment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“Placebo”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growth factor seems to have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significant impact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gene expression.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“Activating factor 42” outperformed “Placebo”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all growth factors.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03F6D4-4A04-44F0-B531-0657449998F0}"/>
              </a:ext>
            </a:extLst>
          </p:cNvPr>
          <p:cNvCxnSpPr/>
          <p:nvPr/>
        </p:nvCxnSpPr>
        <p:spPr>
          <a:xfrm>
            <a:off x="609600" y="1808067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A478D8A4-1524-4585-7D0E-836EA778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62" y="1851056"/>
            <a:ext cx="6668078" cy="4115157"/>
          </a:xfrm>
          <a:prstGeom prst="rect">
            <a:avLst/>
          </a:prstGeom>
        </p:spPr>
      </p:pic>
      <p:sp>
        <p:nvSpPr>
          <p:cNvPr id="7" name="TextBox 19">
            <a:extLst>
              <a:ext uri="{FF2B5EF4-FFF2-40B4-BE49-F238E27FC236}">
                <a16:creationId xmlns:a16="http://schemas.microsoft.com/office/drawing/2014/main" id="{D355234A-6BDB-9AC4-4750-FE8253D99B05}"/>
              </a:ext>
            </a:extLst>
          </p:cNvPr>
          <p:cNvSpPr txBox="1"/>
          <p:nvPr/>
        </p:nvSpPr>
        <p:spPr>
          <a:xfrm>
            <a:off x="5416550" y="1257956"/>
            <a:ext cx="5486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Figure 3: Scatter plots of gene expression vs growth factors of ”Wild-type” cells. </a:t>
            </a:r>
            <a:endParaRPr lang="en-ID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39867A1-708C-F0E2-5876-D5063DA20B72}"/>
              </a:ext>
            </a:extLst>
          </p:cNvPr>
          <p:cNvSpPr txBox="1">
            <a:spLocks/>
          </p:cNvSpPr>
          <p:nvPr/>
        </p:nvSpPr>
        <p:spPr>
          <a:xfrm>
            <a:off x="609600" y="1067233"/>
            <a:ext cx="4232729" cy="4431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200" dirty="0">
                <a:solidFill>
                  <a:schemeClr val="tx2"/>
                </a:solidFill>
              </a:rPr>
              <a:t>EDA – Scatter plot</a:t>
            </a:r>
            <a:endParaRPr lang="en-ID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0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698B6-92F3-486D-BE60-317F3401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0205-C102-4EAF-A3D2-68DC484C15B5}" type="datetime1">
              <a:rPr lang="en-ID" smtClean="0"/>
              <a:t>18/03/2024</a:t>
            </a:fld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9EC4A-FCCC-4D08-BEB5-7897057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858-C2AA-4A16-A43A-77ABAD7631C2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5D6D9BB-8519-4110-9DD1-E23E52CFEE19}"/>
              </a:ext>
            </a:extLst>
          </p:cNvPr>
          <p:cNvSpPr txBox="1">
            <a:spLocks/>
          </p:cNvSpPr>
          <p:nvPr/>
        </p:nvSpPr>
        <p:spPr>
          <a:xfrm>
            <a:off x="609600" y="959271"/>
            <a:ext cx="4232729" cy="4431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200" dirty="0">
                <a:solidFill>
                  <a:schemeClr val="tx2"/>
                </a:solidFill>
              </a:rPr>
              <a:t>EDA – Scatter plot</a:t>
            </a:r>
            <a:endParaRPr lang="en-ID" sz="32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03F6D4-4A04-44F0-B531-0657449998F0}"/>
              </a:ext>
            </a:extLst>
          </p:cNvPr>
          <p:cNvCxnSpPr/>
          <p:nvPr/>
        </p:nvCxnSpPr>
        <p:spPr>
          <a:xfrm>
            <a:off x="609600" y="1808067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C081945-9C8C-7518-A71E-861E8CDA9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50" y="1925419"/>
            <a:ext cx="6926000" cy="4274332"/>
          </a:xfrm>
          <a:prstGeom prst="rect">
            <a:avLst/>
          </a:prstGeom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A9F453BE-7017-CA70-B326-603B83965FE4}"/>
              </a:ext>
            </a:extLst>
          </p:cNvPr>
          <p:cNvSpPr txBox="1"/>
          <p:nvPr/>
        </p:nvSpPr>
        <p:spPr>
          <a:xfrm>
            <a:off x="5498193" y="1254069"/>
            <a:ext cx="5486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Figure 4: Scatter plots of gene expression vs growth factors of ”Cell-type 101” cells. </a:t>
            </a:r>
            <a:endParaRPr lang="en-ID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84F7FE9-B317-0F8C-F1A8-E60EB2B51AFB}"/>
              </a:ext>
            </a:extLst>
          </p:cNvPr>
          <p:cNvSpPr txBox="1"/>
          <p:nvPr/>
        </p:nvSpPr>
        <p:spPr>
          <a:xfrm>
            <a:off x="609600" y="2294086"/>
            <a:ext cx="4220028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Strong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relationship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gene expression and growth factors.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cells with the treatment “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Placebo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 there were clear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increasing trends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growth factor and gene expression.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cells with the treatment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“Activating factor 42”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effect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growth factor on gene expression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depended on cells.</a:t>
            </a:r>
          </a:p>
        </p:txBody>
      </p:sp>
    </p:spTree>
    <p:extLst>
      <p:ext uri="{BB962C8B-B14F-4D97-AF65-F5344CB8AC3E}">
        <p14:creationId xmlns:p14="http://schemas.microsoft.com/office/powerpoint/2010/main" val="394707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>
            <a:extLst>
              <a:ext uri="{FF2B5EF4-FFF2-40B4-BE49-F238E27FC236}">
                <a16:creationId xmlns:a16="http://schemas.microsoft.com/office/drawing/2014/main" id="{D680EB89-046A-2158-51C0-3CE2A2A5F138}"/>
              </a:ext>
            </a:extLst>
          </p:cNvPr>
          <p:cNvSpPr/>
          <p:nvPr/>
        </p:nvSpPr>
        <p:spPr>
          <a:xfrm>
            <a:off x="-2" y="2692400"/>
            <a:ext cx="12192002" cy="4165599"/>
          </a:xfrm>
          <a:prstGeom prst="rect">
            <a:avLst/>
          </a:prstGeom>
          <a:solidFill>
            <a:schemeClr val="tx2">
              <a:lumMod val="20000"/>
              <a:lumOff val="8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698B6-92F3-486D-BE60-317F3401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0205-C102-4EAF-A3D2-68DC484C15B5}" type="datetime1">
              <a:rPr lang="en-ID" smtClean="0"/>
              <a:t>18/03/2024</a:t>
            </a:fld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9EC4A-FCCC-4D08-BEB5-7897057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858-C2AA-4A16-A43A-77ABAD7631C2}" type="slidenum">
              <a:rPr lang="en-ID" smtClean="0"/>
              <a:pPr/>
              <a:t>8</a:t>
            </a:fld>
            <a:endParaRPr lang="en-ID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5D6D9BB-8519-4110-9DD1-E23E52CFEE19}"/>
              </a:ext>
            </a:extLst>
          </p:cNvPr>
          <p:cNvSpPr txBox="1">
            <a:spLocks/>
          </p:cNvSpPr>
          <p:nvPr/>
        </p:nvSpPr>
        <p:spPr>
          <a:xfrm>
            <a:off x="609600" y="959271"/>
            <a:ext cx="4232729" cy="4431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200" dirty="0">
                <a:solidFill>
                  <a:schemeClr val="tx2"/>
                </a:solidFill>
              </a:rPr>
              <a:t>Summary</a:t>
            </a:r>
            <a:endParaRPr lang="en-ID" sz="32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03F6D4-4A04-44F0-B531-0657449998F0}"/>
              </a:ext>
            </a:extLst>
          </p:cNvPr>
          <p:cNvCxnSpPr/>
          <p:nvPr/>
        </p:nvCxnSpPr>
        <p:spPr>
          <a:xfrm>
            <a:off x="609600" y="1808067"/>
            <a:ext cx="477440" cy="0"/>
          </a:xfrm>
          <a:prstGeom prst="line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7">
            <a:extLst>
              <a:ext uri="{FF2B5EF4-FFF2-40B4-BE49-F238E27FC236}">
                <a16:creationId xmlns:a16="http://schemas.microsoft.com/office/drawing/2014/main" id="{884F7FE9-B317-0F8C-F1A8-E60EB2B51AFB}"/>
              </a:ext>
            </a:extLst>
          </p:cNvPr>
          <p:cNvSpPr txBox="1"/>
          <p:nvPr/>
        </p:nvSpPr>
        <p:spPr>
          <a:xfrm>
            <a:off x="609599" y="2805714"/>
            <a:ext cx="10537371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Overall, as the growth factor increased, the mean and median gene expression increased, but the variance also grew.</a:t>
            </a:r>
          </a:p>
          <a:p>
            <a:pPr algn="l"/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   The treatment “Activating factor 42” led to a larger mean and median but higher variance of gene expression, compared with “Placebo”.</a:t>
            </a:r>
          </a:p>
          <a:p>
            <a:pPr algn="l"/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   The effect of treatments on the effect of growth factor on gene expression significantly depended on the cells.</a:t>
            </a:r>
          </a:p>
        </p:txBody>
      </p:sp>
    </p:spTree>
    <p:extLst>
      <p:ext uri="{BB962C8B-B14F-4D97-AF65-F5344CB8AC3E}">
        <p14:creationId xmlns:p14="http://schemas.microsoft.com/office/powerpoint/2010/main" val="166356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376FC5-964B-4F25-02FD-71E6DA25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7578" y="2591505"/>
            <a:ext cx="7396844" cy="1006429"/>
          </a:xfr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 you!</a:t>
            </a:r>
            <a:endParaRPr lang="en-ID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8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91B5B5"/>
      </a:dk2>
      <a:lt2>
        <a:srgbClr val="C9E9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">
      <a:majorFont>
        <a:latin typeface="Georgia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FE9F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539</Words>
  <Application>Microsoft Office PowerPoint</Application>
  <PresentationFormat>宽屏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Georgia</vt:lpstr>
      <vt:lpstr>Office Theme</vt:lpstr>
      <vt:lpstr>1_Office Theme</vt:lpstr>
      <vt:lpstr>Explore Data Analysis</vt:lpstr>
      <vt:lpstr>Experiment  Summary</vt:lpstr>
      <vt:lpstr>EDA - Boxplots</vt:lpstr>
      <vt:lpstr>EDA – Mean &amp; Variance</vt:lpstr>
      <vt:lpstr>EDA - Coplot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aidul firdaus</dc:creator>
  <cp:lastModifiedBy>姝璠 王</cp:lastModifiedBy>
  <cp:revision>45</cp:revision>
  <dcterms:created xsi:type="dcterms:W3CDTF">2019-07-04T05:19:40Z</dcterms:created>
  <dcterms:modified xsi:type="dcterms:W3CDTF">2024-03-18T07:14:48Z</dcterms:modified>
</cp:coreProperties>
</file>