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8" d="100"/>
          <a:sy n="78" d="100"/>
        </p:scale>
        <p:origin x="86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8699-8620-4553-B38C-710493E5537D}" type="datetimeFigureOut">
              <a:rPr lang="zh-TW" altLang="en-US" smtClean="0"/>
              <a:t>2025/1/1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F5D7D-E8D3-498B-BD21-DE1F90F7A3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3612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8699-8620-4553-B38C-710493E5537D}" type="datetimeFigureOut">
              <a:rPr lang="zh-TW" altLang="en-US" smtClean="0"/>
              <a:t>2025/1/1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F5D7D-E8D3-498B-BD21-DE1F90F7A3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0008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8699-8620-4553-B38C-710493E5537D}" type="datetimeFigureOut">
              <a:rPr lang="zh-TW" altLang="en-US" smtClean="0"/>
              <a:t>2025/1/1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F5D7D-E8D3-498B-BD21-DE1F90F7A3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0060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8699-8620-4553-B38C-710493E5537D}" type="datetimeFigureOut">
              <a:rPr lang="zh-TW" altLang="en-US" smtClean="0"/>
              <a:t>2025/1/1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F5D7D-E8D3-498B-BD21-DE1F90F7A3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0170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8699-8620-4553-B38C-710493E5537D}" type="datetimeFigureOut">
              <a:rPr lang="zh-TW" altLang="en-US" smtClean="0"/>
              <a:t>2025/1/1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F5D7D-E8D3-498B-BD21-DE1F90F7A3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770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8699-8620-4553-B38C-710493E5537D}" type="datetimeFigureOut">
              <a:rPr lang="zh-TW" altLang="en-US" smtClean="0"/>
              <a:t>2025/1/1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F5D7D-E8D3-498B-BD21-DE1F90F7A3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2980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8699-8620-4553-B38C-710493E5537D}" type="datetimeFigureOut">
              <a:rPr lang="zh-TW" altLang="en-US" smtClean="0"/>
              <a:t>2025/1/1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F5D7D-E8D3-498B-BD21-DE1F90F7A3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0897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8699-8620-4553-B38C-710493E5537D}" type="datetimeFigureOut">
              <a:rPr lang="zh-TW" altLang="en-US" smtClean="0"/>
              <a:t>2025/1/1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F5D7D-E8D3-498B-BD21-DE1F90F7A3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7901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8699-8620-4553-B38C-710493E5537D}" type="datetimeFigureOut">
              <a:rPr lang="zh-TW" altLang="en-US" smtClean="0"/>
              <a:t>2025/1/1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F5D7D-E8D3-498B-BD21-DE1F90F7A3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9718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8699-8620-4553-B38C-710493E5537D}" type="datetimeFigureOut">
              <a:rPr lang="zh-TW" altLang="en-US" smtClean="0"/>
              <a:t>2025/1/1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F5D7D-E8D3-498B-BD21-DE1F90F7A3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8993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8699-8620-4553-B38C-710493E5537D}" type="datetimeFigureOut">
              <a:rPr lang="zh-TW" altLang="en-US" smtClean="0"/>
              <a:t>2025/1/1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F5D7D-E8D3-498B-BD21-DE1F90F7A3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589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78699-8620-4553-B38C-710493E5537D}" type="datetimeFigureOut">
              <a:rPr lang="zh-TW" altLang="en-US" smtClean="0"/>
              <a:t>2025/1/1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F5D7D-E8D3-498B-BD21-DE1F90F7A3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0001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00249" y="47501"/>
            <a:ext cx="9144000" cy="694707"/>
          </a:xfrm>
        </p:spPr>
        <p:txBody>
          <a:bodyPr>
            <a:noAutofit/>
          </a:bodyPr>
          <a:lstStyle/>
          <a:p>
            <a:r>
              <a:rPr lang="zh-TW" altLang="en-US" sz="5000" dirty="0" smtClean="0">
                <a:solidFill>
                  <a:srgbClr val="FF0000"/>
                </a:solidFill>
              </a:rPr>
              <a:t>爬蟲流程</a:t>
            </a:r>
            <a:endParaRPr lang="zh-TW" altLang="en-US" sz="5000" dirty="0">
              <a:solidFill>
                <a:srgbClr val="FF0000"/>
              </a:solidFill>
            </a:endParaRPr>
          </a:p>
        </p:txBody>
      </p:sp>
      <p:sp>
        <p:nvSpPr>
          <p:cNvPr id="5" name="平行四邊形 4"/>
          <p:cNvSpPr/>
          <p:nvPr/>
        </p:nvSpPr>
        <p:spPr>
          <a:xfrm>
            <a:off x="1825588" y="3051958"/>
            <a:ext cx="1346114" cy="463137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tx1"/>
                </a:solidFill>
              </a:rPr>
              <a:t>輸入單字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cxnSp>
        <p:nvCxnSpPr>
          <p:cNvPr id="7" name="直線單箭頭接點 6"/>
          <p:cNvCxnSpPr>
            <a:stCxn id="5" idx="2"/>
            <a:endCxn id="10" idx="1"/>
          </p:cNvCxnSpPr>
          <p:nvPr/>
        </p:nvCxnSpPr>
        <p:spPr>
          <a:xfrm flipV="1">
            <a:off x="3113810" y="3283526"/>
            <a:ext cx="32013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菱形 9"/>
          <p:cNvSpPr/>
          <p:nvPr/>
        </p:nvSpPr>
        <p:spPr>
          <a:xfrm>
            <a:off x="3433949" y="2832263"/>
            <a:ext cx="1211284" cy="902525"/>
          </a:xfrm>
          <a:prstGeom prst="diamon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是否有此</a:t>
            </a:r>
            <a:r>
              <a:rPr lang="zh-TW" altLang="en-US" sz="1600" dirty="0" smtClean="0">
                <a:solidFill>
                  <a:schemeClr val="tx1"/>
                </a:solidFill>
              </a:rPr>
              <a:t>單字</a:t>
            </a:r>
            <a:r>
              <a:rPr lang="en-US" altLang="zh-TW" sz="1600" dirty="0" smtClean="0">
                <a:solidFill>
                  <a:schemeClr val="tx1"/>
                </a:solidFill>
              </a:rPr>
              <a:t>?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cxnSp>
        <p:nvCxnSpPr>
          <p:cNvPr id="12" name="肘形接點 11"/>
          <p:cNvCxnSpPr>
            <a:stCxn id="10" idx="3"/>
            <a:endCxn id="38" idx="1"/>
          </p:cNvCxnSpPr>
          <p:nvPr/>
        </p:nvCxnSpPr>
        <p:spPr>
          <a:xfrm>
            <a:off x="4645233" y="3283526"/>
            <a:ext cx="1226120" cy="2631069"/>
          </a:xfrm>
          <a:prstGeom prst="bentConnector3">
            <a:avLst>
              <a:gd name="adj1" fmla="val 195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接點 13"/>
          <p:cNvCxnSpPr>
            <a:stCxn id="10" idx="3"/>
            <a:endCxn id="20" idx="1"/>
          </p:cNvCxnSpPr>
          <p:nvPr/>
        </p:nvCxnSpPr>
        <p:spPr>
          <a:xfrm flipV="1">
            <a:off x="4645233" y="1536282"/>
            <a:ext cx="1102462" cy="1747244"/>
          </a:xfrm>
          <a:prstGeom prst="bentConnector3">
            <a:avLst>
              <a:gd name="adj1" fmla="val 214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5747695" y="1200804"/>
            <a:ext cx="1477489" cy="67095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抓取單字所有資訊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5052532" y="1514471"/>
            <a:ext cx="691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Yes</a:t>
            </a:r>
            <a:endParaRPr lang="zh-TW" altLang="en-US" sz="16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5176158" y="5554230"/>
            <a:ext cx="6718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No</a:t>
            </a:r>
            <a:endParaRPr lang="zh-TW" altLang="en-US" sz="1600" dirty="0"/>
          </a:p>
        </p:txBody>
      </p:sp>
      <p:sp>
        <p:nvSpPr>
          <p:cNvPr id="25" name="橢圓 24"/>
          <p:cNvSpPr/>
          <p:nvPr/>
        </p:nvSpPr>
        <p:spPr>
          <a:xfrm>
            <a:off x="174789" y="3019299"/>
            <a:ext cx="1374322" cy="528452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500" dirty="0" smtClean="0">
                <a:solidFill>
                  <a:schemeClr val="tx1"/>
                </a:solidFill>
              </a:rPr>
              <a:t>流程開始</a:t>
            </a:r>
            <a:endParaRPr lang="zh-TW" altLang="en-US" sz="1500" dirty="0">
              <a:solidFill>
                <a:schemeClr val="tx1"/>
              </a:solidFill>
            </a:endParaRPr>
          </a:p>
        </p:txBody>
      </p:sp>
      <p:cxnSp>
        <p:nvCxnSpPr>
          <p:cNvPr id="27" name="直線單箭頭接點 26"/>
          <p:cNvCxnSpPr>
            <a:stCxn id="25" idx="6"/>
            <a:endCxn id="5" idx="5"/>
          </p:cNvCxnSpPr>
          <p:nvPr/>
        </p:nvCxnSpPr>
        <p:spPr>
          <a:xfrm>
            <a:off x="1549111" y="3283525"/>
            <a:ext cx="33436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5871353" y="5638494"/>
            <a:ext cx="1622963" cy="55220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tx1"/>
                </a:solidFill>
              </a:rPr>
              <a:t>回傳</a:t>
            </a:r>
            <a:r>
              <a:rPr lang="en-US" altLang="zh-TW" sz="1600" dirty="0" smtClean="0">
                <a:solidFill>
                  <a:schemeClr val="tx1"/>
                </a:solidFill>
              </a:rPr>
              <a:t>『Error</a:t>
            </a:r>
            <a:r>
              <a:rPr lang="zh-TW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zh-TW" sz="1600" dirty="0" smtClean="0">
                <a:solidFill>
                  <a:schemeClr val="tx1"/>
                </a:solidFill>
              </a:rPr>
              <a:t>List』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cxnSp>
        <p:nvCxnSpPr>
          <p:cNvPr id="42" name="直線單箭頭接點 41"/>
          <p:cNvCxnSpPr>
            <a:stCxn id="38" idx="3"/>
            <a:endCxn id="44" idx="2"/>
          </p:cNvCxnSpPr>
          <p:nvPr/>
        </p:nvCxnSpPr>
        <p:spPr>
          <a:xfrm>
            <a:off x="7494316" y="5914595"/>
            <a:ext cx="2663852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橢圓 43"/>
          <p:cNvSpPr/>
          <p:nvPr/>
        </p:nvSpPr>
        <p:spPr>
          <a:xfrm>
            <a:off x="10158168" y="5662244"/>
            <a:ext cx="1374322" cy="528452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tx1"/>
                </a:solidFill>
              </a:rPr>
              <a:t>結束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cxnSp>
        <p:nvCxnSpPr>
          <p:cNvPr id="62" name="直線單箭頭接點 61"/>
          <p:cNvCxnSpPr>
            <a:stCxn id="20" idx="3"/>
            <a:endCxn id="63" idx="1"/>
          </p:cNvCxnSpPr>
          <p:nvPr/>
        </p:nvCxnSpPr>
        <p:spPr>
          <a:xfrm>
            <a:off x="7225184" y="1536282"/>
            <a:ext cx="10000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菱形 62"/>
          <p:cNvSpPr/>
          <p:nvPr/>
        </p:nvSpPr>
        <p:spPr>
          <a:xfrm>
            <a:off x="8225231" y="1168147"/>
            <a:ext cx="3530063" cy="736271"/>
          </a:xfrm>
          <a:prstGeom prst="diamon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tx1"/>
                </a:solidFill>
              </a:rPr>
              <a:t>是否有無片語</a:t>
            </a:r>
            <a:r>
              <a:rPr lang="en-US" altLang="zh-TW" sz="1600" dirty="0" smtClean="0">
                <a:solidFill>
                  <a:schemeClr val="tx1"/>
                </a:solidFill>
              </a:rPr>
              <a:t>?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cxnSp>
        <p:nvCxnSpPr>
          <p:cNvPr id="65" name="肘形接點 64"/>
          <p:cNvCxnSpPr>
            <a:stCxn id="63" idx="3"/>
            <a:endCxn id="79" idx="3"/>
          </p:cNvCxnSpPr>
          <p:nvPr/>
        </p:nvCxnSpPr>
        <p:spPr>
          <a:xfrm flipH="1">
            <a:off x="10703970" y="1536283"/>
            <a:ext cx="1051324" cy="1379924"/>
          </a:xfrm>
          <a:prstGeom prst="bentConnector3">
            <a:avLst>
              <a:gd name="adj1" fmla="val -217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肘形接點 74"/>
          <p:cNvCxnSpPr>
            <a:stCxn id="63" idx="3"/>
            <a:endCxn id="85" idx="3"/>
          </p:cNvCxnSpPr>
          <p:nvPr/>
        </p:nvCxnSpPr>
        <p:spPr>
          <a:xfrm flipH="1">
            <a:off x="10219833" y="1536283"/>
            <a:ext cx="1535461" cy="3011563"/>
          </a:xfrm>
          <a:prstGeom prst="bentConnector3">
            <a:avLst>
              <a:gd name="adj1" fmla="val -14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字方塊 76"/>
          <p:cNvSpPr txBox="1"/>
          <p:nvPr/>
        </p:nvSpPr>
        <p:spPr>
          <a:xfrm>
            <a:off x="10905057" y="2662986"/>
            <a:ext cx="677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Yes</a:t>
            </a:r>
            <a:endParaRPr lang="zh-TW" altLang="en-US" sz="1600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11173273" y="4261409"/>
            <a:ext cx="434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No</a:t>
            </a:r>
            <a:endParaRPr lang="zh-TW" altLang="en-US" sz="1600" dirty="0"/>
          </a:p>
        </p:txBody>
      </p:sp>
      <p:sp>
        <p:nvSpPr>
          <p:cNvPr id="79" name="矩形 78"/>
          <p:cNvSpPr/>
          <p:nvPr/>
        </p:nvSpPr>
        <p:spPr>
          <a:xfrm>
            <a:off x="7854939" y="2606173"/>
            <a:ext cx="2849031" cy="6200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tx1"/>
                </a:solidFill>
              </a:rPr>
              <a:t>將</a:t>
            </a:r>
            <a:r>
              <a:rPr lang="en-US" altLang="zh-TW" sz="1600" dirty="0" smtClean="0">
                <a:solidFill>
                  <a:schemeClr val="tx1"/>
                </a:solidFill>
              </a:rPr>
              <a:t>『</a:t>
            </a:r>
            <a:r>
              <a:rPr lang="zh-TW" altLang="en-US" sz="1600" dirty="0" smtClean="0">
                <a:solidFill>
                  <a:schemeClr val="tx1"/>
                </a:solidFill>
              </a:rPr>
              <a:t>翻譯</a:t>
            </a:r>
            <a:r>
              <a:rPr lang="en-US" altLang="zh-TW" sz="1600" dirty="0" smtClean="0">
                <a:solidFill>
                  <a:schemeClr val="tx1"/>
                </a:solidFill>
              </a:rPr>
              <a:t>』</a:t>
            </a:r>
            <a:r>
              <a:rPr lang="zh-TW" altLang="en-US" sz="1600" dirty="0" smtClean="0">
                <a:solidFill>
                  <a:schemeClr val="tx1"/>
                </a:solidFill>
              </a:rPr>
              <a:t>與</a:t>
            </a:r>
            <a:r>
              <a:rPr lang="en-US" altLang="zh-TW" sz="1600" dirty="0" smtClean="0">
                <a:solidFill>
                  <a:schemeClr val="tx1"/>
                </a:solidFill>
              </a:rPr>
              <a:t>『</a:t>
            </a:r>
            <a:r>
              <a:rPr lang="zh-TW" altLang="en-US" sz="1600" dirty="0" smtClean="0">
                <a:solidFill>
                  <a:schemeClr val="tx1"/>
                </a:solidFill>
              </a:rPr>
              <a:t>片語</a:t>
            </a:r>
            <a:r>
              <a:rPr lang="en-US" altLang="zh-TW" sz="1600" dirty="0" smtClean="0">
                <a:solidFill>
                  <a:schemeClr val="tx1"/>
                </a:solidFill>
              </a:rPr>
              <a:t>』</a:t>
            </a:r>
            <a:r>
              <a:rPr lang="zh-TW" altLang="en-US" sz="1600" dirty="0" smtClean="0">
                <a:solidFill>
                  <a:schemeClr val="tx1"/>
                </a:solidFill>
              </a:rPr>
              <a:t>區分開，並打包成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Dict</a:t>
            </a:r>
            <a:r>
              <a:rPr lang="zh-TW" altLang="en-US" sz="1600" dirty="0" smtClean="0">
                <a:solidFill>
                  <a:schemeClr val="tx1"/>
                </a:solidFill>
              </a:rPr>
              <a:t>資料型態回傳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8339077" y="4307800"/>
            <a:ext cx="1880756" cy="480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tx1"/>
                </a:solidFill>
              </a:rPr>
              <a:t>打包成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Dict</a:t>
            </a:r>
            <a:r>
              <a:rPr lang="zh-TW" altLang="en-US" sz="1600" dirty="0" smtClean="0">
                <a:solidFill>
                  <a:schemeClr val="tx1"/>
                </a:solidFill>
              </a:rPr>
              <a:t>資料型態回傳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cxnSp>
        <p:nvCxnSpPr>
          <p:cNvPr id="98" name="直線單箭頭接點 97"/>
          <p:cNvCxnSpPr>
            <a:stCxn id="79" idx="1"/>
            <a:endCxn id="102" idx="6"/>
          </p:cNvCxnSpPr>
          <p:nvPr/>
        </p:nvCxnSpPr>
        <p:spPr>
          <a:xfrm flipH="1">
            <a:off x="7449653" y="2916207"/>
            <a:ext cx="405286" cy="1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單箭頭接點 99"/>
          <p:cNvCxnSpPr>
            <a:stCxn id="85" idx="1"/>
            <a:endCxn id="101" idx="6"/>
          </p:cNvCxnSpPr>
          <p:nvPr/>
        </p:nvCxnSpPr>
        <p:spPr>
          <a:xfrm flipH="1" flipV="1">
            <a:off x="7449653" y="4525635"/>
            <a:ext cx="889424" cy="22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橢圓 100"/>
          <p:cNvSpPr/>
          <p:nvPr/>
        </p:nvSpPr>
        <p:spPr>
          <a:xfrm>
            <a:off x="6496371" y="4261409"/>
            <a:ext cx="953282" cy="528452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tx1"/>
                </a:solidFill>
              </a:rPr>
              <a:t>結束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2" name="橢圓 101"/>
          <p:cNvSpPr/>
          <p:nvPr/>
        </p:nvSpPr>
        <p:spPr>
          <a:xfrm>
            <a:off x="6486440" y="2665995"/>
            <a:ext cx="963213" cy="528452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tx1"/>
                </a:solidFill>
              </a:rPr>
              <a:t>結束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22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圓角矩形 8"/>
          <p:cNvSpPr/>
          <p:nvPr/>
        </p:nvSpPr>
        <p:spPr>
          <a:xfrm>
            <a:off x="412954" y="1936955"/>
            <a:ext cx="11464413" cy="31069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SlantDown">
              <a:avLst/>
            </a:prstTxWarp>
          </a:bodyPr>
          <a:lstStyle/>
          <a:p>
            <a:pPr algn="ctr"/>
            <a:r>
              <a:rPr lang="zh-TW" altLang="en-US" sz="10000" dirty="0" smtClean="0">
                <a:solidFill>
                  <a:schemeClr val="tx1">
                    <a:alpha val="5000"/>
                  </a:schemeClr>
                </a:solidFill>
              </a:rPr>
              <a:t>表單新增流程</a:t>
            </a:r>
            <a:endParaRPr lang="zh-TW" altLang="en-US" sz="10000" dirty="0">
              <a:solidFill>
                <a:schemeClr val="tx1">
                  <a:alpha val="5000"/>
                </a:schemeClr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00249" y="47501"/>
            <a:ext cx="9144000" cy="694707"/>
          </a:xfrm>
        </p:spPr>
        <p:txBody>
          <a:bodyPr>
            <a:noAutofit/>
          </a:bodyPr>
          <a:lstStyle/>
          <a:p>
            <a:r>
              <a:rPr lang="zh-TW" altLang="en-US" sz="5000" dirty="0" smtClean="0">
                <a:solidFill>
                  <a:srgbClr val="FF0000"/>
                </a:solidFill>
              </a:rPr>
              <a:t>資料庫</a:t>
            </a:r>
            <a:r>
              <a:rPr lang="en-US" altLang="zh-TW" sz="5000" dirty="0" smtClean="0">
                <a:solidFill>
                  <a:srgbClr val="FF0000"/>
                </a:solidFill>
              </a:rPr>
              <a:t>『</a:t>
            </a:r>
            <a:r>
              <a:rPr lang="zh-TW" altLang="en-US" sz="5000" dirty="0" smtClean="0">
                <a:solidFill>
                  <a:srgbClr val="FF0000"/>
                </a:solidFill>
              </a:rPr>
              <a:t>資料表單</a:t>
            </a:r>
            <a:r>
              <a:rPr lang="en-US" altLang="zh-TW" sz="5000" dirty="0" smtClean="0">
                <a:solidFill>
                  <a:srgbClr val="FF0000"/>
                </a:solidFill>
              </a:rPr>
              <a:t>』</a:t>
            </a:r>
            <a:r>
              <a:rPr lang="zh-TW" altLang="en-US" sz="5000" dirty="0">
                <a:solidFill>
                  <a:srgbClr val="FF0000"/>
                </a:solidFill>
              </a:rPr>
              <a:t>流程</a:t>
            </a:r>
            <a:endParaRPr lang="zh-TW" altLang="en-US" sz="5000" dirty="0">
              <a:solidFill>
                <a:srgbClr val="FF0000"/>
              </a:solidFill>
            </a:endParaRPr>
          </a:p>
        </p:txBody>
      </p:sp>
      <p:cxnSp>
        <p:nvCxnSpPr>
          <p:cNvPr id="7" name="直線單箭頭接點 6"/>
          <p:cNvCxnSpPr>
            <a:stCxn id="25" idx="6"/>
            <a:endCxn id="10" idx="1"/>
          </p:cNvCxnSpPr>
          <p:nvPr/>
        </p:nvCxnSpPr>
        <p:spPr>
          <a:xfrm>
            <a:off x="2706002" y="3432352"/>
            <a:ext cx="434559" cy="13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菱形 9"/>
          <p:cNvSpPr/>
          <p:nvPr/>
        </p:nvSpPr>
        <p:spPr>
          <a:xfrm>
            <a:off x="3140561" y="2989007"/>
            <a:ext cx="3515878" cy="913234"/>
          </a:xfrm>
          <a:prstGeom prst="diamon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判斷是否有</a:t>
            </a:r>
            <a:r>
              <a:rPr lang="en-US" altLang="zh-TW" sz="1400" dirty="0" smtClean="0">
                <a:solidFill>
                  <a:schemeClr val="tx1"/>
                </a:solidFill>
              </a:rPr>
              <a:t>Word</a:t>
            </a:r>
            <a:r>
              <a:rPr lang="zh-TW" altLang="en-US" sz="1400" dirty="0" smtClean="0">
                <a:solidFill>
                  <a:schemeClr val="tx1"/>
                </a:solidFill>
              </a:rPr>
              <a:t>表單已存在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12" name="肘形接點 11"/>
          <p:cNvCxnSpPr>
            <a:stCxn id="10" idx="3"/>
            <a:endCxn id="38" idx="1"/>
          </p:cNvCxnSpPr>
          <p:nvPr/>
        </p:nvCxnSpPr>
        <p:spPr>
          <a:xfrm>
            <a:off x="6656439" y="3445624"/>
            <a:ext cx="514049" cy="9244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接點 13"/>
          <p:cNvCxnSpPr>
            <a:stCxn id="10" idx="3"/>
            <a:endCxn id="102" idx="2"/>
          </p:cNvCxnSpPr>
          <p:nvPr/>
        </p:nvCxnSpPr>
        <p:spPr>
          <a:xfrm flipV="1">
            <a:off x="6656439" y="2537994"/>
            <a:ext cx="514049" cy="9076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6554029" y="2698828"/>
            <a:ext cx="467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Yes</a:t>
            </a:r>
            <a:endParaRPr lang="zh-TW" altLang="en-US" sz="12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6554029" y="3924544"/>
            <a:ext cx="418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No</a:t>
            </a:r>
            <a:endParaRPr lang="zh-TW" altLang="en-US" sz="1200" dirty="0"/>
          </a:p>
        </p:txBody>
      </p:sp>
      <p:sp>
        <p:nvSpPr>
          <p:cNvPr id="25" name="橢圓 24"/>
          <p:cNvSpPr/>
          <p:nvPr/>
        </p:nvSpPr>
        <p:spPr>
          <a:xfrm>
            <a:off x="971123" y="3074608"/>
            <a:ext cx="1734879" cy="715487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500" dirty="0" smtClean="0">
                <a:solidFill>
                  <a:schemeClr val="tx1"/>
                </a:solidFill>
              </a:rPr>
              <a:t>開啟程式</a:t>
            </a:r>
            <a:endParaRPr lang="zh-TW" altLang="en-US" sz="1500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170488" y="4093984"/>
            <a:ext cx="1622963" cy="55220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建立</a:t>
            </a:r>
            <a:r>
              <a:rPr lang="en-US" altLang="zh-TW" sz="1400" dirty="0" smtClean="0">
                <a:solidFill>
                  <a:schemeClr val="tx1"/>
                </a:solidFill>
              </a:rPr>
              <a:t>Word</a:t>
            </a:r>
            <a:r>
              <a:rPr lang="zh-TW" altLang="en-US" sz="1400" dirty="0" smtClean="0">
                <a:solidFill>
                  <a:schemeClr val="tx1"/>
                </a:solidFill>
              </a:rPr>
              <a:t>表單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42" name="直線單箭頭接點 41"/>
          <p:cNvCxnSpPr>
            <a:stCxn id="38" idx="3"/>
            <a:endCxn id="44" idx="2"/>
          </p:cNvCxnSpPr>
          <p:nvPr/>
        </p:nvCxnSpPr>
        <p:spPr>
          <a:xfrm flipV="1">
            <a:off x="8793451" y="4364148"/>
            <a:ext cx="722282" cy="5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橢圓 43"/>
          <p:cNvSpPr/>
          <p:nvPr/>
        </p:nvSpPr>
        <p:spPr>
          <a:xfrm>
            <a:off x="9515733" y="4093984"/>
            <a:ext cx="1584885" cy="540327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500" dirty="0" smtClean="0">
                <a:solidFill>
                  <a:schemeClr val="tx1"/>
                </a:solidFill>
              </a:rPr>
              <a:t>結束</a:t>
            </a:r>
            <a:endParaRPr lang="zh-TW" altLang="en-US" sz="1500" dirty="0">
              <a:solidFill>
                <a:schemeClr val="tx1"/>
              </a:solidFill>
            </a:endParaRPr>
          </a:p>
        </p:txBody>
      </p:sp>
      <p:sp>
        <p:nvSpPr>
          <p:cNvPr id="102" name="橢圓 101"/>
          <p:cNvSpPr/>
          <p:nvPr/>
        </p:nvSpPr>
        <p:spPr>
          <a:xfrm>
            <a:off x="7170488" y="2201140"/>
            <a:ext cx="1538303" cy="673708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500" dirty="0" smtClean="0">
                <a:solidFill>
                  <a:schemeClr val="tx1"/>
                </a:solidFill>
              </a:rPr>
              <a:t>結束</a:t>
            </a:r>
            <a:endParaRPr lang="zh-TW" alt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58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圓角矩形 8"/>
          <p:cNvSpPr/>
          <p:nvPr/>
        </p:nvSpPr>
        <p:spPr>
          <a:xfrm>
            <a:off x="157316" y="943898"/>
            <a:ext cx="11847871" cy="567321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SlantDown">
              <a:avLst/>
            </a:prstTxWarp>
          </a:bodyPr>
          <a:lstStyle/>
          <a:p>
            <a:pPr algn="ctr"/>
            <a:r>
              <a:rPr lang="zh-TW" altLang="en-US" sz="10000" dirty="0" smtClean="0">
                <a:solidFill>
                  <a:schemeClr val="tx1">
                    <a:alpha val="5000"/>
                  </a:schemeClr>
                </a:solidFill>
              </a:rPr>
              <a:t>資料新增流程</a:t>
            </a:r>
            <a:endParaRPr lang="zh-TW" altLang="en-US" sz="10000" dirty="0">
              <a:solidFill>
                <a:schemeClr val="tx1">
                  <a:alpha val="5000"/>
                </a:schemeClr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00249" y="47501"/>
            <a:ext cx="9144000" cy="694707"/>
          </a:xfrm>
        </p:spPr>
        <p:txBody>
          <a:bodyPr>
            <a:noAutofit/>
          </a:bodyPr>
          <a:lstStyle/>
          <a:p>
            <a:r>
              <a:rPr lang="zh-TW" altLang="en-US" sz="5000" dirty="0" smtClean="0">
                <a:solidFill>
                  <a:srgbClr val="FF0000"/>
                </a:solidFill>
              </a:rPr>
              <a:t>資料庫</a:t>
            </a:r>
            <a:r>
              <a:rPr lang="en-US" altLang="zh-TW" sz="5000" dirty="0" smtClean="0">
                <a:solidFill>
                  <a:srgbClr val="FF0000"/>
                </a:solidFill>
              </a:rPr>
              <a:t>『</a:t>
            </a:r>
            <a:r>
              <a:rPr lang="zh-TW" altLang="en-US" sz="5000" dirty="0" smtClean="0">
                <a:solidFill>
                  <a:srgbClr val="FF0000"/>
                </a:solidFill>
              </a:rPr>
              <a:t>資料新增</a:t>
            </a:r>
            <a:r>
              <a:rPr lang="en-US" altLang="zh-TW" sz="5000" dirty="0" smtClean="0">
                <a:solidFill>
                  <a:srgbClr val="FF0000"/>
                </a:solidFill>
              </a:rPr>
              <a:t>』</a:t>
            </a:r>
            <a:r>
              <a:rPr lang="zh-TW" altLang="en-US" sz="5000" dirty="0">
                <a:solidFill>
                  <a:srgbClr val="FF0000"/>
                </a:solidFill>
              </a:rPr>
              <a:t>流程</a:t>
            </a:r>
            <a:endParaRPr lang="zh-TW" altLang="en-US" sz="5000" dirty="0">
              <a:solidFill>
                <a:srgbClr val="FF0000"/>
              </a:solidFill>
            </a:endParaRPr>
          </a:p>
        </p:txBody>
      </p:sp>
      <p:cxnSp>
        <p:nvCxnSpPr>
          <p:cNvPr id="7" name="直線單箭頭接點 6"/>
          <p:cNvCxnSpPr>
            <a:stCxn id="25" idx="6"/>
            <a:endCxn id="33" idx="1"/>
          </p:cNvCxnSpPr>
          <p:nvPr/>
        </p:nvCxnSpPr>
        <p:spPr>
          <a:xfrm>
            <a:off x="1857206" y="2498502"/>
            <a:ext cx="544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菱形 9"/>
          <p:cNvSpPr/>
          <p:nvPr/>
        </p:nvSpPr>
        <p:spPr>
          <a:xfrm>
            <a:off x="5450935" y="1721881"/>
            <a:ext cx="2316549" cy="1553240"/>
          </a:xfrm>
          <a:prstGeom prst="diamon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tx1"/>
                </a:solidFill>
              </a:rPr>
              <a:t>判斷爬回單字是否有資料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cxnSp>
        <p:nvCxnSpPr>
          <p:cNvPr id="12" name="肘形接點 11"/>
          <p:cNvCxnSpPr>
            <a:stCxn id="10" idx="3"/>
            <a:endCxn id="38" idx="1"/>
          </p:cNvCxnSpPr>
          <p:nvPr/>
        </p:nvCxnSpPr>
        <p:spPr>
          <a:xfrm flipV="1">
            <a:off x="7767484" y="1998952"/>
            <a:ext cx="819075" cy="4995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7533887" y="3509542"/>
            <a:ext cx="467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Yes</a:t>
            </a:r>
            <a:endParaRPr lang="zh-TW" altLang="en-US" sz="1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7788928" y="2032141"/>
            <a:ext cx="418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No</a:t>
            </a:r>
            <a:endParaRPr lang="zh-TW" altLang="en-US" sz="1400" dirty="0"/>
          </a:p>
        </p:txBody>
      </p:sp>
      <p:sp>
        <p:nvSpPr>
          <p:cNvPr id="25" name="橢圓 24"/>
          <p:cNvSpPr/>
          <p:nvPr/>
        </p:nvSpPr>
        <p:spPr>
          <a:xfrm>
            <a:off x="446379" y="2172593"/>
            <a:ext cx="1410827" cy="651818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tx1"/>
                </a:solidFill>
              </a:rPr>
              <a:t>單字查詢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586559" y="1722851"/>
            <a:ext cx="1216203" cy="55220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tx1"/>
                </a:solidFill>
              </a:rPr>
              <a:t>錯誤通報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2" name="橢圓 101"/>
          <p:cNvSpPr/>
          <p:nvPr/>
        </p:nvSpPr>
        <p:spPr>
          <a:xfrm>
            <a:off x="10319575" y="1725570"/>
            <a:ext cx="1390212" cy="549483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tx1"/>
                </a:solidFill>
              </a:rPr>
              <a:t>結束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1857206" y="2191922"/>
            <a:ext cx="509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/>
              <a:t>送出</a:t>
            </a:r>
            <a:endParaRPr lang="zh-TW" altLang="en-US" sz="1200" dirty="0"/>
          </a:p>
        </p:txBody>
      </p:sp>
      <p:sp>
        <p:nvSpPr>
          <p:cNvPr id="33" name="矩形 32"/>
          <p:cNvSpPr/>
          <p:nvPr/>
        </p:nvSpPr>
        <p:spPr>
          <a:xfrm>
            <a:off x="2402070" y="1998952"/>
            <a:ext cx="2504001" cy="9990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tx1"/>
                </a:solidFill>
              </a:rPr>
              <a:t>抓取</a:t>
            </a:r>
            <a:r>
              <a:rPr lang="en-US" altLang="zh-TW" sz="1600" dirty="0" smtClean="0">
                <a:solidFill>
                  <a:schemeClr val="tx1"/>
                </a:solidFill>
              </a:rPr>
              <a:t>Entry</a:t>
            </a:r>
            <a:r>
              <a:rPr lang="zh-TW" altLang="en-US" sz="1600" dirty="0" smtClean="0">
                <a:solidFill>
                  <a:schemeClr val="tx1"/>
                </a:solidFill>
              </a:rPr>
              <a:t>中的單字，英漢字典網頁查詢並爬回資料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cxnSp>
        <p:nvCxnSpPr>
          <p:cNvPr id="46" name="直線單箭頭接點 45"/>
          <p:cNvCxnSpPr>
            <a:stCxn id="33" idx="3"/>
            <a:endCxn id="10" idx="1"/>
          </p:cNvCxnSpPr>
          <p:nvPr/>
        </p:nvCxnSpPr>
        <p:spPr>
          <a:xfrm flipV="1">
            <a:off x="4906071" y="2498501"/>
            <a:ext cx="5448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stCxn id="38" idx="3"/>
            <a:endCxn id="102" idx="2"/>
          </p:cNvCxnSpPr>
          <p:nvPr/>
        </p:nvCxnSpPr>
        <p:spPr>
          <a:xfrm>
            <a:off x="9802762" y="1998952"/>
            <a:ext cx="516813" cy="1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接點 60"/>
          <p:cNvCxnSpPr>
            <a:stCxn id="10" idx="3"/>
            <a:endCxn id="69" idx="3"/>
          </p:cNvCxnSpPr>
          <p:nvPr/>
        </p:nvCxnSpPr>
        <p:spPr>
          <a:xfrm>
            <a:off x="7767484" y="2498501"/>
            <a:ext cx="2770962" cy="1324425"/>
          </a:xfrm>
          <a:prstGeom prst="bentConnector3">
            <a:avLst>
              <a:gd name="adj1" fmla="val 1082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菱形 68"/>
          <p:cNvSpPr/>
          <p:nvPr/>
        </p:nvSpPr>
        <p:spPr>
          <a:xfrm>
            <a:off x="8221897" y="3046306"/>
            <a:ext cx="2316549" cy="1553240"/>
          </a:xfrm>
          <a:prstGeom prst="diamon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tx1"/>
                </a:solidFill>
              </a:rPr>
              <a:t>判斷送出但自是否已在資料表單中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cxnSp>
        <p:nvCxnSpPr>
          <p:cNvPr id="108" name="直線單箭頭接點 107"/>
          <p:cNvCxnSpPr>
            <a:stCxn id="69" idx="1"/>
            <a:endCxn id="80" idx="3"/>
          </p:cNvCxnSpPr>
          <p:nvPr/>
        </p:nvCxnSpPr>
        <p:spPr>
          <a:xfrm flipH="1" flipV="1">
            <a:off x="6287648" y="3815136"/>
            <a:ext cx="1934249" cy="7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字方塊 78"/>
          <p:cNvSpPr txBox="1"/>
          <p:nvPr/>
        </p:nvSpPr>
        <p:spPr>
          <a:xfrm>
            <a:off x="7367641" y="4250051"/>
            <a:ext cx="418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No</a:t>
            </a:r>
            <a:endParaRPr lang="zh-TW" altLang="en-US" sz="1400" dirty="0"/>
          </a:p>
        </p:txBody>
      </p:sp>
      <p:sp>
        <p:nvSpPr>
          <p:cNvPr id="80" name="矩形 79"/>
          <p:cNvSpPr/>
          <p:nvPr/>
        </p:nvSpPr>
        <p:spPr>
          <a:xfrm>
            <a:off x="2645270" y="3497600"/>
            <a:ext cx="3642378" cy="63507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dirty="0" smtClean="0">
                <a:solidFill>
                  <a:schemeClr val="tx1"/>
                </a:solidFill>
              </a:rPr>
              <a:t>1.</a:t>
            </a:r>
            <a:r>
              <a:rPr lang="zh-TW" altLang="en-US" sz="1600" dirty="0" smtClean="0">
                <a:solidFill>
                  <a:schemeClr val="tx1"/>
                </a:solidFill>
              </a:rPr>
              <a:t>新增操作</a:t>
            </a:r>
            <a:r>
              <a:rPr lang="zh-TW" altLang="en-US" sz="1600" dirty="0">
                <a:solidFill>
                  <a:schemeClr val="tx1"/>
                </a:solidFill>
              </a:rPr>
              <a:t>略</a:t>
            </a:r>
            <a:r>
              <a:rPr lang="zh-TW" altLang="en-US" sz="1600" dirty="0" smtClean="0">
                <a:solidFill>
                  <a:schemeClr val="tx1"/>
                </a:solidFill>
              </a:rPr>
              <a:t>過</a:t>
            </a:r>
            <a:endParaRPr lang="en-US" altLang="zh-TW" sz="1600" dirty="0">
              <a:solidFill>
                <a:schemeClr val="tx1"/>
              </a:solidFill>
            </a:endParaRPr>
          </a:p>
          <a:p>
            <a:r>
              <a:rPr lang="en-US" altLang="zh-TW" sz="1600" dirty="0" smtClean="0">
                <a:solidFill>
                  <a:schemeClr val="tx1"/>
                </a:solidFill>
              </a:rPr>
              <a:t>2.</a:t>
            </a:r>
            <a:r>
              <a:rPr lang="zh-TW" altLang="en-US" sz="1600" dirty="0" smtClean="0">
                <a:solidFill>
                  <a:schemeClr val="tx1"/>
                </a:solidFill>
              </a:rPr>
              <a:t>鋪陳資料至介面中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cxnSp>
        <p:nvCxnSpPr>
          <p:cNvPr id="113" name="肘形接點 112"/>
          <p:cNvCxnSpPr>
            <a:stCxn id="69" idx="1"/>
            <a:endCxn id="86" idx="3"/>
          </p:cNvCxnSpPr>
          <p:nvPr/>
        </p:nvCxnSpPr>
        <p:spPr>
          <a:xfrm rot="10800000" flipV="1">
            <a:off x="6292173" y="3822925"/>
            <a:ext cx="1929725" cy="14513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1927123" y="4777007"/>
            <a:ext cx="4365049" cy="9945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dirty="0" smtClean="0">
                <a:solidFill>
                  <a:schemeClr val="tx1"/>
                </a:solidFill>
              </a:rPr>
              <a:t>1.</a:t>
            </a:r>
            <a:r>
              <a:rPr lang="zh-TW" altLang="en-US" sz="1600" dirty="0" smtClean="0">
                <a:solidFill>
                  <a:schemeClr val="tx1"/>
                </a:solidFill>
              </a:rPr>
              <a:t>新增單字及搜尋到的資料至資料表單中儲存</a:t>
            </a:r>
            <a:endParaRPr lang="en-US" altLang="zh-TW" sz="1600" dirty="0" smtClean="0">
              <a:solidFill>
                <a:schemeClr val="tx1"/>
              </a:solidFill>
            </a:endParaRPr>
          </a:p>
          <a:p>
            <a:r>
              <a:rPr lang="en-US" altLang="zh-TW" sz="1600" dirty="0" smtClean="0">
                <a:solidFill>
                  <a:schemeClr val="tx1"/>
                </a:solidFill>
              </a:rPr>
              <a:t>2.</a:t>
            </a:r>
            <a:r>
              <a:rPr lang="zh-TW" altLang="en-US" sz="1600" dirty="0" smtClean="0">
                <a:solidFill>
                  <a:schemeClr val="tx1"/>
                </a:solidFill>
              </a:rPr>
              <a:t>鋪陳資料至介面中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10690338" y="3056725"/>
            <a:ext cx="467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Yes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802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圓角矩形 8"/>
          <p:cNvSpPr/>
          <p:nvPr/>
        </p:nvSpPr>
        <p:spPr>
          <a:xfrm>
            <a:off x="157316" y="943898"/>
            <a:ext cx="11847871" cy="567321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SlantDown">
              <a:avLst/>
            </a:prstTxWarp>
          </a:bodyPr>
          <a:lstStyle/>
          <a:p>
            <a:pPr algn="ctr"/>
            <a:r>
              <a:rPr lang="zh-TW" altLang="en-US" sz="10000" dirty="0" smtClean="0">
                <a:solidFill>
                  <a:schemeClr val="tx1">
                    <a:alpha val="5000"/>
                  </a:schemeClr>
                </a:solidFill>
              </a:rPr>
              <a:t>資料</a:t>
            </a:r>
            <a:r>
              <a:rPr lang="zh-TW" altLang="en-US" sz="10000" dirty="0">
                <a:solidFill>
                  <a:schemeClr val="tx1">
                    <a:alpha val="5000"/>
                  </a:schemeClr>
                </a:solidFill>
              </a:rPr>
              <a:t>查詢</a:t>
            </a:r>
            <a:r>
              <a:rPr lang="zh-TW" altLang="en-US" sz="10000" dirty="0" smtClean="0">
                <a:solidFill>
                  <a:schemeClr val="tx1">
                    <a:alpha val="5000"/>
                  </a:schemeClr>
                </a:solidFill>
              </a:rPr>
              <a:t>流程</a:t>
            </a:r>
            <a:endParaRPr lang="zh-TW" altLang="en-US" sz="10000" dirty="0">
              <a:solidFill>
                <a:schemeClr val="tx1">
                  <a:alpha val="5000"/>
                </a:schemeClr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00249" y="47501"/>
            <a:ext cx="9144000" cy="694707"/>
          </a:xfrm>
        </p:spPr>
        <p:txBody>
          <a:bodyPr>
            <a:noAutofit/>
          </a:bodyPr>
          <a:lstStyle/>
          <a:p>
            <a:r>
              <a:rPr lang="zh-TW" altLang="en-US" sz="5000" dirty="0" smtClean="0">
                <a:solidFill>
                  <a:srgbClr val="FF0000"/>
                </a:solidFill>
              </a:rPr>
              <a:t>資料庫</a:t>
            </a:r>
            <a:r>
              <a:rPr lang="en-US" altLang="zh-TW" sz="5000" dirty="0" smtClean="0">
                <a:solidFill>
                  <a:srgbClr val="FF0000"/>
                </a:solidFill>
              </a:rPr>
              <a:t>『</a:t>
            </a:r>
            <a:r>
              <a:rPr lang="zh-TW" altLang="en-US" sz="5000" dirty="0" smtClean="0">
                <a:solidFill>
                  <a:srgbClr val="FF0000"/>
                </a:solidFill>
              </a:rPr>
              <a:t>資料查詢</a:t>
            </a:r>
            <a:r>
              <a:rPr lang="en-US" altLang="zh-TW" sz="5000" dirty="0" smtClean="0">
                <a:solidFill>
                  <a:srgbClr val="FF0000"/>
                </a:solidFill>
              </a:rPr>
              <a:t>』</a:t>
            </a:r>
            <a:r>
              <a:rPr lang="zh-TW" altLang="en-US" sz="5000" dirty="0">
                <a:solidFill>
                  <a:srgbClr val="FF0000"/>
                </a:solidFill>
              </a:rPr>
              <a:t>流程</a:t>
            </a:r>
            <a:endParaRPr lang="zh-TW" altLang="en-US" sz="5000" dirty="0">
              <a:solidFill>
                <a:srgbClr val="FF0000"/>
              </a:solidFill>
            </a:endParaRPr>
          </a:p>
        </p:txBody>
      </p:sp>
      <p:sp>
        <p:nvSpPr>
          <p:cNvPr id="25" name="橢圓 24"/>
          <p:cNvSpPr/>
          <p:nvPr/>
        </p:nvSpPr>
        <p:spPr>
          <a:xfrm>
            <a:off x="2419609" y="1782141"/>
            <a:ext cx="2650782" cy="651818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『</a:t>
            </a:r>
            <a:r>
              <a:rPr lang="zh-TW" altLang="en-US" sz="1600" dirty="0">
                <a:solidFill>
                  <a:schemeClr val="tx1"/>
                </a:solidFill>
              </a:rPr>
              <a:t>已</a:t>
            </a:r>
            <a:r>
              <a:rPr lang="zh-TW" altLang="en-US" sz="1600" dirty="0" smtClean="0">
                <a:solidFill>
                  <a:schemeClr val="tx1"/>
                </a:solidFill>
              </a:rPr>
              <a:t>學習</a:t>
            </a:r>
            <a:r>
              <a:rPr lang="en-US" altLang="zh-TW" sz="1600" dirty="0">
                <a:solidFill>
                  <a:schemeClr val="tx1"/>
                </a:solidFill>
              </a:rPr>
              <a:t>』</a:t>
            </a:r>
            <a:r>
              <a:rPr lang="zh-TW" altLang="en-US" sz="1600" dirty="0" smtClean="0">
                <a:solidFill>
                  <a:schemeClr val="tx1"/>
                </a:solidFill>
              </a:rPr>
              <a:t>頁</a:t>
            </a:r>
            <a:r>
              <a:rPr lang="zh-TW" altLang="en-US" sz="1600" dirty="0">
                <a:solidFill>
                  <a:schemeClr val="tx1"/>
                </a:solidFill>
              </a:rPr>
              <a:t>面</a:t>
            </a:r>
          </a:p>
        </p:txBody>
      </p:sp>
      <p:sp>
        <p:nvSpPr>
          <p:cNvPr id="102" name="橢圓 101"/>
          <p:cNvSpPr/>
          <p:nvPr/>
        </p:nvSpPr>
        <p:spPr>
          <a:xfrm>
            <a:off x="9522105" y="1777255"/>
            <a:ext cx="1863649" cy="656704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tx1"/>
                </a:solidFill>
              </a:rPr>
              <a:t>結束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931092" y="1616359"/>
            <a:ext cx="2878612" cy="983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dirty="0" smtClean="0">
                <a:solidFill>
                  <a:schemeClr val="tx1"/>
                </a:solidFill>
              </a:rPr>
              <a:t>1.</a:t>
            </a:r>
            <a:r>
              <a:rPr lang="zh-TW" altLang="en-US" sz="1600" dirty="0" smtClean="0">
                <a:solidFill>
                  <a:schemeClr val="tx1"/>
                </a:solidFill>
              </a:rPr>
              <a:t>將資料庫中所有單字抓出</a:t>
            </a:r>
            <a:endParaRPr lang="en-US" altLang="zh-TW" sz="1600" dirty="0" smtClean="0">
              <a:solidFill>
                <a:schemeClr val="tx1"/>
              </a:solidFill>
            </a:endParaRPr>
          </a:p>
          <a:p>
            <a:r>
              <a:rPr lang="en-US" altLang="zh-TW" sz="1600" dirty="0" smtClean="0">
                <a:solidFill>
                  <a:schemeClr val="tx1"/>
                </a:solidFill>
              </a:rPr>
              <a:t>2.</a:t>
            </a:r>
            <a:r>
              <a:rPr lang="zh-TW" altLang="en-US" sz="1600" dirty="0" smtClean="0">
                <a:solidFill>
                  <a:schemeClr val="tx1"/>
                </a:solidFill>
              </a:rPr>
              <a:t>單字依照字母順序排序</a:t>
            </a:r>
            <a:endParaRPr lang="en-US" altLang="zh-TW" sz="1600" dirty="0" smtClean="0">
              <a:solidFill>
                <a:schemeClr val="tx1"/>
              </a:solidFill>
            </a:endParaRPr>
          </a:p>
          <a:p>
            <a:r>
              <a:rPr lang="en-US" altLang="zh-TW" sz="1600" dirty="0" smtClean="0">
                <a:solidFill>
                  <a:schemeClr val="tx1"/>
                </a:solidFill>
              </a:rPr>
              <a:t>3.</a:t>
            </a:r>
            <a:r>
              <a:rPr lang="zh-TW" altLang="en-US" sz="1600" dirty="0" smtClean="0">
                <a:solidFill>
                  <a:schemeClr val="tx1"/>
                </a:solidFill>
              </a:rPr>
              <a:t>鋪陳至介面中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cxnSp>
        <p:nvCxnSpPr>
          <p:cNvPr id="58" name="直線單箭頭接點 57"/>
          <p:cNvCxnSpPr>
            <a:stCxn id="25" idx="6"/>
            <a:endCxn id="33" idx="1"/>
          </p:cNvCxnSpPr>
          <p:nvPr/>
        </p:nvCxnSpPr>
        <p:spPr>
          <a:xfrm flipV="1">
            <a:off x="5070391" y="2107958"/>
            <a:ext cx="860701" cy="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5112201" y="1804307"/>
            <a:ext cx="631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點擊</a:t>
            </a:r>
            <a:endParaRPr lang="zh-TW" altLang="en-US" sz="1400" dirty="0"/>
          </a:p>
        </p:txBody>
      </p:sp>
      <p:cxnSp>
        <p:nvCxnSpPr>
          <p:cNvPr id="14" name="直線單箭頭接點 13"/>
          <p:cNvCxnSpPr>
            <a:stCxn id="33" idx="3"/>
            <a:endCxn id="102" idx="2"/>
          </p:cNvCxnSpPr>
          <p:nvPr/>
        </p:nvCxnSpPr>
        <p:spPr>
          <a:xfrm flipV="1">
            <a:off x="8809704" y="2105607"/>
            <a:ext cx="712401" cy="2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438705" y="1867080"/>
            <a:ext cx="198090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500" dirty="0" smtClean="0">
                <a:solidFill>
                  <a:srgbClr val="FF0000"/>
                </a:solidFill>
              </a:rPr>
              <a:t>全資料查詢：</a:t>
            </a:r>
            <a:endParaRPr lang="zh-TW" altLang="en-US" sz="2500" dirty="0">
              <a:solidFill>
                <a:srgbClr val="FF0000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438705" y="4611676"/>
            <a:ext cx="198090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500" dirty="0" smtClean="0">
                <a:solidFill>
                  <a:srgbClr val="FF0000"/>
                </a:solidFill>
              </a:rPr>
              <a:t>單資</a:t>
            </a:r>
            <a:r>
              <a:rPr lang="zh-TW" altLang="en-US" sz="2500" dirty="0">
                <a:solidFill>
                  <a:srgbClr val="FF0000"/>
                </a:solidFill>
              </a:rPr>
              <a:t>料</a:t>
            </a:r>
            <a:r>
              <a:rPr lang="zh-TW" altLang="en-US" sz="2500" dirty="0" smtClean="0">
                <a:solidFill>
                  <a:srgbClr val="FF0000"/>
                </a:solidFill>
              </a:rPr>
              <a:t>查詢：</a:t>
            </a:r>
            <a:endParaRPr lang="zh-TW" altLang="en-US" sz="2500" dirty="0">
              <a:solidFill>
                <a:srgbClr val="FF0000"/>
              </a:solidFill>
            </a:endParaRPr>
          </a:p>
        </p:txBody>
      </p:sp>
      <p:sp>
        <p:nvSpPr>
          <p:cNvPr id="40" name="橢圓 39"/>
          <p:cNvSpPr/>
          <p:nvPr/>
        </p:nvSpPr>
        <p:spPr>
          <a:xfrm>
            <a:off x="2326203" y="4520260"/>
            <a:ext cx="1803345" cy="651818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tx1"/>
                </a:solidFill>
              </a:rPr>
              <a:t>單字</a:t>
            </a:r>
            <a:r>
              <a:rPr lang="en-US" altLang="zh-TW" sz="1600" dirty="0" smtClean="0">
                <a:solidFill>
                  <a:schemeClr val="tx1"/>
                </a:solidFill>
              </a:rPr>
              <a:t>『</a:t>
            </a:r>
            <a:r>
              <a:rPr lang="zh-TW" altLang="en-US" sz="1600" dirty="0" smtClean="0">
                <a:solidFill>
                  <a:schemeClr val="tx1"/>
                </a:solidFill>
              </a:rPr>
              <a:t>查看</a:t>
            </a:r>
            <a:r>
              <a:rPr lang="en-US" altLang="zh-TW" sz="1600" dirty="0" smtClean="0">
                <a:solidFill>
                  <a:schemeClr val="tx1"/>
                </a:solidFill>
              </a:rPr>
              <a:t>』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1" name="橢圓 40"/>
          <p:cNvSpPr/>
          <p:nvPr/>
        </p:nvSpPr>
        <p:spPr>
          <a:xfrm>
            <a:off x="10644249" y="4542426"/>
            <a:ext cx="1072153" cy="656704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tx1"/>
                </a:solidFill>
              </a:rPr>
              <a:t>結束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112201" y="4402919"/>
            <a:ext cx="4700393" cy="8982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dirty="0" smtClean="0">
                <a:solidFill>
                  <a:schemeClr val="tx1"/>
                </a:solidFill>
              </a:rPr>
              <a:t>1.</a:t>
            </a:r>
            <a:r>
              <a:rPr lang="zh-TW" altLang="en-US" sz="1600" dirty="0" smtClean="0">
                <a:solidFill>
                  <a:schemeClr val="tx1"/>
                </a:solidFill>
              </a:rPr>
              <a:t>將所查詢單字資料抓出</a:t>
            </a:r>
            <a:endParaRPr lang="en-US" altLang="zh-TW" sz="1600" dirty="0" smtClean="0">
              <a:solidFill>
                <a:schemeClr val="tx1"/>
              </a:solidFill>
            </a:endParaRPr>
          </a:p>
          <a:p>
            <a:r>
              <a:rPr lang="en-US" altLang="zh-TW" sz="1600" dirty="0" smtClean="0">
                <a:solidFill>
                  <a:schemeClr val="tx1"/>
                </a:solidFill>
              </a:rPr>
              <a:t>2.</a:t>
            </a:r>
            <a:r>
              <a:rPr lang="zh-TW" altLang="en-US" sz="1600" dirty="0" smtClean="0">
                <a:solidFill>
                  <a:schemeClr val="tx1"/>
                </a:solidFill>
              </a:rPr>
              <a:t>資料依照</a:t>
            </a:r>
            <a:r>
              <a:rPr lang="en-US" altLang="zh-TW" sz="1600" dirty="0" smtClean="0">
                <a:solidFill>
                  <a:schemeClr val="tx1"/>
                </a:solidFill>
              </a:rPr>
              <a:t>『</a:t>
            </a:r>
            <a:r>
              <a:rPr lang="zh-TW" altLang="en-US" sz="1600" dirty="0" smtClean="0">
                <a:solidFill>
                  <a:schemeClr val="tx1"/>
                </a:solidFill>
              </a:rPr>
              <a:t>單字翻譯</a:t>
            </a:r>
            <a:r>
              <a:rPr lang="en-US" altLang="zh-TW" sz="1600" dirty="0" smtClean="0">
                <a:solidFill>
                  <a:schemeClr val="tx1"/>
                </a:solidFill>
              </a:rPr>
              <a:t>』</a:t>
            </a:r>
            <a:r>
              <a:rPr lang="zh-TW" altLang="en-US" sz="1600" dirty="0" smtClean="0">
                <a:solidFill>
                  <a:schemeClr val="tx1"/>
                </a:solidFill>
              </a:rPr>
              <a:t>以及延伸學習片語</a:t>
            </a:r>
            <a:r>
              <a:rPr lang="en-US" altLang="zh-TW" sz="1600" dirty="0" smtClean="0">
                <a:solidFill>
                  <a:schemeClr val="tx1"/>
                </a:solidFill>
              </a:rPr>
              <a:t>』</a:t>
            </a:r>
            <a:r>
              <a:rPr lang="zh-TW" altLang="en-US" sz="1600" dirty="0" smtClean="0">
                <a:solidFill>
                  <a:schemeClr val="tx1"/>
                </a:solidFill>
              </a:rPr>
              <a:t>排序</a:t>
            </a:r>
            <a:endParaRPr lang="en-US" altLang="zh-TW" sz="1600" dirty="0" smtClean="0">
              <a:solidFill>
                <a:schemeClr val="tx1"/>
              </a:solidFill>
            </a:endParaRPr>
          </a:p>
          <a:p>
            <a:r>
              <a:rPr lang="en-US" altLang="zh-TW" sz="1600" dirty="0" smtClean="0">
                <a:solidFill>
                  <a:schemeClr val="tx1"/>
                </a:solidFill>
              </a:rPr>
              <a:t>3.</a:t>
            </a:r>
            <a:r>
              <a:rPr lang="zh-TW" altLang="en-US" sz="1600" dirty="0" smtClean="0">
                <a:solidFill>
                  <a:schemeClr val="tx1"/>
                </a:solidFill>
              </a:rPr>
              <a:t>鋪陳至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Toplevel</a:t>
            </a:r>
            <a:r>
              <a:rPr lang="zh-TW" altLang="en-US" sz="1600" dirty="0" smtClean="0">
                <a:solidFill>
                  <a:schemeClr val="tx1"/>
                </a:solidFill>
              </a:rPr>
              <a:t>提示框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cxnSp>
        <p:nvCxnSpPr>
          <p:cNvPr id="43" name="直線單箭頭接點 42"/>
          <p:cNvCxnSpPr>
            <a:stCxn id="40" idx="6"/>
            <a:endCxn id="42" idx="1"/>
          </p:cNvCxnSpPr>
          <p:nvPr/>
        </p:nvCxnSpPr>
        <p:spPr>
          <a:xfrm>
            <a:off x="4129548" y="4846169"/>
            <a:ext cx="982653" cy="5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4272694" y="4542426"/>
            <a:ext cx="631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點擊</a:t>
            </a:r>
            <a:endParaRPr lang="zh-TW" altLang="en-US" sz="1400" dirty="0"/>
          </a:p>
        </p:txBody>
      </p:sp>
      <p:cxnSp>
        <p:nvCxnSpPr>
          <p:cNvPr id="45" name="直線單箭頭接點 44"/>
          <p:cNvCxnSpPr>
            <a:stCxn id="42" idx="3"/>
            <a:endCxn id="41" idx="2"/>
          </p:cNvCxnSpPr>
          <p:nvPr/>
        </p:nvCxnSpPr>
        <p:spPr>
          <a:xfrm>
            <a:off x="9812594" y="4852069"/>
            <a:ext cx="831655" cy="18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20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圓角矩形 8"/>
          <p:cNvSpPr/>
          <p:nvPr/>
        </p:nvSpPr>
        <p:spPr>
          <a:xfrm>
            <a:off x="211393" y="1065412"/>
            <a:ext cx="11847871" cy="567321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SlantDown">
              <a:avLst/>
            </a:prstTxWarp>
          </a:bodyPr>
          <a:lstStyle/>
          <a:p>
            <a:pPr algn="ctr"/>
            <a:r>
              <a:rPr lang="zh-TW" altLang="en-US" sz="10000" dirty="0" smtClean="0">
                <a:solidFill>
                  <a:schemeClr val="tx1">
                    <a:alpha val="5000"/>
                  </a:schemeClr>
                </a:solidFill>
              </a:rPr>
              <a:t>資料修改流程</a:t>
            </a:r>
            <a:endParaRPr lang="zh-TW" altLang="en-US" sz="10000" dirty="0">
              <a:solidFill>
                <a:schemeClr val="tx1">
                  <a:alpha val="5000"/>
                </a:schemeClr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00249" y="47501"/>
            <a:ext cx="9144000" cy="694707"/>
          </a:xfrm>
        </p:spPr>
        <p:txBody>
          <a:bodyPr>
            <a:noAutofit/>
          </a:bodyPr>
          <a:lstStyle/>
          <a:p>
            <a:r>
              <a:rPr lang="zh-TW" altLang="en-US" sz="5000" dirty="0" smtClean="0">
                <a:solidFill>
                  <a:srgbClr val="FF0000"/>
                </a:solidFill>
              </a:rPr>
              <a:t>資料庫</a:t>
            </a:r>
            <a:r>
              <a:rPr lang="en-US" altLang="zh-TW" sz="5000" dirty="0" smtClean="0">
                <a:solidFill>
                  <a:srgbClr val="FF0000"/>
                </a:solidFill>
              </a:rPr>
              <a:t>『</a:t>
            </a:r>
            <a:r>
              <a:rPr lang="zh-TW" altLang="en-US" sz="5000" dirty="0" smtClean="0">
                <a:solidFill>
                  <a:srgbClr val="FF0000"/>
                </a:solidFill>
              </a:rPr>
              <a:t>資料修</a:t>
            </a:r>
            <a:r>
              <a:rPr lang="zh-TW" altLang="en-US" sz="5000" dirty="0">
                <a:solidFill>
                  <a:srgbClr val="FF0000"/>
                </a:solidFill>
              </a:rPr>
              <a:t>改</a:t>
            </a:r>
            <a:r>
              <a:rPr lang="en-US" altLang="zh-TW" sz="5000" dirty="0" smtClean="0">
                <a:solidFill>
                  <a:srgbClr val="FF0000"/>
                </a:solidFill>
              </a:rPr>
              <a:t>』</a:t>
            </a:r>
            <a:r>
              <a:rPr lang="zh-TW" altLang="en-US" sz="5000" dirty="0">
                <a:solidFill>
                  <a:srgbClr val="FF0000"/>
                </a:solidFill>
              </a:rPr>
              <a:t>流程</a:t>
            </a:r>
            <a:endParaRPr lang="zh-TW" altLang="en-US" sz="5000" dirty="0">
              <a:solidFill>
                <a:srgbClr val="FF0000"/>
              </a:solidFill>
            </a:endParaRPr>
          </a:p>
        </p:txBody>
      </p:sp>
      <p:sp>
        <p:nvSpPr>
          <p:cNvPr id="25" name="橢圓 24"/>
          <p:cNvSpPr/>
          <p:nvPr/>
        </p:nvSpPr>
        <p:spPr>
          <a:xfrm>
            <a:off x="1164542" y="1649436"/>
            <a:ext cx="1814632" cy="651818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tx1"/>
                </a:solidFill>
              </a:rPr>
              <a:t>單字</a:t>
            </a:r>
            <a:r>
              <a:rPr lang="en-US" altLang="zh-TW" sz="1600" dirty="0" smtClean="0">
                <a:solidFill>
                  <a:schemeClr val="tx1"/>
                </a:solidFill>
              </a:rPr>
              <a:t>『</a:t>
            </a:r>
            <a:r>
              <a:rPr lang="zh-TW" altLang="en-US" sz="1600" dirty="0" smtClean="0">
                <a:solidFill>
                  <a:schemeClr val="tx1"/>
                </a:solidFill>
              </a:rPr>
              <a:t>修改</a:t>
            </a:r>
            <a:r>
              <a:rPr lang="en-US" altLang="zh-TW" sz="1600" dirty="0">
                <a:solidFill>
                  <a:schemeClr val="tx1"/>
                </a:solidFill>
              </a:rPr>
              <a:t>』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2" name="橢圓 101"/>
          <p:cNvSpPr/>
          <p:nvPr/>
        </p:nvSpPr>
        <p:spPr>
          <a:xfrm>
            <a:off x="8226924" y="5887663"/>
            <a:ext cx="1863649" cy="656704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tx1"/>
                </a:solidFill>
              </a:rPr>
              <a:t>結束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712607" y="1521685"/>
            <a:ext cx="4364299" cy="9251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dirty="0" smtClean="0">
                <a:solidFill>
                  <a:schemeClr val="tx1"/>
                </a:solidFill>
              </a:rPr>
              <a:t>1.</a:t>
            </a:r>
            <a:r>
              <a:rPr lang="zh-TW" altLang="en-US" sz="1600" dirty="0" smtClean="0">
                <a:solidFill>
                  <a:schemeClr val="tx1"/>
                </a:solidFill>
              </a:rPr>
              <a:t>查詢欲修改的單字資料</a:t>
            </a:r>
            <a:endParaRPr lang="en-US" altLang="zh-TW" sz="1600" dirty="0" smtClean="0">
              <a:solidFill>
                <a:schemeClr val="tx1"/>
              </a:solidFill>
            </a:endParaRPr>
          </a:p>
          <a:p>
            <a:r>
              <a:rPr lang="en-US" altLang="zh-TW" sz="1600" dirty="0" smtClean="0">
                <a:solidFill>
                  <a:schemeClr val="tx1"/>
                </a:solidFill>
              </a:rPr>
              <a:t>2.</a:t>
            </a:r>
            <a:r>
              <a:rPr lang="zh-TW" altLang="en-US" sz="1600" dirty="0" smtClean="0">
                <a:solidFill>
                  <a:schemeClr val="tx1"/>
                </a:solidFill>
              </a:rPr>
              <a:t>鋪陳至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Toplevel</a:t>
            </a:r>
            <a:r>
              <a:rPr lang="zh-TW" altLang="en-US" sz="1600" dirty="0" smtClean="0">
                <a:solidFill>
                  <a:schemeClr val="tx1"/>
                </a:solidFill>
              </a:rPr>
              <a:t>視窗中的</a:t>
            </a:r>
            <a:r>
              <a:rPr lang="en-US" altLang="zh-TW" sz="1600" dirty="0" smtClean="0">
                <a:solidFill>
                  <a:schemeClr val="tx1"/>
                </a:solidFill>
              </a:rPr>
              <a:t>Text</a:t>
            </a:r>
            <a:r>
              <a:rPr lang="zh-TW" altLang="en-US" sz="1600" dirty="0" smtClean="0">
                <a:solidFill>
                  <a:schemeClr val="tx1"/>
                </a:solidFill>
              </a:rPr>
              <a:t>表格</a:t>
            </a:r>
            <a:endParaRPr lang="en-US" altLang="zh-TW" sz="1600" dirty="0" smtClean="0">
              <a:solidFill>
                <a:schemeClr val="tx1"/>
              </a:solidFill>
            </a:endParaRPr>
          </a:p>
          <a:p>
            <a:r>
              <a:rPr lang="en-US" altLang="zh-TW" sz="1600" dirty="0" smtClean="0">
                <a:solidFill>
                  <a:schemeClr val="tx1"/>
                </a:solidFill>
              </a:rPr>
              <a:t>3.</a:t>
            </a:r>
            <a:r>
              <a:rPr lang="zh-TW" altLang="en-US" sz="1600" dirty="0" smtClean="0">
                <a:solidFill>
                  <a:schemeClr val="tx1"/>
                </a:solidFill>
              </a:rPr>
              <a:t>創建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entry_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mapping</a:t>
            </a:r>
            <a:r>
              <a:rPr lang="zh-TW" altLang="en-US" sz="1600" dirty="0" smtClean="0">
                <a:solidFill>
                  <a:schemeClr val="tx1"/>
                </a:solidFill>
              </a:rPr>
              <a:t>、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update_datas</a:t>
            </a:r>
            <a:r>
              <a:rPr lang="zh-TW" altLang="en-US" sz="1600" dirty="0" smtClean="0">
                <a:solidFill>
                  <a:schemeClr val="tx1"/>
                </a:solidFill>
              </a:rPr>
              <a:t>字典參數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cxnSp>
        <p:nvCxnSpPr>
          <p:cNvPr id="58" name="直線單箭頭接點 57"/>
          <p:cNvCxnSpPr>
            <a:stCxn id="25" idx="6"/>
            <a:endCxn id="33" idx="1"/>
          </p:cNvCxnSpPr>
          <p:nvPr/>
        </p:nvCxnSpPr>
        <p:spPr>
          <a:xfrm>
            <a:off x="2979174" y="1975345"/>
            <a:ext cx="733433" cy="8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3033890" y="1676487"/>
            <a:ext cx="631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點擊</a:t>
            </a:r>
            <a:endParaRPr lang="zh-TW" altLang="en-US" sz="1400" dirty="0"/>
          </a:p>
        </p:txBody>
      </p:sp>
      <p:cxnSp>
        <p:nvCxnSpPr>
          <p:cNvPr id="14" name="直線單箭頭接點 13"/>
          <p:cNvCxnSpPr>
            <a:stCxn id="33" idx="3"/>
            <a:endCxn id="24" idx="5"/>
          </p:cNvCxnSpPr>
          <p:nvPr/>
        </p:nvCxnSpPr>
        <p:spPr>
          <a:xfrm>
            <a:off x="8076906" y="1984264"/>
            <a:ext cx="887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平行四邊形 23"/>
          <p:cNvSpPr/>
          <p:nvPr/>
        </p:nvSpPr>
        <p:spPr>
          <a:xfrm>
            <a:off x="8897782" y="1716073"/>
            <a:ext cx="1387721" cy="536381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tx1"/>
                </a:solidFill>
              </a:rPr>
              <a:t>修改資料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肘形接點 12"/>
          <p:cNvCxnSpPr>
            <a:stCxn id="24" idx="2"/>
            <a:endCxn id="32" idx="3"/>
          </p:cNvCxnSpPr>
          <p:nvPr/>
        </p:nvCxnSpPr>
        <p:spPr>
          <a:xfrm>
            <a:off x="10218455" y="1984264"/>
            <a:ext cx="302062" cy="1789935"/>
          </a:xfrm>
          <a:prstGeom prst="bentConnector3">
            <a:avLst>
              <a:gd name="adj1" fmla="val 1756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6131821" y="3389021"/>
            <a:ext cx="631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儲存</a:t>
            </a:r>
            <a:endParaRPr lang="zh-TW" altLang="en-US" sz="1400" dirty="0"/>
          </a:p>
        </p:txBody>
      </p:sp>
      <p:sp>
        <p:nvSpPr>
          <p:cNvPr id="32" name="矩形 31"/>
          <p:cNvSpPr/>
          <p:nvPr/>
        </p:nvSpPr>
        <p:spPr>
          <a:xfrm>
            <a:off x="6784258" y="3311620"/>
            <a:ext cx="3736259" cy="9251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dirty="0" smtClean="0">
                <a:solidFill>
                  <a:schemeClr val="tx1"/>
                </a:solidFill>
              </a:rPr>
              <a:t>1.update_datas</a:t>
            </a:r>
            <a:r>
              <a:rPr lang="zh-TW" altLang="en-US" sz="1600" dirty="0" smtClean="0">
                <a:solidFill>
                  <a:schemeClr val="tx1"/>
                </a:solidFill>
              </a:rPr>
              <a:t>複製原資料</a:t>
            </a:r>
            <a:endParaRPr lang="en-US" altLang="zh-TW" sz="1600" dirty="0" smtClean="0">
              <a:solidFill>
                <a:schemeClr val="tx1"/>
              </a:solidFill>
            </a:endParaRPr>
          </a:p>
          <a:p>
            <a:r>
              <a:rPr lang="en-US" altLang="zh-TW" sz="1600" dirty="0">
                <a:solidFill>
                  <a:schemeClr val="tx1"/>
                </a:solidFill>
              </a:rPr>
              <a:t>2</a:t>
            </a:r>
            <a:r>
              <a:rPr lang="en-US" altLang="zh-TW" sz="1600" dirty="0" smtClean="0">
                <a:solidFill>
                  <a:schemeClr val="tx1"/>
                </a:solidFill>
              </a:rPr>
              <a:t>.</a:t>
            </a:r>
            <a:r>
              <a:rPr lang="zh-TW" altLang="en-US" sz="1600" dirty="0" smtClean="0">
                <a:solidFill>
                  <a:schemeClr val="tx1"/>
                </a:solidFill>
              </a:rPr>
              <a:t>抓取</a:t>
            </a:r>
            <a:r>
              <a:rPr lang="en-US" altLang="zh-TW" sz="1600" dirty="0" smtClean="0">
                <a:solidFill>
                  <a:schemeClr val="tx1"/>
                </a:solidFill>
              </a:rPr>
              <a:t>Text</a:t>
            </a:r>
            <a:r>
              <a:rPr lang="zh-TW" altLang="en-US" sz="1600" dirty="0" smtClean="0">
                <a:solidFill>
                  <a:schemeClr val="tx1"/>
                </a:solidFill>
              </a:rPr>
              <a:t>中的值</a:t>
            </a:r>
            <a:r>
              <a:rPr lang="en-US" altLang="zh-TW" sz="1600" dirty="0" smtClean="0">
                <a:solidFill>
                  <a:schemeClr val="tx1"/>
                </a:solidFill>
              </a:rPr>
              <a:t/>
            </a:r>
            <a:br>
              <a:rPr lang="en-US" altLang="zh-TW" sz="1600" dirty="0" smtClean="0">
                <a:solidFill>
                  <a:schemeClr val="tx1"/>
                </a:solidFill>
              </a:rPr>
            </a:br>
            <a:r>
              <a:rPr lang="en-US" altLang="zh-TW" sz="1600" dirty="0" smtClean="0">
                <a:solidFill>
                  <a:schemeClr val="tx1"/>
                </a:solidFill>
              </a:rPr>
              <a:t>3.</a:t>
            </a:r>
            <a:r>
              <a:rPr lang="zh-TW" altLang="en-US" sz="1600" dirty="0" smtClean="0">
                <a:solidFill>
                  <a:schemeClr val="tx1"/>
                </a:solidFill>
              </a:rPr>
              <a:t>抓取到的值，覆蓋掉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update_datas</a:t>
            </a:r>
            <a:r>
              <a:rPr lang="zh-TW" altLang="en-US" sz="1600" dirty="0" smtClean="0">
                <a:solidFill>
                  <a:schemeClr val="tx1"/>
                </a:solidFill>
              </a:rPr>
              <a:t>資料</a:t>
            </a:r>
            <a:endParaRPr lang="en-US" altLang="zh-TW" sz="1600" dirty="0" smtClean="0">
              <a:solidFill>
                <a:schemeClr val="tx1"/>
              </a:solidFill>
            </a:endParaRPr>
          </a:p>
        </p:txBody>
      </p:sp>
      <p:cxnSp>
        <p:nvCxnSpPr>
          <p:cNvPr id="36" name="直線單箭頭接點 35"/>
          <p:cNvCxnSpPr>
            <a:stCxn id="32" idx="1"/>
          </p:cNvCxnSpPr>
          <p:nvPr/>
        </p:nvCxnSpPr>
        <p:spPr>
          <a:xfrm flipH="1">
            <a:off x="5978013" y="3774199"/>
            <a:ext cx="806245" cy="1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2979174" y="3292403"/>
            <a:ext cx="3018197" cy="9251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dirty="0" smtClean="0">
                <a:solidFill>
                  <a:schemeClr val="tx1"/>
                </a:solidFill>
              </a:rPr>
              <a:t>傳送</a:t>
            </a:r>
            <a:r>
              <a:rPr lang="en-US" altLang="zh-TW" sz="1600" dirty="0" err="1" smtClean="0">
                <a:solidFill>
                  <a:schemeClr val="tx1"/>
                </a:solidFill>
              </a:rPr>
              <a:t>updata_datas</a:t>
            </a:r>
            <a:r>
              <a:rPr lang="zh-TW" altLang="en-US" sz="1600" dirty="0" smtClean="0">
                <a:solidFill>
                  <a:schemeClr val="tx1"/>
                </a:solidFill>
              </a:rPr>
              <a:t>至資料庫回</a:t>
            </a:r>
            <a:r>
              <a:rPr lang="zh-TW" altLang="en-US" sz="1600" dirty="0">
                <a:solidFill>
                  <a:schemeClr val="tx1"/>
                </a:solidFill>
              </a:rPr>
              <a:t>存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cxnSp>
        <p:nvCxnSpPr>
          <p:cNvPr id="38" name="肘形接點 37"/>
          <p:cNvCxnSpPr>
            <a:stCxn id="46" idx="1"/>
            <a:endCxn id="85" idx="1"/>
          </p:cNvCxnSpPr>
          <p:nvPr/>
        </p:nvCxnSpPr>
        <p:spPr>
          <a:xfrm rot="10800000" flipH="1" flipV="1">
            <a:off x="2979174" y="3754981"/>
            <a:ext cx="1646268" cy="1284987"/>
          </a:xfrm>
          <a:prstGeom prst="bentConnector3">
            <a:avLst>
              <a:gd name="adj1" fmla="val -138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4625442" y="5882107"/>
            <a:ext cx="1500827" cy="6622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dirty="0" smtClean="0">
                <a:solidFill>
                  <a:schemeClr val="tx1"/>
                </a:solidFill>
              </a:rPr>
              <a:t>1.</a:t>
            </a:r>
            <a:r>
              <a:rPr lang="zh-TW" altLang="en-US" sz="1600" dirty="0" smtClean="0">
                <a:solidFill>
                  <a:schemeClr val="tx1"/>
                </a:solidFill>
              </a:rPr>
              <a:t>報錯</a:t>
            </a:r>
            <a:endParaRPr lang="en-US" altLang="zh-TW" sz="1600" dirty="0" smtClean="0">
              <a:solidFill>
                <a:schemeClr val="tx1"/>
              </a:solidFill>
            </a:endParaRPr>
          </a:p>
          <a:p>
            <a:r>
              <a:rPr lang="en-US" altLang="zh-TW" sz="1600" dirty="0" smtClean="0">
                <a:solidFill>
                  <a:schemeClr val="tx1"/>
                </a:solidFill>
              </a:rPr>
              <a:t>2.</a:t>
            </a:r>
            <a:r>
              <a:rPr lang="zh-TW" altLang="en-US" sz="1600" dirty="0" smtClean="0">
                <a:solidFill>
                  <a:schemeClr val="tx1"/>
                </a:solidFill>
              </a:rPr>
              <a:t>關閉視窗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cxnSp>
        <p:nvCxnSpPr>
          <p:cNvPr id="97" name="肘形接點 96"/>
          <p:cNvCxnSpPr>
            <a:stCxn id="46" idx="1"/>
            <a:endCxn id="55" idx="1"/>
          </p:cNvCxnSpPr>
          <p:nvPr/>
        </p:nvCxnSpPr>
        <p:spPr>
          <a:xfrm rot="10800000" flipH="1" flipV="1">
            <a:off x="2979174" y="3754981"/>
            <a:ext cx="1646268" cy="2458255"/>
          </a:xfrm>
          <a:prstGeom prst="bentConnector3">
            <a:avLst>
              <a:gd name="adj1" fmla="val -742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橢圓 72"/>
          <p:cNvSpPr/>
          <p:nvPr/>
        </p:nvSpPr>
        <p:spPr>
          <a:xfrm>
            <a:off x="8251779" y="4711617"/>
            <a:ext cx="1863649" cy="656704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tx1"/>
                </a:solidFill>
              </a:rPr>
              <a:t>結束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2810649" y="4755344"/>
            <a:ext cx="661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完成</a:t>
            </a:r>
            <a:endParaRPr lang="zh-TW" altLang="en-US" sz="1400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1822415" y="5905459"/>
            <a:ext cx="573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異常</a:t>
            </a:r>
            <a:endParaRPr lang="zh-TW" altLang="en-US" sz="1400" dirty="0"/>
          </a:p>
        </p:txBody>
      </p:sp>
      <p:cxnSp>
        <p:nvCxnSpPr>
          <p:cNvPr id="111" name="直線單箭頭接點 110"/>
          <p:cNvCxnSpPr>
            <a:stCxn id="55" idx="3"/>
            <a:endCxn id="102" idx="2"/>
          </p:cNvCxnSpPr>
          <p:nvPr/>
        </p:nvCxnSpPr>
        <p:spPr>
          <a:xfrm>
            <a:off x="6126269" y="6213237"/>
            <a:ext cx="2100655" cy="2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4625442" y="4612029"/>
            <a:ext cx="1500827" cy="855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dirty="0" smtClean="0">
                <a:solidFill>
                  <a:schemeClr val="tx1"/>
                </a:solidFill>
              </a:rPr>
              <a:t>1.</a:t>
            </a:r>
            <a:r>
              <a:rPr lang="zh-TW" altLang="en-US" sz="1600" dirty="0" smtClean="0">
                <a:solidFill>
                  <a:schemeClr val="tx1"/>
                </a:solidFill>
              </a:rPr>
              <a:t>更新資料</a:t>
            </a:r>
            <a:endParaRPr lang="en-US" altLang="zh-TW" sz="1600" dirty="0" smtClean="0">
              <a:solidFill>
                <a:schemeClr val="tx1"/>
              </a:solidFill>
            </a:endParaRPr>
          </a:p>
          <a:p>
            <a:r>
              <a:rPr lang="en-US" altLang="zh-TW" sz="1600" dirty="0" smtClean="0">
                <a:solidFill>
                  <a:schemeClr val="tx1"/>
                </a:solidFill>
              </a:rPr>
              <a:t>2.</a:t>
            </a:r>
            <a:r>
              <a:rPr lang="zh-TW" altLang="en-US" sz="1600" dirty="0" smtClean="0">
                <a:solidFill>
                  <a:schemeClr val="tx1"/>
                </a:solidFill>
              </a:rPr>
              <a:t>更新頁面</a:t>
            </a:r>
            <a:endParaRPr lang="en-US" altLang="zh-TW" sz="1600" dirty="0" smtClean="0">
              <a:solidFill>
                <a:schemeClr val="tx1"/>
              </a:solidFill>
            </a:endParaRPr>
          </a:p>
          <a:p>
            <a:r>
              <a:rPr lang="en-US" altLang="zh-TW" sz="1600" dirty="0" smtClean="0">
                <a:solidFill>
                  <a:schemeClr val="tx1"/>
                </a:solidFill>
              </a:rPr>
              <a:t>3.</a:t>
            </a:r>
            <a:r>
              <a:rPr lang="zh-TW" altLang="en-US" sz="1600" dirty="0" smtClean="0">
                <a:solidFill>
                  <a:schemeClr val="tx1"/>
                </a:solidFill>
              </a:rPr>
              <a:t>關閉視窗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cxnSp>
        <p:nvCxnSpPr>
          <p:cNvPr id="118" name="直線單箭頭接點 117"/>
          <p:cNvCxnSpPr>
            <a:stCxn id="85" idx="3"/>
            <a:endCxn id="73" idx="2"/>
          </p:cNvCxnSpPr>
          <p:nvPr/>
        </p:nvCxnSpPr>
        <p:spPr>
          <a:xfrm>
            <a:off x="6126269" y="5039969"/>
            <a:ext cx="21255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65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圓角矩形 8"/>
          <p:cNvSpPr/>
          <p:nvPr/>
        </p:nvSpPr>
        <p:spPr>
          <a:xfrm>
            <a:off x="211393" y="1065412"/>
            <a:ext cx="11847871" cy="567321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SlantDown">
              <a:avLst/>
            </a:prstTxWarp>
          </a:bodyPr>
          <a:lstStyle/>
          <a:p>
            <a:pPr algn="ctr"/>
            <a:r>
              <a:rPr lang="zh-TW" altLang="en-US" sz="10000" dirty="0" smtClean="0">
                <a:solidFill>
                  <a:schemeClr val="tx1">
                    <a:alpha val="5000"/>
                  </a:schemeClr>
                </a:solidFill>
              </a:rPr>
              <a:t>資料修改流程</a:t>
            </a:r>
            <a:endParaRPr lang="zh-TW" altLang="en-US" sz="10000" dirty="0">
              <a:solidFill>
                <a:schemeClr val="tx1">
                  <a:alpha val="5000"/>
                </a:schemeClr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00249" y="47501"/>
            <a:ext cx="9144000" cy="694707"/>
          </a:xfrm>
        </p:spPr>
        <p:txBody>
          <a:bodyPr>
            <a:noAutofit/>
          </a:bodyPr>
          <a:lstStyle/>
          <a:p>
            <a:r>
              <a:rPr lang="zh-TW" altLang="en-US" sz="5000" dirty="0" smtClean="0">
                <a:solidFill>
                  <a:srgbClr val="FF0000"/>
                </a:solidFill>
              </a:rPr>
              <a:t>資料庫</a:t>
            </a:r>
            <a:r>
              <a:rPr lang="en-US" altLang="zh-TW" sz="5000" dirty="0" smtClean="0">
                <a:solidFill>
                  <a:srgbClr val="FF0000"/>
                </a:solidFill>
              </a:rPr>
              <a:t>『</a:t>
            </a:r>
            <a:r>
              <a:rPr lang="zh-TW" altLang="en-US" sz="5000" dirty="0" smtClean="0">
                <a:solidFill>
                  <a:srgbClr val="FF0000"/>
                </a:solidFill>
              </a:rPr>
              <a:t>資料刪除</a:t>
            </a:r>
            <a:r>
              <a:rPr lang="en-US" altLang="zh-TW" sz="5000" dirty="0" smtClean="0">
                <a:solidFill>
                  <a:srgbClr val="FF0000"/>
                </a:solidFill>
              </a:rPr>
              <a:t>』</a:t>
            </a:r>
            <a:r>
              <a:rPr lang="zh-TW" altLang="en-US" sz="5000" dirty="0">
                <a:solidFill>
                  <a:srgbClr val="FF0000"/>
                </a:solidFill>
              </a:rPr>
              <a:t>流程</a:t>
            </a:r>
            <a:endParaRPr lang="zh-TW" altLang="en-US" sz="5000" dirty="0">
              <a:solidFill>
                <a:srgbClr val="FF0000"/>
              </a:solidFill>
            </a:endParaRPr>
          </a:p>
        </p:txBody>
      </p:sp>
      <p:sp>
        <p:nvSpPr>
          <p:cNvPr id="25" name="橢圓 24"/>
          <p:cNvSpPr/>
          <p:nvPr/>
        </p:nvSpPr>
        <p:spPr>
          <a:xfrm>
            <a:off x="328800" y="3507733"/>
            <a:ext cx="1814632" cy="651818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tx1"/>
                </a:solidFill>
              </a:rPr>
              <a:t>單字</a:t>
            </a:r>
            <a:r>
              <a:rPr lang="en-US" altLang="zh-TW" sz="1600" dirty="0" smtClean="0">
                <a:solidFill>
                  <a:schemeClr val="tx1"/>
                </a:solidFill>
              </a:rPr>
              <a:t>『</a:t>
            </a:r>
            <a:r>
              <a:rPr lang="zh-TW" altLang="en-US" sz="1600" dirty="0">
                <a:solidFill>
                  <a:schemeClr val="tx1"/>
                </a:solidFill>
              </a:rPr>
              <a:t>刪除</a:t>
            </a:r>
            <a:r>
              <a:rPr lang="en-US" altLang="zh-TW" sz="1600" dirty="0" smtClean="0">
                <a:solidFill>
                  <a:schemeClr val="tx1"/>
                </a:solidFill>
              </a:rPr>
              <a:t>』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876866" y="3379982"/>
            <a:ext cx="4025380" cy="9251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dirty="0" err="1" smtClean="0">
                <a:solidFill>
                  <a:schemeClr val="tx1"/>
                </a:solidFill>
              </a:rPr>
              <a:t>Toplevel</a:t>
            </a:r>
            <a:r>
              <a:rPr lang="zh-TW" altLang="en-US" sz="1600" dirty="0" smtClean="0">
                <a:solidFill>
                  <a:schemeClr val="tx1"/>
                </a:solidFill>
              </a:rPr>
              <a:t>提示視窗，再次確認</a:t>
            </a:r>
            <a:r>
              <a:rPr lang="en-US" altLang="zh-TW" sz="1600" dirty="0" smtClean="0">
                <a:solidFill>
                  <a:schemeClr val="tx1"/>
                </a:solidFill>
              </a:rPr>
              <a:t>『</a:t>
            </a:r>
            <a:r>
              <a:rPr lang="zh-TW" altLang="en-US" sz="1600" dirty="0" smtClean="0">
                <a:solidFill>
                  <a:schemeClr val="tx1"/>
                </a:solidFill>
              </a:rPr>
              <a:t>是否刪除</a:t>
            </a:r>
            <a:r>
              <a:rPr lang="en-US" altLang="zh-TW" sz="1600" dirty="0" smtClean="0">
                <a:solidFill>
                  <a:schemeClr val="tx1"/>
                </a:solidFill>
              </a:rPr>
              <a:t>』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cxnSp>
        <p:nvCxnSpPr>
          <p:cNvPr id="58" name="直線單箭頭接點 57"/>
          <p:cNvCxnSpPr>
            <a:stCxn id="25" idx="6"/>
            <a:endCxn id="33" idx="1"/>
          </p:cNvCxnSpPr>
          <p:nvPr/>
        </p:nvCxnSpPr>
        <p:spPr>
          <a:xfrm>
            <a:off x="2143432" y="3833642"/>
            <a:ext cx="733433" cy="8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2198148" y="3534784"/>
            <a:ext cx="631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點擊</a:t>
            </a:r>
            <a:endParaRPr lang="zh-TW" altLang="en-US" sz="1400" dirty="0"/>
          </a:p>
        </p:txBody>
      </p:sp>
      <p:sp>
        <p:nvSpPr>
          <p:cNvPr id="26" name="矩形 25"/>
          <p:cNvSpPr/>
          <p:nvPr/>
        </p:nvSpPr>
        <p:spPr>
          <a:xfrm>
            <a:off x="7944466" y="2027751"/>
            <a:ext cx="1527282" cy="9251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dirty="0" smtClean="0">
                <a:solidFill>
                  <a:schemeClr val="tx1"/>
                </a:solidFill>
              </a:rPr>
              <a:t>1.</a:t>
            </a:r>
            <a:r>
              <a:rPr lang="zh-TW" altLang="en-US" sz="1600" dirty="0" smtClean="0">
                <a:solidFill>
                  <a:schemeClr val="tx1"/>
                </a:solidFill>
              </a:rPr>
              <a:t>刪除資料</a:t>
            </a:r>
            <a:endParaRPr lang="en-US" altLang="zh-TW" sz="1600" dirty="0" smtClean="0">
              <a:solidFill>
                <a:schemeClr val="tx1"/>
              </a:solidFill>
            </a:endParaRPr>
          </a:p>
          <a:p>
            <a:r>
              <a:rPr lang="en-US" altLang="zh-TW" sz="1600" dirty="0" smtClean="0">
                <a:solidFill>
                  <a:schemeClr val="tx1"/>
                </a:solidFill>
              </a:rPr>
              <a:t>2.</a:t>
            </a:r>
            <a:r>
              <a:rPr lang="zh-TW" altLang="en-US" sz="1600" dirty="0" smtClean="0">
                <a:solidFill>
                  <a:schemeClr val="tx1"/>
                </a:solidFill>
              </a:rPr>
              <a:t>更新頁面</a:t>
            </a:r>
            <a:endParaRPr lang="en-US" altLang="zh-TW" sz="1600" dirty="0" smtClean="0">
              <a:solidFill>
                <a:schemeClr val="tx1"/>
              </a:solidFill>
            </a:endParaRPr>
          </a:p>
          <a:p>
            <a:r>
              <a:rPr lang="en-US" altLang="zh-TW" sz="1600" dirty="0">
                <a:solidFill>
                  <a:schemeClr val="tx1"/>
                </a:solidFill>
              </a:rPr>
              <a:t>3</a:t>
            </a:r>
            <a:r>
              <a:rPr lang="en-US" altLang="zh-TW" sz="1600" dirty="0" smtClean="0">
                <a:solidFill>
                  <a:schemeClr val="tx1"/>
                </a:solidFill>
              </a:rPr>
              <a:t>.</a:t>
            </a:r>
            <a:r>
              <a:rPr lang="zh-TW" altLang="en-US" sz="1600" dirty="0" smtClean="0">
                <a:solidFill>
                  <a:schemeClr val="tx1"/>
                </a:solidFill>
              </a:rPr>
              <a:t>關閉提示</a:t>
            </a:r>
            <a:r>
              <a:rPr lang="zh-TW" altLang="en-US" sz="1600" dirty="0">
                <a:solidFill>
                  <a:schemeClr val="tx1"/>
                </a:solidFill>
              </a:rPr>
              <a:t>窗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cxnSp>
        <p:nvCxnSpPr>
          <p:cNvPr id="5" name="肘形接點 4"/>
          <p:cNvCxnSpPr>
            <a:stCxn id="33" idx="3"/>
            <a:endCxn id="26" idx="1"/>
          </p:cNvCxnSpPr>
          <p:nvPr/>
        </p:nvCxnSpPr>
        <p:spPr>
          <a:xfrm flipV="1">
            <a:off x="6902246" y="2490330"/>
            <a:ext cx="1042220" cy="13522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/>
          <p:cNvSpPr/>
          <p:nvPr/>
        </p:nvSpPr>
        <p:spPr>
          <a:xfrm>
            <a:off x="9858190" y="2164421"/>
            <a:ext cx="1814632" cy="651818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tx1"/>
                </a:solidFill>
              </a:rPr>
              <a:t>結束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cxnSp>
        <p:nvCxnSpPr>
          <p:cNvPr id="7" name="直線單箭頭接點 6"/>
          <p:cNvCxnSpPr>
            <a:stCxn id="26" idx="3"/>
            <a:endCxn id="28" idx="2"/>
          </p:cNvCxnSpPr>
          <p:nvPr/>
        </p:nvCxnSpPr>
        <p:spPr>
          <a:xfrm>
            <a:off x="9471748" y="2490330"/>
            <a:ext cx="386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7034689" y="2849949"/>
            <a:ext cx="653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YES</a:t>
            </a:r>
            <a:endParaRPr lang="zh-TW" altLang="en-US" sz="1400" dirty="0"/>
          </a:p>
        </p:txBody>
      </p:sp>
      <p:sp>
        <p:nvSpPr>
          <p:cNvPr id="40" name="矩形 39"/>
          <p:cNvSpPr/>
          <p:nvPr/>
        </p:nvSpPr>
        <p:spPr>
          <a:xfrm>
            <a:off x="7944466" y="4294871"/>
            <a:ext cx="1268360" cy="9251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dirty="0" smtClean="0">
                <a:solidFill>
                  <a:schemeClr val="tx1"/>
                </a:solidFill>
              </a:rPr>
              <a:t>關閉提示</a:t>
            </a:r>
            <a:r>
              <a:rPr lang="zh-TW" altLang="en-US" sz="1600" dirty="0">
                <a:solidFill>
                  <a:schemeClr val="tx1"/>
                </a:solidFill>
              </a:rPr>
              <a:t>窗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cxnSp>
        <p:nvCxnSpPr>
          <p:cNvPr id="20" name="肘形接點 19"/>
          <p:cNvCxnSpPr>
            <a:stCxn id="33" idx="3"/>
            <a:endCxn id="40" idx="1"/>
          </p:cNvCxnSpPr>
          <p:nvPr/>
        </p:nvCxnSpPr>
        <p:spPr>
          <a:xfrm>
            <a:off x="6902246" y="3842561"/>
            <a:ext cx="1042220" cy="9148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橢圓 42"/>
          <p:cNvSpPr/>
          <p:nvPr/>
        </p:nvSpPr>
        <p:spPr>
          <a:xfrm>
            <a:off x="9858190" y="4431541"/>
            <a:ext cx="1814632" cy="651818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tx1"/>
                </a:solidFill>
              </a:rPr>
              <a:t>結束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cxnSp>
        <p:nvCxnSpPr>
          <p:cNvPr id="22" name="直線單箭頭接點 21"/>
          <p:cNvCxnSpPr>
            <a:stCxn id="40" idx="3"/>
            <a:endCxn id="43" idx="2"/>
          </p:cNvCxnSpPr>
          <p:nvPr/>
        </p:nvCxnSpPr>
        <p:spPr>
          <a:xfrm>
            <a:off x="9212826" y="4757450"/>
            <a:ext cx="6453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/>
          <p:cNvSpPr txBox="1"/>
          <p:nvPr/>
        </p:nvSpPr>
        <p:spPr>
          <a:xfrm>
            <a:off x="7034689" y="4202180"/>
            <a:ext cx="653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NO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163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380</Words>
  <Application>Microsoft Office PowerPoint</Application>
  <PresentationFormat>寬螢幕</PresentationFormat>
  <Paragraphs>92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王思焰</dc:creator>
  <cp:lastModifiedBy>msi</cp:lastModifiedBy>
  <cp:revision>11</cp:revision>
  <dcterms:created xsi:type="dcterms:W3CDTF">2024-12-18T06:18:11Z</dcterms:created>
  <dcterms:modified xsi:type="dcterms:W3CDTF">2025-01-01T16:18:04Z</dcterms:modified>
</cp:coreProperties>
</file>