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3" r:id="rId6"/>
    <p:sldId id="284" r:id="rId7"/>
    <p:sldId id="285" r:id="rId8"/>
    <p:sldId id="286" r:id="rId9"/>
    <p:sldId id="287" r:id="rId10"/>
    <p:sldId id="288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99" r:id="rId33"/>
    <p:sldId id="301" r:id="rId34"/>
    <p:sldId id="300" r:id="rId35"/>
    <p:sldId id="297" r:id="rId36"/>
    <p:sldId id="298" r:id="rId37"/>
    <p:sldId id="281" r:id="rId38"/>
    <p:sldId id="295" r:id="rId39"/>
    <p:sldId id="290" r:id="rId40"/>
    <p:sldId id="291" r:id="rId41"/>
    <p:sldId id="296" r:id="rId42"/>
    <p:sldId id="292" r:id="rId43"/>
    <p:sldId id="294" r:id="rId44"/>
    <p:sldId id="282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90" autoAdjust="0"/>
    <p:restoredTop sz="94713" autoAdjust="0"/>
  </p:normalViewPr>
  <p:slideViewPr>
    <p:cSldViewPr snapToGrid="0" snapToObjects="1">
      <p:cViewPr>
        <p:scale>
          <a:sx n="65" d="100"/>
          <a:sy n="65" d="100"/>
        </p:scale>
        <p:origin x="-2124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8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8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4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9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9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6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2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1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7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79DB-7559-A349-912D-0A511B6BB3D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3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A79DB-7559-A349-912D-0A511B6BB3D7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9AB8A-0E2F-E249-88A0-FDFECF96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Information Systems and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Test-First Programming</a:t>
            </a:r>
          </a:p>
        </p:txBody>
      </p:sp>
    </p:spTree>
    <p:extLst>
      <p:ext uri="{BB962C8B-B14F-4D97-AF65-F5344CB8AC3E}">
        <p14:creationId xmlns:p14="http://schemas.microsoft.com/office/powerpoint/2010/main" val="12106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the code: </a:t>
            </a:r>
          </a:p>
          <a:p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This method will check whether a and b are equal.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So, what value should we choose for a and b?</a:t>
            </a:r>
          </a:p>
          <a:p>
            <a:r>
              <a:rPr lang="en-US" dirty="0">
                <a:solidFill>
                  <a:srgbClr val="FF0000"/>
                </a:solidFill>
              </a:rPr>
              <a:t>We will talk about the principle in this lecture</a:t>
            </a:r>
          </a:p>
        </p:txBody>
      </p:sp>
    </p:spTree>
    <p:extLst>
      <p:ext uri="{BB962C8B-B14F-4D97-AF65-F5344CB8AC3E}">
        <p14:creationId xmlns:p14="http://schemas.microsoft.com/office/powerpoint/2010/main" val="174627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principle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just to see the program work</a:t>
            </a:r>
          </a:p>
          <a:p>
            <a:r>
              <a:rPr lang="en-US" dirty="0"/>
              <a:t>But to </a:t>
            </a:r>
            <a:r>
              <a:rPr lang="en-US" dirty="0">
                <a:solidFill>
                  <a:srgbClr val="FF0000"/>
                </a:solidFill>
              </a:rPr>
              <a:t>make it fail</a:t>
            </a:r>
          </a:p>
          <a:p>
            <a:r>
              <a:rPr lang="en-US" dirty="0"/>
              <a:t>Need to be brutal</a:t>
            </a:r>
          </a:p>
        </p:txBody>
      </p:sp>
    </p:spTree>
    <p:extLst>
      <p:ext uri="{BB962C8B-B14F-4D97-AF65-F5344CB8AC3E}">
        <p14:creationId xmlns:p14="http://schemas.microsoft.com/office/powerpoint/2010/main" val="366193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Be systematic</a:t>
            </a:r>
          </a:p>
          <a:p>
            <a:pPr lvl="1"/>
            <a:r>
              <a:rPr lang="en-US" dirty="0"/>
              <a:t>No arbitrary test</a:t>
            </a:r>
          </a:p>
          <a:p>
            <a:pPr lvl="1"/>
            <a:r>
              <a:rPr lang="en-US" dirty="0"/>
              <a:t>Exhaustive testing is good but not possible</a:t>
            </a:r>
          </a:p>
          <a:p>
            <a:pPr lvl="1"/>
            <a:r>
              <a:rPr lang="en-US" dirty="0"/>
              <a:t>Solution: </a:t>
            </a:r>
            <a:r>
              <a:rPr lang="en-US" dirty="0">
                <a:solidFill>
                  <a:srgbClr val="FF0000"/>
                </a:solidFill>
              </a:rPr>
              <a:t>Test cases chosen carefully</a:t>
            </a:r>
          </a:p>
        </p:txBody>
      </p:sp>
    </p:spTree>
    <p:extLst>
      <p:ext uri="{BB962C8B-B14F-4D97-AF65-F5344CB8AC3E}">
        <p14:creationId xmlns:p14="http://schemas.microsoft.com/office/powerpoint/2010/main" val="23078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Do it early and often</a:t>
            </a:r>
          </a:p>
          <a:p>
            <a:pPr lvl="1"/>
            <a:r>
              <a:rPr lang="en-US" dirty="0"/>
              <a:t>Test your code as you develop it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Test-first programming: </a:t>
            </a:r>
            <a:r>
              <a:rPr lang="en-US" dirty="0"/>
              <a:t>Write tests before you even write any code</a:t>
            </a:r>
          </a:p>
          <a:p>
            <a:pPr lvl="2"/>
            <a:r>
              <a:rPr lang="en-US" dirty="0"/>
              <a:t>Step 1: write specification</a:t>
            </a:r>
          </a:p>
          <a:p>
            <a:pPr lvl="2"/>
            <a:r>
              <a:rPr lang="en-US" dirty="0"/>
              <a:t>Step 2: write test for the specification</a:t>
            </a:r>
          </a:p>
          <a:p>
            <a:pPr lvl="2"/>
            <a:r>
              <a:rPr lang="en-US" dirty="0"/>
              <a:t>Step 3: write the code</a:t>
            </a:r>
          </a:p>
        </p:txBody>
      </p:sp>
    </p:spTree>
    <p:extLst>
      <p:ext uri="{BB962C8B-B14F-4D97-AF65-F5344CB8AC3E}">
        <p14:creationId xmlns:p14="http://schemas.microsoft.com/office/powerpoint/2010/main" val="164444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Automatic it</a:t>
            </a:r>
          </a:p>
          <a:p>
            <a:pPr lvl="1"/>
            <a:r>
              <a:rPr lang="en-US" dirty="0"/>
              <a:t>NO: Prompts user for input, print result, manually check</a:t>
            </a:r>
          </a:p>
          <a:p>
            <a:pPr lvl="1"/>
            <a:r>
              <a:rPr lang="en-US" dirty="0"/>
              <a:t>YES: A test driver that </a:t>
            </a:r>
            <a:r>
              <a:rPr lang="en-US" dirty="0">
                <a:solidFill>
                  <a:srgbClr val="FF0000"/>
                </a:solidFill>
              </a:rPr>
              <a:t>automatically check </a:t>
            </a:r>
            <a:r>
              <a:rPr lang="en-US" dirty="0"/>
              <a:t>the result</a:t>
            </a:r>
          </a:p>
        </p:txBody>
      </p:sp>
    </p:spTree>
    <p:extLst>
      <p:ext uri="{BB962C8B-B14F-4D97-AF65-F5344CB8AC3E}">
        <p14:creationId xmlns:p14="http://schemas.microsoft.com/office/powerpoint/2010/main" val="256879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testing is 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Exhaustive testing is infeasible</a:t>
            </a:r>
          </a:p>
          <a:p>
            <a:pPr lvl="1"/>
            <a:r>
              <a:rPr lang="en-US" dirty="0"/>
              <a:t>e.g. testing a 32-bit float multiplication a*b, require 2^64 test cases. </a:t>
            </a:r>
          </a:p>
          <a:p>
            <a:pPr marL="0" indent="0">
              <a:buNone/>
            </a:pPr>
            <a:r>
              <a:rPr lang="en-US" dirty="0"/>
              <a:t>2. Statistical testing doesn’t work for software</a:t>
            </a:r>
          </a:p>
          <a:p>
            <a:pPr lvl="1"/>
            <a:r>
              <a:rPr lang="en-US" dirty="0"/>
              <a:t>Other engineering disciplines can test a small random sample (</a:t>
            </a:r>
            <a:r>
              <a:rPr lang="en-US" dirty="0" err="1"/>
              <a:t>e.g</a:t>
            </a:r>
            <a:r>
              <a:rPr lang="en-US" dirty="0"/>
              <a:t> 1% of </a:t>
            </a:r>
            <a:r>
              <a:rPr lang="en-US" dirty="0" err="1"/>
              <a:t>harddrive</a:t>
            </a:r>
            <a:r>
              <a:rPr lang="en-US" dirty="0"/>
              <a:t> manufactured) and infer the defect rate.</a:t>
            </a:r>
          </a:p>
          <a:p>
            <a:pPr lvl="1"/>
            <a:r>
              <a:rPr lang="en-US" dirty="0"/>
              <a:t>NOT TRUE for software: e.g. overflow bugs like </a:t>
            </a:r>
            <a:r>
              <a:rPr lang="en-US" dirty="0" err="1"/>
              <a:t>Ariance</a:t>
            </a:r>
            <a:r>
              <a:rPr lang="en-US" dirty="0"/>
              <a:t> 5 happen abruptly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testing is 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Conflicting situation</a:t>
            </a:r>
          </a:p>
          <a:p>
            <a:pPr lvl="1"/>
            <a:r>
              <a:rPr lang="en-US" dirty="0"/>
              <a:t>increase the </a:t>
            </a:r>
            <a:r>
              <a:rPr lang="en-US" dirty="0">
                <a:solidFill>
                  <a:srgbClr val="FF0000"/>
                </a:solidFill>
              </a:rPr>
              <a:t>chance</a:t>
            </a:r>
            <a:r>
              <a:rPr lang="en-US" dirty="0"/>
              <a:t> of finding bug</a:t>
            </a:r>
          </a:p>
          <a:p>
            <a:pPr lvl="1"/>
            <a:r>
              <a:rPr lang="en-US" dirty="0"/>
              <a:t>decrease </a:t>
            </a:r>
            <a:r>
              <a:rPr lang="en-US" dirty="0">
                <a:solidFill>
                  <a:srgbClr val="FF0000"/>
                </a:solidFill>
              </a:rPr>
              <a:t>cost</a:t>
            </a:r>
            <a:r>
              <a:rPr lang="en-US" dirty="0"/>
              <a:t> to run the test</a:t>
            </a:r>
          </a:p>
        </p:txBody>
      </p:sp>
    </p:spTree>
    <p:extLst>
      <p:ext uri="{BB962C8B-B14F-4D97-AF65-F5344CB8AC3E}">
        <p14:creationId xmlns:p14="http://schemas.microsoft.com/office/powerpoint/2010/main" val="18779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trying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bugs as cheaply and quickly as possible</a:t>
            </a:r>
          </a:p>
        </p:txBody>
      </p:sp>
    </p:spTree>
    <p:extLst>
      <p:ext uri="{BB962C8B-B14F-4D97-AF65-F5344CB8AC3E}">
        <p14:creationId xmlns:p14="http://schemas.microsoft.com/office/powerpoint/2010/main" val="168061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Notions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input chosen?</a:t>
            </a:r>
          </a:p>
          <a:p>
            <a:pPr lvl="1"/>
            <a:r>
              <a:rPr lang="en-US" dirty="0"/>
              <a:t>Random: surprisingly effective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Systematic</a:t>
            </a:r>
            <a:r>
              <a:rPr lang="en-US" dirty="0"/>
              <a:t>: </a:t>
            </a:r>
            <a:r>
              <a:rPr lang="en-US" u="sng" dirty="0"/>
              <a:t>partition</a:t>
            </a:r>
            <a:r>
              <a:rPr lang="en-US" dirty="0"/>
              <a:t> large input space into a few </a:t>
            </a:r>
            <a:r>
              <a:rPr lang="en-US" u="sng" dirty="0"/>
              <a:t>subdomains</a:t>
            </a:r>
          </a:p>
          <a:p>
            <a:pPr lvl="1"/>
            <a:r>
              <a:rPr lang="en-US" dirty="0"/>
              <a:t>Arbitrary: not useful</a:t>
            </a:r>
          </a:p>
          <a:p>
            <a:r>
              <a:rPr lang="en-US" dirty="0"/>
              <a:t>How are output checked?</a:t>
            </a:r>
          </a:p>
          <a:p>
            <a:pPr lvl="1"/>
            <a:r>
              <a:rPr lang="en-US" dirty="0"/>
              <a:t>Automatic checked</a:t>
            </a:r>
          </a:p>
          <a:p>
            <a:pPr lvl="1"/>
            <a:r>
              <a:rPr lang="en-US" dirty="0"/>
              <a:t>Sometimes hard (e.g. need to check GUI with eye)</a:t>
            </a:r>
          </a:p>
        </p:txBody>
      </p:sp>
    </p:spTree>
    <p:extLst>
      <p:ext uri="{BB962C8B-B14F-4D97-AF65-F5344CB8AC3E}">
        <p14:creationId xmlns:p14="http://schemas.microsoft.com/office/powerpoint/2010/main" val="302144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Notion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good is the test?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Coverage</a:t>
            </a:r>
            <a:r>
              <a:rPr lang="en-US" dirty="0"/>
              <a:t>: how much of the specification or code is exercised by tests</a:t>
            </a:r>
          </a:p>
          <a:p>
            <a:r>
              <a:rPr lang="en-US" dirty="0"/>
              <a:t>When to do the test?</a:t>
            </a:r>
          </a:p>
          <a:p>
            <a:pPr lvl="1"/>
            <a:r>
              <a:rPr lang="en-US" dirty="0"/>
              <a:t>Test-first programming: </a:t>
            </a:r>
            <a:r>
              <a:rPr lang="en-US" dirty="0">
                <a:solidFill>
                  <a:srgbClr val="FF0000"/>
                </a:solidFill>
              </a:rPr>
              <a:t>test are written before the code</a:t>
            </a:r>
          </a:p>
          <a:p>
            <a:pPr lvl="1"/>
            <a:r>
              <a:rPr lang="en-US" dirty="0"/>
              <a:t>Regression testing: run test </a:t>
            </a:r>
            <a:r>
              <a:rPr lang="en-US" dirty="0">
                <a:solidFill>
                  <a:srgbClr val="FF0000"/>
                </a:solidFill>
              </a:rPr>
              <a:t>after every changes </a:t>
            </a:r>
            <a:r>
              <a:rPr lang="en-US" dirty="0"/>
              <a:t>to the code</a:t>
            </a:r>
          </a:p>
        </p:txBody>
      </p:sp>
    </p:spTree>
    <p:extLst>
      <p:ext uri="{BB962C8B-B14F-4D97-AF65-F5344CB8AC3E}">
        <p14:creationId xmlns:p14="http://schemas.microsoft.com/office/powerpoint/2010/main" val="303094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testing is important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127506" cy="4525963"/>
          </a:xfrm>
        </p:spPr>
        <p:txBody>
          <a:bodyPr/>
          <a:lstStyle/>
          <a:p>
            <a:r>
              <a:rPr lang="en-US" dirty="0" err="1"/>
              <a:t>Ariane</a:t>
            </a:r>
            <a:r>
              <a:rPr lang="en-US" dirty="0"/>
              <a:t> 5, 1990s</a:t>
            </a:r>
          </a:p>
          <a:p>
            <a:r>
              <a:rPr lang="en-US" dirty="0"/>
              <a:t>Explode 37s after launch</a:t>
            </a:r>
          </a:p>
          <a:p>
            <a:r>
              <a:rPr lang="en-US" dirty="0"/>
              <a:t>WHY? </a:t>
            </a:r>
          </a:p>
          <a:p>
            <a:r>
              <a:rPr lang="en-US" dirty="0"/>
              <a:t>Reuse old software from </a:t>
            </a:r>
            <a:r>
              <a:rPr lang="en-US" dirty="0" err="1"/>
              <a:t>Ariane</a:t>
            </a:r>
            <a:r>
              <a:rPr lang="en-US" dirty="0"/>
              <a:t> 4 </a:t>
            </a:r>
            <a:r>
              <a:rPr lang="en-US" dirty="0">
                <a:solidFill>
                  <a:srgbClr val="FF0000"/>
                </a:solidFill>
              </a:rPr>
              <a:t>without enough testing</a:t>
            </a:r>
          </a:p>
          <a:p>
            <a:r>
              <a:rPr lang="en-US" dirty="0"/>
              <a:t>64-bit float -&gt; 16-bit integer.  Cause overflow. </a:t>
            </a:r>
          </a:p>
          <a:p>
            <a:r>
              <a:rPr lang="en-US" dirty="0">
                <a:solidFill>
                  <a:srgbClr val="FF0000"/>
                </a:solidFill>
              </a:rPr>
              <a:t>Cost: $1 billion</a:t>
            </a:r>
          </a:p>
        </p:txBody>
      </p:sp>
      <p:pic>
        <p:nvPicPr>
          <p:cNvPr id="6" name="Content Placeholder 6" descr="images.jpe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26" r="-18526"/>
          <a:stretch>
            <a:fillRect/>
          </a:stretch>
        </p:blipFill>
        <p:spPr>
          <a:xfrm>
            <a:off x="5648322" y="1356844"/>
            <a:ext cx="3392439" cy="4110524"/>
          </a:xfrm>
        </p:spPr>
      </p:pic>
    </p:spTree>
    <p:extLst>
      <p:ext uri="{BB962C8B-B14F-4D97-AF65-F5344CB8AC3E}">
        <p14:creationId xmlns:p14="http://schemas.microsoft.com/office/powerpoint/2010/main" val="361204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Key Idea #1: Divide input space into subdomains</a:t>
            </a:r>
          </a:p>
          <a:p>
            <a:pPr lvl="1"/>
            <a:r>
              <a:rPr lang="en-US" dirty="0"/>
              <a:t>Small enough to run quickly</a:t>
            </a:r>
          </a:p>
          <a:p>
            <a:pPr lvl="1"/>
            <a:r>
              <a:rPr lang="en-US" dirty="0"/>
              <a:t>Large enough to validate the program</a:t>
            </a:r>
          </a:p>
        </p:txBody>
      </p:sp>
      <p:pic>
        <p:nvPicPr>
          <p:cNvPr id="4" name="Picture 3" descr="Screen Shot 2013-07-09 at 1.15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643" y="3387103"/>
            <a:ext cx="3187921" cy="252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0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space is very large, but program is small</a:t>
            </a:r>
          </a:p>
          <a:p>
            <a:pPr lvl="1"/>
            <a:r>
              <a:rPr lang="en-US" dirty="0"/>
              <a:t>So behaviour must be the </a:t>
            </a:r>
            <a:r>
              <a:rPr lang="en-US" dirty="0">
                <a:solidFill>
                  <a:srgbClr val="FF0000"/>
                </a:solidFill>
              </a:rPr>
              <a:t>same</a:t>
            </a:r>
            <a:r>
              <a:rPr lang="en-US" dirty="0"/>
              <a:t> for whole sets of inputs</a:t>
            </a:r>
          </a:p>
          <a:p>
            <a:r>
              <a:rPr lang="en-US" dirty="0"/>
              <a:t>Ideal test suite</a:t>
            </a:r>
          </a:p>
          <a:p>
            <a:pPr lvl="1"/>
            <a:r>
              <a:rPr lang="en-US" dirty="0"/>
              <a:t>Identify sets of inputs with the </a:t>
            </a:r>
            <a:r>
              <a:rPr lang="en-US" dirty="0">
                <a:solidFill>
                  <a:srgbClr val="FF0000"/>
                </a:solidFill>
              </a:rPr>
              <a:t>same behaviour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Try</a:t>
            </a:r>
            <a:r>
              <a:rPr lang="en-US" dirty="0"/>
              <a:t> one input from </a:t>
            </a:r>
            <a:r>
              <a:rPr lang="en-US" dirty="0">
                <a:solidFill>
                  <a:srgbClr val="FF0000"/>
                </a:solidFill>
              </a:rPr>
              <a:t>each set</a:t>
            </a:r>
          </a:p>
        </p:txBody>
      </p:sp>
    </p:spTree>
    <p:extLst>
      <p:ext uri="{BB962C8B-B14F-4D97-AF65-F5344CB8AC3E}">
        <p14:creationId xmlns:p14="http://schemas.microsoft.com/office/powerpoint/2010/main" val="165073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  <a:p>
            <a:r>
              <a:rPr lang="en-US" dirty="0"/>
              <a:t>Multiply: Integer x Integer -&gt; Integer</a:t>
            </a:r>
          </a:p>
          <a:p>
            <a:pPr lvl="1"/>
            <a:r>
              <a:rPr lang="en-US" dirty="0"/>
              <a:t>Partition Integer into:</a:t>
            </a:r>
          </a:p>
          <a:p>
            <a:pPr lvl="2"/>
            <a:r>
              <a:rPr lang="en-US" dirty="0" err="1"/>
              <a:t>BigNeg</a:t>
            </a:r>
            <a:r>
              <a:rPr lang="en-US" dirty="0"/>
              <a:t>, </a:t>
            </a:r>
            <a:r>
              <a:rPr lang="en-US" dirty="0" err="1"/>
              <a:t>SmallNeg</a:t>
            </a:r>
            <a:r>
              <a:rPr lang="en-US" dirty="0"/>
              <a:t>, -1, 0, 1, </a:t>
            </a:r>
            <a:r>
              <a:rPr lang="en-US" dirty="0" err="1"/>
              <a:t>SmallPos</a:t>
            </a:r>
            <a:r>
              <a:rPr lang="en-US" dirty="0"/>
              <a:t>, </a:t>
            </a:r>
            <a:r>
              <a:rPr lang="en-US" dirty="0" err="1"/>
              <a:t>BigPos</a:t>
            </a:r>
            <a:endParaRPr lang="en-US" dirty="0"/>
          </a:p>
          <a:p>
            <a:pPr lvl="1"/>
            <a:r>
              <a:rPr lang="en-US" dirty="0"/>
              <a:t>Pick a value from each class</a:t>
            </a:r>
          </a:p>
          <a:p>
            <a:pPr lvl="2"/>
            <a:r>
              <a:rPr lang="en-US" dirty="0"/>
              <a:t>-265, -9, -1, 0, 1, 9, 265</a:t>
            </a:r>
          </a:p>
          <a:p>
            <a:pPr lvl="1"/>
            <a:r>
              <a:rPr lang="en-US" dirty="0"/>
              <a:t>Test all 7 x 7 = 49 combinations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0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  <a:p>
            <a:r>
              <a:rPr lang="en-US" dirty="0"/>
              <a:t>Max: </a:t>
            </a:r>
            <a:r>
              <a:rPr lang="en-US" dirty="0" err="1"/>
              <a:t>int</a:t>
            </a:r>
            <a:r>
              <a:rPr lang="en-US" dirty="0"/>
              <a:t> x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</a:t>
            </a:r>
            <a:r>
              <a:rPr lang="en-US" dirty="0" err="1">
                <a:sym typeface="Wingdings"/>
              </a:rPr>
              <a:t>int</a:t>
            </a:r>
            <a:endParaRPr lang="en-US" dirty="0"/>
          </a:p>
          <a:p>
            <a:pPr lvl="1"/>
            <a:r>
              <a:rPr lang="en-US" dirty="0"/>
              <a:t>Partition </a:t>
            </a:r>
            <a:r>
              <a:rPr lang="en-US" dirty="0" err="1"/>
              <a:t>int</a:t>
            </a:r>
            <a:r>
              <a:rPr lang="en-US" dirty="0"/>
              <a:t> into:</a:t>
            </a:r>
          </a:p>
          <a:p>
            <a:pPr lvl="2"/>
            <a:r>
              <a:rPr lang="en-US" dirty="0"/>
              <a:t>a&lt;b, a=b, a&gt;b</a:t>
            </a:r>
          </a:p>
          <a:p>
            <a:pPr lvl="1"/>
            <a:r>
              <a:rPr lang="en-US" dirty="0"/>
              <a:t>Pick a value from each class</a:t>
            </a:r>
          </a:p>
          <a:p>
            <a:pPr lvl="2"/>
            <a:r>
              <a:rPr lang="en-US" dirty="0"/>
              <a:t>(1,2), (1,1), (2,1)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0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3</a:t>
            </a:r>
          </a:p>
          <a:p>
            <a:r>
              <a:rPr lang="en-US" dirty="0"/>
              <a:t>Intersect: Set x Set </a:t>
            </a:r>
            <a:r>
              <a:rPr lang="en-US" dirty="0">
                <a:sym typeface="Wingdings"/>
              </a:rPr>
              <a:t> Set</a:t>
            </a:r>
            <a:endParaRPr lang="en-US" dirty="0"/>
          </a:p>
          <a:p>
            <a:pPr lvl="1"/>
            <a:r>
              <a:rPr lang="en-US" dirty="0"/>
              <a:t>Partition Set into:</a:t>
            </a:r>
          </a:p>
          <a:p>
            <a:pPr lvl="2"/>
            <a:r>
              <a:rPr lang="en-US" dirty="0">
                <a:sym typeface="Symbol"/>
              </a:rPr>
              <a:t></a:t>
            </a:r>
            <a:r>
              <a:rPr lang="en-US" dirty="0"/>
              <a:t>,  singleton, many</a:t>
            </a:r>
          </a:p>
          <a:p>
            <a:pPr lvl="1"/>
            <a:r>
              <a:rPr lang="en-US" dirty="0"/>
              <a:t>partition whole input space into:</a:t>
            </a:r>
          </a:p>
          <a:p>
            <a:pPr lvl="2"/>
            <a:r>
              <a:rPr lang="en-US" dirty="0"/>
              <a:t>this=that, </a:t>
            </a:r>
            <a:r>
              <a:rPr lang="en-US" dirty="0" err="1"/>
              <a:t>this</a:t>
            </a:r>
            <a:r>
              <a:rPr lang="en-US" dirty="0" err="1">
                <a:sym typeface="Symbol"/>
              </a:rPr>
              <a:t></a:t>
            </a:r>
            <a:r>
              <a:rPr lang="en-US" dirty="0" err="1"/>
              <a:t>that</a:t>
            </a:r>
            <a:r>
              <a:rPr lang="en-US" dirty="0"/>
              <a:t>, </a:t>
            </a:r>
            <a:r>
              <a:rPr lang="en-US" dirty="0" err="1"/>
              <a:t>this</a:t>
            </a:r>
            <a:r>
              <a:rPr lang="en-US" dirty="0" err="1">
                <a:sym typeface="Symbol"/>
              </a:rPr>
              <a:t></a:t>
            </a:r>
            <a:r>
              <a:rPr lang="en-US" dirty="0" err="1"/>
              <a:t>that</a:t>
            </a:r>
            <a:r>
              <a:rPr lang="en-US" dirty="0"/>
              <a:t>, </a:t>
            </a:r>
            <a:r>
              <a:rPr lang="en-US" dirty="0" err="1"/>
              <a:t>this</a:t>
            </a:r>
            <a:r>
              <a:rPr lang="en-US" dirty="0" err="1">
                <a:sym typeface="Symbol"/>
              </a:rPr>
              <a:t></a:t>
            </a:r>
            <a:r>
              <a:rPr lang="en-US" dirty="0" err="1"/>
              <a:t>that</a:t>
            </a:r>
            <a:r>
              <a:rPr lang="en-US" dirty="0"/>
              <a:t> ≠ </a:t>
            </a:r>
            <a:r>
              <a:rPr lang="en-US" dirty="0">
                <a:sym typeface="Symbol"/>
              </a:rPr>
              <a:t></a:t>
            </a:r>
            <a:r>
              <a:rPr lang="en-US" dirty="0"/>
              <a:t>, </a:t>
            </a:r>
            <a:r>
              <a:rPr lang="en-US" dirty="0" err="1"/>
              <a:t>this</a:t>
            </a:r>
            <a:r>
              <a:rPr lang="en-US" dirty="0" err="1">
                <a:sym typeface="Symbol"/>
              </a:rPr>
              <a:t></a:t>
            </a:r>
            <a:r>
              <a:rPr lang="en-US" dirty="0" err="1"/>
              <a:t>that</a:t>
            </a:r>
            <a:r>
              <a:rPr lang="en-US" dirty="0"/>
              <a:t>=</a:t>
            </a:r>
            <a:r>
              <a:rPr lang="en-US" dirty="0">
                <a:sym typeface="Symbol"/>
              </a:rPr>
              <a:t></a:t>
            </a:r>
            <a:endParaRPr lang="en-US" dirty="0"/>
          </a:p>
          <a:p>
            <a:pPr lvl="1"/>
            <a:r>
              <a:rPr lang="en-US" dirty="0"/>
              <a:t>pick values that cover both partitions</a:t>
            </a:r>
          </a:p>
          <a:p>
            <a:pPr lvl="2"/>
            <a:r>
              <a:rPr lang="en-US" dirty="0"/>
              <a:t>{},{}       {},{2}        {},{2,3,4}</a:t>
            </a:r>
          </a:p>
          <a:p>
            <a:pPr lvl="2"/>
            <a:r>
              <a:rPr lang="en-US" dirty="0"/>
              <a:t>{5},{}     {5},{2}     {4},{2,3,4}</a:t>
            </a:r>
          </a:p>
          <a:p>
            <a:pPr lvl="2"/>
            <a:r>
              <a:rPr lang="en-US" dirty="0"/>
              <a:t>{2,3},{}  {2,3},{2}   {1,2},{2,3}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5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Key Idea #2: Boundary testing</a:t>
            </a:r>
          </a:p>
          <a:p>
            <a:pPr lvl="1"/>
            <a:r>
              <a:rPr lang="en-US" dirty="0"/>
              <a:t>Include classes at boundaries of the input space</a:t>
            </a:r>
          </a:p>
          <a:p>
            <a:pPr lvl="1"/>
            <a:r>
              <a:rPr lang="en-US" dirty="0"/>
              <a:t>Such as zero, min/max, empty set, null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Reason: bugs often occur at boundaries</a:t>
            </a:r>
          </a:p>
          <a:p>
            <a:pPr lvl="2"/>
            <a:r>
              <a:rPr lang="en-US" dirty="0"/>
              <a:t>Overflow</a:t>
            </a:r>
          </a:p>
          <a:p>
            <a:pPr lvl="2"/>
            <a:r>
              <a:rPr lang="en-US" dirty="0"/>
              <a:t>Forgot to handle empty container</a:t>
            </a:r>
          </a:p>
          <a:p>
            <a:pPr lvl="2"/>
            <a:r>
              <a:rPr lang="en-US" dirty="0"/>
              <a:t>Off-by-1 error</a:t>
            </a:r>
          </a:p>
        </p:txBody>
      </p:sp>
    </p:spTree>
    <p:extLst>
      <p:ext uri="{BB962C8B-B14F-4D97-AF65-F5344CB8AC3E}">
        <p14:creationId xmlns:p14="http://schemas.microsoft.com/office/powerpoint/2010/main" val="30882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Blackbox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whitebox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Blackbox</a:t>
            </a:r>
            <a:r>
              <a:rPr lang="en-US" dirty="0"/>
              <a:t> testing</a:t>
            </a:r>
          </a:p>
          <a:p>
            <a:pPr lvl="1"/>
            <a:r>
              <a:rPr lang="en-US" dirty="0"/>
              <a:t>Choosing test data only from spec, without looking at implementation</a:t>
            </a:r>
          </a:p>
          <a:p>
            <a:r>
              <a:rPr lang="en-US" dirty="0" err="1"/>
              <a:t>Whitebox</a:t>
            </a:r>
            <a:r>
              <a:rPr lang="en-US" dirty="0"/>
              <a:t> testing</a:t>
            </a:r>
          </a:p>
          <a:p>
            <a:pPr lvl="1"/>
            <a:r>
              <a:rPr lang="en-US" dirty="0"/>
              <a:t>Choosing test data </a:t>
            </a:r>
            <a:r>
              <a:rPr lang="en-US" dirty="0">
                <a:solidFill>
                  <a:srgbClr val="FF0000"/>
                </a:solidFill>
              </a:rPr>
              <a:t>with knowledge of implementation</a:t>
            </a:r>
          </a:p>
          <a:p>
            <a:pPr lvl="1"/>
            <a:r>
              <a:rPr lang="en-US" dirty="0"/>
              <a:t>e.g. if implementation does </a:t>
            </a:r>
            <a:r>
              <a:rPr lang="en-US" u="sng" dirty="0"/>
              <a:t>caching</a:t>
            </a:r>
            <a:r>
              <a:rPr lang="en-US" dirty="0"/>
              <a:t>, should </a:t>
            </a:r>
            <a:r>
              <a:rPr lang="en-US" u="sng" dirty="0"/>
              <a:t>test repeated input </a:t>
            </a:r>
          </a:p>
        </p:txBody>
      </p:sp>
    </p:spTree>
    <p:extLst>
      <p:ext uri="{BB962C8B-B14F-4D97-AF65-F5344CB8AC3E}">
        <p14:creationId xmlns:p14="http://schemas.microsoft.com/office/powerpoint/2010/main" val="268804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Blackbox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whitebox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Good test should be modular – depending only on spec, not on the implementation</a:t>
            </a:r>
          </a:p>
          <a:p>
            <a:pPr marL="0" lvl="0" indent="0">
              <a:buNone/>
            </a:pPr>
            <a:r>
              <a:rPr lang="en-US" b="1" dirty="0"/>
              <a:t>	max : List&lt;</a:t>
            </a:r>
            <a:r>
              <a:rPr lang="en-US" b="1" dirty="0" err="1"/>
              <a:t>int</a:t>
            </a:r>
            <a:r>
              <a:rPr lang="en-US" b="1" dirty="0"/>
              <a:t>&gt;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</a:t>
            </a:r>
            <a:r>
              <a:rPr lang="en-US" b="1" dirty="0"/>
              <a:t> </a:t>
            </a:r>
            <a:r>
              <a:rPr lang="en-US" b="1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/**</a:t>
            </a:r>
          </a:p>
          <a:p>
            <a:pPr marL="0" indent="0">
              <a:buNone/>
            </a:pPr>
            <a:r>
              <a:rPr lang="en-US" dirty="0"/>
              <a:t>	 * Find the largest element in a list.</a:t>
            </a:r>
          </a:p>
          <a:p>
            <a:pPr marL="0" indent="0">
              <a:buNone/>
            </a:pPr>
            <a:r>
              <a:rPr lang="en-US" dirty="0"/>
              <a:t>	 * </a:t>
            </a:r>
            <a:r>
              <a:rPr lang="en-US" b="1" dirty="0"/>
              <a:t>@</a:t>
            </a:r>
            <a:r>
              <a:rPr lang="en-US" b="1" dirty="0" err="1"/>
              <a:t>param</a:t>
            </a:r>
            <a:r>
              <a:rPr lang="en-US" dirty="0"/>
              <a:t> l list of elements.  </a:t>
            </a:r>
            <a:r>
              <a:rPr lang="en-US" dirty="0">
                <a:solidFill>
                  <a:srgbClr val="FF0000"/>
                </a:solidFill>
              </a:rPr>
              <a:t>Requires l to be nonempty </a:t>
            </a:r>
          </a:p>
          <a:p>
            <a:pPr marL="0" indent="0">
              <a:buNone/>
            </a:pPr>
            <a:r>
              <a:rPr lang="en-US" dirty="0"/>
              <a:t>	 * and all elements to be </a:t>
            </a:r>
            <a:r>
              <a:rPr lang="en-US" dirty="0">
                <a:solidFill>
                  <a:srgbClr val="FF0000"/>
                </a:solidFill>
              </a:rPr>
              <a:t>nonnegative.</a:t>
            </a:r>
          </a:p>
          <a:p>
            <a:pPr marL="0" indent="0">
              <a:buNone/>
            </a:pPr>
            <a:r>
              <a:rPr lang="en-US" dirty="0"/>
              <a:t>	 * </a:t>
            </a:r>
            <a:r>
              <a:rPr lang="en-US" b="1" dirty="0"/>
              <a:t>@return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largest element </a:t>
            </a:r>
            <a:r>
              <a:rPr lang="en-US" dirty="0"/>
              <a:t>in l</a:t>
            </a:r>
          </a:p>
          <a:p>
            <a:pPr marL="0" indent="0">
              <a:buNone/>
            </a:pPr>
            <a:r>
              <a:rPr lang="en-US" dirty="0"/>
              <a:t>	 */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max(List&lt;Integer&gt; l) { ... }</a:t>
            </a:r>
          </a:p>
          <a:p>
            <a:pPr marL="0" lvl="0" indent="0">
              <a:buNone/>
            </a:pPr>
            <a:r>
              <a:rPr lang="en-US" dirty="0"/>
              <a:t>		list length: </a:t>
            </a:r>
            <a:r>
              <a:rPr lang="en-US" strike="sngStrike" dirty="0"/>
              <a:t>length 0</a:t>
            </a:r>
            <a:r>
              <a:rPr lang="en-US" dirty="0"/>
              <a:t>, length 1, length 2+ </a:t>
            </a:r>
          </a:p>
          <a:p>
            <a:pPr marL="0" lvl="0" indent="0">
              <a:buNone/>
            </a:pPr>
            <a:r>
              <a:rPr lang="en-US" dirty="0"/>
              <a:t>		max position: start, middle, end of list</a:t>
            </a:r>
          </a:p>
          <a:p>
            <a:pPr marL="0" lvl="0" indent="0">
              <a:buNone/>
            </a:pPr>
            <a:r>
              <a:rPr lang="en-US" dirty="0"/>
              <a:t>		value of max: </a:t>
            </a:r>
            <a:r>
              <a:rPr lang="en-US" strike="sngStrike" dirty="0"/>
              <a:t>MIN_INT</a:t>
            </a:r>
            <a:r>
              <a:rPr lang="en-US" dirty="0"/>
              <a:t>, </a:t>
            </a:r>
            <a:r>
              <a:rPr lang="en-US" strike="sngStrike" dirty="0"/>
              <a:t>negative</a:t>
            </a:r>
            <a:r>
              <a:rPr lang="en-US" dirty="0"/>
              <a:t>, 0, positive, MAX_INT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2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kinds of coverage:</a:t>
            </a:r>
          </a:p>
          <a:p>
            <a:pPr lvl="1"/>
            <a:r>
              <a:rPr lang="en-US" u="sng" dirty="0"/>
              <a:t>all-statements</a:t>
            </a:r>
            <a:r>
              <a:rPr lang="en-US" dirty="0"/>
              <a:t>: is every statement run by some test case?</a:t>
            </a:r>
          </a:p>
          <a:p>
            <a:pPr lvl="1"/>
            <a:r>
              <a:rPr lang="en-US" u="sng" dirty="0"/>
              <a:t>all-branches</a:t>
            </a:r>
            <a:r>
              <a:rPr lang="en-US" dirty="0"/>
              <a:t>: if every direction of an if or while statement (true or false) taken by some test case?</a:t>
            </a:r>
          </a:p>
          <a:p>
            <a:pPr lvl="1"/>
            <a:r>
              <a:rPr lang="en-US" u="sng" dirty="0"/>
              <a:t>all-paths</a:t>
            </a:r>
            <a:r>
              <a:rPr lang="en-US" dirty="0"/>
              <a:t>: is every possible combination of branches – every path through the program – taken by some test case?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8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industry practice</a:t>
            </a:r>
          </a:p>
          <a:p>
            <a:pPr lvl="1"/>
            <a:r>
              <a:rPr lang="en-US" dirty="0"/>
              <a:t>all-statements is common goal, rarely achieved (due to unreachable code)</a:t>
            </a:r>
          </a:p>
          <a:p>
            <a:pPr lvl="1"/>
            <a:r>
              <a:rPr lang="en-US" dirty="0"/>
              <a:t>all branches if possible: safety critical industry has more arduous criteria (</a:t>
            </a:r>
            <a:r>
              <a:rPr lang="en-US" dirty="0" err="1"/>
              <a:t>eg</a:t>
            </a:r>
            <a:r>
              <a:rPr lang="en-US" dirty="0"/>
              <a:t>, “MCDC”, modified decision/condition coverage)</a:t>
            </a:r>
          </a:p>
          <a:p>
            <a:pPr lvl="1"/>
            <a:r>
              <a:rPr lang="en-US" dirty="0"/>
              <a:t>all-paths is infeasible</a:t>
            </a:r>
          </a:p>
        </p:txBody>
      </p:sp>
    </p:spTree>
    <p:extLst>
      <p:ext uri="{BB962C8B-B14F-4D97-AF65-F5344CB8AC3E}">
        <p14:creationId xmlns:p14="http://schemas.microsoft.com/office/powerpoint/2010/main" val="178939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Principle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030476" cy="4525963"/>
          </a:xfrm>
          <a:prstGeom prst="wedgeRectCallout">
            <a:avLst/>
          </a:prstGeo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Testing</a:t>
            </a:r>
            <a:r>
              <a:rPr lang="en-US" dirty="0"/>
              <a:t> is only one part of a more general process called </a:t>
            </a:r>
            <a:r>
              <a:rPr lang="en-US" dirty="0">
                <a:solidFill>
                  <a:srgbClr val="FF0000"/>
                </a:solidFill>
              </a:rPr>
              <a:t>validation</a:t>
            </a:r>
          </a:p>
          <a:p>
            <a:pPr lvl="1"/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26532" y="3386667"/>
            <a:ext cx="8060268" cy="1879600"/>
          </a:xfrm>
          <a:prstGeom prst="wedgeRoundRectCallout">
            <a:avLst>
              <a:gd name="adj1" fmla="val 3213"/>
              <a:gd name="adj2" fmla="val -8632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Validation: </a:t>
            </a:r>
          </a:p>
          <a:p>
            <a:r>
              <a:rPr lang="en-US" sz="2800" dirty="0"/>
              <a:t>1. Uncover problems in a program</a:t>
            </a:r>
          </a:p>
          <a:p>
            <a:r>
              <a:rPr lang="en-US" sz="2800" dirty="0"/>
              <a:t>2. Increase confidence in the program’s correctness</a:t>
            </a:r>
          </a:p>
        </p:txBody>
      </p:sp>
    </p:spTree>
    <p:extLst>
      <p:ext uri="{BB962C8B-B14F-4D97-AF65-F5344CB8AC3E}">
        <p14:creationId xmlns:p14="http://schemas.microsoft.com/office/powerpoint/2010/main" val="218014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all your tests after every change</a:t>
            </a:r>
          </a:p>
          <a:p>
            <a:r>
              <a:rPr lang="en-US" dirty="0"/>
              <a:t>whenever you find and fix a bug</a:t>
            </a:r>
          </a:p>
          <a:p>
            <a:pPr lvl="1"/>
            <a:r>
              <a:rPr lang="en-US" dirty="0"/>
              <a:t>store the input that elicited the bug</a:t>
            </a:r>
          </a:p>
          <a:p>
            <a:pPr lvl="1"/>
            <a:r>
              <a:rPr lang="en-US" dirty="0"/>
              <a:t>store the correct output</a:t>
            </a:r>
          </a:p>
          <a:p>
            <a:pPr lvl="1"/>
            <a:r>
              <a:rPr lang="en-US" dirty="0"/>
              <a:t>add it to your test suite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3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defense against bugs is to </a:t>
            </a:r>
            <a:r>
              <a:rPr lang="en-US" dirty="0">
                <a:solidFill>
                  <a:srgbClr val="FF0000"/>
                </a:solidFill>
              </a:rPr>
              <a:t>make them impossible</a:t>
            </a:r>
          </a:p>
          <a:p>
            <a:pPr lvl="1"/>
            <a:r>
              <a:rPr lang="en-US" dirty="0"/>
              <a:t>Java makes buffer overflow bugs impossible</a:t>
            </a:r>
          </a:p>
          <a:p>
            <a:pPr lvl="1"/>
            <a:r>
              <a:rPr lang="en-US" dirty="0"/>
              <a:t>static typing eliminates many runtime type errors</a:t>
            </a:r>
          </a:p>
          <a:p>
            <a:r>
              <a:rPr lang="en-US" dirty="0"/>
              <a:t>try </a:t>
            </a:r>
            <a:r>
              <a:rPr lang="en-US" dirty="0">
                <a:solidFill>
                  <a:srgbClr val="FF0000"/>
                </a:solidFill>
              </a:rPr>
              <a:t>localize them </a:t>
            </a:r>
            <a:r>
              <a:rPr lang="en-US" dirty="0"/>
              <a:t>to a small part of the program</a:t>
            </a:r>
          </a:p>
          <a:p>
            <a:pPr lvl="1"/>
            <a:r>
              <a:rPr lang="en-US" dirty="0"/>
              <a:t>assertions: catch bugs early, before failure has a chance to contaminate </a:t>
            </a:r>
          </a:p>
        </p:txBody>
      </p:sp>
    </p:spTree>
    <p:extLst>
      <p:ext uri="{BB962C8B-B14F-4D97-AF65-F5344CB8AC3E}">
        <p14:creationId xmlns:p14="http://schemas.microsoft.com/office/powerpoint/2010/main" val="11061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simple steps for simple cases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3223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4400" b="1" baseline="30000" dirty="0" smtClean="0"/>
              <a:t>Create </a:t>
            </a:r>
            <a:r>
              <a:rPr lang="en-US" sz="4400" b="1" baseline="30000" dirty="0"/>
              <a:t>a subclass of </a:t>
            </a:r>
            <a:r>
              <a:rPr lang="en-US" sz="4400" b="1" baseline="30000" dirty="0" err="1"/>
              <a:t>junit.framework.TestCase</a:t>
            </a:r>
            <a:r>
              <a:rPr lang="en-US" sz="4400" b="1" baseline="30000" dirty="0"/>
              <a:t>.</a:t>
            </a:r>
            <a:endParaRPr lang="en-US" sz="4400" baseline="30000" dirty="0"/>
          </a:p>
          <a:p>
            <a:r>
              <a:rPr lang="en-US" sz="4400" b="1" baseline="30000" dirty="0"/>
              <a:t>Provide a constructor, accepting a single String name parameter, which calls super (name).</a:t>
            </a:r>
            <a:endParaRPr lang="en-US" sz="4400" baseline="30000" dirty="0"/>
          </a:p>
          <a:p>
            <a:r>
              <a:rPr lang="en-US" sz="4400" b="1" baseline="30000" dirty="0"/>
              <a:t>Implement one or more no-argument void methods prefixed by the word test.</a:t>
            </a:r>
            <a:endParaRPr lang="en-US" sz="4400" baseline="300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03639" y="6386052"/>
            <a:ext cx="5383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Ref: P. S. Trivedi -  JUnit :Testing Code as you write 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032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Structure of a test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3831"/>
            <a:ext cx="8229600" cy="4525963"/>
          </a:xfrm>
        </p:spPr>
        <p:txBody>
          <a:bodyPr/>
          <a:lstStyle/>
          <a:p>
            <a:r>
              <a:rPr lang="en-US" sz="4400" baseline="30000" dirty="0" smtClean="0"/>
              <a:t>A </a:t>
            </a:r>
            <a:r>
              <a:rPr lang="en-US" sz="4400" baseline="30000" dirty="0"/>
              <a:t>test method doesn’t return a result</a:t>
            </a:r>
          </a:p>
          <a:p>
            <a:r>
              <a:rPr lang="en-US" sz="4400" baseline="30000" dirty="0"/>
              <a:t>If the tests run correctly, a test method does nothing</a:t>
            </a:r>
          </a:p>
          <a:p>
            <a:r>
              <a:rPr lang="en-US" sz="4400" baseline="30000" dirty="0"/>
              <a:t>If a test fails, it throws an </a:t>
            </a:r>
            <a:r>
              <a:rPr lang="en-US" sz="4400" baseline="30000" dirty="0" err="1"/>
              <a:t>AssertionFailedError</a:t>
            </a:r>
            <a:r>
              <a:rPr lang="en-US" sz="4400" baseline="30000" dirty="0"/>
              <a:t>.</a:t>
            </a:r>
          </a:p>
          <a:p>
            <a:r>
              <a:rPr lang="en-US" sz="4400" baseline="30000" dirty="0"/>
              <a:t>The JUnit framework catches the error and deals with it; you don’t have to do anything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60839" y="6459794"/>
            <a:ext cx="5383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Ref: P. S. Trivedi -  JUnit :Testing Code as you write 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0607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 convention for Junit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aseline="30000" dirty="0" smtClean="0"/>
              <a:t>Name </a:t>
            </a:r>
            <a:r>
              <a:rPr lang="en-US" sz="4800" baseline="30000" dirty="0"/>
              <a:t>of the test class must end with "Test".</a:t>
            </a:r>
          </a:p>
          <a:p>
            <a:r>
              <a:rPr lang="en-US" sz="4800" baseline="30000" dirty="0"/>
              <a:t>Name of the method must begin with "test".</a:t>
            </a:r>
          </a:p>
          <a:p>
            <a:r>
              <a:rPr lang="en-US" sz="4800" baseline="30000" dirty="0"/>
              <a:t>Return type of a test method must be void.</a:t>
            </a:r>
          </a:p>
          <a:p>
            <a:r>
              <a:rPr lang="en-US" sz="4800" baseline="30000" dirty="0"/>
              <a:t>Test method must not throw any exception.</a:t>
            </a:r>
          </a:p>
          <a:p>
            <a:r>
              <a:rPr lang="en-US" sz="4800" baseline="30000" dirty="0"/>
              <a:t>Test method must not have any parameter</a:t>
            </a:r>
            <a:r>
              <a:rPr lang="en-US" baseline="30000" dirty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03639" y="6386052"/>
            <a:ext cx="5383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Ref: P. S. Trivedi -  JUnit :Testing Code as you write 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9062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Suites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Related </a:t>
            </a:r>
            <a:r>
              <a:rPr lang="en-US" dirty="0"/>
              <a:t>tests are grouped together (e.g. all the tests for a</a:t>
            </a:r>
          </a:p>
          <a:p>
            <a:r>
              <a:rPr lang="en-US" dirty="0"/>
              <a:t>class).</a:t>
            </a:r>
          </a:p>
          <a:p>
            <a:r>
              <a:rPr lang="en-US" dirty="0"/>
              <a:t>Put together test methods in a class </a:t>
            </a:r>
            <a:r>
              <a:rPr lang="en-US" dirty="0" smtClean="0"/>
              <a:t>which extends </a:t>
            </a:r>
            <a:r>
              <a:rPr lang="en-US" dirty="0" err="1"/>
              <a:t>TestCase</a:t>
            </a:r>
            <a:r>
              <a:rPr lang="en-US" dirty="0"/>
              <a:t>.</a:t>
            </a:r>
          </a:p>
          <a:p>
            <a:r>
              <a:rPr lang="en-US" dirty="0"/>
              <a:t>Run the suites by handing over to Junit's Runner or write your 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60839" y="6459794"/>
            <a:ext cx="5383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Ref: P. S. Trivedi -  JUnit :Testing Code as you write 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2597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"/>
            <a:ext cx="8229600" cy="1143000"/>
          </a:xfrm>
        </p:spPr>
        <p:txBody>
          <a:bodyPr/>
          <a:lstStyle/>
          <a:p>
            <a:r>
              <a:rPr lang="en-US" dirty="0" smtClean="0"/>
              <a:t>Test hierarchy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784" y="1109246"/>
            <a:ext cx="629456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60839" y="6519446"/>
            <a:ext cx="5383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Ref: P. S. Trivedi -  JUnit :Testing Code as you write it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6282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example of test-first programming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33184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Question 1 (Week </a:t>
            </a:r>
            <a:r>
              <a:rPr lang="en-US" dirty="0" smtClean="0"/>
              <a:t>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method, public 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findsmaller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It returns the number of elements in </a:t>
            </a:r>
            <a:r>
              <a:rPr lang="en-US" i="1" dirty="0" err="1"/>
              <a:t>arr</a:t>
            </a:r>
            <a:r>
              <a:rPr lang="en-US" i="1" dirty="0"/>
              <a:t>,</a:t>
            </a:r>
            <a:r>
              <a:rPr lang="en-US" dirty="0"/>
              <a:t> which is smaller than or equal to x.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u="sng" dirty="0"/>
              <a:t>USE TEST FIRST PROGRAMMING! </a:t>
            </a:r>
          </a:p>
        </p:txBody>
      </p:sp>
    </p:spTree>
    <p:extLst>
      <p:ext uri="{BB962C8B-B14F-4D97-AF65-F5344CB8AC3E}">
        <p14:creationId xmlns:p14="http://schemas.microsoft.com/office/powerpoint/2010/main" val="319746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Cohort Exercise: FindSmaller.java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/*</a:t>
            </a:r>
          </a:p>
          <a:p>
            <a:pPr marL="0" indent="0">
              <a:buNone/>
            </a:pPr>
            <a:r>
              <a:rPr lang="en-US" dirty="0"/>
              <a:t> * Find the </a:t>
            </a:r>
            <a:r>
              <a:rPr lang="en-US" dirty="0" smtClean="0"/>
              <a:t>number of elements in array a that are smaller than x.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* @</a:t>
            </a:r>
            <a:r>
              <a:rPr lang="en-US" dirty="0" err="1"/>
              <a:t>param</a:t>
            </a:r>
            <a:r>
              <a:rPr lang="en-US" dirty="0"/>
              <a:t> x value to find</a:t>
            </a:r>
          </a:p>
          <a:p>
            <a:pPr marL="0" indent="0">
              <a:buNone/>
            </a:pPr>
            <a:r>
              <a:rPr lang="en-US" dirty="0"/>
              <a:t> * @</a:t>
            </a:r>
            <a:r>
              <a:rPr lang="en-US" dirty="0" err="1"/>
              <a:t>param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array </a:t>
            </a:r>
            <a:r>
              <a:rPr lang="en-US" dirty="0" smtClean="0"/>
              <a:t>of integers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* @return </a:t>
            </a:r>
            <a:r>
              <a:rPr lang="en-US" dirty="0" smtClean="0"/>
              <a:t>number of elements in a such that a[</a:t>
            </a:r>
            <a:r>
              <a:rPr lang="en-US" dirty="0" err="1" smtClean="0"/>
              <a:t>i</a:t>
            </a:r>
            <a:r>
              <a:rPr lang="en-US" dirty="0" smtClean="0"/>
              <a:t>] &lt; x</a:t>
            </a:r>
            <a:r>
              <a:rPr lang="en-US" dirty="0"/>
              <a:t>, or -1 if </a:t>
            </a:r>
            <a:r>
              <a:rPr lang="en-US" dirty="0" smtClean="0"/>
              <a:t>none.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* </a:t>
            </a:r>
          </a:p>
          <a:p>
            <a:pPr marL="0" indent="0">
              <a:buNone/>
            </a:pPr>
            <a:r>
              <a:rPr lang="en-US" dirty="0"/>
              <a:t> */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 smtClean="0"/>
              <a:t>FindSmaller</a:t>
            </a:r>
            <a:r>
              <a:rPr lang="en-US" dirty="0" smtClean="0"/>
              <a:t>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findSmaller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x, </a:t>
            </a:r>
            <a:r>
              <a:rPr lang="en-US" dirty="0" err="1"/>
              <a:t>int</a:t>
            </a:r>
            <a:r>
              <a:rPr lang="en-US" dirty="0"/>
              <a:t>[] a) {</a:t>
            </a:r>
          </a:p>
          <a:p>
            <a:pPr marL="0" indent="0">
              <a:buNone/>
            </a:pPr>
            <a:r>
              <a:rPr lang="en-US" dirty="0"/>
              <a:t>		return 0;	// just return something first, make it runnable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027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Principle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8060267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Validation included: </a:t>
            </a:r>
          </a:p>
          <a:p>
            <a:r>
              <a:rPr lang="en-US" dirty="0"/>
              <a:t>1. Reasoning</a:t>
            </a:r>
          </a:p>
          <a:p>
            <a:pPr lvl="2"/>
            <a:r>
              <a:rPr lang="en-US" u="sng" dirty="0"/>
              <a:t>Formal reasoning</a:t>
            </a:r>
            <a:r>
              <a:rPr lang="zh-TW" altLang="en-US" u="sng" dirty="0"/>
              <a:t> </a:t>
            </a:r>
            <a:r>
              <a:rPr lang="en-US" altLang="zh-TW" dirty="0"/>
              <a:t>(verification). It constructs a </a:t>
            </a:r>
            <a:r>
              <a:rPr lang="en-US" altLang="zh-TW" dirty="0">
                <a:solidFill>
                  <a:srgbClr val="FF0000"/>
                </a:solidFill>
              </a:rPr>
              <a:t>formal proof </a:t>
            </a:r>
            <a:r>
              <a:rPr lang="en-US" altLang="zh-TW" dirty="0"/>
              <a:t>that a program is correct, by showing that whenever the preconditions are satisfied, the program always produces a state in which the </a:t>
            </a:r>
            <a:r>
              <a:rPr lang="en-US" altLang="zh-TW" dirty="0" err="1"/>
              <a:t>postcondition</a:t>
            </a:r>
            <a:r>
              <a:rPr lang="en-US" altLang="zh-TW" dirty="0"/>
              <a:t> are true. </a:t>
            </a:r>
            <a:endParaRPr lang="en-US" dirty="0"/>
          </a:p>
          <a:p>
            <a:pPr lvl="2"/>
            <a:r>
              <a:rPr lang="en-US" u="sng" dirty="0"/>
              <a:t>Informal reasoning </a:t>
            </a:r>
            <a:r>
              <a:rPr lang="en-US" dirty="0"/>
              <a:t>(walkthrough). Having </a:t>
            </a:r>
            <a:r>
              <a:rPr lang="en-US" dirty="0">
                <a:solidFill>
                  <a:srgbClr val="FF0000"/>
                </a:solidFill>
              </a:rPr>
              <a:t>somebody else carefully read your code </a:t>
            </a:r>
            <a:r>
              <a:rPr lang="en-US" dirty="0"/>
              <a:t>to uncover bug. </a:t>
            </a:r>
          </a:p>
          <a:p>
            <a:r>
              <a:rPr lang="en-US" dirty="0"/>
              <a:t>2. </a:t>
            </a:r>
            <a:r>
              <a:rPr lang="en-US" u="sng" dirty="0"/>
              <a:t>Testing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Running</a:t>
            </a:r>
            <a:r>
              <a:rPr lang="en-US" dirty="0"/>
              <a:t> the program on carefully selected inputs and </a:t>
            </a:r>
            <a:r>
              <a:rPr lang="en-US" dirty="0">
                <a:solidFill>
                  <a:srgbClr val="FF0000"/>
                </a:solidFill>
              </a:rPr>
              <a:t>checking</a:t>
            </a:r>
            <a:r>
              <a:rPr lang="en-US" dirty="0"/>
              <a:t> the results.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 the </a:t>
            </a:r>
            <a:r>
              <a:rPr lang="en-US" dirty="0" err="1"/>
              <a:t>testcase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Testing strategy for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 smtClean="0"/>
              <a:t>findSmaller</a:t>
            </a:r>
            <a:r>
              <a:rPr lang="en-US" dirty="0" smtClean="0"/>
              <a:t>(x</a:t>
            </a:r>
            <a:r>
              <a:rPr lang="en-US" dirty="0"/>
              <a:t>, a): </a:t>
            </a:r>
          </a:p>
          <a:p>
            <a:pPr marL="0" indent="0">
              <a:buNone/>
            </a:pPr>
            <a:r>
              <a:rPr lang="en-US" dirty="0"/>
              <a:t>partition the space of (x, a, </a:t>
            </a:r>
            <a:r>
              <a:rPr lang="en-US" dirty="0" err="1"/>
              <a:t>i</a:t>
            </a:r>
            <a:r>
              <a:rPr lang="en-US" dirty="0"/>
              <a:t>) as follow</a:t>
            </a:r>
          </a:p>
          <a:p>
            <a:pPr marL="0" indent="0">
              <a:buNone/>
            </a:pPr>
            <a:r>
              <a:rPr lang="en-US" dirty="0"/>
              <a:t>	x: 			</a:t>
            </a:r>
            <a:r>
              <a:rPr lang="en-US" dirty="0" err="1"/>
              <a:t>neg</a:t>
            </a:r>
            <a:r>
              <a:rPr lang="en-US" dirty="0"/>
              <a:t>, 0, </a:t>
            </a:r>
            <a:r>
              <a:rPr lang="en-US" dirty="0" err="1"/>
              <a:t>pos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a.length</a:t>
            </a:r>
            <a:r>
              <a:rPr lang="en-US" dirty="0"/>
              <a:t>: 	0, 1, 2+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a.vals</a:t>
            </a:r>
            <a:r>
              <a:rPr lang="en-US" dirty="0"/>
              <a:t>: 	</a:t>
            </a:r>
            <a:r>
              <a:rPr lang="en-US" dirty="0" err="1" smtClean="0"/>
              <a:t>neg</a:t>
            </a:r>
            <a:r>
              <a:rPr lang="en-US" dirty="0"/>
              <a:t>, 0, </a:t>
            </a:r>
            <a:r>
              <a:rPr lang="en-US" dirty="0" err="1"/>
              <a:t>pos</a:t>
            </a:r>
            <a:r>
              <a:rPr lang="en-US" dirty="0"/>
              <a:t>; all the </a:t>
            </a:r>
            <a:r>
              <a:rPr lang="en-US" dirty="0" smtClean="0"/>
              <a:t>same;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count: 	0, 1, 2 …</a:t>
            </a:r>
          </a:p>
          <a:p>
            <a:pPr marL="0" indent="0">
              <a:buNone/>
            </a:pPr>
            <a:r>
              <a:rPr lang="en-US" dirty="0" smtClean="0"/>
              <a:t>x=0</a:t>
            </a:r>
            <a:r>
              <a:rPr lang="en-US" dirty="0"/>
              <a:t>, a={0}, 				</a:t>
            </a:r>
            <a:r>
              <a:rPr lang="en-US" dirty="0" smtClean="0"/>
              <a:t>count=1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dirty="0" smtClean="0"/>
              <a:t>=-2</a:t>
            </a:r>
            <a:r>
              <a:rPr lang="en-US" dirty="0"/>
              <a:t>, a={-1, 1, 3}, 		</a:t>
            </a:r>
            <a:r>
              <a:rPr lang="en-US" dirty="0" smtClean="0"/>
              <a:t>count=0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x=-1, a</a:t>
            </a:r>
            <a:r>
              <a:rPr lang="en-US" dirty="0" smtClean="0"/>
              <a:t>={-2, </a:t>
            </a:r>
            <a:r>
              <a:rPr lang="en-US" dirty="0"/>
              <a:t>1, 3}, 		</a:t>
            </a:r>
            <a:r>
              <a:rPr lang="en-US" dirty="0" smtClean="0"/>
              <a:t>count=1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5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int</a:t>
            </a:r>
            <a:r>
              <a:rPr lang="en-US" sz="2800" dirty="0"/>
              <a:t>[] a = {1,2,7,6,2}; Then, </a:t>
            </a:r>
            <a:r>
              <a:rPr lang="en-US" sz="2800" dirty="0" err="1"/>
              <a:t>findSmaller</a:t>
            </a:r>
            <a:r>
              <a:rPr lang="en-US" sz="2800" dirty="0"/>
              <a:t>(4,a) return 3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[] a = {1,2,7,6,2}; Then, </a:t>
            </a:r>
            <a:r>
              <a:rPr lang="en-US" sz="2800" dirty="0" err="1"/>
              <a:t>findSmaller</a:t>
            </a:r>
            <a:r>
              <a:rPr lang="en-US" sz="2800" dirty="0"/>
              <a:t>(8,a) return 5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[] a = {1,2,7,6,2}; Then, </a:t>
            </a:r>
            <a:r>
              <a:rPr lang="en-US" sz="2800" dirty="0" err="1"/>
              <a:t>findSmaller</a:t>
            </a:r>
            <a:r>
              <a:rPr lang="en-US" sz="2800" dirty="0"/>
              <a:t>(-1,a) return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19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68" y="0"/>
            <a:ext cx="7020232" cy="597340"/>
          </a:xfrm>
        </p:spPr>
        <p:txBody>
          <a:bodyPr>
            <a:normAutofit/>
          </a:bodyPr>
          <a:lstStyle/>
          <a:p>
            <a:r>
              <a:rPr lang="en-US" sz="3200" dirty="0"/>
              <a:t>Write the </a:t>
            </a:r>
            <a:r>
              <a:rPr lang="en-US" sz="3200" dirty="0" err="1"/>
              <a:t>testcase</a:t>
            </a:r>
            <a:r>
              <a:rPr lang="en-US" sz="3200" dirty="0"/>
              <a:t> - </a:t>
            </a:r>
            <a:r>
              <a:rPr lang="en-US" sz="3200" dirty="0" smtClean="0"/>
              <a:t>TestFindSmaller.java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39" y="427709"/>
            <a:ext cx="8583561" cy="5502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import </a:t>
            </a:r>
            <a:r>
              <a:rPr lang="en-US" sz="1600" dirty="0" err="1"/>
              <a:t>junit.framework</a:t>
            </a:r>
            <a:r>
              <a:rPr lang="en-US" sz="1600" dirty="0"/>
              <a:t>.*;</a:t>
            </a:r>
            <a:br>
              <a:rPr lang="en-US" sz="1600" dirty="0"/>
            </a:br>
            <a:r>
              <a:rPr lang="en-US" sz="1600" b="1" dirty="0"/>
              <a:t>import </a:t>
            </a:r>
            <a:r>
              <a:rPr lang="en-US" sz="1600" dirty="0" err="1"/>
              <a:t>junit.framework.Test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b="1" dirty="0" smtClean="0"/>
              <a:t>import </a:t>
            </a:r>
            <a:r>
              <a:rPr lang="en-US" sz="1600" dirty="0" err="1"/>
              <a:t>org.junit</a:t>
            </a:r>
            <a:r>
              <a:rPr lang="en-US" sz="1600" dirty="0"/>
              <a:t>.*;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public class </a:t>
            </a:r>
            <a:r>
              <a:rPr lang="en-US" sz="1600" dirty="0" err="1"/>
              <a:t>TestFindSmaller</a:t>
            </a:r>
            <a:r>
              <a:rPr lang="en-US" sz="1600" dirty="0"/>
              <a:t> </a:t>
            </a:r>
            <a:r>
              <a:rPr lang="en-US" sz="1600" b="1" dirty="0"/>
              <a:t>extends </a:t>
            </a:r>
            <a:r>
              <a:rPr lang="en-US" sz="1600" dirty="0" err="1"/>
              <a:t>TestCase</a:t>
            </a: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 smtClean="0"/>
              <a:t>    </a:t>
            </a:r>
            <a:r>
              <a:rPr lang="en-US" sz="1600" i="1" dirty="0"/>
              <a:t>// constructor</a:t>
            </a:r>
            <a:br>
              <a:rPr lang="en-US" sz="1600" i="1" dirty="0"/>
            </a:br>
            <a:r>
              <a:rPr lang="en-US" sz="1600" i="1" dirty="0"/>
              <a:t>    </a:t>
            </a:r>
            <a:r>
              <a:rPr lang="en-US" sz="1600" b="1" dirty="0"/>
              <a:t>public </a:t>
            </a:r>
            <a:r>
              <a:rPr lang="en-US" sz="1600" dirty="0" err="1"/>
              <a:t>TestFindSmaller</a:t>
            </a:r>
            <a:r>
              <a:rPr lang="en-US" sz="1600" dirty="0"/>
              <a:t> (String name)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/>
              <a:t>super</a:t>
            </a:r>
            <a:r>
              <a:rPr lang="en-US" sz="1600" dirty="0"/>
              <a:t>(name);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 smtClean="0"/>
              <a:t>    </a:t>
            </a:r>
            <a:r>
              <a:rPr lang="en-US" sz="1600" dirty="0"/>
              <a:t>@</a:t>
            </a:r>
            <a:r>
              <a:rPr lang="en-US" sz="1600" dirty="0" err="1"/>
              <a:t>org.junit.Test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b="1" dirty="0"/>
              <a:t>public void </a:t>
            </a:r>
            <a:r>
              <a:rPr lang="en-US" sz="1600" dirty="0" err="1"/>
              <a:t>testFindingSmaller</a:t>
            </a:r>
            <a:r>
              <a:rPr lang="en-US" sz="1600" dirty="0"/>
              <a:t> 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FindSmaller</a:t>
            </a:r>
            <a:r>
              <a:rPr lang="en-US" sz="1600" dirty="0"/>
              <a:t> f = </a:t>
            </a:r>
            <a:r>
              <a:rPr lang="en-US" sz="1600" b="1" dirty="0"/>
              <a:t>new </a:t>
            </a:r>
            <a:r>
              <a:rPr lang="en-US" sz="1600" dirty="0" err="1"/>
              <a:t>FindSmaller</a:t>
            </a:r>
            <a:r>
              <a:rPr lang="en-US" sz="1600" dirty="0"/>
              <a:t>();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 err="1"/>
              <a:t>int</a:t>
            </a:r>
            <a:r>
              <a:rPr lang="en-US" sz="1600" dirty="0"/>
              <a:t>[] a = {1, 2, 7, 6, 2};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i="1" dirty="0" err="1"/>
              <a:t>assertEquals</a:t>
            </a:r>
            <a:r>
              <a:rPr lang="en-US" sz="1600" dirty="0"/>
              <a:t>(</a:t>
            </a:r>
            <a:r>
              <a:rPr lang="en-US" sz="1600" b="1" dirty="0"/>
              <a:t>"Failed Assertion for </a:t>
            </a:r>
            <a:r>
              <a:rPr lang="en-US" sz="1600" b="1" dirty="0" err="1"/>
              <a:t>FindX</a:t>
            </a:r>
            <a:r>
              <a:rPr lang="en-US" sz="1600" b="1" dirty="0"/>
              <a:t>"</a:t>
            </a:r>
            <a:r>
              <a:rPr lang="en-US" sz="1600" dirty="0"/>
              <a:t>, 3, </a:t>
            </a:r>
            <a:r>
              <a:rPr lang="en-US" sz="1600" dirty="0" err="1"/>
              <a:t>f.findSmaller</a:t>
            </a:r>
            <a:r>
              <a:rPr lang="en-US" sz="1600" dirty="0"/>
              <a:t>(4,a));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i="1" dirty="0" err="1"/>
              <a:t>assertEquals</a:t>
            </a:r>
            <a:r>
              <a:rPr lang="en-US" sz="1600" dirty="0"/>
              <a:t>(</a:t>
            </a:r>
            <a:r>
              <a:rPr lang="en-US" sz="1600" b="1" dirty="0"/>
              <a:t>"Failed Assertion for </a:t>
            </a:r>
            <a:r>
              <a:rPr lang="en-US" sz="1600" b="1" dirty="0" err="1"/>
              <a:t>FindX</a:t>
            </a:r>
            <a:r>
              <a:rPr lang="en-US" sz="1600" b="1" dirty="0"/>
              <a:t>"</a:t>
            </a:r>
            <a:r>
              <a:rPr lang="en-US" sz="1600" dirty="0"/>
              <a:t>, 5, </a:t>
            </a:r>
            <a:r>
              <a:rPr lang="en-US" sz="1600" dirty="0" err="1"/>
              <a:t>f.findSmaller</a:t>
            </a:r>
            <a:r>
              <a:rPr lang="en-US" sz="1600" dirty="0"/>
              <a:t>(8,a));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i="1" dirty="0" err="1"/>
              <a:t>assertEquals</a:t>
            </a:r>
            <a:r>
              <a:rPr lang="en-US" sz="1600" dirty="0"/>
              <a:t>(</a:t>
            </a:r>
            <a:r>
              <a:rPr lang="en-US" sz="1600" b="1" dirty="0"/>
              <a:t>"Failed Assertion for </a:t>
            </a:r>
            <a:r>
              <a:rPr lang="en-US" sz="1600" b="1" dirty="0" err="1"/>
              <a:t>FindX</a:t>
            </a:r>
            <a:r>
              <a:rPr lang="en-US" sz="1600" b="1" dirty="0"/>
              <a:t>"</a:t>
            </a:r>
            <a:r>
              <a:rPr lang="en-US" sz="1600" dirty="0"/>
              <a:t>, 0, </a:t>
            </a:r>
            <a:r>
              <a:rPr lang="en-US" sz="1600" dirty="0" err="1"/>
              <a:t>f.findSmaller</a:t>
            </a:r>
            <a:r>
              <a:rPr lang="en-US" sz="1600" dirty="0"/>
              <a:t>(-1,a));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/>
              <a:t>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i="1" dirty="0"/>
              <a:t>// method create a test suite</a:t>
            </a:r>
            <a:br>
              <a:rPr lang="en-US" sz="1600" i="1" dirty="0"/>
            </a:br>
            <a:r>
              <a:rPr lang="en-US" sz="1600" i="1" dirty="0"/>
              <a:t>    </a:t>
            </a:r>
            <a:r>
              <a:rPr lang="en-US" sz="1600" b="1" dirty="0"/>
              <a:t>public static </a:t>
            </a:r>
            <a:r>
              <a:rPr lang="en-US" sz="1600" dirty="0"/>
              <a:t>Test suite()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b="1" dirty="0"/>
              <a:t>return new </a:t>
            </a:r>
            <a:r>
              <a:rPr lang="en-US" sz="1600" dirty="0" err="1"/>
              <a:t>TestSuite</a:t>
            </a:r>
            <a:r>
              <a:rPr lang="en-US" sz="1600" dirty="0"/>
              <a:t>(</a:t>
            </a:r>
            <a:r>
              <a:rPr lang="en-US" sz="1600" dirty="0" err="1"/>
              <a:t>TestFindSmaller.</a:t>
            </a:r>
            <a:r>
              <a:rPr lang="en-US" sz="1600" b="1" dirty="0" err="1"/>
              <a:t>class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smtClean="0"/>
              <a:t>}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i="1" dirty="0"/>
              <a:t>// the main method</a:t>
            </a:r>
            <a:br>
              <a:rPr lang="en-US" sz="1600" i="1" dirty="0"/>
            </a:br>
            <a:r>
              <a:rPr lang="en-US" sz="1600" i="1" dirty="0"/>
              <a:t>    </a:t>
            </a:r>
            <a:r>
              <a:rPr lang="en-US" sz="1600" b="1" dirty="0"/>
              <a:t>public static void </a:t>
            </a:r>
            <a:r>
              <a:rPr lang="en-US" sz="1600" dirty="0"/>
              <a:t>main(String </a:t>
            </a:r>
            <a:r>
              <a:rPr lang="en-US" sz="1600" dirty="0" err="1"/>
              <a:t>args</a:t>
            </a:r>
            <a:r>
              <a:rPr lang="en-US" sz="1600" dirty="0"/>
              <a:t>[])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junit.textui.TestRunner.</a:t>
            </a:r>
            <a:r>
              <a:rPr lang="en-US" sz="1600" i="1" dirty="0" err="1"/>
              <a:t>run</a:t>
            </a:r>
            <a:r>
              <a:rPr lang="en-US" sz="1600" dirty="0"/>
              <a:t>(</a:t>
            </a:r>
            <a:r>
              <a:rPr lang="en-US" sz="1600" i="1" dirty="0"/>
              <a:t>suite</a:t>
            </a:r>
            <a:r>
              <a:rPr lang="en-US" sz="1600" dirty="0"/>
              <a:t>());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458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</a:t>
            </a:r>
            <a:r>
              <a:rPr lang="en-US" dirty="0" err="1"/>
              <a:t>testcase</a:t>
            </a:r>
            <a:r>
              <a:rPr lang="en-US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1549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is very important</a:t>
            </a:r>
          </a:p>
          <a:p>
            <a:r>
              <a:rPr lang="en-US" dirty="0"/>
              <a:t>Test early and often</a:t>
            </a:r>
          </a:p>
          <a:p>
            <a:pPr lvl="1"/>
            <a:r>
              <a:rPr lang="en-US" dirty="0"/>
              <a:t>Unit testing. Automate it. </a:t>
            </a:r>
          </a:p>
          <a:p>
            <a:r>
              <a:rPr lang="en-US" dirty="0"/>
              <a:t>Be systematic</a:t>
            </a:r>
          </a:p>
          <a:p>
            <a:pPr lvl="1"/>
            <a:r>
              <a:rPr lang="en-US" dirty="0"/>
              <a:t>Partition input. Coverage. </a:t>
            </a:r>
          </a:p>
          <a:p>
            <a:r>
              <a:rPr lang="en-US" dirty="0"/>
              <a:t>Use tools and build your own</a:t>
            </a:r>
          </a:p>
          <a:p>
            <a:pPr lvl="1"/>
            <a:r>
              <a:rPr lang="en-US"/>
              <a:t>e.g. </a:t>
            </a:r>
            <a:r>
              <a:rPr lang="en-US" dirty="0" err="1"/>
              <a:t>JUnit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start with a simple example</a:t>
            </a:r>
          </a:p>
          <a:p>
            <a:endParaRPr lang="en-US" dirty="0"/>
          </a:p>
          <a:p>
            <a:r>
              <a:rPr lang="en-US" dirty="0"/>
              <a:t>Step 1: create a new project</a:t>
            </a:r>
          </a:p>
          <a:p>
            <a:r>
              <a:rPr lang="en-US" dirty="0"/>
              <a:t>Step 2: create a new class, name as </a:t>
            </a:r>
            <a:r>
              <a:rPr lang="en-US" dirty="0">
                <a:solidFill>
                  <a:srgbClr val="FF0000"/>
                </a:solidFill>
              </a:rPr>
              <a:t>Example1</a:t>
            </a:r>
          </a:p>
          <a:p>
            <a:r>
              <a:rPr lang="en-US" dirty="0"/>
              <a:t>Step 3: </a:t>
            </a:r>
            <a:r>
              <a:rPr lang="en-US" dirty="0" smtClean="0"/>
              <a:t>create a class </a:t>
            </a:r>
            <a:r>
              <a:rPr lang="en-US" dirty="0" smtClean="0">
                <a:solidFill>
                  <a:srgbClr val="FF0000"/>
                </a:solidFill>
              </a:rPr>
              <a:t>Example1.java </a:t>
            </a:r>
            <a:endParaRPr lang="en-US" dirty="0"/>
          </a:p>
          <a:p>
            <a:pPr lvl="1"/>
            <a:r>
              <a:rPr lang="en-US" dirty="0"/>
              <a:t>addition(</a:t>
            </a:r>
            <a:r>
              <a:rPr lang="en-US" dirty="0" err="1"/>
              <a:t>a,b</a:t>
            </a:r>
            <a:r>
              <a:rPr lang="en-US" dirty="0"/>
              <a:t>) return the value of </a:t>
            </a:r>
            <a:r>
              <a:rPr lang="en-US" dirty="0" err="1"/>
              <a:t>a+b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3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7816645" cy="50660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4: </a:t>
            </a:r>
            <a:r>
              <a:rPr lang="en-US" dirty="0" smtClean="0"/>
              <a:t>Download </a:t>
            </a:r>
            <a:r>
              <a:rPr lang="en-US" b="1" dirty="0" smtClean="0"/>
              <a:t>junit.jar</a:t>
            </a:r>
            <a:r>
              <a:rPr lang="en-US" dirty="0" smtClean="0"/>
              <a:t> if you don’t have it, and place it in a </a:t>
            </a:r>
            <a:r>
              <a:rPr lang="en-US" dirty="0"/>
              <a:t>convenient folder and open it as a module under the same project</a:t>
            </a:r>
          </a:p>
          <a:p>
            <a:r>
              <a:rPr lang="en-US" dirty="0" smtClean="0"/>
              <a:t>You may have to </a:t>
            </a:r>
            <a:r>
              <a:rPr lang="en-US" dirty="0" err="1" smtClean="0"/>
              <a:t>to</a:t>
            </a:r>
            <a:r>
              <a:rPr lang="en-US" dirty="0" smtClean="0"/>
              <a:t> analyze dependencies and add </a:t>
            </a:r>
            <a:r>
              <a:rPr lang="en-US" dirty="0" err="1" smtClean="0"/>
              <a:t>junit</a:t>
            </a:r>
            <a:r>
              <a:rPr lang="en-US" dirty="0" smtClean="0"/>
              <a:t> to the list of dependencies. If you are using Android Studio, add junit.4.12 to your </a:t>
            </a:r>
            <a:r>
              <a:rPr lang="en-US" b="1" dirty="0" err="1" smtClean="0"/>
              <a:t>build.gradle</a:t>
            </a:r>
            <a:r>
              <a:rPr lang="en-US" b="1" dirty="0" smtClean="0"/>
              <a:t> </a:t>
            </a:r>
            <a:r>
              <a:rPr lang="en-US" dirty="0" smtClean="0"/>
              <a:t>dependencies, so that it looks as follows: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apply </a:t>
            </a:r>
            <a:r>
              <a:rPr lang="en-US" b="1" dirty="0"/>
              <a:t>plugin</a:t>
            </a:r>
            <a:r>
              <a:rPr lang="en-US" dirty="0"/>
              <a:t>: </a:t>
            </a:r>
            <a:r>
              <a:rPr lang="en-US" b="1" dirty="0"/>
              <a:t>'java'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dependencies {</a:t>
            </a:r>
            <a:br>
              <a:rPr lang="en-US" dirty="0"/>
            </a:br>
            <a:r>
              <a:rPr lang="en-US" dirty="0"/>
              <a:t>    compile </a:t>
            </a:r>
            <a:r>
              <a:rPr lang="en-US" dirty="0" err="1"/>
              <a:t>fileTree</a:t>
            </a:r>
            <a:r>
              <a:rPr lang="en-US" dirty="0"/>
              <a:t>(</a:t>
            </a:r>
            <a:r>
              <a:rPr lang="en-US" b="1" dirty="0" err="1"/>
              <a:t>dir</a:t>
            </a:r>
            <a:r>
              <a:rPr lang="en-US" dirty="0"/>
              <a:t>: </a:t>
            </a:r>
            <a:r>
              <a:rPr lang="en-US" b="1" dirty="0"/>
              <a:t>'libs'</a:t>
            </a:r>
            <a:r>
              <a:rPr lang="en-US" dirty="0"/>
              <a:t>, </a:t>
            </a:r>
            <a:r>
              <a:rPr lang="en-US" b="1" dirty="0"/>
              <a:t>include</a:t>
            </a:r>
            <a:r>
              <a:rPr lang="en-US" dirty="0"/>
              <a:t>: [</a:t>
            </a:r>
            <a:r>
              <a:rPr lang="en-US" b="1" dirty="0"/>
              <a:t>'*.jar'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/>
              <a:t>    compile </a:t>
            </a:r>
            <a:r>
              <a:rPr lang="en-US" b="1" dirty="0"/>
              <a:t>'junit:junit:4.12</a:t>
            </a:r>
            <a:r>
              <a:rPr lang="en-US" b="1" dirty="0" smtClean="0"/>
              <a:t>'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Step 5: Now create another java class. Name it as Example1Test</a:t>
            </a:r>
          </a:p>
        </p:txBody>
      </p:sp>
    </p:spTree>
    <p:extLst>
      <p:ext uri="{BB962C8B-B14F-4D97-AF65-F5344CB8AC3E}">
        <p14:creationId xmlns:p14="http://schemas.microsoft.com/office/powerpoint/2010/main" val="270267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3409245" cy="4525963"/>
          </a:xfrm>
        </p:spPr>
        <p:txBody>
          <a:bodyPr/>
          <a:lstStyle/>
          <a:p>
            <a:r>
              <a:rPr lang="en-US" dirty="0"/>
              <a:t>Step 6: type the code into Example1Test.java (we also provided you the code)</a:t>
            </a:r>
          </a:p>
        </p:txBody>
      </p:sp>
      <p:pic>
        <p:nvPicPr>
          <p:cNvPr id="6" name="Content Placeholder 5" descr="Screen Shot 2013-09-16 at 5.55.19 PM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" t="1" b="-25754"/>
          <a:stretch/>
        </p:blipFill>
        <p:spPr>
          <a:xfrm>
            <a:off x="4045185" y="1600200"/>
            <a:ext cx="4867391" cy="4525963"/>
          </a:xfrm>
        </p:spPr>
      </p:pic>
    </p:spTree>
    <p:extLst>
      <p:ext uri="{BB962C8B-B14F-4D97-AF65-F5344CB8AC3E}">
        <p14:creationId xmlns:p14="http://schemas.microsoft.com/office/powerpoint/2010/main" val="22219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3409245" cy="4525963"/>
          </a:xfrm>
        </p:spPr>
        <p:txBody>
          <a:bodyPr/>
          <a:lstStyle/>
          <a:p>
            <a:r>
              <a:rPr lang="en-US" dirty="0"/>
              <a:t>Step 7: run it. You will find that it is all correct (it will print the output ‘true’).</a:t>
            </a:r>
          </a:p>
        </p:txBody>
      </p:sp>
    </p:spTree>
    <p:extLst>
      <p:ext uri="{BB962C8B-B14F-4D97-AF65-F5344CB8AC3E}">
        <p14:creationId xmlns:p14="http://schemas.microsoft.com/office/powerpoint/2010/main" val="64144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1697</Words>
  <Application>Microsoft Office PowerPoint</Application>
  <PresentationFormat>On-screen Show (4:3)</PresentationFormat>
  <Paragraphs>254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Introduction to Information Systems and Programming</vt:lpstr>
      <vt:lpstr>Why testing is important</vt:lpstr>
      <vt:lpstr>Basic Principle</vt:lpstr>
      <vt:lpstr>Basic Principle</vt:lpstr>
      <vt:lpstr>Example 1</vt:lpstr>
      <vt:lpstr>Example 1</vt:lpstr>
      <vt:lpstr>Example 1</vt:lpstr>
      <vt:lpstr>Example 1</vt:lpstr>
      <vt:lpstr>Example 1</vt:lpstr>
      <vt:lpstr>Example1</vt:lpstr>
      <vt:lpstr>Basic principle </vt:lpstr>
      <vt:lpstr>Basic principle</vt:lpstr>
      <vt:lpstr>Basic principle</vt:lpstr>
      <vt:lpstr>Basic principle</vt:lpstr>
      <vt:lpstr>Why testing is hard</vt:lpstr>
      <vt:lpstr>Why testing is hard</vt:lpstr>
      <vt:lpstr>What are we trying to do</vt:lpstr>
      <vt:lpstr>Basic Notions</vt:lpstr>
      <vt:lpstr>Basic Notion</vt:lpstr>
      <vt:lpstr>Choosing test case</vt:lpstr>
      <vt:lpstr>Choosing test case</vt:lpstr>
      <vt:lpstr>Choosing test case</vt:lpstr>
      <vt:lpstr>Choosing test case</vt:lpstr>
      <vt:lpstr>Choosing test case</vt:lpstr>
      <vt:lpstr>Choosing test case</vt:lpstr>
      <vt:lpstr>Blackbox vs whitebox</vt:lpstr>
      <vt:lpstr>Blackbox vs whitebox</vt:lpstr>
      <vt:lpstr>Coverage</vt:lpstr>
      <vt:lpstr>Coverage</vt:lpstr>
      <vt:lpstr>Regression Testing</vt:lpstr>
      <vt:lpstr>How to avoid debugging</vt:lpstr>
      <vt:lpstr>Three simple steps for simple cases </vt:lpstr>
      <vt:lpstr>The Structure of a test method</vt:lpstr>
      <vt:lpstr>Coding convention for Junit Class</vt:lpstr>
      <vt:lpstr>Test Suites</vt:lpstr>
      <vt:lpstr>Test hierarchy</vt:lpstr>
      <vt:lpstr>An example of test-first programming</vt:lpstr>
      <vt:lpstr>Cohort Question 1 (Week 5)</vt:lpstr>
      <vt:lpstr>Cohort Exercise: FindSmaller.java</vt:lpstr>
      <vt:lpstr>Plan the testcase</vt:lpstr>
      <vt:lpstr>Sample tests</vt:lpstr>
      <vt:lpstr>Write the testcase - TestFindSmaller.java</vt:lpstr>
      <vt:lpstr>Finally…</vt:lpstr>
      <vt:lpstr>Summary</vt:lpstr>
    </vt:vector>
  </TitlesOfParts>
  <Company>SUTD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Lui</dc:creator>
  <cp:lastModifiedBy>Jit Biswas</cp:lastModifiedBy>
  <cp:revision>47</cp:revision>
  <dcterms:created xsi:type="dcterms:W3CDTF">2013-07-08T15:49:43Z</dcterms:created>
  <dcterms:modified xsi:type="dcterms:W3CDTF">2017-10-09T00:17:57Z</dcterms:modified>
</cp:coreProperties>
</file>