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1" r:id="rId3"/>
    <p:sldId id="257" r:id="rId4"/>
    <p:sldId id="258" r:id="rId5"/>
    <p:sldId id="279" r:id="rId6"/>
    <p:sldId id="316" r:id="rId7"/>
    <p:sldId id="296" r:id="rId8"/>
    <p:sldId id="271" r:id="rId9"/>
    <p:sldId id="269" r:id="rId10"/>
    <p:sldId id="315" r:id="rId11"/>
    <p:sldId id="270" r:id="rId12"/>
    <p:sldId id="283" r:id="rId13"/>
    <p:sldId id="284" r:id="rId14"/>
    <p:sldId id="259" r:id="rId15"/>
    <p:sldId id="260" r:id="rId16"/>
    <p:sldId id="272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312" r:id="rId26"/>
    <p:sldId id="313" r:id="rId2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399" autoAdjust="0"/>
  </p:normalViewPr>
  <p:slideViewPr>
    <p:cSldViewPr>
      <p:cViewPr>
        <p:scale>
          <a:sx n="66" d="100"/>
          <a:sy n="66" d="100"/>
        </p:scale>
        <p:origin x="-149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586"/>
    </p:cViewPr>
  </p:sorterViewPr>
  <p:notesViewPr>
    <p:cSldViewPr>
      <p:cViewPr varScale="1">
        <p:scale>
          <a:sx n="88" d="100"/>
          <a:sy n="88" d="100"/>
        </p:scale>
        <p:origin x="-1302" y="-96"/>
      </p:cViewPr>
      <p:guideLst>
        <p:guide orient="horz" pos="2141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0D2B-0FCB-43DF-BAB3-699F8E7C7FB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8D8-1B4D-4C8C-BCEB-02CDFBC0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Patterns – I</a:t>
            </a:r>
          </a:p>
          <a:p>
            <a:r>
              <a:rPr lang="en-US" dirty="0" smtClean="0"/>
              <a:t>Singleton and 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71800" y="1602045"/>
            <a:ext cx="2514600" cy="1413391"/>
            <a:chOff x="2895600" y="1939409"/>
            <a:chExt cx="2514600" cy="1413391"/>
          </a:xfrm>
        </p:grpSpPr>
        <p:sp>
          <p:nvSpPr>
            <p:cNvPr id="4" name="TextBox 3"/>
            <p:cNvSpPr txBox="1"/>
            <p:nvPr/>
          </p:nvSpPr>
          <p:spPr>
            <a:xfrm>
              <a:off x="2895600" y="1939409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SingletonPatternDemo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1939409"/>
              <a:ext cx="2514600" cy="1413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895600" y="2438400"/>
              <a:ext cx="2514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95600" y="2819400"/>
              <a:ext cx="2514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95600" y="290726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+main(): void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19400" y="4225407"/>
            <a:ext cx="2971800" cy="2556393"/>
            <a:chOff x="2895600" y="4073009"/>
            <a:chExt cx="2514600" cy="2242091"/>
          </a:xfrm>
        </p:grpSpPr>
        <p:sp>
          <p:nvSpPr>
            <p:cNvPr id="13" name="TextBox 12"/>
            <p:cNvSpPr txBox="1"/>
            <p:nvPr/>
          </p:nvSpPr>
          <p:spPr>
            <a:xfrm>
              <a:off x="2895600" y="4073009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SingleObject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4073009"/>
              <a:ext cx="2514600" cy="19467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895600" y="4572000"/>
              <a:ext cx="2514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95600" y="5029200"/>
              <a:ext cx="2514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95600" y="5114771"/>
              <a:ext cx="2514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SingleObject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getInstance</a:t>
              </a:r>
              <a:r>
                <a:rPr lang="en-US" dirty="0" smtClean="0"/>
                <a:t>():</a:t>
              </a:r>
              <a:r>
                <a:rPr lang="en-US" dirty="0" err="1" smtClean="0"/>
                <a:t>SingleObject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+</a:t>
              </a:r>
              <a:r>
                <a:rPr lang="en-US" dirty="0" err="1" smtClean="0"/>
                <a:t>showMessage</a:t>
              </a:r>
              <a:r>
                <a:rPr lang="en-US" dirty="0" smtClean="0"/>
                <a:t>():void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458366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-instance: </a:t>
              </a:r>
              <a:r>
                <a:rPr lang="en-US" dirty="0" err="1" smtClean="0"/>
                <a:t>SingleObject</a:t>
              </a:r>
              <a:endParaRPr lang="en-US" dirty="0"/>
            </a:p>
          </p:txBody>
        </p:sp>
      </p:grpSp>
      <p:cxnSp>
        <p:nvCxnSpPr>
          <p:cNvPr id="20" name="Straight Connector 19"/>
          <p:cNvCxnSpPr>
            <a:stCxn id="5" idx="2"/>
          </p:cNvCxnSpPr>
          <p:nvPr/>
        </p:nvCxnSpPr>
        <p:spPr>
          <a:xfrm>
            <a:off x="4229100" y="3015436"/>
            <a:ext cx="0" cy="11755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H="1" flipV="1">
            <a:off x="4229100" y="3577079"/>
            <a:ext cx="1562100" cy="1296656"/>
          </a:xfrm>
          <a:prstGeom prst="bentConnector3">
            <a:avLst>
              <a:gd name="adj1" fmla="val -146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67100" y="328826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5743" y="403711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676400"/>
            <a:ext cx="60215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Singleton {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Singleton </a:t>
            </a:r>
            <a:r>
              <a:rPr lang="en-US" b="1" i="1" dirty="0" smtClean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dirty="0" smtClean="0">
                <a:latin typeface="Courier New"/>
              </a:rPr>
              <a:t>= </a:t>
            </a:r>
            <a:r>
              <a:rPr lang="en-US" b="1" i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dirty="0" smtClean="0">
                <a:latin typeface="Courier New"/>
              </a:rPr>
              <a:t>;</a:t>
            </a:r>
          </a:p>
          <a:p>
            <a:pPr marL="182880"/>
            <a:endParaRPr lang="en-US" dirty="0">
              <a:latin typeface="Courier New"/>
            </a:endParaRP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Singleton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(){</a:t>
            </a:r>
            <a:endParaRPr lang="en-US" dirty="0">
              <a:latin typeface="Courier New"/>
            </a:endParaRPr>
          </a:p>
          <a:p>
            <a:pPr marL="18288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82880"/>
            <a:endParaRPr lang="en-US" dirty="0">
              <a:latin typeface="Courier New"/>
            </a:endParaRP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Singleton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marL="18288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==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182880"/>
            <a:r>
              <a:rPr lang="en-US" i="1" dirty="0" smtClean="0">
                <a:solidFill>
                  <a:srgbClr val="0000C0"/>
                </a:solidFill>
                <a:latin typeface="Courier New"/>
              </a:rPr>
              <a:t>    instance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Singleton();</a:t>
            </a:r>
          </a:p>
          <a:p>
            <a:pPr marL="18288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/>
              </a:rPr>
              <a:t>instance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latin typeface="Courier New"/>
            </a:endParaRPr>
          </a:p>
          <a:p>
            <a:pPr marL="182880"/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7965" y="5493603"/>
            <a:ext cx="7523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-Private constructor</a:t>
            </a:r>
          </a:p>
          <a:p>
            <a:r>
              <a:rPr lang="en-US" sz="2400" dirty="0" smtClean="0"/>
              <a:t>-Lazy instantiation: create the instance only when it is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0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Singleton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Creational pattern, sometimes uses lazy initialization</a:t>
            </a:r>
          </a:p>
          <a:p>
            <a:r>
              <a:rPr lang="en-US" sz="2000" dirty="0" smtClean="0"/>
              <a:t>Ensures a class has only one instance, and provides global access point to it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public class Singleton {</a:t>
            </a:r>
          </a:p>
          <a:p>
            <a:pPr marL="0" indent="0">
              <a:buNone/>
            </a:pPr>
            <a:r>
              <a:rPr lang="en-US" sz="2000" dirty="0" smtClean="0"/>
              <a:t>     private Singleton () {}       // private constructor</a:t>
            </a:r>
          </a:p>
          <a:p>
            <a:pPr marL="0" indent="0">
              <a:buNone/>
            </a:pPr>
            <a:r>
              <a:rPr lang="en-US" sz="2000" dirty="0" smtClean="0"/>
              <a:t>     private static  Singleton </a:t>
            </a:r>
            <a:r>
              <a:rPr lang="en-US" sz="2000" dirty="0" err="1" smtClean="0"/>
              <a:t>uniqueInstance</a:t>
            </a:r>
            <a:r>
              <a:rPr lang="en-US" sz="2000" dirty="0" smtClean="0"/>
              <a:t> = </a:t>
            </a:r>
          </a:p>
          <a:p>
            <a:pPr marL="0" indent="0">
              <a:buNone/>
            </a:pPr>
            <a:r>
              <a:rPr lang="en-US" sz="2000" dirty="0" smtClean="0"/>
              <a:t>                   new Singleton();</a:t>
            </a:r>
          </a:p>
          <a:p>
            <a:pPr marL="0" indent="0">
              <a:buNone/>
            </a:pPr>
            <a:r>
              <a:rPr lang="en-US" sz="2000" dirty="0" smtClean="0"/>
              <a:t>     public static Singleton </a:t>
            </a:r>
            <a:r>
              <a:rPr lang="en-US" sz="2000" dirty="0" err="1" smtClean="0"/>
              <a:t>getInstance</a:t>
            </a:r>
            <a:r>
              <a:rPr lang="en-US" sz="2000" dirty="0" smtClean="0"/>
              <a:t> () {</a:t>
            </a:r>
          </a:p>
          <a:p>
            <a:pPr marL="0" indent="0">
              <a:buNone/>
            </a:pPr>
            <a:r>
              <a:rPr lang="en-US" sz="2000" dirty="0" smtClean="0"/>
              <a:t>           return </a:t>
            </a:r>
            <a:r>
              <a:rPr lang="en-US" sz="2000" dirty="0" err="1" smtClean="0"/>
              <a:t>uniqueInstance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       // can be lazily initialized</a:t>
            </a:r>
          </a:p>
          <a:p>
            <a:pPr marL="0" indent="0">
              <a:buNone/>
            </a:pPr>
            <a:r>
              <a:rPr lang="en-US" sz="2000" dirty="0" smtClean="0"/>
              <a:t>  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2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Singleton (continued)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than global variables (controlled access, doesn't pollute namespaces)</a:t>
            </a:r>
          </a:p>
          <a:p>
            <a:endParaRPr lang="en-US" dirty="0" smtClean="0"/>
          </a:p>
          <a:p>
            <a:r>
              <a:rPr lang="en-US" dirty="0" smtClean="0"/>
              <a:t>More flexible than class operations (static methods): can be polymorphic and </a:t>
            </a:r>
            <a:r>
              <a:rPr lang="en-US" dirty="0" err="1" smtClean="0"/>
              <a:t>subclassed</a:t>
            </a:r>
            <a:r>
              <a:rPr lang="en-US" dirty="0" smtClean="0"/>
              <a:t>, permits easy design changes, etc.</a:t>
            </a:r>
          </a:p>
          <a:p>
            <a:endParaRPr lang="en-US" dirty="0" smtClean="0"/>
          </a:p>
          <a:p>
            <a:r>
              <a:rPr lang="en-US" dirty="0" smtClean="0"/>
              <a:t>Disadvantage: may result in coupled code, if used directly too  much. Difficult to mock in unit tests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1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Useful when you are interested in the state of an object and want to get notified whenever there is any change</a:t>
            </a:r>
          </a:p>
          <a:p>
            <a:r>
              <a:rPr lang="en-US" dirty="0" smtClean="0"/>
              <a:t>Subject (Publisher) maintains a list of its dependents (observers / subscribers)</a:t>
            </a:r>
          </a:p>
          <a:p>
            <a:r>
              <a:rPr lang="en-US" dirty="0" smtClean="0"/>
              <a:t>Subject notifies them automatically of any state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0"/>
            <a:ext cx="3653598" cy="31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/>
              <a:t>: “Define a one-to-many dependency between objects so that when one object changes state, all its dependents are notified and updated automatically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A behavioral pattern: form relationships between objects during execution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Design Pattern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1676400"/>
            <a:ext cx="2438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856" y="1885890"/>
            <a:ext cx="116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Observer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86517" y="2343090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+update()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0"/>
            <a:ext cx="2743200" cy="2116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1656" y="165729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Subject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03200" y="2086498"/>
            <a:ext cx="2254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+register(Observer)</a:t>
            </a:r>
          </a:p>
          <a:p>
            <a:r>
              <a:rPr lang="en-US" dirty="0" smtClean="0"/>
              <a:t>+unregister(Observer)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notifyObservers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4648200"/>
            <a:ext cx="3276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619" y="4705290"/>
            <a:ext cx="1924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ConcreteSubject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029200"/>
            <a:ext cx="29366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observerList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notifyObservers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for (Observer o: </a:t>
            </a:r>
            <a:r>
              <a:rPr lang="en-US" dirty="0" err="1" smtClean="0"/>
              <a:t>observerList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o.update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2514600" y="3563826"/>
            <a:ext cx="0" cy="108437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29200" y="3979974"/>
            <a:ext cx="3276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14819" y="4037064"/>
            <a:ext cx="2111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ConcreteObserver</a:t>
            </a:r>
            <a:endParaRPr lang="en-US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48400" y="2895600"/>
            <a:ext cx="0" cy="108437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4847272"/>
            <a:ext cx="2981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ConcreteObserver</a:t>
            </a:r>
            <a:r>
              <a:rPr lang="en-US" dirty="0" smtClean="0"/>
              <a:t>( Subject s):</a:t>
            </a:r>
          </a:p>
          <a:p>
            <a:r>
              <a:rPr lang="en-US" dirty="0" err="1" smtClean="0"/>
              <a:t>s.register</a:t>
            </a:r>
            <a:r>
              <a:rPr lang="en-US" dirty="0" smtClean="0"/>
              <a:t>(this)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38600" y="5029200"/>
            <a:ext cx="1006581" cy="0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3438" y="4163475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Message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Subject: a topic</a:t>
            </a:r>
          </a:p>
          <a:p>
            <a:r>
              <a:rPr lang="en-US" dirty="0" smtClean="0"/>
              <a:t>Observers can register to this topic</a:t>
            </a:r>
          </a:p>
          <a:p>
            <a:r>
              <a:rPr lang="en-US" dirty="0" smtClean="0"/>
              <a:t>Whenever a new message is posted to the topic, all the registered observers will be notified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57253"/>
            <a:ext cx="4572000" cy="28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Subject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Attach(Observer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o);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Detach(Observer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o);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postMessage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  <a:endParaRPr lang="en-US" b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44958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Attach: call to add a new observer</a:t>
            </a:r>
          </a:p>
          <a:p>
            <a:r>
              <a:rPr lang="en-US" sz="2400" dirty="0" smtClean="0"/>
              <a:t>Detach: call  to remover the observer</a:t>
            </a:r>
          </a:p>
          <a:p>
            <a:r>
              <a:rPr lang="en-US" sz="2400" dirty="0" err="1" smtClean="0"/>
              <a:t>postMessage</a:t>
            </a:r>
            <a:r>
              <a:rPr lang="en-US" sz="2400" dirty="0" smtClean="0"/>
              <a:t>: inform all registered observers when state change occurs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4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Observer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update(String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0122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update: call by Subject to inform Observer a change in state.  Different classes of Observer can implement this different to respond to the change in state.</a:t>
            </a:r>
          </a:p>
        </p:txBody>
      </p:sp>
    </p:spTree>
    <p:extLst>
      <p:ext uri="{BB962C8B-B14F-4D97-AF65-F5344CB8AC3E}">
        <p14:creationId xmlns:p14="http://schemas.microsoft.com/office/powerpoint/2010/main" val="14473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Pattern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Design </a:t>
            </a:r>
            <a:r>
              <a:rPr lang="en-SG" dirty="0"/>
              <a:t>patterns are formalized </a:t>
            </a:r>
            <a:r>
              <a:rPr lang="en-SG" dirty="0">
                <a:solidFill>
                  <a:srgbClr val="FF0000"/>
                </a:solidFill>
              </a:rPr>
              <a:t>best practices</a:t>
            </a:r>
            <a:r>
              <a:rPr lang="en-SG" dirty="0"/>
              <a:t> that the programmer can use to solve common problems when designing an application or system</a:t>
            </a:r>
            <a:r>
              <a:rPr lang="en-SG" dirty="0" smtClean="0"/>
              <a:t>. It is a description or template for how to solve a problem that can be used in many different situations. </a:t>
            </a:r>
          </a:p>
          <a:p>
            <a:r>
              <a:rPr lang="en-SG" dirty="0"/>
              <a:t>Design patterns may be viewed as a </a:t>
            </a:r>
            <a:r>
              <a:rPr lang="en-SG" dirty="0">
                <a:solidFill>
                  <a:srgbClr val="FF0000"/>
                </a:solidFill>
              </a:rPr>
              <a:t>structured approach </a:t>
            </a:r>
            <a:r>
              <a:rPr lang="en-SG" dirty="0"/>
              <a:t>to </a:t>
            </a:r>
            <a:r>
              <a:rPr lang="en-SG" dirty="0" smtClean="0"/>
              <a:t>computer programming which is </a:t>
            </a:r>
            <a:r>
              <a:rPr lang="en-SG" dirty="0"/>
              <a:t> </a:t>
            </a:r>
            <a:r>
              <a:rPr lang="en-SG" dirty="0" smtClean="0">
                <a:solidFill>
                  <a:srgbClr val="FF0000"/>
                </a:solidFill>
              </a:rPr>
              <a:t>intermediate</a:t>
            </a:r>
            <a:r>
              <a:rPr lang="en-SG" dirty="0" smtClean="0"/>
              <a:t> between </a:t>
            </a:r>
            <a:r>
              <a:rPr lang="en-SG" dirty="0"/>
              <a:t>the levels of a </a:t>
            </a:r>
            <a:r>
              <a:rPr lang="en-SG" dirty="0">
                <a:solidFill>
                  <a:srgbClr val="FF0000"/>
                </a:solidFill>
              </a:rPr>
              <a:t>programming paradigm</a:t>
            </a:r>
            <a:r>
              <a:rPr lang="en-SG" dirty="0"/>
              <a:t> and </a:t>
            </a:r>
            <a:r>
              <a:rPr lang="en-SG" dirty="0" smtClean="0"/>
              <a:t>a </a:t>
            </a:r>
            <a:r>
              <a:rPr lang="en-SG" dirty="0" smtClean="0">
                <a:solidFill>
                  <a:srgbClr val="FF0000"/>
                </a:solidFill>
              </a:rPr>
              <a:t>concrete algorithm. </a:t>
            </a:r>
            <a:endParaRPr lang="en-SG" dirty="0">
              <a:solidFill>
                <a:srgbClr val="FF0000"/>
              </a:solidFill>
            </a:endParaRPr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69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Topic.java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838200"/>
            <a:ext cx="7924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Topic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Subject {</a:t>
            </a:r>
          </a:p>
          <a:p>
            <a:pPr marL="457200"/>
            <a:r>
              <a:rPr lang="en-US" sz="16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  // the status</a:t>
            </a:r>
            <a:endParaRPr lang="en-US" sz="1600" b="1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sz="16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&lt;Observer&gt; </a:t>
            </a:r>
            <a:r>
              <a:rPr lang="en-US" sz="1600" b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  <a:endParaRPr lang="en-US" sz="1600" dirty="0">
              <a:latin typeface="Courier New"/>
            </a:endParaRPr>
          </a:p>
          <a:p>
            <a:pPr marL="457200"/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 marL="457200"/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Topic (){</a:t>
            </a:r>
          </a:p>
          <a:p>
            <a:pPr marL="457200"/>
            <a:r>
              <a:rPr lang="en-US" sz="1600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  observers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= </a:t>
            </a:r>
            <a:r>
              <a:rPr lang="en-US" sz="16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&lt;Observer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&gt;();</a:t>
            </a:r>
            <a:endParaRPr lang="en-US" sz="1600" dirty="0">
              <a:latin typeface="Courier New"/>
            </a:endParaRPr>
          </a:p>
          <a:p>
            <a:pPr marL="45720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Attach(Observer o) {</a:t>
            </a:r>
            <a:r>
              <a:rPr lang="en-US" sz="16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.add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(o);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Detach(Observer o) {</a:t>
            </a:r>
            <a:r>
              <a:rPr lang="en-US" sz="16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.remove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(o);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 marL="457200"/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public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postMessage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{</a:t>
            </a:r>
            <a:endParaRPr lang="en-US" sz="1600" b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 marL="457200"/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 = 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msg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;</a:t>
            </a:r>
          </a:p>
          <a:p>
            <a:pPr marL="457200"/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NotifyObservers</a:t>
            </a:r>
            <a:r>
              <a:rPr lang="en-US" sz="1600" b="1" dirty="0" smtClean="0">
                <a:solidFill>
                  <a:srgbClr val="0000C0"/>
                </a:solidFill>
                <a:latin typeface="Courier New"/>
              </a:rPr>
              <a:t>();</a:t>
            </a:r>
            <a:endParaRPr lang="en-US" sz="1600" dirty="0">
              <a:latin typeface="Courier New"/>
            </a:endParaRPr>
          </a:p>
          <a:p>
            <a:pPr marL="45720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457200"/>
            <a:endParaRPr lang="en-US" sz="1600" b="1" dirty="0" smtClean="0">
              <a:solidFill>
                <a:srgbClr val="7F0055"/>
              </a:solidFill>
              <a:latin typeface="Courier New"/>
            </a:endParaRPr>
          </a:p>
          <a:p>
            <a:pPr marL="457200"/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private void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NotifyObservers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marL="457200"/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  for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(Observer o: </a:t>
            </a:r>
            <a:r>
              <a:rPr lang="en-US" sz="1600" b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observers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</a:t>
            </a:r>
          </a:p>
          <a:p>
            <a:pPr marL="45720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o.update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b="1" dirty="0" err="1" smtClean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>
              <a:latin typeface="Courier New"/>
            </a:endParaRPr>
          </a:p>
          <a:p>
            <a:pPr marL="457200"/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r>
              <a:rPr lang="en-US" sz="1600" dirty="0">
                <a:solidFill>
                  <a:srgbClr val="000000"/>
                </a:solidFill>
                <a:latin typeface="Courier New"/>
              </a:rPr>
              <a:t>// other features particular to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Topic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701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Observer {</a:t>
            </a: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// received message </a:t>
            </a: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Subject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subject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57200"/>
            <a:endParaRPr lang="en-US" b="1" dirty="0" smtClean="0">
              <a:solidFill>
                <a:srgbClr val="7F0055"/>
              </a:solidFill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Subscriber(Subject subject){</a:t>
            </a: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subject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subject;</a:t>
            </a:r>
          </a:p>
          <a:p>
            <a:pPr marL="457200"/>
            <a:r>
              <a:rPr lang="en-US" dirty="0" smtClean="0">
                <a:latin typeface="Courier New"/>
              </a:rPr>
              <a:t>  // register itself to the subject</a:t>
            </a:r>
            <a:endParaRPr lang="en-US" dirty="0"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subject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Attach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update(String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457200"/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// get update from Subject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// do something according to the update</a:t>
            </a:r>
          </a:p>
          <a:p>
            <a:pPr marL="457200"/>
            <a:r>
              <a:rPr lang="en-US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...</a:t>
            </a: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457200"/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9332" y="1524000"/>
            <a:ext cx="74026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Test {</a:t>
            </a:r>
          </a:p>
          <a:p>
            <a:endParaRPr lang="en-US" dirty="0">
              <a:latin typeface="Courier New"/>
            </a:endParaRPr>
          </a:p>
          <a:p>
            <a:pPr marL="457200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 topic50001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Topic();</a:t>
            </a: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Subscriber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scott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Subscriber(topic50001);</a:t>
            </a: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Subscriber roger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Subscriber(topic50001);</a:t>
            </a:r>
          </a:p>
          <a:p>
            <a:pPr marL="731520"/>
            <a:r>
              <a:rPr lang="en-US" dirty="0" smtClean="0">
                <a:latin typeface="Courier New"/>
              </a:rPr>
              <a:t>//note Attach takes place within constructor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topic50001.postMessage(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"quiz tomorrow !!!"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731520"/>
            <a:endParaRPr lang="en-US" dirty="0">
              <a:latin typeface="Courier New"/>
            </a:endParaRPr>
          </a:p>
          <a:p>
            <a:pPr marL="731520"/>
            <a:r>
              <a:rPr lang="en-US" dirty="0" smtClean="0">
                <a:solidFill>
                  <a:srgbClr val="000000"/>
                </a:solidFill>
                <a:latin typeface="Courier New"/>
              </a:rPr>
              <a:t>Subscriber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j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Subscriber(topic50001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topic50001.postMessage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“HW due 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this 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Wed!!"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 smtClean="0">
                <a:solidFill>
                  <a:srgbClr val="000000"/>
                </a:solidFill>
                <a:latin typeface="Courier New"/>
              </a:rPr>
              <a:t>topic50001.Detach(Jit);</a:t>
            </a:r>
            <a:endParaRPr lang="en-US" dirty="0">
              <a:latin typeface="Courier New"/>
            </a:endParaRPr>
          </a:p>
          <a:p>
            <a:pPr marL="731520"/>
            <a:r>
              <a:rPr lang="en-US" dirty="0">
                <a:solidFill>
                  <a:srgbClr val="000000"/>
                </a:solidFill>
                <a:latin typeface="Courier New"/>
              </a:rPr>
              <a:t>topic50001.postMessage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“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G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reat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! 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Jit has </a:t>
            </a:r>
            <a:r>
              <a:rPr lang="en-US" dirty="0">
                <a:solidFill>
                  <a:srgbClr val="2A00FF"/>
                </a:solidFill>
                <a:latin typeface="Courier New"/>
              </a:rPr>
              <a:t>gone</a:t>
            </a:r>
            <a:r>
              <a:rPr lang="en-US" dirty="0" smtClean="0">
                <a:solidFill>
                  <a:srgbClr val="2A00FF"/>
                </a:solidFill>
                <a:latin typeface="Courier New"/>
              </a:rPr>
              <a:t>!"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457200"/>
            <a:endParaRPr lang="en-US" dirty="0">
              <a:latin typeface="Courier New"/>
            </a:endParaRPr>
          </a:p>
          <a:p>
            <a:pPr marL="45720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Reduce coupling. If </a:t>
            </a:r>
            <a:r>
              <a:rPr lang="en-US" dirty="0"/>
              <a:t>an object needs to share it’s state with others, without knowing the identity of those objects are, the Observer </a:t>
            </a:r>
            <a:r>
              <a:rPr lang="en-US" dirty="0" smtClean="0"/>
              <a:t>is an ideal choice.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Useful in GUI </a:t>
            </a:r>
            <a:r>
              <a:rPr lang="en-US" dirty="0"/>
              <a:t>programming</a:t>
            </a:r>
            <a:r>
              <a:rPr lang="en-US" dirty="0" smtClean="0"/>
              <a:t>, (among others). </a:t>
            </a:r>
            <a:r>
              <a:rPr lang="en-US" dirty="0"/>
              <a:t>The </a:t>
            </a:r>
            <a:r>
              <a:rPr lang="en-US" dirty="0" smtClean="0"/>
              <a:t>concept </a:t>
            </a:r>
            <a:r>
              <a:rPr lang="en-US" dirty="0"/>
              <a:t>of listeners is based on this pattern. The event listener </a:t>
            </a:r>
            <a:r>
              <a:rPr lang="en-US" dirty="0" smtClean="0"/>
              <a:t>is a good example. One registers </a:t>
            </a:r>
            <a:r>
              <a:rPr lang="en-US" dirty="0"/>
              <a:t>an </a:t>
            </a:r>
            <a:r>
              <a:rPr lang="en-US" dirty="0" err="1"/>
              <a:t>ActionListener</a:t>
            </a:r>
            <a:r>
              <a:rPr lang="en-US" dirty="0"/>
              <a:t> to a </a:t>
            </a:r>
            <a:r>
              <a:rPr lang="en-US" dirty="0" smtClean="0"/>
              <a:t>GUI </a:t>
            </a:r>
            <a:r>
              <a:rPr lang="en-US" dirty="0"/>
              <a:t>control, such a button, and react to action events using the </a:t>
            </a:r>
            <a:r>
              <a:rPr lang="en-US" dirty="0" err="1"/>
              <a:t>actionPerformed</a:t>
            </a:r>
            <a:r>
              <a:rPr lang="en-US" dirty="0"/>
              <a:t> method. In this case, the </a:t>
            </a:r>
            <a:r>
              <a:rPr lang="en-US" dirty="0" err="1">
                <a:solidFill>
                  <a:srgbClr val="FF0000"/>
                </a:solidFill>
              </a:rPr>
              <a:t>ActionListener</a:t>
            </a:r>
            <a:r>
              <a:rPr lang="en-US" dirty="0">
                <a:solidFill>
                  <a:srgbClr val="FF0000"/>
                </a:solidFill>
              </a:rPr>
              <a:t> is the Observer</a:t>
            </a:r>
            <a:r>
              <a:rPr lang="en-US" dirty="0"/>
              <a:t> and the </a:t>
            </a:r>
            <a:r>
              <a:rPr lang="en-US" dirty="0">
                <a:solidFill>
                  <a:srgbClr val="FF0000"/>
                </a:solidFill>
              </a:rPr>
              <a:t>button is your Subject</a:t>
            </a:r>
            <a:r>
              <a:rPr lang="en-US" dirty="0"/>
              <a:t>. As the button changes state, </a:t>
            </a:r>
            <a:r>
              <a:rPr lang="en-US" dirty="0" smtClean="0"/>
              <a:t>one can handle it with an appropriate method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Cohort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Observer design pattern, develop a stock alert system that sends alerts to subscribers for any update of the stock prices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StockGrabber</a:t>
            </a:r>
            <a:r>
              <a:rPr lang="en-US" dirty="0" smtClean="0"/>
              <a:t> class that keeps the list of subscribers for several stock prices, and notifies them for update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 err="1" smtClean="0"/>
              <a:t>StockObserver</a:t>
            </a:r>
            <a:r>
              <a:rPr lang="en-US" dirty="0" smtClean="0"/>
              <a:t> class that monitors changes in the stock prices</a:t>
            </a:r>
          </a:p>
          <a:p>
            <a:pPr lvl="1"/>
            <a:r>
              <a:rPr lang="en-US" dirty="0" smtClean="0"/>
              <a:t>Develop a </a:t>
            </a:r>
            <a:r>
              <a:rPr lang="en-US" dirty="0" err="1" smtClean="0"/>
              <a:t>StockTest</a:t>
            </a:r>
            <a:r>
              <a:rPr lang="en-US" dirty="0" smtClean="0"/>
              <a:t> class to simulate the system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6200"/>
            <a:ext cx="1822019" cy="15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MQTT (MQ Telemetry Transport</a:t>
            </a:r>
            <a:r>
              <a:rPr lang="en-US" sz="3200" b="1" dirty="0" smtClean="0"/>
              <a:t>)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990600"/>
            <a:ext cx="4766972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980712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MQTT (Message Queuing Telemetry Transport) is a lightweight messaging </a:t>
            </a:r>
            <a:r>
              <a:rPr lang="en-US" dirty="0" smtClean="0"/>
              <a:t>protocol that </a:t>
            </a:r>
            <a:r>
              <a:rPr lang="en-US" dirty="0"/>
              <a:t>provides resource-constrained network </a:t>
            </a:r>
            <a:r>
              <a:rPr lang="en-US" dirty="0" smtClean="0"/>
              <a:t>clients</a:t>
            </a:r>
            <a:r>
              <a:rPr lang="en-US" dirty="0"/>
              <a:t> with a simple way to distribute </a:t>
            </a:r>
            <a:r>
              <a:rPr lang="en-US" dirty="0" smtClean="0"/>
              <a:t>telemetry</a:t>
            </a:r>
            <a:r>
              <a:rPr lang="en-US" u="sng" dirty="0"/>
              <a:t> </a:t>
            </a:r>
            <a:r>
              <a:rPr lang="en-US" dirty="0" smtClean="0"/>
              <a:t>information</a:t>
            </a:r>
            <a:r>
              <a:rPr lang="en-US" dirty="0"/>
              <a:t>. The protocol, which uses a </a:t>
            </a:r>
            <a:r>
              <a:rPr lang="en-US" b="1" dirty="0">
                <a:solidFill>
                  <a:srgbClr val="FF0000"/>
                </a:solidFill>
              </a:rPr>
              <a:t>publish/subscribe communication pattern</a:t>
            </a:r>
            <a:r>
              <a:rPr lang="en-US" dirty="0"/>
              <a:t>, is used for machine-to-machine (M2M) communication and plays an important role in the Internet of Things (</a:t>
            </a:r>
            <a:r>
              <a:rPr lang="en-US" dirty="0" err="1"/>
              <a:t>IoT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12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Connect</a:t>
            </a:r>
            <a:r>
              <a:rPr lang="en-US" dirty="0"/>
              <a:t>: Waits for a connection to be established with the server.</a:t>
            </a:r>
          </a:p>
          <a:p>
            <a:endParaRPr lang="en-US" dirty="0"/>
          </a:p>
          <a:p>
            <a:r>
              <a:rPr lang="en-US" b="1" dirty="0"/>
              <a:t>Disconnect</a:t>
            </a:r>
            <a:r>
              <a:rPr lang="en-US" dirty="0"/>
              <a:t>: Waits for the MQTT client to finish any work it must do, and for the TCP/IP session to disconnect.</a:t>
            </a:r>
          </a:p>
          <a:p>
            <a:endParaRPr lang="en-US" dirty="0"/>
          </a:p>
          <a:p>
            <a:r>
              <a:rPr lang="en-US" b="1" dirty="0"/>
              <a:t>Subscribe</a:t>
            </a:r>
            <a:r>
              <a:rPr lang="en-US" dirty="0"/>
              <a:t>: Waits for completion of the Subscribe or </a:t>
            </a:r>
            <a:r>
              <a:rPr lang="en-US" dirty="0" err="1"/>
              <a:t>UnSubscribe</a:t>
            </a:r>
            <a:r>
              <a:rPr lang="en-US" dirty="0"/>
              <a:t> method.</a:t>
            </a:r>
          </a:p>
          <a:p>
            <a:endParaRPr lang="en-US" dirty="0"/>
          </a:p>
          <a:p>
            <a:r>
              <a:rPr lang="en-US" b="1" dirty="0" err="1"/>
              <a:t>UnSubscribe</a:t>
            </a:r>
            <a:r>
              <a:rPr lang="en-US" dirty="0"/>
              <a:t>: Requests the server unsubscribe the client from one or more topics.</a:t>
            </a:r>
          </a:p>
          <a:p>
            <a:endParaRPr lang="en-US" dirty="0"/>
          </a:p>
          <a:p>
            <a:r>
              <a:rPr lang="en-US" b="1" dirty="0"/>
              <a:t>Publish</a:t>
            </a:r>
            <a:r>
              <a:rPr lang="en-US" dirty="0"/>
              <a:t>: Returns immediately to the application thread after passing the request to the MQTT client.</a:t>
            </a:r>
          </a:p>
        </p:txBody>
      </p:sp>
    </p:spTree>
    <p:extLst>
      <p:ext uri="{BB962C8B-B14F-4D97-AF65-F5344CB8AC3E}">
        <p14:creationId xmlns:p14="http://schemas.microsoft.com/office/powerpoint/2010/main" val="40354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people have organized / designed their program in the past</a:t>
            </a:r>
          </a:p>
          <a:p>
            <a:r>
              <a:rPr lang="en-US" dirty="0" smtClean="0"/>
              <a:t>Best software design solutions that others have encountered</a:t>
            </a:r>
          </a:p>
          <a:p>
            <a:pPr lvl="1"/>
            <a:r>
              <a:rPr lang="en-US" dirty="0" smtClean="0"/>
              <a:t>Improve performance</a:t>
            </a:r>
          </a:p>
          <a:p>
            <a:pPr lvl="1"/>
            <a:r>
              <a:rPr lang="en-US" dirty="0" smtClean="0"/>
              <a:t>Make it easier to modify the code</a:t>
            </a:r>
          </a:p>
          <a:p>
            <a:r>
              <a:rPr lang="en-US" dirty="0" smtClean="0"/>
              <a:t>Can apply the same principle to your own software design</a:t>
            </a:r>
          </a:p>
          <a:p>
            <a:pPr lvl="1"/>
            <a:r>
              <a:rPr lang="en-US" dirty="0" smtClean="0"/>
              <a:t>Solutions to common recurring problems in software design</a:t>
            </a:r>
          </a:p>
          <a:p>
            <a:r>
              <a:rPr lang="en-US" dirty="0" smtClean="0"/>
              <a:t>One of the most valuable tools for developers / software designers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Comprehensive OO design pattern discussion:</a:t>
            </a:r>
          </a:p>
          <a:p>
            <a:pPr lvl="1"/>
            <a:r>
              <a:rPr lang="en-US" dirty="0"/>
              <a:t>Erich Gamma, Richard Helm, Ralph Johnson and John </a:t>
            </a:r>
            <a:r>
              <a:rPr lang="en-US" dirty="0" err="1" smtClean="0"/>
              <a:t>Vlissides</a:t>
            </a:r>
            <a:r>
              <a:rPr lang="en-US" dirty="0" smtClean="0"/>
              <a:t> </a:t>
            </a:r>
            <a:r>
              <a:rPr lang="en-US" dirty="0"/>
              <a:t>(Gang of Four, </a:t>
            </a:r>
            <a:r>
              <a:rPr lang="en-US" dirty="0" err="1"/>
              <a:t>GoF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/>
              <a:t>“Design Patterns: Elements of Reusable Object-Oriented Software” </a:t>
            </a:r>
            <a:r>
              <a:rPr lang="en-US" dirty="0" smtClean="0"/>
              <a:t>Addison-Wesley 1994. </a:t>
            </a:r>
          </a:p>
          <a:p>
            <a:r>
              <a:rPr lang="en-US" dirty="0" smtClean="0"/>
              <a:t>We will cover </a:t>
            </a:r>
            <a:r>
              <a:rPr lang="en-US" dirty="0" smtClean="0"/>
              <a:t>seven design </a:t>
            </a:r>
            <a:r>
              <a:rPr lang="en-US" dirty="0" smtClean="0"/>
              <a:t>patterns:</a:t>
            </a:r>
          </a:p>
          <a:p>
            <a:pPr marL="457200" lvl="1" indent="0">
              <a:buNone/>
            </a:pPr>
            <a:r>
              <a:rPr lang="en-US" dirty="0" smtClean="0"/>
              <a:t>Singleton (C</a:t>
            </a:r>
            <a:r>
              <a:rPr lang="en-US" dirty="0" smtClean="0"/>
              <a:t>)                      Proxy (S)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Abstract Factory (C</a:t>
            </a:r>
            <a:r>
              <a:rPr lang="en-US" dirty="0" smtClean="0"/>
              <a:t>)         State (B)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Observer (B</a:t>
            </a:r>
            <a:r>
              <a:rPr lang="en-US" dirty="0" smtClean="0"/>
              <a:t>)                      Flyweight (S)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Visitor (B)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7" descr="https://d1b14unh5d6w7g.cloudfront.net/0201633612.01.S001.LXXXXXXX.jpg?Expires=1478997936&amp;Signature=ScRlmq9DtYOHJhMUb5ZSscvw9DJVUUEuVS9YRQHxyIbAPTShvVDbE/09uxuSSc62lGo00Io5BQ9/7jTAeMEImEb5cS5DuE6GvMcGV8k7s6uhvdy6+Fpmg4TQnv7+6q+syYdr8L+VQaNOYBQwg2ox3cU11uavBZgq9eXHRiE64Lc=&amp;Key-Pair-Id=APKAIUO27P366FGALU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86200"/>
            <a:ext cx="2286000" cy="30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9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Creational</a:t>
            </a:r>
            <a:r>
              <a:rPr lang="en-US" dirty="0" smtClean="0"/>
              <a:t> patterns- create objects for you rather than having you instantiate objects directly. This gives your program more flexibility in deciding which objects need to be created for a given situation (case study)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Structural</a:t>
            </a:r>
            <a:r>
              <a:rPr lang="en-US" dirty="0" smtClean="0"/>
              <a:t> patterns help you to compose groups of objects into larger structures, such as complex user interfaces or accounting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Behavioral</a:t>
            </a:r>
            <a:r>
              <a:rPr lang="en-US" dirty="0" smtClean="0"/>
              <a:t> patterns help you define the communication between objects in your system and how the flow is controlled in a complex program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3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Collection of Design Patterns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7162800" cy="586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58229" y="644512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Gamma et al.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5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https://d1b14unh5d6w7g.cloudfront.net/0201633612.01.S001.LXXXXXXX.jpg?Expires=1478997936&amp;Signature=ScRlmq9DtYOHJhMUb5ZSscvw9DJVUUEuVS9YRQHxyIbAPTShvVDbE/09uxuSSc62lGo00Io5BQ9/7jTAeMEImEb5cS5DuE6GvMcGV8k7s6uhvdy6+Fpmg4TQnv7+6q+syYdr8L+VQaNOYBQwg2ox3cU11uavBZgq9eXHRiE64Lc=&amp;Key-Pair-Id=APKAIUO27P366FGALU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3" y="0"/>
            <a:ext cx="2685857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391400" cy="1143000"/>
          </a:xfrm>
        </p:spPr>
        <p:txBody>
          <a:bodyPr/>
          <a:lstStyle/>
          <a:p>
            <a:r>
              <a:rPr lang="en-US" dirty="0" smtClean="0"/>
              <a:t>Three types of Design Patterns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77319"/>
              </p:ext>
            </p:extLst>
          </p:nvPr>
        </p:nvGraphicFramePr>
        <p:xfrm>
          <a:off x="76200" y="1924051"/>
          <a:ext cx="8991599" cy="4857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660"/>
                <a:gridCol w="2023900"/>
                <a:gridCol w="758962"/>
                <a:gridCol w="1641841"/>
                <a:gridCol w="888032"/>
                <a:gridCol w="3062204"/>
              </a:tblGrid>
              <a:tr h="9271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</a:rPr>
                        <a:t>Abstract Factory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Decorator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Prototype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9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Adapter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Facade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Proxy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71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Bridge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Factory Method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Observer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9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Builder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Flyweight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Singleton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71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Chain Of Responsibility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Interpreter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State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9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Command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>
                          <a:effectLst/>
                        </a:rPr>
                        <a:t>Mediator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Template Method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9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Composite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effectLst/>
                        </a:rPr>
                        <a:t>Memento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Visitor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47625" marB="476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the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1: To </a:t>
            </a:r>
            <a:r>
              <a:rPr lang="en-US" dirty="0"/>
              <a:t>ensure there is only one instance of an object, available to a number of other </a:t>
            </a:r>
            <a:r>
              <a:rPr lang="en-US" dirty="0" smtClean="0"/>
              <a:t>classes.  E.g</a:t>
            </a:r>
            <a:r>
              <a:rPr lang="en-US" dirty="0"/>
              <a:t>., </a:t>
            </a:r>
            <a:r>
              <a:rPr lang="en-US" dirty="0" smtClean="0"/>
              <a:t>A </a:t>
            </a:r>
            <a:r>
              <a:rPr lang="en-US" dirty="0" err="1" smtClean="0"/>
              <a:t>LogFile</a:t>
            </a:r>
            <a:r>
              <a:rPr lang="en-US" dirty="0" smtClean="0"/>
              <a:t> class for </a:t>
            </a:r>
            <a:r>
              <a:rPr lang="en-US" dirty="0"/>
              <a:t>a pool of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Example 2: A </a:t>
            </a:r>
            <a:r>
              <a:rPr lang="en-US" dirty="0"/>
              <a:t>message board: </a:t>
            </a:r>
            <a:r>
              <a:rPr lang="en-US" dirty="0" smtClean="0"/>
              <a:t>whenever </a:t>
            </a:r>
            <a:r>
              <a:rPr lang="en-US" dirty="0"/>
              <a:t>a new message is posted to the topic, all the registered observers will be notified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95800"/>
            <a:ext cx="3352800" cy="2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there is only one instance of an object, available to a number of other classes</a:t>
            </a:r>
          </a:p>
          <a:p>
            <a:r>
              <a:rPr lang="en-US" dirty="0" smtClean="0"/>
              <a:t>E.g., Log file for a pool of applications</a:t>
            </a:r>
          </a:p>
          <a:p>
            <a:r>
              <a:rPr lang="en-US" dirty="0" err="1"/>
              <a:t>GoF</a:t>
            </a:r>
            <a:r>
              <a:rPr lang="en-US" dirty="0"/>
              <a:t>: </a:t>
            </a:r>
            <a:r>
              <a:rPr lang="en-US" dirty="0" smtClean="0"/>
              <a:t>“Ensure a class has only one instance and provide a global point of access to it.”</a:t>
            </a:r>
          </a:p>
          <a:p>
            <a:r>
              <a:rPr lang="en-US" dirty="0" smtClean="0"/>
              <a:t>A creational pattern: it is used to construct objects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4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14480</TotalTime>
  <Words>1362</Words>
  <Application>Microsoft Office PowerPoint</Application>
  <PresentationFormat>On-screen Show (4:3)</PresentationFormat>
  <Paragraphs>254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Information Systems and Programming</vt:lpstr>
      <vt:lpstr>Software Design Pattern</vt:lpstr>
      <vt:lpstr>What are design patterns?</vt:lpstr>
      <vt:lpstr>What are design patterns?</vt:lpstr>
      <vt:lpstr>Three types of Design Patterns</vt:lpstr>
      <vt:lpstr>Collection of Design Patterns</vt:lpstr>
      <vt:lpstr>Three types of Design Patterns</vt:lpstr>
      <vt:lpstr>How to design the software?</vt:lpstr>
      <vt:lpstr>Singleton</vt:lpstr>
      <vt:lpstr>Singleton Pattern</vt:lpstr>
      <vt:lpstr>Singleton</vt:lpstr>
      <vt:lpstr>Singleton </vt:lpstr>
      <vt:lpstr>Singleton (continued) </vt:lpstr>
      <vt:lpstr>Observer</vt:lpstr>
      <vt:lpstr>Observer</vt:lpstr>
      <vt:lpstr>Observer Design Pattern </vt:lpstr>
      <vt:lpstr>Example: Message board</vt:lpstr>
      <vt:lpstr>Subject.java</vt:lpstr>
      <vt:lpstr>Observer.java</vt:lpstr>
      <vt:lpstr>Topic.java</vt:lpstr>
      <vt:lpstr>Subscriber.java</vt:lpstr>
      <vt:lpstr>Test.java</vt:lpstr>
      <vt:lpstr>Why Observer?</vt:lpstr>
      <vt:lpstr>Cohort Activity</vt:lpstr>
      <vt:lpstr>MQTT (MQ Telemetry Transport) </vt:lpstr>
      <vt:lpstr>MQTT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Jit Biswas</cp:lastModifiedBy>
  <cp:revision>154</cp:revision>
  <cp:lastPrinted>2014-12-05T08:43:10Z</cp:lastPrinted>
  <dcterms:created xsi:type="dcterms:W3CDTF">2006-08-16T00:00:00Z</dcterms:created>
  <dcterms:modified xsi:type="dcterms:W3CDTF">2017-10-10T19:25:31Z</dcterms:modified>
</cp:coreProperties>
</file>