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97" r:id="rId2"/>
    <p:sldId id="358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23" r:id="rId16"/>
    <p:sldId id="330" r:id="rId17"/>
    <p:sldId id="331" r:id="rId18"/>
    <p:sldId id="333" r:id="rId19"/>
    <p:sldId id="324" r:id="rId20"/>
    <p:sldId id="325" r:id="rId21"/>
    <p:sldId id="326" r:id="rId22"/>
    <p:sldId id="327" r:id="rId23"/>
    <p:sldId id="356" r:id="rId24"/>
    <p:sldId id="335" r:id="rId25"/>
    <p:sldId id="357" r:id="rId26"/>
    <p:sldId id="337" r:id="rId27"/>
    <p:sldId id="342" r:id="rId28"/>
    <p:sldId id="343" r:id="rId29"/>
    <p:sldId id="345" r:id="rId30"/>
    <p:sldId id="346" r:id="rId31"/>
    <p:sldId id="349" r:id="rId32"/>
    <p:sldId id="361" r:id="rId33"/>
    <p:sldId id="350" r:id="rId34"/>
    <p:sldId id="351" r:id="rId35"/>
    <p:sldId id="352" r:id="rId36"/>
    <p:sldId id="362" r:id="rId37"/>
    <p:sldId id="353" r:id="rId38"/>
    <p:sldId id="359" r:id="rId39"/>
    <p:sldId id="360" r:id="rId4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61" autoAdjust="0"/>
  </p:normalViewPr>
  <p:slideViewPr>
    <p:cSldViewPr>
      <p:cViewPr>
        <p:scale>
          <a:sx n="66" d="100"/>
          <a:sy n="66" d="100"/>
        </p:scale>
        <p:origin x="-2094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302" y="-96"/>
      </p:cViewPr>
      <p:guideLst>
        <p:guide orient="horz" pos="2141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0D2B-0FCB-43DF-BAB3-699F8E7C7FB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8D8-1B4D-4C8C-BCEB-02CDFBC0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6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439" y="2605775"/>
            <a:ext cx="6730352" cy="3682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439" y="2605775"/>
            <a:ext cx="6730352" cy="3682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439" y="2605775"/>
            <a:ext cx="6730352" cy="368207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5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692150"/>
            <a:ext cx="4316413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468813" y="692150"/>
            <a:ext cx="4316412" cy="27320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468813" y="3576638"/>
            <a:ext cx="4316412" cy="27320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24625"/>
            <a:ext cx="9144000" cy="333375"/>
          </a:xfrm>
          <a:prstGeom prst="rect">
            <a:avLst/>
          </a:prstGeom>
        </p:spPr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Object Oriented Analysis &amp; Design , SJTU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51838" y="6524625"/>
            <a:ext cx="792162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1DD8DFE-8DBF-4293-AAD0-7E30477364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12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Design Patterns II – </a:t>
            </a:r>
          </a:p>
          <a:p>
            <a:r>
              <a:rPr lang="en-US" dirty="0" smtClean="0"/>
              <a:t>Visitor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4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Visitable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1828800"/>
            <a:ext cx="40446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accept(Visitor v);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853190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 Allows the Visitor to be passed 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1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Item implements </a:t>
            </a:r>
            <a:r>
              <a:rPr lang="en-US" dirty="0" err="1" smtClean="0"/>
              <a:t>Visitable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36441"/>
            <a:ext cx="473398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accept(Visitor v) 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v.visit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Book 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weight)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</a:t>
            </a:r>
            <a:r>
              <a:rPr lang="en-US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=weight;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getWeight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  return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weight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267388" y="2209800"/>
            <a:ext cx="371412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7400" y="1957834"/>
            <a:ext cx="26354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Simple but important change to make a class </a:t>
            </a:r>
            <a:r>
              <a:rPr lang="en-US" sz="2800" dirty="0" err="1" smtClean="0"/>
              <a:t>visitable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dispatch of visit depends on data type “this”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25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Test.java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90472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&gt; items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&gt;();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postage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Book(1));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urier New"/>
              </a:rPr>
              <a:t>psy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Book(2));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items.add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Clothing(10));</a:t>
            </a:r>
          </a:p>
          <a:p>
            <a:endParaRPr lang="en-US" dirty="0"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Visitable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o: items){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urier New"/>
              </a:rPr>
              <a:t>o.accept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(postage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>
              <a:latin typeface="Courier New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urier New"/>
              </a:rPr>
              <a:t>postage.getTotal</a:t>
            </a:r>
            <a:r>
              <a:rPr lang="en-US" i="1" dirty="0">
                <a:solidFill>
                  <a:srgbClr val="000000"/>
                </a:solidFill>
                <a:latin typeface="Courier New"/>
              </a:rPr>
              <a:t>());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03767" y="3342144"/>
            <a:ext cx="2635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Visitor postage visits each item one by one, processes them, information kept inside visitor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5791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Separate out certain logic (e.g., postage calculation) from the items themselves, keeping the item classes simple</a:t>
            </a:r>
          </a:p>
          <a:p>
            <a:pPr lvl="1"/>
            <a:r>
              <a:rPr lang="en-US" dirty="0" smtClean="0"/>
              <a:t>Item classes only need to implement </a:t>
            </a:r>
            <a:r>
              <a:rPr lang="en-US" dirty="0" err="1" smtClean="0"/>
              <a:t>Visitable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methods to classes: another concrete class implements Visitor</a:t>
            </a:r>
          </a:p>
          <a:p>
            <a:pPr lvl="1"/>
            <a:r>
              <a:rPr lang="en-US" dirty="0" smtClean="0"/>
              <a:t>No need to change item classes</a:t>
            </a:r>
          </a:p>
          <a:p>
            <a:pPr lvl="1"/>
            <a:endParaRPr lang="en-US" dirty="0"/>
          </a:p>
          <a:p>
            <a:r>
              <a:rPr lang="en-US" dirty="0" smtClean="0"/>
              <a:t>Enable static checking: code cannot be compiled without the visit method of the corresponding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Visitor design pattern, compute the total tax income of a list of items of the following types: Car, Electronics, Chocolate.  Two taxing systems are in place:</a:t>
            </a:r>
          </a:p>
          <a:p>
            <a:pPr lvl="1"/>
            <a:r>
              <a:rPr lang="en-US" dirty="0" err="1" smtClean="0"/>
              <a:t>TaxNormal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40%, Electronics: 80%, Chocolate: 20%</a:t>
            </a:r>
          </a:p>
          <a:p>
            <a:pPr lvl="1"/>
            <a:r>
              <a:rPr lang="en-US" dirty="0" err="1" smtClean="0"/>
              <a:t>TaxHoliday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Car: 30%, Electronics: 50%, Chocolate: 10%</a:t>
            </a:r>
          </a:p>
        </p:txBody>
      </p:sp>
    </p:spTree>
    <p:extLst>
      <p:ext uri="{BB962C8B-B14F-4D97-AF65-F5344CB8AC3E}">
        <p14:creationId xmlns:p14="http://schemas.microsoft.com/office/powerpoint/2010/main" val="37115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Abstract Factory is one of the most used design patterns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Builds on Factory design pattern</a:t>
            </a:r>
          </a:p>
          <a:p>
            <a:endParaRPr lang="en-US" dirty="0"/>
          </a:p>
          <a:p>
            <a:r>
              <a:rPr lang="en-US" dirty="0" err="1" smtClean="0"/>
              <a:t>GoF</a:t>
            </a:r>
            <a:r>
              <a:rPr lang="en-US" dirty="0" smtClean="0"/>
              <a:t>: “Provide an interface for creating families of related or dependent objects without specifying their concrete classes”</a:t>
            </a:r>
          </a:p>
          <a:p>
            <a:endParaRPr lang="en-US" dirty="0"/>
          </a:p>
          <a:p>
            <a:r>
              <a:rPr lang="en-US" dirty="0" smtClean="0"/>
              <a:t>We create objects and object creator factories without exposing creation logic to the clients and refer to newly created objects and factories using a common interface</a:t>
            </a:r>
          </a:p>
        </p:txBody>
      </p:sp>
    </p:spTree>
    <p:extLst>
      <p:ext uri="{BB962C8B-B14F-4D97-AF65-F5344CB8AC3E}">
        <p14:creationId xmlns:p14="http://schemas.microsoft.com/office/powerpoint/2010/main" val="15083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i="1" dirty="0" smtClean="0"/>
              <a:t>Abstract Factory  - Example</a:t>
            </a:r>
          </a:p>
        </p:txBody>
      </p:sp>
      <p:pic>
        <p:nvPicPr>
          <p:cNvPr id="1331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2997200"/>
            <a:ext cx="6624638" cy="3228975"/>
          </a:xfr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692150"/>
            <a:ext cx="89154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We have a class named </a:t>
            </a:r>
            <a:r>
              <a:rPr lang="en-US" altLang="zh-CN" dirty="0" err="1">
                <a:cs typeface="+mn-cs"/>
              </a:rPr>
              <a:t>SomeApp</a:t>
            </a:r>
            <a:r>
              <a:rPr lang="en-US" altLang="zh-CN" dirty="0">
                <a:cs typeface="+mn-cs"/>
              </a:rPr>
              <a:t> that depends on the interface Shape. </a:t>
            </a:r>
          </a:p>
          <a:p>
            <a:pPr marL="463550" indent="-46355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Shape uses instances of Shape solely through the Shape interface.</a:t>
            </a:r>
          </a:p>
          <a:p>
            <a:pPr marL="463550" indent="-46355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Problem: </a:t>
            </a:r>
            <a:r>
              <a:rPr lang="en-US" altLang="zh-CN" dirty="0" err="1">
                <a:cs typeface="+mn-cs"/>
              </a:rPr>
              <a:t>SomeApp</a:t>
            </a:r>
            <a:r>
              <a:rPr lang="en-US" altLang="zh-CN" dirty="0">
                <a:cs typeface="+mn-cs"/>
              </a:rPr>
              <a:t> also creates instances of Square and Circle and thus has to depend on the concrete classes.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33800" y="6511925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Chapter 6 – Design Patterns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10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i="1" smtClean="0"/>
              <a:t>Abstract Factory  - Example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0" y="765175"/>
            <a:ext cx="89154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Solution: </a:t>
            </a:r>
            <a:r>
              <a:rPr lang="en-US" altLang="zh-CN" dirty="0" err="1">
                <a:cs typeface="+mn-cs"/>
              </a:rPr>
              <a:t>ShapeFactory</a:t>
            </a:r>
            <a:r>
              <a:rPr lang="en-US" altLang="zh-CN" dirty="0">
                <a:cs typeface="+mn-cs"/>
              </a:rPr>
              <a:t> interface. </a:t>
            </a:r>
          </a:p>
        </p:txBody>
      </p:sp>
      <p:pic>
        <p:nvPicPr>
          <p:cNvPr id="14340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052513"/>
            <a:ext cx="8713788" cy="5400675"/>
          </a:xfrm>
          <a:noFill/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33800" y="6511925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Chapter 6 – Design Patterns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63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i="1" smtClean="0"/>
              <a:t>Abstract Factory 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714375"/>
            <a:ext cx="89154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 eaLnBrk="0" hangingPunct="0">
              <a:lnSpc>
                <a:spcPct val="80000"/>
              </a:lnSpc>
              <a:spcBef>
                <a:spcPct val="30000"/>
              </a:spcBef>
              <a:buClr>
                <a:srgbClr val="FFFF99"/>
              </a:buClr>
              <a:buFont typeface="Wingdings" pitchFamily="2" charset="2"/>
              <a:buChar char="w"/>
              <a:defRPr sz="32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1pPr>
            <a:lvl2pPr marL="863600" indent="-285750" eaLnBrk="0" hangingPunct="0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  <a:defRPr sz="2800">
                <a:solidFill>
                  <a:srgbClr val="DDDDDD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3E1FF"/>
              </a:buClr>
              <a:buChar char="•"/>
              <a:defRPr sz="2800">
                <a:solidFill>
                  <a:srgbClr val="73E1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w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</a:rPr>
              <a:t>Intent:  </a:t>
            </a:r>
            <a:br>
              <a:rPr lang="en-US" altLang="zh-CN" sz="2400" dirty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Provide an interface for creating families of related or dependent objects without specifying their concrete classes.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Char char="q"/>
            </a:pPr>
            <a:r>
              <a:rPr lang="en-US" altLang="zh-CN" sz="2400" dirty="0">
                <a:solidFill>
                  <a:schemeClr val="tx1"/>
                </a:solidFill>
                <a:latin typeface="Arial Narrow" pitchFamily="34" charset="0"/>
              </a:rPr>
              <a:t>Applicability - Use the Abstract Factory pattern when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1) Independence from Initialization or </a:t>
            </a:r>
            <a:r>
              <a:rPr lang="en-US" altLang="zh-CN" sz="1800" dirty="0" err="1">
                <a:solidFill>
                  <a:schemeClr val="tx1"/>
                </a:solidFill>
                <a:latin typeface="Arial Narrow" pitchFamily="34" charset="0"/>
              </a:rPr>
              <a:t>Represenation</a:t>
            </a: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The system should be independent of how its products are created, composed or represented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2) Manufacturer Independence: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A system should be configured with one of multiple family of products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You want to provide a class library for a customer (“facility management library”), but you don’t want to reveal what particular product you are using.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3) Constraints on related products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A family of related products is designed to be used together and you need to enforce this constraint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4) Cope with upcoming change: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>You use one particular product family, but you expect that the underlying technology is changing very soon, and new products will appear on the market.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  <a:t/>
            </a:r>
            <a:br>
              <a:rPr lang="en-US" altLang="zh-CN" sz="1800" dirty="0">
                <a:solidFill>
                  <a:schemeClr val="tx1"/>
                </a:solidFill>
                <a:latin typeface="Arial Narrow" pitchFamily="34" charset="0"/>
              </a:rPr>
            </a:br>
            <a:endParaRPr lang="en-US" altLang="zh-CN" sz="1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33800" y="6511925"/>
            <a:ext cx="25146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Chapter 6 – Design Patterns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053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Components and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objective: layout  on a GUI for circuit layout and simulation:</a:t>
            </a:r>
          </a:p>
          <a:p>
            <a:pPr lvl="1"/>
            <a:r>
              <a:rPr lang="en-US" dirty="0" smtClean="0"/>
              <a:t>Components: resistors, capacitors, diodes </a:t>
            </a:r>
          </a:p>
          <a:p>
            <a:pPr lvl="1"/>
            <a:r>
              <a:rPr lang="en-US" dirty="0" smtClean="0"/>
              <a:t>Boards: Vero board, Bread board, PCB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Demonstrates need for different types of factories but common rendering and layout in design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194376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</a:p>
          <a:p>
            <a:r>
              <a:rPr lang="en-US" dirty="0" smtClean="0"/>
              <a:t>Abstract Factory Pattern</a:t>
            </a:r>
          </a:p>
          <a:p>
            <a:r>
              <a:rPr lang="en-US" dirty="0" smtClean="0"/>
              <a:t>Proxy Pattern</a:t>
            </a:r>
          </a:p>
          <a:p>
            <a:r>
              <a:rPr lang="en-US" dirty="0" smtClean="0"/>
              <a:t>Flyweight Pattern</a:t>
            </a:r>
          </a:p>
          <a:p>
            <a:r>
              <a:rPr lang="en-US" dirty="0" smtClean="0"/>
              <a:t>State Pattern</a:t>
            </a:r>
          </a:p>
          <a:p>
            <a:r>
              <a:rPr lang="en-US" dirty="0" smtClean="0"/>
              <a:t>Cohort Exercises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pattern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752600"/>
            <a:ext cx="65261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</a:rPr>
              <a:t>Design each component by itself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Design each board by itself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Repeat design of component type constructor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en-US" b="1" dirty="0" smtClean="0">
                <a:latin typeface="Courier New"/>
              </a:rPr>
              <a:t>Repeat design of board type constructor</a:t>
            </a:r>
          </a:p>
          <a:p>
            <a:endParaRPr lang="en-US" b="1" dirty="0" smtClean="0">
              <a:latin typeface="Courier New"/>
            </a:endParaRPr>
          </a:p>
          <a:p>
            <a:r>
              <a:rPr lang="en-US" b="1" dirty="0">
                <a:latin typeface="Courier New"/>
              </a:rPr>
              <a:t>Repeat design for each new component and </a:t>
            </a:r>
            <a:r>
              <a:rPr lang="en-US" b="1" dirty="0" smtClean="0">
                <a:latin typeface="Courier New"/>
              </a:rPr>
              <a:t>board</a:t>
            </a:r>
          </a:p>
          <a:p>
            <a:endParaRPr lang="en-US" b="1" dirty="0">
              <a:latin typeface="Courier New"/>
            </a:endParaRP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28700" y="3657600"/>
            <a:ext cx="3276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Factory Design Pattern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399" y="3886200"/>
            <a:ext cx="2868311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97508" y="4095690"/>
            <a:ext cx="2216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ComponentFactory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62600" y="4533900"/>
            <a:ext cx="279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getComponent</a:t>
            </a:r>
            <a:r>
              <a:rPr lang="en-US" dirty="0" smtClean="0"/>
              <a:t>(“Resistor”)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1676400"/>
            <a:ext cx="2743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53704" y="1752600"/>
            <a:ext cx="143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Component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1923871"/>
            <a:ext cx="912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+draw()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961" y="4343400"/>
            <a:ext cx="1034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Resistor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91729" y="4466272"/>
            <a:ext cx="96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 draw()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76300" y="4191000"/>
            <a:ext cx="3276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2514600" y="2971800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495800" y="4466272"/>
            <a:ext cx="94873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09600" y="1371600"/>
            <a:ext cx="3886200" cy="4800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361662" y="4382082"/>
            <a:ext cx="1196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Capacitor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4172634"/>
            <a:ext cx="86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9566" y="4953000"/>
            <a:ext cx="3276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22227" y="5105400"/>
            <a:ext cx="1034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Resistor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04995" y="5228272"/>
            <a:ext cx="965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 draw()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39580" y="3771900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Diode</a:t>
            </a:r>
            <a:endParaRPr lang="en-US" b="1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048000" y="3009900"/>
            <a:ext cx="0" cy="19431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69984" y="2991552"/>
            <a:ext cx="0" cy="12192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8000" y="2971800"/>
            <a:ext cx="1298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905000" y="1030069"/>
            <a:ext cx="1478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&lt;&lt;interface&gt;&gt;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867400" y="2362200"/>
            <a:ext cx="1905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78507" y="2486085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DesignDemo</a:t>
            </a:r>
            <a:endParaRPr lang="en-US" sz="2000" b="1" dirty="0"/>
          </a:p>
        </p:txBody>
      </p:sp>
      <p:cxnSp>
        <p:nvCxnSpPr>
          <p:cNvPr id="51" name="Straight Arrow Connector 50"/>
          <p:cNvCxnSpPr>
            <a:stCxn id="48" idx="2"/>
          </p:cNvCxnSpPr>
          <p:nvPr/>
        </p:nvCxnSpPr>
        <p:spPr>
          <a:xfrm>
            <a:off x="6819900" y="3200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48400" y="3163669"/>
            <a:ext cx="57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Abstract Factory Design Pattern 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1568526" y="4378583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25" name="TextBox 24"/>
          <p:cNvSpPr txBox="1"/>
          <p:nvPr/>
        </p:nvSpPr>
        <p:spPr>
          <a:xfrm>
            <a:off x="1577701" y="4570296"/>
            <a:ext cx="106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Component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426397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35" name="TextBox 34"/>
          <p:cNvSpPr txBox="1"/>
          <p:nvPr/>
        </p:nvSpPr>
        <p:spPr>
          <a:xfrm>
            <a:off x="533400" y="5971401"/>
            <a:ext cx="758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Resistor</a:t>
            </a:r>
            <a:endParaRPr lang="en-SG" sz="1200" dirty="0"/>
          </a:p>
        </p:txBody>
      </p:sp>
      <p:sp>
        <p:nvSpPr>
          <p:cNvPr id="41" name="Rectangle 40"/>
          <p:cNvSpPr/>
          <p:nvPr/>
        </p:nvSpPr>
        <p:spPr>
          <a:xfrm>
            <a:off x="1741576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2" name="TextBox 41"/>
          <p:cNvSpPr txBox="1"/>
          <p:nvPr/>
        </p:nvSpPr>
        <p:spPr>
          <a:xfrm>
            <a:off x="1897802" y="5971401"/>
            <a:ext cx="84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Capacitor</a:t>
            </a:r>
            <a:endParaRPr lang="en-SG" sz="1200" dirty="0"/>
          </a:p>
        </p:txBody>
      </p:sp>
      <p:sp>
        <p:nvSpPr>
          <p:cNvPr id="46" name="Rectangle 45"/>
          <p:cNvSpPr/>
          <p:nvPr/>
        </p:nvSpPr>
        <p:spPr>
          <a:xfrm>
            <a:off x="3056756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7" name="TextBox 46"/>
          <p:cNvSpPr txBox="1"/>
          <p:nvPr/>
        </p:nvSpPr>
        <p:spPr>
          <a:xfrm>
            <a:off x="3264416" y="5971401"/>
            <a:ext cx="657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Diode</a:t>
            </a:r>
            <a:endParaRPr lang="en-SG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44357" y="4160432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&lt;&lt;interface&gt;&gt;</a:t>
            </a:r>
            <a:endParaRPr lang="en-SG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655531" y="4876800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+place ()</a:t>
            </a:r>
            <a:endParaRPr lang="en-SG" sz="1200" dirty="0"/>
          </a:p>
        </p:txBody>
      </p:sp>
      <p:sp>
        <p:nvSpPr>
          <p:cNvPr id="52" name="Rectangle 51"/>
          <p:cNvSpPr/>
          <p:nvPr/>
        </p:nvSpPr>
        <p:spPr>
          <a:xfrm>
            <a:off x="323528" y="4053483"/>
            <a:ext cx="3960440" cy="2759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53" name="Elbow Connector 52"/>
          <p:cNvCxnSpPr>
            <a:stCxn id="34" idx="0"/>
            <a:endCxn id="24" idx="2"/>
          </p:cNvCxnSpPr>
          <p:nvPr/>
        </p:nvCxnSpPr>
        <p:spPr>
          <a:xfrm rot="5400000" flipH="1" flipV="1">
            <a:off x="1336089" y="4976496"/>
            <a:ext cx="395654" cy="1142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0"/>
            <a:endCxn id="24" idx="2"/>
          </p:cNvCxnSpPr>
          <p:nvPr/>
        </p:nvCxnSpPr>
        <p:spPr>
          <a:xfrm rot="16200000" flipV="1">
            <a:off x="2651268" y="4803446"/>
            <a:ext cx="395654" cy="1488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1" idx="0"/>
            <a:endCxn id="24" idx="2"/>
          </p:cNvCxnSpPr>
          <p:nvPr/>
        </p:nvCxnSpPr>
        <p:spPr>
          <a:xfrm rot="16200000" flipV="1">
            <a:off x="1993679" y="5461035"/>
            <a:ext cx="395654" cy="173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221309" y="5354552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SG" sz="1200" dirty="0"/>
          </a:p>
        </p:txBody>
      </p:sp>
      <p:sp>
        <p:nvSpPr>
          <p:cNvPr id="57" name="Rectangle 56"/>
          <p:cNvSpPr/>
          <p:nvPr/>
        </p:nvSpPr>
        <p:spPr>
          <a:xfrm>
            <a:off x="6033022" y="4378583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8" name="TextBox 57"/>
          <p:cNvSpPr txBox="1"/>
          <p:nvPr/>
        </p:nvSpPr>
        <p:spPr>
          <a:xfrm>
            <a:off x="6240682" y="4562473"/>
            <a:ext cx="865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Board</a:t>
            </a:r>
            <a:endParaRPr lang="en-SG" sz="1200" dirty="0"/>
          </a:p>
        </p:txBody>
      </p:sp>
      <p:sp>
        <p:nvSpPr>
          <p:cNvPr id="62" name="Rectangle 10"/>
          <p:cNvSpPr/>
          <p:nvPr/>
        </p:nvSpPr>
        <p:spPr>
          <a:xfrm>
            <a:off x="4890893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3" name="TextBox 62"/>
          <p:cNvSpPr txBox="1"/>
          <p:nvPr/>
        </p:nvSpPr>
        <p:spPr>
          <a:xfrm>
            <a:off x="4975481" y="5895201"/>
            <a:ext cx="968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VeroBoard</a:t>
            </a:r>
            <a:endParaRPr lang="en-SG" sz="1200" dirty="0"/>
          </a:p>
        </p:txBody>
      </p:sp>
      <p:sp>
        <p:nvSpPr>
          <p:cNvPr id="67" name="Rectangle 66"/>
          <p:cNvSpPr/>
          <p:nvPr/>
        </p:nvSpPr>
        <p:spPr>
          <a:xfrm>
            <a:off x="6206072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8" name="TextBox 16"/>
          <p:cNvSpPr txBox="1"/>
          <p:nvPr/>
        </p:nvSpPr>
        <p:spPr>
          <a:xfrm>
            <a:off x="6239638" y="5895201"/>
            <a:ext cx="999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BreadBoard</a:t>
            </a:r>
            <a:endParaRPr lang="en-SG" sz="1200" dirty="0"/>
          </a:p>
        </p:txBody>
      </p:sp>
      <p:sp>
        <p:nvSpPr>
          <p:cNvPr id="72" name="Rectangle 71"/>
          <p:cNvSpPr/>
          <p:nvPr/>
        </p:nvSpPr>
        <p:spPr>
          <a:xfrm>
            <a:off x="7521252" y="5745388"/>
            <a:ext cx="1072909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73" name="TextBox 72"/>
          <p:cNvSpPr txBox="1"/>
          <p:nvPr/>
        </p:nvSpPr>
        <p:spPr>
          <a:xfrm>
            <a:off x="7521251" y="5867400"/>
            <a:ext cx="107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PrintedCircuit</a:t>
            </a:r>
            <a:r>
              <a:rPr lang="en-US" sz="1200" dirty="0" smtClean="0"/>
              <a:t> Board</a:t>
            </a:r>
            <a:endParaRPr lang="en-SG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120027" y="4876800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+configure()</a:t>
            </a:r>
            <a:endParaRPr lang="en-SG" sz="1200" dirty="0"/>
          </a:p>
        </p:txBody>
      </p:sp>
      <p:sp>
        <p:nvSpPr>
          <p:cNvPr id="77" name="Rectangle 76"/>
          <p:cNvSpPr/>
          <p:nvPr/>
        </p:nvSpPr>
        <p:spPr>
          <a:xfrm>
            <a:off x="4788024" y="4053483"/>
            <a:ext cx="3960440" cy="2759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78" name="Elbow Connector 77"/>
          <p:cNvCxnSpPr>
            <a:endCxn id="57" idx="2"/>
          </p:cNvCxnSpPr>
          <p:nvPr/>
        </p:nvCxnSpPr>
        <p:spPr>
          <a:xfrm rot="5400000" flipH="1" flipV="1">
            <a:off x="5800585" y="4976496"/>
            <a:ext cx="395654" cy="11421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0"/>
            <a:endCxn id="57" idx="2"/>
          </p:cNvCxnSpPr>
          <p:nvPr/>
        </p:nvCxnSpPr>
        <p:spPr>
          <a:xfrm rot="16200000" flipV="1">
            <a:off x="7115764" y="4803446"/>
            <a:ext cx="395654" cy="1488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67" idx="0"/>
            <a:endCxn id="57" idx="2"/>
          </p:cNvCxnSpPr>
          <p:nvPr/>
        </p:nvCxnSpPr>
        <p:spPr>
          <a:xfrm rot="16200000" flipV="1">
            <a:off x="6458175" y="5461035"/>
            <a:ext cx="395654" cy="1730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685805" y="5354552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SG" sz="1200" dirty="0"/>
          </a:p>
        </p:txBody>
      </p:sp>
      <p:grpSp>
        <p:nvGrpSpPr>
          <p:cNvPr id="82" name="Group 24"/>
          <p:cNvGrpSpPr/>
          <p:nvPr/>
        </p:nvGrpSpPr>
        <p:grpSpPr>
          <a:xfrm>
            <a:off x="1412778" y="2696359"/>
            <a:ext cx="1474879" cy="1113641"/>
            <a:chOff x="2283315" y="1052736"/>
            <a:chExt cx="2232248" cy="1944216"/>
          </a:xfrm>
        </p:grpSpPr>
        <p:sp>
          <p:nvSpPr>
            <p:cNvPr id="83" name="Rectangle 82"/>
            <p:cNvSpPr/>
            <p:nvPr/>
          </p:nvSpPr>
          <p:spPr>
            <a:xfrm>
              <a:off x="2283315" y="105273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25837" y="1370852"/>
              <a:ext cx="1514115" cy="805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Component Factory</a:t>
              </a:r>
              <a:endParaRPr lang="en-SG" sz="1200" dirty="0"/>
            </a:p>
          </p:txBody>
        </p:sp>
      </p:grpSp>
      <p:cxnSp>
        <p:nvCxnSpPr>
          <p:cNvPr id="87" name="Straight Connector 86"/>
          <p:cNvCxnSpPr/>
          <p:nvPr/>
        </p:nvCxnSpPr>
        <p:spPr>
          <a:xfrm flipV="1">
            <a:off x="2172518" y="3818708"/>
            <a:ext cx="0" cy="6008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416357" y="4160432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&lt;&lt;interface&gt;&gt;</a:t>
            </a:r>
            <a:endParaRPr lang="en-SG" sz="1200" dirty="0"/>
          </a:p>
        </p:txBody>
      </p:sp>
      <p:grpSp>
        <p:nvGrpSpPr>
          <p:cNvPr id="90" name="Group 24"/>
          <p:cNvGrpSpPr/>
          <p:nvPr/>
        </p:nvGrpSpPr>
        <p:grpSpPr>
          <a:xfrm>
            <a:off x="5833425" y="2664333"/>
            <a:ext cx="1474879" cy="1113641"/>
            <a:chOff x="2339752" y="1052736"/>
            <a:chExt cx="2232248" cy="1944216"/>
          </a:xfrm>
        </p:grpSpPr>
        <p:sp>
          <p:nvSpPr>
            <p:cNvPr id="91" name="Rectangle 90"/>
            <p:cNvSpPr/>
            <p:nvPr/>
          </p:nvSpPr>
          <p:spPr>
            <a:xfrm>
              <a:off x="2339752" y="105273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641845" y="1505022"/>
              <a:ext cx="1848308" cy="483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Board Factory</a:t>
              </a:r>
              <a:endParaRPr lang="en-SG" sz="1200" dirty="0"/>
            </a:p>
          </p:txBody>
        </p:sp>
      </p:grpSp>
      <p:cxnSp>
        <p:nvCxnSpPr>
          <p:cNvPr id="95" name="Straight Connector 94"/>
          <p:cNvCxnSpPr>
            <a:stCxn id="57" idx="0"/>
            <a:endCxn id="91" idx="2"/>
          </p:cNvCxnSpPr>
          <p:nvPr/>
        </p:nvCxnSpPr>
        <p:spPr>
          <a:xfrm flipV="1">
            <a:off x="6569477" y="3777974"/>
            <a:ext cx="1388" cy="6006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69104" y="3818708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</a:t>
            </a:r>
            <a:endParaRPr lang="en-SG" sz="1200" dirty="0"/>
          </a:p>
        </p:txBody>
      </p:sp>
      <p:grpSp>
        <p:nvGrpSpPr>
          <p:cNvPr id="97" name="Group 24"/>
          <p:cNvGrpSpPr/>
          <p:nvPr/>
        </p:nvGrpSpPr>
        <p:grpSpPr>
          <a:xfrm>
            <a:off x="2200517" y="847590"/>
            <a:ext cx="1480167" cy="1113641"/>
            <a:chOff x="2339752" y="1052736"/>
            <a:chExt cx="2240251" cy="1944216"/>
          </a:xfrm>
        </p:grpSpPr>
        <p:sp>
          <p:nvSpPr>
            <p:cNvPr id="98" name="Rectangle 97"/>
            <p:cNvSpPr/>
            <p:nvPr/>
          </p:nvSpPr>
          <p:spPr>
            <a:xfrm>
              <a:off x="2339752" y="1052736"/>
              <a:ext cx="2232248" cy="19442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8599" y="1169374"/>
              <a:ext cx="2061404" cy="537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AbstractFactory</a:t>
              </a:r>
              <a:endParaRPr lang="en-SG" sz="1400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172518" y="1219200"/>
            <a:ext cx="15612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abstract </a:t>
            </a:r>
            <a:r>
              <a:rPr lang="en-US" sz="900" dirty="0" err="1" smtClean="0"/>
              <a:t>getComponent</a:t>
            </a:r>
            <a:r>
              <a:rPr lang="en-US" sz="900" dirty="0" smtClean="0"/>
              <a:t>  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                                 (String  c)</a:t>
            </a:r>
          </a:p>
          <a:p>
            <a:r>
              <a:rPr lang="en-US" sz="900" dirty="0"/>
              <a:t> </a:t>
            </a:r>
            <a:r>
              <a:rPr lang="en-US" sz="900" dirty="0" smtClean="0"/>
              <a:t>abstract  </a:t>
            </a:r>
            <a:r>
              <a:rPr lang="en-US" sz="900" dirty="0" err="1" smtClean="0"/>
              <a:t>getBoard</a:t>
            </a:r>
            <a:r>
              <a:rPr lang="en-US" sz="900" dirty="0" smtClean="0"/>
              <a:t>(String  b)</a:t>
            </a:r>
          </a:p>
          <a:p>
            <a:endParaRPr lang="en-SG" sz="1100" dirty="0"/>
          </a:p>
        </p:txBody>
      </p:sp>
      <p:grpSp>
        <p:nvGrpSpPr>
          <p:cNvPr id="102" name="Group 55"/>
          <p:cNvGrpSpPr/>
          <p:nvPr/>
        </p:nvGrpSpPr>
        <p:grpSpPr>
          <a:xfrm>
            <a:off x="3662116" y="823905"/>
            <a:ext cx="2129084" cy="1113641"/>
            <a:chOff x="5556759" y="3573016"/>
            <a:chExt cx="3222396" cy="1944216"/>
          </a:xfrm>
        </p:grpSpPr>
        <p:grpSp>
          <p:nvGrpSpPr>
            <p:cNvPr id="103" name="Group 24"/>
            <p:cNvGrpSpPr/>
            <p:nvPr/>
          </p:nvGrpSpPr>
          <p:grpSpPr>
            <a:xfrm>
              <a:off x="6516216" y="3573016"/>
              <a:ext cx="2262939" cy="1944216"/>
              <a:chOff x="2339752" y="1052736"/>
              <a:chExt cx="2262939" cy="1944216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339752" y="1052736"/>
                <a:ext cx="2232248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70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364061" y="1210724"/>
                <a:ext cx="2238630" cy="53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Factory Producer</a:t>
                </a:r>
                <a:endParaRPr lang="en-SG" sz="1400" dirty="0"/>
              </a:p>
            </p:txBody>
          </p:sp>
        </p:grpSp>
        <p:cxnSp>
          <p:nvCxnSpPr>
            <p:cNvPr id="104" name="Straight Connector 103"/>
            <p:cNvCxnSpPr/>
            <p:nvPr/>
          </p:nvCxnSpPr>
          <p:spPr>
            <a:xfrm flipV="1">
              <a:off x="5556759" y="4581128"/>
              <a:ext cx="959458" cy="626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3657600" y="1427020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SG" sz="1200" dirty="0"/>
          </a:p>
        </p:txBody>
      </p:sp>
      <p:cxnSp>
        <p:nvCxnSpPr>
          <p:cNvPr id="119" name="Elbow Connector 118"/>
          <p:cNvCxnSpPr>
            <a:stCxn id="83" idx="0"/>
            <a:endCxn id="98" idx="2"/>
          </p:cNvCxnSpPr>
          <p:nvPr/>
        </p:nvCxnSpPr>
        <p:spPr>
          <a:xfrm rot="5400000" flipH="1" flipV="1">
            <a:off x="2176523" y="1934926"/>
            <a:ext cx="735128" cy="78773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91" idx="0"/>
            <a:endCxn id="98" idx="2"/>
          </p:cNvCxnSpPr>
          <p:nvPr/>
        </p:nvCxnSpPr>
        <p:spPr>
          <a:xfrm rot="16200000" flipV="1">
            <a:off x="4402860" y="496328"/>
            <a:ext cx="703102" cy="363290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3976794" y="2106237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extends</a:t>
            </a:r>
            <a:endParaRPr lang="en-SG" sz="1200" dirty="0"/>
          </a:p>
        </p:txBody>
      </p:sp>
      <p:grpSp>
        <p:nvGrpSpPr>
          <p:cNvPr id="127" name="Group 55"/>
          <p:cNvGrpSpPr/>
          <p:nvPr/>
        </p:nvGrpSpPr>
        <p:grpSpPr>
          <a:xfrm>
            <a:off x="5791200" y="838200"/>
            <a:ext cx="2177472" cy="1113641"/>
            <a:chOff x="5556759" y="3573016"/>
            <a:chExt cx="3295631" cy="1944216"/>
          </a:xfrm>
        </p:grpSpPr>
        <p:grpSp>
          <p:nvGrpSpPr>
            <p:cNvPr id="128" name="Group 24"/>
            <p:cNvGrpSpPr/>
            <p:nvPr/>
          </p:nvGrpSpPr>
          <p:grpSpPr>
            <a:xfrm>
              <a:off x="6516216" y="3573016"/>
              <a:ext cx="2336174" cy="1944216"/>
              <a:chOff x="2339752" y="1052736"/>
              <a:chExt cx="2336174" cy="1944216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339752" y="1052736"/>
                <a:ext cx="2232248" cy="1944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70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2437296" y="1494559"/>
                <a:ext cx="2238630" cy="913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 smtClean="0"/>
                  <a:t>AbstractFactory</a:t>
                </a:r>
                <a:r>
                  <a:rPr lang="en-US" sz="1400" dirty="0" smtClean="0"/>
                  <a:t>  Pattern Demo</a:t>
                </a:r>
                <a:endParaRPr lang="en-SG" sz="1400" dirty="0"/>
              </a:p>
            </p:txBody>
          </p:sp>
        </p:grpSp>
        <p:cxnSp>
          <p:nvCxnSpPr>
            <p:cNvPr id="129" name="Straight Connector 128"/>
            <p:cNvCxnSpPr/>
            <p:nvPr/>
          </p:nvCxnSpPr>
          <p:spPr>
            <a:xfrm flipV="1">
              <a:off x="5556759" y="4581128"/>
              <a:ext cx="959458" cy="626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4343400" y="1219200"/>
            <a:ext cx="14151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af</a:t>
            </a:r>
            <a:r>
              <a:rPr lang="en-US" sz="1100" dirty="0" smtClean="0"/>
              <a:t> = new </a:t>
            </a:r>
            <a:r>
              <a:rPr lang="en-US" sz="1100" dirty="0" err="1" smtClean="0"/>
              <a:t>ComponentFactory</a:t>
            </a:r>
            <a:r>
              <a:rPr lang="en-US" sz="1100" dirty="0" smtClean="0"/>
              <a:t>();</a:t>
            </a:r>
          </a:p>
          <a:p>
            <a:endParaRPr lang="en-SG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1937826" y="6172200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+place ()</a:t>
            </a:r>
            <a:endParaRPr lang="en-SG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33400" y="6200001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+place ()</a:t>
            </a:r>
            <a:endParaRPr lang="en-SG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157026" y="6200001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+place ()</a:t>
            </a:r>
            <a:endParaRPr lang="en-SG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7500426" y="6248400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+configure()</a:t>
            </a:r>
            <a:endParaRPr lang="en-SG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6248400" y="6200001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+configure()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3000" y="6200001"/>
            <a:ext cx="103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+configure()</a:t>
            </a:r>
            <a:endParaRPr lang="en-SG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2286000" y="2133600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extends</a:t>
            </a:r>
            <a:endParaRPr lang="en-SG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1447800" y="3810000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5879265" y="1399401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5024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1C8B6-DC8D-41D1-AA93-B30054D3AAE8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Proxy Pattern Motivation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Goal:</a:t>
            </a:r>
          </a:p>
          <a:p>
            <a:pPr lvl="1"/>
            <a:r>
              <a:rPr lang="en-US" altLang="en-US" smtClean="0"/>
              <a:t>Prevent an object from being accessed directly by its clients</a:t>
            </a:r>
          </a:p>
          <a:p>
            <a:r>
              <a:rPr lang="en-US" altLang="en-US" smtClean="0"/>
              <a:t>Solution:</a:t>
            </a:r>
          </a:p>
          <a:p>
            <a:pPr lvl="1"/>
            <a:r>
              <a:rPr lang="en-US" altLang="en-US" smtClean="0"/>
              <a:t>Use an additional object, called a proxy</a:t>
            </a:r>
          </a:p>
          <a:p>
            <a:pPr lvl="1"/>
            <a:r>
              <a:rPr lang="en-US" altLang="en-US" smtClean="0"/>
              <a:t>Clients access to protected object only through proxy</a:t>
            </a:r>
          </a:p>
          <a:p>
            <a:pPr lvl="1"/>
            <a:r>
              <a:rPr lang="en-US" altLang="en-US" smtClean="0"/>
              <a:t>Proxy keeps track of status and/or location of protected object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3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Proxy Pattern - Motivation</a:t>
            </a: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92150"/>
            <a:ext cx="9144000" cy="3744913"/>
          </a:xfrm>
          <a:noFill/>
        </p:spPr>
        <p:txBody>
          <a:bodyPr/>
          <a:lstStyle/>
          <a:p>
            <a:pPr marL="463550" indent="-463550" eaLnBrk="1" hangingPunct="1"/>
            <a:r>
              <a:rPr lang="en-US" altLang="zh-CN" sz="2800" b="1" smtClean="0"/>
              <a:t>What is expensive?</a:t>
            </a:r>
            <a:endParaRPr lang="en-US" altLang="zh-CN" sz="2800" smtClean="0"/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400" smtClean="0"/>
              <a:t>Object Creation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400" smtClean="0"/>
              <a:t>Object Initialization</a:t>
            </a:r>
          </a:p>
          <a:p>
            <a:pPr marL="463550" indent="-463550" eaLnBrk="1" hangingPunct="1"/>
            <a:r>
              <a:rPr lang="en-US" altLang="zh-CN" sz="2800" b="1" smtClean="0"/>
              <a:t>Defer creation and initialization to the time you need the object</a:t>
            </a:r>
          </a:p>
          <a:p>
            <a:pPr marL="463550" indent="-463550" eaLnBrk="1" hangingPunct="1"/>
            <a:r>
              <a:rPr lang="en-US" altLang="zh-CN" sz="2800" b="1" smtClean="0"/>
              <a:t>Reduce the cost of access to objects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400" smtClean="0"/>
              <a:t>Use another object (“the proxy”) that acts as a stand-in for the real object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400" smtClean="0"/>
              <a:t>The proxy creates the real object only if the user asks for it</a:t>
            </a:r>
          </a:p>
          <a:p>
            <a:pPr marL="863600" lvl="1" eaLnBrk="1" hangingPunct="1">
              <a:lnSpc>
                <a:spcPct val="80000"/>
              </a:lnSpc>
            </a:pPr>
            <a:endParaRPr lang="en-US" altLang="zh-CN" sz="2400" smtClean="0"/>
          </a:p>
        </p:txBody>
      </p:sp>
      <p:sp>
        <p:nvSpPr>
          <p:cNvPr id="4" name="Footer Placeholder 5"/>
          <p:cNvSpPr txBox="1">
            <a:spLocks/>
          </p:cNvSpPr>
          <p:nvPr/>
        </p:nvSpPr>
        <p:spPr>
          <a:xfrm>
            <a:off x="3733800" y="6511925"/>
            <a:ext cx="434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AE131-413C-46CD-BCE3-643106F74684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Uses of the Proxy Pattern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i="1" smtClean="0"/>
              <a:t>Virtual proxy</a:t>
            </a:r>
            <a:r>
              <a:rPr lang="en-US" altLang="en-US" smtClean="0"/>
              <a:t>: impose a lazy creation semantics, to avoid expensive object creations when strictly unnecessary.</a:t>
            </a:r>
            <a:endParaRPr lang="en-US" altLang="en-US" i="1" smtClean="0"/>
          </a:p>
          <a:p>
            <a:r>
              <a:rPr lang="en-US" altLang="en-US" i="1" smtClean="0"/>
              <a:t>Monitor proxy</a:t>
            </a:r>
            <a:r>
              <a:rPr lang="en-US" altLang="en-US" smtClean="0"/>
              <a:t>: impose security constraints on the original object, say by making some public fields inaccessible.</a:t>
            </a:r>
          </a:p>
          <a:p>
            <a:r>
              <a:rPr lang="en-US" altLang="en-US" i="1" smtClean="0"/>
              <a:t>Remote proxy</a:t>
            </a:r>
            <a:r>
              <a:rPr lang="en-US" altLang="en-US" smtClean="0"/>
              <a:t>: hide the fact that an object resides on a remote location; e.g. the </a:t>
            </a:r>
            <a:r>
              <a:rPr lang="en-US" altLang="en-US" b="1" smtClean="0"/>
              <a:t>RemoteLogClient</a:t>
            </a:r>
            <a:r>
              <a:rPr lang="en-US" altLang="en-US" smtClean="0"/>
              <a:t> is essentially a remote proxy for a </a:t>
            </a:r>
            <a:r>
              <a:rPr lang="en-US" altLang="en-US" b="1" smtClean="0"/>
              <a:t>LocalLog</a:t>
            </a:r>
            <a:r>
              <a:rPr lang="en-US" altLang="en-US" smtClean="0"/>
              <a:t>.</a:t>
            </a:r>
            <a:endParaRPr lang="en-US" altLang="en-US" i="1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364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Proxy Pattern - Structure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14375"/>
            <a:ext cx="8964613" cy="1501775"/>
          </a:xfrm>
          <a:noFill/>
        </p:spPr>
        <p:txBody>
          <a:bodyPr>
            <a:normAutofit fontScale="70000" lnSpcReduction="20000"/>
          </a:bodyPr>
          <a:lstStyle/>
          <a:p>
            <a:pPr marL="463550" indent="-463550" eaLnBrk="1" hangingPunct="1"/>
            <a:r>
              <a:rPr lang="en-US" altLang="zh-CN" sz="2400" smtClean="0"/>
              <a:t>Intent</a:t>
            </a:r>
            <a:r>
              <a:rPr lang="en-US" altLang="zh-CN" sz="2800" smtClean="0"/>
              <a:t> </a:t>
            </a:r>
            <a:endParaRPr lang="en-US" altLang="zh-CN" sz="2600" smtClean="0">
              <a:solidFill>
                <a:schemeClr val="tx1"/>
              </a:solidFill>
            </a:endParaRP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000" smtClean="0"/>
              <a:t>Provide a surrogate or placeholder for another object to control access to it.</a:t>
            </a:r>
          </a:p>
          <a:p>
            <a:pPr marL="463550" indent="-463550" eaLnBrk="1" hangingPunct="1"/>
            <a:r>
              <a:rPr lang="en-US" altLang="zh-CN" sz="2400" smtClean="0"/>
              <a:t>Problem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000" smtClean="0"/>
              <a:t>You need to support resource-hungry objects, and you do not want to instantiate such objects unless and until they are actually requested by the client.</a:t>
            </a:r>
            <a:r>
              <a:rPr lang="en-US" altLang="zh-CN" sz="2400" smtClean="0"/>
              <a:t> </a:t>
            </a:r>
            <a:endParaRPr lang="en-US" altLang="zh-CN" sz="2000" smtClean="0"/>
          </a:p>
          <a:p>
            <a:pPr marL="463550" indent="-463550" eaLnBrk="1" hangingPunct="1"/>
            <a:r>
              <a:rPr lang="zh-CN" altLang="en-US" sz="2400" smtClean="0"/>
              <a:t>S</a:t>
            </a:r>
            <a:r>
              <a:rPr lang="en-US" altLang="zh-CN" sz="2400" smtClean="0"/>
              <a:t>tructure</a:t>
            </a:r>
            <a:endParaRPr lang="zh-CN" altLang="zh-CN" sz="2400" smtClean="0"/>
          </a:p>
        </p:txBody>
      </p:sp>
      <p:pic>
        <p:nvPicPr>
          <p:cNvPr id="74756" name="Picture 12" descr="Proxy_660-2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667000"/>
            <a:ext cx="8064500" cy="3311525"/>
          </a:xfrm>
          <a:noFill/>
        </p:spPr>
      </p:pic>
      <p:sp>
        <p:nvSpPr>
          <p:cNvPr id="5" name="Footer Placeholder 5"/>
          <p:cNvSpPr txBox="1">
            <a:spLocks/>
          </p:cNvSpPr>
          <p:nvPr/>
        </p:nvSpPr>
        <p:spPr>
          <a:xfrm>
            <a:off x="3733800" y="6511925"/>
            <a:ext cx="434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9641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Flyweight Pattern - Motivation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14375"/>
            <a:ext cx="4316413" cy="5616575"/>
          </a:xfrm>
          <a:noFill/>
        </p:spPr>
        <p:txBody>
          <a:bodyPr/>
          <a:lstStyle/>
          <a:p>
            <a:pPr marL="463550" indent="-463550" eaLnBrk="1" hangingPunct="1"/>
            <a:r>
              <a:rPr lang="en-US" altLang="zh-CN" sz="2000" b="1" smtClean="0"/>
              <a:t>How can a document editor use objects to represent characters?</a:t>
            </a:r>
            <a:endParaRPr lang="en-US" altLang="zh-CN" sz="2000" smtClean="0"/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000" smtClean="0"/>
              <a:t>The drawback of such a design is its cost. 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000" smtClean="0"/>
              <a:t>Even moderate-sized documents may require hundreds of thousands of character objects, which will consume lots of memory and may incur unacceptable run-time overhead. </a:t>
            </a:r>
          </a:p>
          <a:p>
            <a:pPr marL="463550" indent="-463550" eaLnBrk="1" hangingPunct="1"/>
            <a:r>
              <a:rPr lang="en-US" altLang="zh-CN" sz="2000" b="1" smtClean="0"/>
              <a:t>The Flyweight pattern describes how to share objects to allow their use at fine granularities without prohibitive cost.</a:t>
            </a:r>
            <a:r>
              <a:rPr lang="en-US" altLang="zh-CN" sz="2000" smtClean="0"/>
              <a:t> </a:t>
            </a:r>
          </a:p>
          <a:p>
            <a:pPr marL="863600" lvl="1" eaLnBrk="1" hangingPunct="1">
              <a:lnSpc>
                <a:spcPct val="80000"/>
              </a:lnSpc>
            </a:pPr>
            <a:r>
              <a:rPr lang="en-US" altLang="zh-CN" sz="2000" smtClean="0"/>
              <a:t>A flyweight is a shared object that can be used in multiple contexts simultaneously. </a:t>
            </a:r>
          </a:p>
          <a:p>
            <a:pPr marL="863600" lvl="1" eaLnBrk="1" hangingPunct="1">
              <a:lnSpc>
                <a:spcPct val="80000"/>
              </a:lnSpc>
            </a:pPr>
            <a:endParaRPr lang="en-US" altLang="zh-CN" sz="2000" smtClean="0"/>
          </a:p>
          <a:p>
            <a:pPr marL="863600" lvl="1" eaLnBrk="1" hangingPunct="1">
              <a:lnSpc>
                <a:spcPct val="80000"/>
              </a:lnSpc>
            </a:pPr>
            <a:endParaRPr lang="en-US" altLang="zh-CN" sz="1600" smtClean="0"/>
          </a:p>
        </p:txBody>
      </p:sp>
      <p:pic>
        <p:nvPicPr>
          <p:cNvPr id="79876" name="Picture 5" descr="flywe05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836613"/>
            <a:ext cx="3305175" cy="2787650"/>
          </a:xfrm>
          <a:noFill/>
        </p:spPr>
      </p:pic>
      <p:pic>
        <p:nvPicPr>
          <p:cNvPr id="79877" name="Picture 8" descr="flywe05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0200" y="3716338"/>
            <a:ext cx="4824413" cy="2736850"/>
          </a:xfrm>
          <a:noFill/>
        </p:spPr>
      </p:pic>
      <p:sp>
        <p:nvSpPr>
          <p:cNvPr id="6" name="Footer Placeholder 5"/>
          <p:cNvSpPr txBox="1">
            <a:spLocks/>
          </p:cNvSpPr>
          <p:nvPr/>
        </p:nvSpPr>
        <p:spPr>
          <a:xfrm>
            <a:off x="3733800" y="6511925"/>
            <a:ext cx="434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095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Flyweight Pattern – Example</a:t>
            </a:r>
          </a:p>
        </p:txBody>
      </p:sp>
      <p:sp>
        <p:nvSpPr>
          <p:cNvPr id="80899" name="Text Box 4"/>
          <p:cNvSpPr txBox="1">
            <a:spLocks noChangeArrowheads="1"/>
          </p:cNvSpPr>
          <p:nvPr/>
        </p:nvSpPr>
        <p:spPr bwMode="auto">
          <a:xfrm>
            <a:off x="179388" y="1341438"/>
            <a:ext cx="896461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0000"/>
              </a:lnSpc>
              <a:spcBef>
                <a:spcPct val="30000"/>
              </a:spcBef>
              <a:buClr>
                <a:srgbClr val="FFFF99"/>
              </a:buClr>
              <a:buFont typeface="Wingdings" pitchFamily="2" charset="2"/>
              <a:buChar char="w"/>
              <a:defRPr sz="32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87000"/>
              </a:lnSpc>
              <a:spcBef>
                <a:spcPct val="30000"/>
              </a:spcBef>
              <a:buClr>
                <a:srgbClr val="DDDDDD"/>
              </a:buClr>
              <a:buFont typeface="Wingdings" pitchFamily="2" charset="2"/>
              <a:buChar char="§"/>
              <a:defRPr sz="2800">
                <a:solidFill>
                  <a:srgbClr val="DDDDDD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73E1FF"/>
              </a:buClr>
              <a:buChar char="•"/>
              <a:defRPr sz="2800">
                <a:solidFill>
                  <a:srgbClr val="73E1FF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FF99"/>
              </a:buClr>
              <a:buFont typeface="Wingdings" pitchFamily="2" charset="2"/>
              <a:buChar char="w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Char char="•"/>
              <a:defRPr sz="2400">
                <a:solidFill>
                  <a:srgbClr val="FFFF99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DataPoint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private static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count = 0;  private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id = count++;  private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;  private float f;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public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getI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() { return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; }  public void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setI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) {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this.i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; }  public float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getF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() { return f;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public void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setF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(float f) {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this.f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f; }  public String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toString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() {return "id: " + id + ",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" +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+ ", f = " + f;}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 Narrow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public class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ManyObjects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static final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size = 1000000;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public static void main(String[]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args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DataPoint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[] array = new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DataPoint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[size];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  for(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&lt;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array.length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++)  array[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] = new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DataPoint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  for(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&lt;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array.length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;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++) {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DataPoint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dp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= array[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];  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dp.setI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dp.getI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() + 1); 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dp.setF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(47.0f);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Arial Narrow" pitchFamily="34" charset="0"/>
              </a:rPr>
              <a:t>System.out.println</a:t>
            </a: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(array[size -1]);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92150"/>
            <a:ext cx="9144000" cy="649288"/>
          </a:xfrm>
          <a:noFill/>
        </p:spPr>
        <p:txBody>
          <a:bodyPr/>
          <a:lstStyle/>
          <a:p>
            <a:pPr marL="463550" indent="-463550" eaLnBrk="1" hangingPunct="1">
              <a:lnSpc>
                <a:spcPct val="90000"/>
              </a:lnSpc>
            </a:pPr>
            <a:r>
              <a:rPr lang="en-US" altLang="zh-CN" sz="1600" b="1" smtClean="0"/>
              <a:t>consider a DataPoint object</a:t>
            </a:r>
            <a:r>
              <a:rPr lang="en-US" altLang="zh-CN" sz="1800" smtClean="0"/>
              <a:t> </a:t>
            </a:r>
          </a:p>
          <a:p>
            <a:pPr marL="863600" lvl="1" eaLnBrk="1" hangingPunct="1">
              <a:lnSpc>
                <a:spcPct val="90000"/>
              </a:lnSpc>
            </a:pPr>
            <a:r>
              <a:rPr lang="en-US" altLang="zh-CN" sz="1800" b="1" smtClean="0"/>
              <a:t>Suppose you need to create a million of these objects </a:t>
            </a:r>
          </a:p>
        </p:txBody>
      </p:sp>
      <p:sp>
        <p:nvSpPr>
          <p:cNvPr id="103431" name="Rectangle 6"/>
          <p:cNvSpPr>
            <a:spLocks noChangeArrowheads="1"/>
          </p:cNvSpPr>
          <p:nvPr/>
        </p:nvSpPr>
        <p:spPr bwMode="auto">
          <a:xfrm>
            <a:off x="381000" y="3124200"/>
            <a:ext cx="868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sz="2000" dirty="0">
                <a:solidFill>
                  <a:srgbClr val="FF0000"/>
                </a:solidFill>
                <a:cs typeface="+mn-cs"/>
              </a:rPr>
              <a:t>This program may result in excessive slowness or running out of memory. </a:t>
            </a:r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3733800" y="6511925"/>
            <a:ext cx="434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9026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Flyweight Pattern - Structure</a:t>
            </a:r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0" y="620713"/>
            <a:ext cx="9144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Intent</a:t>
            </a:r>
          </a:p>
          <a:p>
            <a:pPr marL="682625" lvl="1" indent="-217488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altLang="zh-CN" sz="1800" dirty="0">
                <a:solidFill>
                  <a:schemeClr val="tx1">
                    <a:lumMod val="85000"/>
                  </a:schemeClr>
                </a:solidFill>
                <a:cs typeface="+mn-cs"/>
              </a:rPr>
              <a:t>Use sharing to support large numbers of fine-grained objects efficiently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pPr marL="347663" indent="-347663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altLang="zh-CN" dirty="0">
                <a:cs typeface="+mn-cs"/>
              </a:rPr>
              <a:t>Structure</a:t>
            </a:r>
          </a:p>
        </p:txBody>
      </p:sp>
      <p:pic>
        <p:nvPicPr>
          <p:cNvPr id="82948" name="Picture 7" descr="flywe05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773238"/>
            <a:ext cx="8569325" cy="4713287"/>
          </a:xfrm>
          <a:noFill/>
        </p:spPr>
      </p:pic>
      <p:sp>
        <p:nvSpPr>
          <p:cNvPr id="5" name="Footer Placeholder 5"/>
          <p:cNvSpPr txBox="1">
            <a:spLocks/>
          </p:cNvSpPr>
          <p:nvPr/>
        </p:nvSpPr>
        <p:spPr>
          <a:xfrm>
            <a:off x="3733800" y="6511925"/>
            <a:ext cx="4343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8728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if you need to perform operations across a diverse set of objects</a:t>
            </a:r>
          </a:p>
          <a:p>
            <a:endParaRPr lang="en-US" dirty="0"/>
          </a:p>
          <a:p>
            <a:r>
              <a:rPr lang="en-US" dirty="0" err="1" smtClean="0"/>
              <a:t>GoF</a:t>
            </a:r>
            <a:r>
              <a:rPr lang="en-US" dirty="0" smtClean="0"/>
              <a:t>: “Allows for one or more operation to be applied to a set of objects at runtime, decoupling the operations from the object structure”</a:t>
            </a:r>
          </a:p>
          <a:p>
            <a:endParaRPr lang="en-US" dirty="0"/>
          </a:p>
          <a:p>
            <a:r>
              <a:rPr lang="en-US" dirty="0" smtClean="0"/>
              <a:t>Provide additional functionality to a class without changing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6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75738" cy="7143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Flyweight Pattern – Example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92150"/>
            <a:ext cx="9144000" cy="3384550"/>
          </a:xfrm>
          <a:noFill/>
        </p:spPr>
        <p:txBody>
          <a:bodyPr/>
          <a:lstStyle/>
          <a:p>
            <a:pPr marL="463550" indent="-463550" eaLnBrk="1" hangingPunct="1">
              <a:lnSpc>
                <a:spcPct val="90000"/>
              </a:lnSpc>
            </a:pPr>
            <a:r>
              <a:rPr lang="en-US" altLang="zh-CN" sz="2400" b="1" smtClean="0"/>
              <a:t>The Flyweight uses sharing to support large numbers of objects efficiently</a:t>
            </a:r>
          </a:p>
          <a:p>
            <a:pPr marL="463550" indent="-463550" eaLnBrk="1" hangingPunct="1">
              <a:lnSpc>
                <a:spcPct val="90000"/>
              </a:lnSpc>
            </a:pPr>
            <a:r>
              <a:rPr lang="en-US" altLang="zh-CN" sz="2400" b="1" smtClean="0"/>
              <a:t>Example:  The public switched telephone network</a:t>
            </a:r>
          </a:p>
          <a:p>
            <a:pPr marL="863600" lvl="1" eaLnBrk="1" hangingPunct="1">
              <a:lnSpc>
                <a:spcPct val="90000"/>
              </a:lnSpc>
            </a:pPr>
            <a:r>
              <a:rPr lang="en-US" altLang="zh-CN" sz="2000" smtClean="0"/>
              <a:t>There are several resources such as dial tone generators, ringing generators, and digit receivers that must be shared between all subscribers. </a:t>
            </a:r>
          </a:p>
          <a:p>
            <a:pPr marL="863600" lvl="1" eaLnBrk="1" hangingPunct="1">
              <a:lnSpc>
                <a:spcPct val="90000"/>
              </a:lnSpc>
            </a:pPr>
            <a:r>
              <a:rPr lang="en-US" altLang="zh-CN" sz="2000" smtClean="0"/>
              <a:t>A subscriber is unaware of how many resources are in the pool when he or she lifts the handset to make a call. </a:t>
            </a:r>
          </a:p>
          <a:p>
            <a:pPr marL="863600" lvl="1" eaLnBrk="1" hangingPunct="1">
              <a:lnSpc>
                <a:spcPct val="90000"/>
              </a:lnSpc>
            </a:pPr>
            <a:r>
              <a:rPr lang="en-US" altLang="zh-CN" sz="2000" smtClean="0"/>
              <a:t>All that matters to subscribers is that a dial tone is provided, digits are received, and the call is completed. </a:t>
            </a:r>
          </a:p>
        </p:txBody>
      </p:sp>
      <p:pic>
        <p:nvPicPr>
          <p:cNvPr id="83972" name="Picture 7" descr="pateximg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3733800"/>
            <a:ext cx="5545138" cy="2663825"/>
          </a:xfrm>
          <a:noFill/>
        </p:spPr>
      </p:pic>
      <p:sp>
        <p:nvSpPr>
          <p:cNvPr id="5" name="Footer Placeholder 5"/>
          <p:cNvSpPr txBox="1">
            <a:spLocks/>
          </p:cNvSpPr>
          <p:nvPr/>
        </p:nvSpPr>
        <p:spPr>
          <a:xfrm>
            <a:off x="6324600" y="6511925"/>
            <a:ext cx="2819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1400" dirty="0" smtClean="0"/>
              <a:t>Source: Chapter 6 – Design Patterns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98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978F2-F126-4A45-92C0-CB3C4A30C2B4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pattern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Suppose an object is always in one of several known states</a:t>
            </a:r>
          </a:p>
          <a:p>
            <a:r>
              <a:rPr lang="en-US" altLang="en-US" smtClean="0"/>
              <a:t>The state an object is in determines the behavior of several methods</a:t>
            </a:r>
          </a:p>
          <a:p>
            <a:r>
              <a:rPr lang="en-US" altLang="en-US" smtClean="0"/>
              <a:t>Could use if/case statements in each method</a:t>
            </a:r>
          </a:p>
          <a:p>
            <a:r>
              <a:rPr lang="en-US" altLang="en-US" smtClean="0"/>
              <a:t>Better solution: state pattern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85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978F2-F126-4A45-92C0-CB3C4A30C2B4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pattern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In the State pattern, we create objects which represent various states and a context object whose behavior changes as its state object changes.</a:t>
            </a:r>
            <a:endParaRPr lang="en-US" alt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</a:t>
            </a:r>
            <a:r>
              <a:rPr lang="en-US" altLang="en-US" dirty="0" err="1" smtClean="0"/>
              <a:t>TutorialsPoint</a:t>
            </a:r>
            <a:r>
              <a:rPr lang="en-US" altLang="en-US" dirty="0" smtClean="0"/>
              <a:t>: Design Patterns Tutorial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26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3372E-0D69-42E1-AAD7-90BF54B89AFC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pattern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Have a reference to a state object</a:t>
            </a:r>
          </a:p>
          <a:p>
            <a:pPr lvl="1"/>
            <a:r>
              <a:rPr lang="en-US" altLang="en-US" smtClean="0"/>
              <a:t>Normally, state object doesn’t contain any fields</a:t>
            </a:r>
          </a:p>
          <a:p>
            <a:pPr lvl="1"/>
            <a:r>
              <a:rPr lang="en-US" altLang="en-US" smtClean="0"/>
              <a:t>Change state: change state object</a:t>
            </a:r>
          </a:p>
          <a:p>
            <a:pPr lvl="1"/>
            <a:r>
              <a:rPr lang="en-US" altLang="en-US" smtClean="0"/>
              <a:t>Methods delegate to state object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33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B068F-E230-4FBD-A4CF-F3EB403E3C1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Structure of State pattern</a:t>
            </a:r>
          </a:p>
        </p:txBody>
      </p:sp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73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F92B7-C550-4E61-9337-74AA55E6ECC9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 of State Pattern</a:t>
            </a:r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60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1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 Pattern Demo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1600201" y="4799412"/>
            <a:ext cx="1231762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6" name="Rectangle 45"/>
          <p:cNvSpPr/>
          <p:nvPr/>
        </p:nvSpPr>
        <p:spPr>
          <a:xfrm>
            <a:off x="4249538" y="4799412"/>
            <a:ext cx="1212784" cy="971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50" name="TextBox 49"/>
          <p:cNvSpPr txBox="1"/>
          <p:nvPr/>
        </p:nvSpPr>
        <p:spPr>
          <a:xfrm>
            <a:off x="2156182" y="3131831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&lt;&lt;interface&gt;&gt;</a:t>
            </a:r>
            <a:endParaRPr lang="en-SG" sz="1200" dirty="0"/>
          </a:p>
        </p:txBody>
      </p:sp>
      <p:sp>
        <p:nvSpPr>
          <p:cNvPr id="52" name="Rectangle 51"/>
          <p:cNvSpPr/>
          <p:nvPr/>
        </p:nvSpPr>
        <p:spPr>
          <a:xfrm>
            <a:off x="1524000" y="3107507"/>
            <a:ext cx="4092624" cy="27598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53" name="Elbow Connector 52"/>
          <p:cNvCxnSpPr>
            <a:stCxn id="34" idx="0"/>
            <a:endCxn id="24" idx="2"/>
          </p:cNvCxnSpPr>
          <p:nvPr/>
        </p:nvCxnSpPr>
        <p:spPr>
          <a:xfrm rot="5400000" flipH="1" flipV="1">
            <a:off x="2656317" y="3968341"/>
            <a:ext cx="390837" cy="1271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6" idx="0"/>
            <a:endCxn id="24" idx="2"/>
          </p:cNvCxnSpPr>
          <p:nvPr/>
        </p:nvCxnSpPr>
        <p:spPr>
          <a:xfrm rot="16200000" flipV="1">
            <a:off x="3976241" y="3919723"/>
            <a:ext cx="390837" cy="1368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53965" y="4408576"/>
            <a:ext cx="1136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implements</a:t>
            </a:r>
            <a:endParaRPr lang="en-SG" sz="12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505174" y="1905000"/>
            <a:ext cx="0" cy="156862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7211921" y="2955085"/>
            <a:ext cx="1474879" cy="1730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700"/>
          </a:p>
        </p:txBody>
      </p:sp>
      <p:sp>
        <p:nvSpPr>
          <p:cNvPr id="92" name="TextBox 91"/>
          <p:cNvSpPr txBox="1"/>
          <p:nvPr/>
        </p:nvSpPr>
        <p:spPr>
          <a:xfrm>
            <a:off x="7440820" y="3001909"/>
            <a:ext cx="1221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Context</a:t>
            </a:r>
            <a:endParaRPr lang="en-SG" sz="1200" dirty="0"/>
          </a:p>
        </p:txBody>
      </p:sp>
      <p:cxnSp>
        <p:nvCxnSpPr>
          <p:cNvPr id="95" name="Straight Connector 94"/>
          <p:cNvCxnSpPr>
            <a:endCxn id="91" idx="1"/>
          </p:cNvCxnSpPr>
          <p:nvPr/>
        </p:nvCxnSpPr>
        <p:spPr>
          <a:xfrm>
            <a:off x="5586475" y="3820330"/>
            <a:ext cx="162544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31239" y="2362200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creates</a:t>
            </a:r>
            <a:endParaRPr lang="en-SG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7276256" y="3938756"/>
            <a:ext cx="13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+Context() : void</a:t>
            </a:r>
            <a:br>
              <a:rPr lang="en-SG" sz="1200" dirty="0" smtClean="0"/>
            </a:br>
            <a:r>
              <a:rPr lang="en-SG" sz="1200" dirty="0" smtClean="0"/>
              <a:t>+</a:t>
            </a:r>
            <a:r>
              <a:rPr lang="en-SG" sz="1200" dirty="0" err="1" smtClean="0"/>
              <a:t>getState</a:t>
            </a:r>
            <a:r>
              <a:rPr lang="en-SG" sz="1200" dirty="0" smtClean="0"/>
              <a:t>() : </a:t>
            </a:r>
            <a:r>
              <a:rPr lang="en-SG" sz="1200" dirty="0" err="1" smtClean="0"/>
              <a:t>int</a:t>
            </a:r>
            <a:r>
              <a:rPr lang="en-SG" sz="1200" dirty="0" smtClean="0"/>
              <a:t/>
            </a:r>
            <a:br>
              <a:rPr lang="en-SG" sz="1200" dirty="0" smtClean="0"/>
            </a:br>
            <a:r>
              <a:rPr lang="en-SG" sz="1200" dirty="0" smtClean="0"/>
              <a:t>+</a:t>
            </a:r>
            <a:r>
              <a:rPr lang="en-SG" sz="1200" dirty="0" err="1" smtClean="0"/>
              <a:t>setState</a:t>
            </a:r>
            <a:r>
              <a:rPr lang="en-SG" sz="1200" dirty="0" smtClean="0"/>
              <a:t>() : void</a:t>
            </a:r>
            <a:endParaRPr lang="en-SG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6062230" y="3466980"/>
            <a:ext cx="67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uses</a:t>
            </a:r>
            <a:endParaRPr lang="en-SG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200056" y="3294107"/>
            <a:ext cx="1486744" cy="331917"/>
            <a:chOff x="5867400" y="4240083"/>
            <a:chExt cx="1486744" cy="331917"/>
          </a:xfrm>
        </p:grpSpPr>
        <p:sp>
          <p:nvSpPr>
            <p:cNvPr id="85" name="TextBox 84"/>
            <p:cNvSpPr txBox="1"/>
            <p:nvPr/>
          </p:nvSpPr>
          <p:spPr>
            <a:xfrm>
              <a:off x="6035963" y="4240083"/>
              <a:ext cx="122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 smtClean="0"/>
                <a:t>-state : State</a:t>
              </a:r>
              <a:endParaRPr lang="en-SG" sz="12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79265" y="4240083"/>
              <a:ext cx="14748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867400" y="4572000"/>
              <a:ext cx="14748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881349" y="3432606"/>
            <a:ext cx="1389263" cy="975969"/>
            <a:chOff x="2881349" y="3432606"/>
            <a:chExt cx="1389263" cy="975969"/>
          </a:xfrm>
        </p:grpSpPr>
        <p:sp>
          <p:nvSpPr>
            <p:cNvPr id="24" name="Rectangle 23"/>
            <p:cNvSpPr/>
            <p:nvPr/>
          </p:nvSpPr>
          <p:spPr>
            <a:xfrm>
              <a:off x="2901182" y="3432606"/>
              <a:ext cx="1172412" cy="9759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81349" y="3476941"/>
              <a:ext cx="1389263" cy="589462"/>
              <a:chOff x="2881349" y="3476941"/>
              <a:chExt cx="1389263" cy="58946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938131" y="3476941"/>
                <a:ext cx="10676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/>
                  <a:t>State</a:t>
                </a:r>
                <a:endParaRPr lang="en-SG" sz="12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2881349" y="3789404"/>
                <a:ext cx="13892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smtClean="0"/>
                  <a:t>+</a:t>
                </a:r>
                <a:r>
                  <a:rPr lang="en-SG" sz="1200" dirty="0" err="1" smtClean="0"/>
                  <a:t>doAction</a:t>
                </a:r>
                <a:r>
                  <a:rPr lang="en-SG" sz="1200" dirty="0" smtClean="0"/>
                  <a:t> : void</a:t>
                </a:r>
                <a:endParaRPr lang="en-SG" sz="1200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890937" y="3789404"/>
                <a:ext cx="1191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2881349" y="4007024"/>
                <a:ext cx="11918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TextBox 110"/>
          <p:cNvSpPr txBox="1"/>
          <p:nvPr/>
        </p:nvSpPr>
        <p:spPr>
          <a:xfrm>
            <a:off x="1656982" y="4876800"/>
            <a:ext cx="106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StartState</a:t>
            </a:r>
            <a:endParaRPr lang="en-SG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524000" y="5438001"/>
            <a:ext cx="13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+</a:t>
            </a:r>
            <a:r>
              <a:rPr lang="en-SG" sz="1200" dirty="0" err="1" smtClean="0"/>
              <a:t>doAction</a:t>
            </a:r>
            <a:r>
              <a:rPr lang="en-SG" sz="1200" dirty="0" smtClean="0"/>
              <a:t>() : void</a:t>
            </a:r>
            <a:endParaRPr lang="en-SG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609788" y="5189263"/>
            <a:ext cx="1191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600200" y="5406883"/>
            <a:ext cx="1191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306319" y="4906420"/>
            <a:ext cx="1067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StopState</a:t>
            </a:r>
            <a:endParaRPr lang="en-SG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91000" y="5486400"/>
            <a:ext cx="13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+</a:t>
            </a:r>
            <a:r>
              <a:rPr lang="en-SG" sz="1200" dirty="0" err="1" smtClean="0"/>
              <a:t>doAction</a:t>
            </a:r>
            <a:r>
              <a:rPr lang="en-SG" sz="1200" dirty="0" smtClean="0"/>
              <a:t>() : void</a:t>
            </a:r>
            <a:endParaRPr lang="en-SG" sz="12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4259125" y="5218883"/>
            <a:ext cx="1191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249537" y="5436503"/>
            <a:ext cx="1191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621783" y="929031"/>
            <a:ext cx="1831511" cy="975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6" name="TextBox 125"/>
          <p:cNvSpPr txBox="1"/>
          <p:nvPr/>
        </p:nvSpPr>
        <p:spPr>
          <a:xfrm>
            <a:off x="2679503" y="973366"/>
            <a:ext cx="1667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StatePatternDemo</a:t>
            </a:r>
            <a:endParaRPr lang="en-SG" sz="1200" dirty="0"/>
          </a:p>
        </p:txBody>
      </p:sp>
      <p:sp>
        <p:nvSpPr>
          <p:cNvPr id="133" name="TextBox 132"/>
          <p:cNvSpPr txBox="1"/>
          <p:nvPr/>
        </p:nvSpPr>
        <p:spPr>
          <a:xfrm>
            <a:off x="2782730" y="1551801"/>
            <a:ext cx="217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+main(): void</a:t>
            </a:r>
            <a:endParaRPr lang="en-SG" sz="12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2605778" y="1285829"/>
            <a:ext cx="1861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590800" y="1503449"/>
            <a:ext cx="1861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5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5BBE6D-EF3B-4EF2-AB8C-2B3EB4C8AF01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State pattern notes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Can use singletons for instances of each state class</a:t>
            </a:r>
          </a:p>
          <a:p>
            <a:pPr lvl="1"/>
            <a:r>
              <a:rPr lang="en-US" altLang="en-US" smtClean="0"/>
              <a:t>State objects don’t encapsulate state, so can be shared</a:t>
            </a:r>
          </a:p>
          <a:p>
            <a:r>
              <a:rPr lang="en-US" altLang="en-US" smtClean="0"/>
              <a:t>Easy to add new states</a:t>
            </a:r>
          </a:p>
          <a:p>
            <a:pPr lvl="1"/>
            <a:r>
              <a:rPr lang="en-US" altLang="en-US" smtClean="0"/>
              <a:t>New states can extend other states</a:t>
            </a:r>
          </a:p>
          <a:p>
            <a:pPr lvl="2"/>
            <a:r>
              <a:rPr lang="en-US" altLang="en-US" smtClean="0"/>
              <a:t>Override only selected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00800"/>
            <a:ext cx="4953000" cy="365125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Source: Adam Porter, Design Patterns, UMD -- </a:t>
            </a:r>
            <a:r>
              <a:rPr lang="en-US" dirty="0"/>
              <a:t>https://www.cs.umd.edu/class/spring2005/cmsc838p/Slides/designPatterns.ppt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80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752600"/>
            <a:ext cx="8763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800" dirty="0"/>
              <a:t>Title: </a:t>
            </a:r>
            <a:r>
              <a:rPr lang="en-SG" sz="2800" b="1" u="sng" dirty="0" err="1"/>
              <a:t>TaxVisitor</a:t>
            </a:r>
            <a:endParaRPr lang="en-US" sz="2800" dirty="0"/>
          </a:p>
          <a:p>
            <a:r>
              <a:rPr lang="en-SG" sz="2800" dirty="0"/>
              <a:t>Q5. Use the Visitor design pattern, compute the total tax payable on a list of items of the following types: Car, Electronics, Chocolate.  The tax is payable under two conditions, whereby two taxing systems are in place:</a:t>
            </a:r>
            <a:endParaRPr lang="en-US" sz="2800" dirty="0"/>
          </a:p>
          <a:p>
            <a:r>
              <a:rPr lang="en-SG" sz="2800" u="sng" dirty="0" err="1"/>
              <a:t>TaxNormal</a:t>
            </a:r>
            <a:r>
              <a:rPr lang="en-SG" sz="2800" dirty="0"/>
              <a:t>:</a:t>
            </a:r>
            <a:endParaRPr lang="en-US" sz="2800" dirty="0"/>
          </a:p>
          <a:p>
            <a:r>
              <a:rPr lang="en-SG" sz="2800" dirty="0"/>
              <a:t>Car: 40%, Electronics: 80%, Chocolate: 20%</a:t>
            </a:r>
            <a:endParaRPr lang="en-US" sz="2800" dirty="0"/>
          </a:p>
          <a:p>
            <a:r>
              <a:rPr lang="en-SG" sz="2800" u="sng" dirty="0" err="1"/>
              <a:t>TaxHoliday</a:t>
            </a:r>
            <a:r>
              <a:rPr lang="en-SG" sz="2800" dirty="0"/>
              <a:t>:</a:t>
            </a:r>
            <a:endParaRPr lang="en-US" sz="2800" dirty="0"/>
          </a:p>
          <a:p>
            <a:r>
              <a:rPr lang="en-SG" sz="2800" dirty="0"/>
              <a:t>Car: 30%, Electronics: 50%, Chocolate: 10%</a:t>
            </a:r>
            <a:endParaRPr lang="en-US" sz="2800" dirty="0"/>
          </a:p>
          <a:p>
            <a:r>
              <a:rPr lang="en-SG" sz="2800" dirty="0"/>
              <a:t> 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2286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Cohort Exercise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15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967"/>
            <a:ext cx="9144000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000" b="1" u="sng" dirty="0" smtClean="0"/>
              <a:t>Sample </a:t>
            </a:r>
            <a:r>
              <a:rPr lang="en-SG" sz="2000" b="1" u="sng" dirty="0"/>
              <a:t>test class:</a:t>
            </a:r>
            <a:endParaRPr lang="en-US" sz="2000" dirty="0"/>
          </a:p>
          <a:p>
            <a:r>
              <a:rPr lang="en-US" sz="2000" b="1" dirty="0"/>
              <a:t>public class </a:t>
            </a:r>
            <a:r>
              <a:rPr lang="en-US" sz="2000" dirty="0" err="1"/>
              <a:t>MyClass</a:t>
            </a:r>
            <a:r>
              <a:rPr lang="en-US" sz="2000" dirty="0"/>
              <a:t>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b="1" dirty="0"/>
              <a:t>public static void </a:t>
            </a:r>
            <a:r>
              <a:rPr lang="en-US" sz="2000" dirty="0"/>
              <a:t>main 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 err="1"/>
              <a:t>Visitable</a:t>
            </a:r>
            <a:r>
              <a:rPr lang="en-US" sz="2000" dirty="0"/>
              <a:t>&gt; items = </a:t>
            </a:r>
            <a:r>
              <a:rPr lang="en-US" sz="2000" b="1" dirty="0"/>
              <a:t>new </a:t>
            </a:r>
            <a:r>
              <a:rPr lang="en-US" sz="2000" dirty="0" err="1"/>
              <a:t>ArrayList</a:t>
            </a:r>
            <a:r>
              <a:rPr lang="en-US" sz="2000" dirty="0"/>
              <a:t>&lt;</a:t>
            </a:r>
            <a:r>
              <a:rPr lang="en-US" sz="2000" dirty="0" err="1"/>
              <a:t>Visitable</a:t>
            </a:r>
            <a:r>
              <a:rPr lang="en-US" sz="2000" dirty="0"/>
              <a:t>&gt;();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TaxVisitor</a:t>
            </a:r>
            <a:r>
              <a:rPr lang="en-US" sz="2000" dirty="0"/>
              <a:t> tax = </a:t>
            </a:r>
            <a:r>
              <a:rPr lang="en-US" sz="2000" b="1" dirty="0"/>
              <a:t>new </a:t>
            </a:r>
            <a:r>
              <a:rPr lang="en-US" sz="2000" dirty="0" err="1"/>
              <a:t>TaxVisitor</a:t>
            </a:r>
            <a:r>
              <a:rPr lang="en-US" sz="2000" dirty="0"/>
              <a:t>(</a:t>
            </a:r>
            <a:r>
              <a:rPr lang="en-US" sz="2000" b="1" dirty="0"/>
              <a:t>"TAXHOLIDAY"</a:t>
            </a:r>
            <a:r>
              <a:rPr lang="en-US" sz="2000" dirty="0"/>
              <a:t>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items.add</a:t>
            </a:r>
            <a:r>
              <a:rPr lang="en-US" sz="2000" dirty="0"/>
              <a:t>(</a:t>
            </a:r>
            <a:r>
              <a:rPr lang="en-US" sz="2000" b="1" dirty="0"/>
              <a:t>new </a:t>
            </a:r>
            <a:r>
              <a:rPr lang="en-US" sz="2000" dirty="0"/>
              <a:t>Car(100000));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items.add</a:t>
            </a:r>
            <a:r>
              <a:rPr lang="en-US" sz="2000" dirty="0"/>
              <a:t>(</a:t>
            </a:r>
            <a:r>
              <a:rPr lang="en-US" sz="2000" b="1" dirty="0"/>
              <a:t>new </a:t>
            </a:r>
            <a:r>
              <a:rPr lang="en-US" sz="2000" dirty="0"/>
              <a:t>Electronics(2000));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items.add</a:t>
            </a:r>
            <a:r>
              <a:rPr lang="en-US" sz="2000" dirty="0"/>
              <a:t>(</a:t>
            </a:r>
            <a:r>
              <a:rPr lang="en-US" sz="2000" b="1" dirty="0"/>
              <a:t>new </a:t>
            </a:r>
            <a:r>
              <a:rPr lang="en-US" sz="2000" dirty="0"/>
              <a:t>Chocolate(100));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b="1" dirty="0"/>
              <a:t>for </a:t>
            </a:r>
            <a:r>
              <a:rPr lang="en-US" sz="2000" dirty="0"/>
              <a:t>(</a:t>
            </a:r>
            <a:r>
              <a:rPr lang="en-US" sz="2000" dirty="0" err="1"/>
              <a:t>Visitable</a:t>
            </a:r>
            <a:r>
              <a:rPr lang="en-US" sz="2000" dirty="0"/>
              <a:t> o : items) {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o.accept</a:t>
            </a:r>
            <a:r>
              <a:rPr lang="en-US" sz="2000" dirty="0"/>
              <a:t>(tax);</a:t>
            </a:r>
            <a:br>
              <a:rPr lang="en-US" sz="2000" dirty="0"/>
            </a:br>
            <a:r>
              <a:rPr lang="en-US" sz="2000" dirty="0"/>
              <a:t>        } </a:t>
            </a:r>
          </a:p>
          <a:p>
            <a:r>
              <a:rPr lang="en-SG" sz="2000" dirty="0"/>
              <a:t>                     </a:t>
            </a:r>
            <a:r>
              <a:rPr lang="en-US" sz="2000" dirty="0" err="1"/>
              <a:t>System.out.print</a:t>
            </a:r>
            <a:r>
              <a:rPr lang="en-US" sz="2000" dirty="0"/>
              <a:t>("This is the Tax Visitor program:");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b="1" i="1" dirty="0" err="1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 (</a:t>
            </a:r>
            <a:r>
              <a:rPr lang="en-US" sz="2000" dirty="0" err="1"/>
              <a:t>tax.getTotal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    }</a:t>
            </a:r>
            <a:br>
              <a:rPr lang="en-US" sz="2000" dirty="0"/>
            </a:br>
            <a:r>
              <a:rPr lang="en-US" sz="2000" dirty="0"/>
              <a:t>}</a:t>
            </a:r>
          </a:p>
          <a:p>
            <a:r>
              <a:rPr lang="en-SG" sz="2000" dirty="0"/>
              <a:t> </a:t>
            </a:r>
            <a:endParaRPr lang="en-US" sz="2000" dirty="0"/>
          </a:p>
          <a:p>
            <a:r>
              <a:rPr lang="en-SG" sz="2000" b="1" u="sng" dirty="0"/>
              <a:t>Output:</a:t>
            </a:r>
            <a:endParaRPr lang="en-US" sz="2000" dirty="0"/>
          </a:p>
          <a:p>
            <a:r>
              <a:rPr lang="en-SG" sz="2000" b="1" dirty="0"/>
              <a:t>This is the Tax Visitor program. Total tax:</a:t>
            </a:r>
            <a:endParaRPr lang="en-US" sz="2000" dirty="0"/>
          </a:p>
          <a:p>
            <a:r>
              <a:rPr lang="en-SG" sz="2000" b="1" dirty="0"/>
              <a:t>31010.0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39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Postage calculation depends on the item type:</a:t>
            </a:r>
          </a:p>
          <a:p>
            <a:pPr lvl="1"/>
            <a:r>
              <a:rPr lang="en-US" dirty="0" smtClean="0"/>
              <a:t>Book 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smtClean="0"/>
              <a:t>Clothing</a:t>
            </a:r>
            <a:endParaRPr lang="en-US" dirty="0"/>
          </a:p>
          <a:p>
            <a:r>
              <a:rPr lang="en-US" dirty="0" smtClean="0"/>
              <a:t>Also depends on where the item is sent to</a:t>
            </a:r>
          </a:p>
          <a:p>
            <a:r>
              <a:rPr lang="en-US" dirty="0" smtClean="0"/>
              <a:t>Given a list of items of variety types, determine the total postage cost</a:t>
            </a:r>
          </a:p>
        </p:txBody>
      </p:sp>
    </p:spTree>
    <p:extLst>
      <p:ext uri="{BB962C8B-B14F-4D97-AF65-F5344CB8AC3E}">
        <p14:creationId xmlns:p14="http://schemas.microsoft.com/office/powerpoint/2010/main" val="17806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Non-visitor design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71600"/>
            <a:ext cx="818044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calPostage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&lt;Object&gt; items) {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total=0;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(Object o: items) {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Book)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CD) {</a:t>
            </a:r>
          </a:p>
          <a:p>
            <a:pPr marL="365760"/>
            <a:r>
              <a:rPr lang="en-US" dirty="0" smtClean="0">
                <a:latin typeface="Courier New"/>
              </a:rPr>
              <a:t>  ...</a:t>
            </a:r>
            <a:endParaRPr lang="en-US" dirty="0"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(o </a:t>
            </a:r>
            <a:r>
              <a:rPr lang="en-US" b="1" dirty="0" err="1">
                <a:solidFill>
                  <a:srgbClr val="7F0055"/>
                </a:solidFill>
                <a:latin typeface="Courier New"/>
              </a:rPr>
              <a:t>instanceof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Clothing) {</a:t>
            </a:r>
          </a:p>
          <a:p>
            <a:pPr marL="365760"/>
            <a:r>
              <a:rPr lang="en-US" dirty="0" smtClean="0">
                <a:solidFill>
                  <a:srgbClr val="000000"/>
                </a:solidFill>
                <a:latin typeface="Courier New"/>
              </a:rPr>
              <a:t>  ...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marL="36576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365760"/>
            <a:r>
              <a:rPr lang="en-US" b="1" dirty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 marL="365760"/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throw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AssertionError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"not supported</a:t>
            </a:r>
            <a:r>
              <a:rPr lang="en-US" b="1" dirty="0" smtClean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dirty="0">
              <a:latin typeface="Courier New"/>
            </a:endParaRPr>
          </a:p>
          <a:p>
            <a:pPr marL="182880"/>
            <a:r>
              <a:rPr lang="en-US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marL="182880"/>
            <a:r>
              <a:rPr lang="en-US" b="1" dirty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total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6193130"/>
            <a:ext cx="5830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-Another procedure for another region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32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Visitor Design Pattern is a more OO way to perform operation on a list of items</a:t>
            </a:r>
            <a:endParaRPr lang="en-US" sz="36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154265"/>
            <a:ext cx="1371600" cy="762000"/>
            <a:chOff x="914400" y="1905000"/>
            <a:chExt cx="1371600" cy="762000"/>
          </a:xfrm>
        </p:grpSpPr>
        <p:sp>
          <p:nvSpPr>
            <p:cNvPr id="24" name="Rectangle 23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2200" y="2133600"/>
            <a:ext cx="1371600" cy="762000"/>
            <a:chOff x="914400" y="1905000"/>
            <a:chExt cx="1371600" cy="762000"/>
          </a:xfrm>
        </p:grpSpPr>
        <p:sp>
          <p:nvSpPr>
            <p:cNvPr id="32" name="Rectangle 3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267200" y="2133600"/>
            <a:ext cx="1371600" cy="762000"/>
            <a:chOff x="914400" y="1905000"/>
            <a:chExt cx="1371600" cy="762000"/>
          </a:xfrm>
        </p:grpSpPr>
        <p:sp>
          <p:nvSpPr>
            <p:cNvPr id="37" name="Rectangle 36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73336" y="2133600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3616" y="3249483"/>
            <a:ext cx="1729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processing()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153400" y="2686110"/>
            <a:ext cx="0" cy="456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934200" y="268611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033616" y="3150632"/>
            <a:ext cx="1651742" cy="659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295400" y="5945558"/>
            <a:ext cx="1371600" cy="762000"/>
            <a:chOff x="914400" y="1905000"/>
            <a:chExt cx="1371600" cy="762000"/>
          </a:xfrm>
        </p:grpSpPr>
        <p:sp>
          <p:nvSpPr>
            <p:cNvPr id="42" name="Rectangle 41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Item1</a:t>
              </a:r>
              <a:endParaRPr lang="en-US" sz="20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200400" y="5924893"/>
            <a:ext cx="1371600" cy="762000"/>
            <a:chOff x="914400" y="1905000"/>
            <a:chExt cx="1371600" cy="762000"/>
          </a:xfrm>
        </p:grpSpPr>
        <p:sp>
          <p:nvSpPr>
            <p:cNvPr id="45" name="Rectangle 44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Item2</a:t>
              </a:r>
              <a:endParaRPr lang="en-US" sz="20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05400" y="5924893"/>
            <a:ext cx="1371600" cy="762000"/>
            <a:chOff x="914400" y="1905000"/>
            <a:chExt cx="1371600" cy="762000"/>
          </a:xfrm>
        </p:grpSpPr>
        <p:sp>
          <p:nvSpPr>
            <p:cNvPr id="48" name="Rectangle 47"/>
            <p:cNvSpPr/>
            <p:nvPr/>
          </p:nvSpPr>
          <p:spPr>
            <a:xfrm>
              <a:off x="914400" y="1905000"/>
              <a:ext cx="1371600" cy="76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61722" y="2057400"/>
              <a:ext cx="971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Item3</a:t>
              </a:r>
              <a:endParaRPr lang="en-US" sz="20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811536" y="5924893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6" name="Rectangle 55"/>
          <p:cNvSpPr/>
          <p:nvPr/>
        </p:nvSpPr>
        <p:spPr>
          <a:xfrm>
            <a:off x="990600" y="4572000"/>
            <a:ext cx="2954634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09322" y="4595372"/>
            <a:ext cx="301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Visitor</a:t>
            </a:r>
          </a:p>
          <a:p>
            <a:r>
              <a:rPr lang="en-US" sz="2000" b="1" dirty="0" smtClean="0"/>
              <a:t>(An object of processing)</a:t>
            </a:r>
            <a:endParaRPr lang="en-US" sz="2000" b="1" dirty="0"/>
          </a:p>
        </p:txBody>
      </p:sp>
      <p:cxnSp>
        <p:nvCxnSpPr>
          <p:cNvPr id="58" name="Curved Connector 57"/>
          <p:cNvCxnSpPr>
            <a:endCxn id="42" idx="0"/>
          </p:cNvCxnSpPr>
          <p:nvPr/>
        </p:nvCxnSpPr>
        <p:spPr>
          <a:xfrm>
            <a:off x="1295400" y="5334000"/>
            <a:ext cx="685800" cy="61155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2088502" y="5478191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038600" y="5451754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5974703" y="5467693"/>
            <a:ext cx="1645297" cy="473139"/>
          </a:xfrm>
          <a:custGeom>
            <a:avLst/>
            <a:gdLst>
              <a:gd name="connsiteX0" fmla="*/ 0 w 1754155"/>
              <a:gd name="connsiteY0" fmla="*/ 473139 h 473139"/>
              <a:gd name="connsiteX1" fmla="*/ 615820 w 1754155"/>
              <a:gd name="connsiteY1" fmla="*/ 43931 h 473139"/>
              <a:gd name="connsiteX2" fmla="*/ 1436914 w 1754155"/>
              <a:gd name="connsiteY2" fmla="*/ 62592 h 473139"/>
              <a:gd name="connsiteX3" fmla="*/ 1754155 w 1754155"/>
              <a:gd name="connsiteY3" fmla="*/ 473139 h 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4155" h="473139">
                <a:moveTo>
                  <a:pt x="0" y="473139"/>
                </a:moveTo>
                <a:cubicBezTo>
                  <a:pt x="188167" y="292747"/>
                  <a:pt x="376334" y="112355"/>
                  <a:pt x="615820" y="43931"/>
                </a:cubicBezTo>
                <a:cubicBezTo>
                  <a:pt x="855306" y="-24493"/>
                  <a:pt x="1247192" y="-8943"/>
                  <a:pt x="1436914" y="62592"/>
                </a:cubicBezTo>
                <a:cubicBezTo>
                  <a:pt x="1626637" y="134127"/>
                  <a:pt x="1690396" y="303633"/>
                  <a:pt x="1754155" y="47313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200" y="1600200"/>
            <a:ext cx="2597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Non-Visitor Design: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76200" y="4034135"/>
            <a:ext cx="19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Visitor Design: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00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Design Pattern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1676400"/>
            <a:ext cx="2438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67856" y="1885890"/>
            <a:ext cx="110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Visitable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86517" y="2343090"/>
            <a:ext cx="1717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+accept(Visitor)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447800"/>
            <a:ext cx="2743200" cy="21160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3704" y="1752600"/>
            <a:ext cx="879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Visitor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03200" y="2086498"/>
            <a:ext cx="1366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+visit(Item1)</a:t>
            </a:r>
          </a:p>
          <a:p>
            <a:r>
              <a:rPr lang="en-US" dirty="0" smtClean="0"/>
              <a:t>+visit(Item2)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2000" y="4648200"/>
            <a:ext cx="32766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47619" y="4705290"/>
            <a:ext cx="1830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ConcreteVisitor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5029200"/>
            <a:ext cx="23360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visit(Item1):</a:t>
            </a:r>
          </a:p>
          <a:p>
            <a:r>
              <a:rPr lang="en-US" dirty="0" smtClean="0"/>
              <a:t>// processing for Item1</a:t>
            </a:r>
          </a:p>
          <a:p>
            <a:r>
              <a:rPr lang="en-US" dirty="0" smtClean="0"/>
              <a:t>visit(Item2):</a:t>
            </a:r>
          </a:p>
          <a:p>
            <a:r>
              <a:rPr lang="en-US" dirty="0" smtClean="0"/>
              <a:t>// processing for Item2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2"/>
          </p:cNvCxnSpPr>
          <p:nvPr/>
        </p:nvCxnSpPr>
        <p:spPr>
          <a:xfrm flipV="1">
            <a:off x="2514600" y="3563826"/>
            <a:ext cx="0" cy="108437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95800" y="38862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1419" y="39432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Item1</a:t>
            </a:r>
            <a:endParaRPr lang="en-US" sz="2000" b="1" dirty="0"/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5444534" y="2895600"/>
            <a:ext cx="0" cy="9906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0" y="44662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943600" y="5334000"/>
            <a:ext cx="1897468" cy="1318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9219" y="5391090"/>
            <a:ext cx="80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Item2</a:t>
            </a:r>
            <a:endParaRPr lang="en-US" sz="20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6892334" y="2895600"/>
            <a:ext cx="0" cy="243840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9800" y="5914072"/>
            <a:ext cx="1821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accept(Visitor v):</a:t>
            </a:r>
          </a:p>
          <a:p>
            <a:r>
              <a:rPr lang="en-US" dirty="0" err="1" smtClean="0"/>
              <a:t>v.visit</a:t>
            </a:r>
            <a:r>
              <a:rPr lang="en-US" dirty="0" smtClean="0"/>
              <a:t>(this)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088624" y="5029200"/>
            <a:ext cx="407176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038600" y="6248400"/>
            <a:ext cx="1905000" cy="0"/>
          </a:xfrm>
          <a:prstGeom prst="straightConnector1">
            <a:avLst/>
          </a:prstGeom>
          <a:ln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7775" y="58087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Visitor Design Pattern: Visitor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794570"/>
            <a:ext cx="46003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// Visitor.java</a:t>
            </a:r>
          </a:p>
          <a:p>
            <a:r>
              <a:rPr lang="en-US" sz="3200" dirty="0" smtClean="0"/>
              <a:t>public </a:t>
            </a:r>
            <a:r>
              <a:rPr lang="en-US" sz="3200" dirty="0"/>
              <a:t>interface Visitor {</a:t>
            </a:r>
          </a:p>
          <a:p>
            <a:r>
              <a:rPr lang="en-US" sz="3200" dirty="0"/>
              <a:t>	void visit(Book b);</a:t>
            </a:r>
          </a:p>
          <a:p>
            <a:r>
              <a:rPr lang="en-US" sz="3200" dirty="0"/>
              <a:t>	void visit(CD c);</a:t>
            </a:r>
          </a:p>
          <a:p>
            <a:r>
              <a:rPr lang="en-US" sz="3200" dirty="0"/>
              <a:t>	void visit(Clothing c</a:t>
            </a:r>
            <a:r>
              <a:rPr lang="en-US" sz="3200" dirty="0" smtClean="0"/>
              <a:t>);</a:t>
            </a:r>
            <a:endParaRPr lang="en-US" sz="3200" dirty="0"/>
          </a:p>
          <a:p>
            <a:r>
              <a:rPr lang="en-US" sz="3200" dirty="0"/>
              <a:t>}</a:t>
            </a: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042118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-Different visit methods for different object types to be processed</a:t>
            </a:r>
          </a:p>
          <a:p>
            <a:r>
              <a:rPr lang="en-US" sz="2800" dirty="0" smtClean="0"/>
              <a:t>-Later, use method overloading to pick the method for processing (instead of if-then-else)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36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PostageVisitor.java : concrete class implements Visitor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696283"/>
            <a:ext cx="68018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PostageVisitor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Visitor {</a:t>
            </a:r>
          </a:p>
          <a:p>
            <a:endParaRPr lang="en-US" dirty="0">
              <a:latin typeface="Courier New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private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total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=0;</a:t>
            </a:r>
          </a:p>
          <a:p>
            <a:endParaRPr lang="en-US" dirty="0" smtClean="0">
              <a:solidFill>
                <a:srgbClr val="646464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visit(Book b) {</a:t>
            </a:r>
          </a:p>
          <a:p>
            <a:r>
              <a:rPr lang="en-US" dirty="0" smtClean="0">
                <a:solidFill>
                  <a:srgbClr val="0000C0"/>
                </a:solidFill>
                <a:latin typeface="Courier New"/>
              </a:rPr>
              <a:t>    total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+=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b.getWeight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() * 5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646464"/>
                </a:solidFill>
                <a:latin typeface="Courier New"/>
              </a:rPr>
              <a:t>  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  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visit(CD c) {</a:t>
            </a:r>
          </a:p>
          <a:p>
            <a:r>
              <a:rPr lang="en-US" dirty="0" smtClean="0">
                <a:latin typeface="Courier New"/>
              </a:rPr>
              <a:t>    ...</a:t>
            </a:r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  }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endParaRPr lang="en-US" dirty="0">
              <a:latin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950803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-Concrete implementation of Visitor provides the specifics of what to do with different object 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73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17266</TotalTime>
  <Words>2023</Words>
  <Application>Microsoft Office PowerPoint</Application>
  <PresentationFormat>On-screen Show (4:3)</PresentationFormat>
  <Paragraphs>400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to Information Systems and Programming</vt:lpstr>
      <vt:lpstr>Outline</vt:lpstr>
      <vt:lpstr>Visitor </vt:lpstr>
      <vt:lpstr>Example: Postage</vt:lpstr>
      <vt:lpstr>Non-visitor design</vt:lpstr>
      <vt:lpstr>Visitor Design Pattern is a more OO way to perform operation on a list of items</vt:lpstr>
      <vt:lpstr>Visitor Design Pattern </vt:lpstr>
      <vt:lpstr>Visitor Design Pattern: Visitor Interface</vt:lpstr>
      <vt:lpstr>PostageVisitor.java : concrete class implements Visitor</vt:lpstr>
      <vt:lpstr>Visitable Interface</vt:lpstr>
      <vt:lpstr>Item implements Visitable</vt:lpstr>
      <vt:lpstr>Test.java</vt:lpstr>
      <vt:lpstr>Advantage of Visitor</vt:lpstr>
      <vt:lpstr>Cohort Activity</vt:lpstr>
      <vt:lpstr>Abstract Factory</vt:lpstr>
      <vt:lpstr>Abstract Factory  - Example</vt:lpstr>
      <vt:lpstr>Abstract Factory  - Example</vt:lpstr>
      <vt:lpstr>Abstract Factory </vt:lpstr>
      <vt:lpstr>Example: Components and Boards</vt:lpstr>
      <vt:lpstr>Non - pattern design</vt:lpstr>
      <vt:lpstr>Factory Design Pattern </vt:lpstr>
      <vt:lpstr>Abstract Factory Design Pattern </vt:lpstr>
      <vt:lpstr>Proxy Pattern Motivation</vt:lpstr>
      <vt:lpstr>Proxy Pattern - Motivation</vt:lpstr>
      <vt:lpstr>Uses of the Proxy Pattern</vt:lpstr>
      <vt:lpstr>Proxy Pattern - Structure</vt:lpstr>
      <vt:lpstr>Flyweight Pattern - Motivation</vt:lpstr>
      <vt:lpstr>Flyweight Pattern – Example</vt:lpstr>
      <vt:lpstr>Flyweight Pattern - Structure</vt:lpstr>
      <vt:lpstr>Flyweight Pattern – Example</vt:lpstr>
      <vt:lpstr>State pattern</vt:lpstr>
      <vt:lpstr>State pattern</vt:lpstr>
      <vt:lpstr>State pattern</vt:lpstr>
      <vt:lpstr>Structure of State pattern</vt:lpstr>
      <vt:lpstr>Instance of State Pattern</vt:lpstr>
      <vt:lpstr>State Pattern Demo</vt:lpstr>
      <vt:lpstr>State pattern notes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Jit Biswas</cp:lastModifiedBy>
  <cp:revision>169</cp:revision>
  <cp:lastPrinted>2014-12-05T08:43:10Z</cp:lastPrinted>
  <dcterms:created xsi:type="dcterms:W3CDTF">2006-08-16T00:00:00Z</dcterms:created>
  <dcterms:modified xsi:type="dcterms:W3CDTF">2017-10-11T00:28:55Z</dcterms:modified>
</cp:coreProperties>
</file>