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9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84" r:id="rId17"/>
    <p:sldId id="283" r:id="rId18"/>
    <p:sldId id="271" r:id="rId19"/>
    <p:sldId id="272" r:id="rId20"/>
    <p:sldId id="273" r:id="rId21"/>
    <p:sldId id="274" r:id="rId22"/>
    <p:sldId id="275" r:id="rId23"/>
    <p:sldId id="286" r:id="rId24"/>
    <p:sldId id="289" r:id="rId25"/>
    <p:sldId id="276" r:id="rId26"/>
    <p:sldId id="277" r:id="rId27"/>
    <p:sldId id="278" r:id="rId28"/>
    <p:sldId id="279" r:id="rId29"/>
    <p:sldId id="288" r:id="rId30"/>
    <p:sldId id="280" r:id="rId31"/>
    <p:sldId id="281" r:id="rId32"/>
    <p:sldId id="285" r:id="rId33"/>
    <p:sldId id="287" r:id="rId34"/>
    <p:sldId id="290" r:id="rId35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481" autoAdjust="0"/>
  </p:normalViewPr>
  <p:slideViewPr>
    <p:cSldViewPr snapToGrid="0">
      <p:cViewPr varScale="1">
        <p:scale>
          <a:sx n="67" d="100"/>
          <a:sy n="67" d="100"/>
        </p:scale>
        <p:origin x="-19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1ED2B-B0BB-4FA7-9BEE-579B5EDE34AB}" type="datetimeFigureOut">
              <a:rPr lang="en-US" smtClean="0"/>
              <a:t>17/9/18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060AF-E5BD-43C9-B78C-99D2C898E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83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18E4A-3D2C-4A47-BD07-91A99EBD1728}" type="datetimeFigureOut">
              <a:rPr lang="en-US" smtClean="0"/>
              <a:t>17/9/18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C68DD-908E-432D-8098-0E2CFB4C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1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C68DD-908E-432D-8098-0E2CFB4C46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7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Assign</a:t>
            </a:r>
            <a:r>
              <a:rPr lang="en-US" baseline="0" dirty="0" smtClean="0"/>
              <a:t> null to a reference variable for the object explicitly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C68DD-908E-432D-8098-0E2CFB4C46A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59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6457B-A742-4C29-9B08-0397A7215E9E}" type="datetime1">
              <a:rPr lang="en-US" smtClean="0"/>
              <a:t>17/9/18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87A0-14EA-4D9C-A7CE-8B47A4B67A27}" type="datetime1">
              <a:rPr lang="en-US" smtClean="0"/>
              <a:t>17/9/18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8B8A-7EB8-4F4F-9E00-EE6EB82916CB}" type="datetime1">
              <a:rPr lang="en-US" smtClean="0"/>
              <a:t>17/9/18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4330-16D6-47E0-83E2-B934505D2D64}" type="datetime1">
              <a:rPr lang="en-US" smtClean="0"/>
              <a:t>17/9/18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633F-54F3-4EBD-B550-C286470A625A}" type="datetime1">
              <a:rPr lang="en-US" smtClean="0"/>
              <a:t>17/9/18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69A86-C10F-4884-B4BA-BA4D777D5791}" type="datetime1">
              <a:rPr lang="en-US" smtClean="0"/>
              <a:t>17/9/18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EF89-1792-42D4-837C-19EBCA2AA394}" type="datetime1">
              <a:rPr lang="en-US" smtClean="0"/>
              <a:t>17/9/18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D982-9B2F-4F34-9C8E-7338F7C0E0E2}" type="datetime1">
              <a:rPr lang="en-US" smtClean="0"/>
              <a:t>17/9/18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93C4-B436-4858-A6E8-9D140EBED824}" type="datetime1">
              <a:rPr lang="en-US" smtClean="0"/>
              <a:t>17/9/18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54BB-24DB-4F55-987E-2122F5DD604E}" type="datetime1">
              <a:rPr lang="en-US" smtClean="0"/>
              <a:t>17/9/18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2551-6D3C-4984-BDAB-88EA859B62A1}" type="datetime1">
              <a:rPr lang="en-US" smtClean="0"/>
              <a:t>17/9/18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2D055-5420-4675-AA19-D000DE145DD9}" type="datetime1">
              <a:rPr lang="en-US" smtClean="0"/>
              <a:t>17/9/18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Information Systems and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Objects and Classes</a:t>
            </a:r>
          </a:p>
          <a:p>
            <a:endParaRPr lang="en-US" dirty="0"/>
          </a:p>
          <a:p>
            <a:r>
              <a:rPr lang="en-US" sz="1900" dirty="0"/>
              <a:t>[some materials adopted from Liang, Introduction to Java Programming]</a:t>
            </a:r>
          </a:p>
          <a:p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7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itchFamily="49" charset="0"/>
              </a:rPr>
              <a:t>A class may be defined without constructors. In this case, a no-</a:t>
            </a:r>
            <a:r>
              <a:rPr lang="en-US" dirty="0" err="1">
                <a:cs typeface="Courier New" pitchFamily="49" charset="0"/>
              </a:rPr>
              <a:t>arg</a:t>
            </a:r>
            <a:r>
              <a:rPr lang="en-US" dirty="0">
                <a:cs typeface="Courier New" pitchFamily="49" charset="0"/>
              </a:rPr>
              <a:t> constructor with an empty body is implicitly declared in the class. This constructor, called </a:t>
            </a:r>
            <a:r>
              <a:rPr lang="en-US" i="1" dirty="0">
                <a:cs typeface="Courier New" pitchFamily="49" charset="0"/>
              </a:rPr>
              <a:t>a default constructor</a:t>
            </a:r>
            <a:r>
              <a:rPr lang="en-US" dirty="0">
                <a:cs typeface="Courier New" pitchFamily="49" charset="0"/>
              </a:rPr>
              <a:t>, is provided automatically </a:t>
            </a:r>
            <a:r>
              <a:rPr lang="en-US" i="1" dirty="0">
                <a:solidFill>
                  <a:srgbClr val="FF0000"/>
                </a:solidFill>
                <a:cs typeface="Courier New" pitchFamily="49" charset="0"/>
              </a:rPr>
              <a:t>only if no constructors are explicitly defined in the class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.</a:t>
            </a:r>
            <a:endParaRPr lang="en-US" dirty="0">
              <a:solidFill>
                <a:srgbClr val="FF0000"/>
              </a:solidFill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78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Reference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To reference an object, assign the object to a reference variable.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To declare a reference variable, use the syntax: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dirty="0" err="1">
                <a:latin typeface="Courier New" pitchFamily="49" charset="0"/>
              </a:rPr>
              <a:t>ClassName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objectRefVar</a:t>
            </a:r>
            <a:r>
              <a:rPr lang="en-US" dirty="0">
                <a:latin typeface="Courier New" pitchFamily="49" charset="0"/>
              </a:rPr>
              <a:t>;</a:t>
            </a:r>
            <a:endParaRPr lang="en-US" dirty="0"/>
          </a:p>
          <a:p>
            <a:pPr marL="0" indent="0" algn="just">
              <a:lnSpc>
                <a:spcPct val="90000"/>
              </a:lnSpc>
              <a:buFont typeface="Monotype Sorts" pitchFamily="2" charset="2"/>
              <a:buNone/>
            </a:pPr>
            <a:endParaRPr lang="en-US" dirty="0">
              <a:latin typeface="Book Antiqua" pitchFamily="18" charset="0"/>
            </a:endParaRPr>
          </a:p>
          <a:p>
            <a:pPr marL="0" indent="0"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Example: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dirty="0">
                <a:latin typeface="Courier New" pitchFamily="49" charset="0"/>
              </a:rPr>
              <a:t>Circle </a:t>
            </a:r>
            <a:r>
              <a:rPr lang="en-US" dirty="0" err="1">
                <a:latin typeface="Courier New" pitchFamily="49" charset="0"/>
              </a:rPr>
              <a:t>myCircle</a:t>
            </a:r>
            <a:r>
              <a:rPr lang="en-US" dirty="0">
                <a:latin typeface="Courier New" pitchFamily="49" charset="0"/>
              </a:rPr>
              <a:t>;</a:t>
            </a:r>
            <a:endParaRPr lang="en-US" dirty="0">
              <a:latin typeface="Book Antiqua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67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Reference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52400" y="2438400"/>
            <a:ext cx="99060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2800" dirty="0" err="1" smtClean="0">
                <a:latin typeface="Courier New" pitchFamily="49" charset="0"/>
              </a:rPr>
              <a:t>ClassName</a:t>
            </a:r>
            <a:r>
              <a:rPr lang="en-US" sz="2800" dirty="0" smtClean="0">
                <a:latin typeface="Courier New" pitchFamily="49" charset="0"/>
              </a:rPr>
              <a:t> </a:t>
            </a:r>
            <a:r>
              <a:rPr lang="en-US" sz="2600" dirty="0" err="1" smtClean="0">
                <a:latin typeface="Courier New" pitchFamily="49" charset="0"/>
              </a:rPr>
              <a:t>objectRefVar</a:t>
            </a:r>
            <a:r>
              <a:rPr lang="en-US" sz="2800" dirty="0" smtClean="0">
                <a:latin typeface="Courier New" pitchFamily="49" charset="0"/>
              </a:rPr>
              <a:t> = new </a:t>
            </a:r>
            <a:r>
              <a:rPr lang="en-US" sz="2800" dirty="0" err="1" smtClean="0">
                <a:latin typeface="Courier New" pitchFamily="49" charset="0"/>
              </a:rPr>
              <a:t>ClassName</a:t>
            </a:r>
            <a:r>
              <a:rPr lang="en-US" sz="2800" dirty="0" smtClean="0">
                <a:latin typeface="Courier New" pitchFamily="49" charset="0"/>
              </a:rPr>
              <a:t>();</a:t>
            </a:r>
          </a:p>
          <a:p>
            <a:endParaRPr lang="en-US" dirty="0" smtClean="0"/>
          </a:p>
          <a:p>
            <a:pPr>
              <a:buFont typeface="Monotype Sorts" pitchFamily="2" charset="2"/>
              <a:buNone/>
            </a:pPr>
            <a:r>
              <a:rPr lang="en-US" sz="3000" dirty="0" smtClean="0"/>
              <a:t>Example:</a:t>
            </a:r>
          </a:p>
          <a:p>
            <a:pPr algn="just">
              <a:buFont typeface="Monotype Sorts" pitchFamily="2" charset="2"/>
              <a:buNone/>
            </a:pPr>
            <a:r>
              <a:rPr lang="en-US" sz="2600" dirty="0" smtClean="0">
                <a:latin typeface="Courier New" pitchFamily="49" charset="0"/>
              </a:rPr>
              <a:t>Circle </a:t>
            </a:r>
            <a:r>
              <a:rPr lang="en-US" sz="2600" dirty="0" err="1" smtClean="0">
                <a:latin typeface="Courier New" pitchFamily="49" charset="0"/>
              </a:rPr>
              <a:t>myCircle</a:t>
            </a:r>
            <a:r>
              <a:rPr lang="en-US" sz="2600" dirty="0" smtClean="0">
                <a:latin typeface="Courier New" pitchFamily="49" charset="0"/>
              </a:rPr>
              <a:t> = new Circle();</a:t>
            </a:r>
            <a:endParaRPr lang="en-US" sz="2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010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Referencing the object’s data: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        </a:t>
            </a:r>
            <a:r>
              <a:rPr lang="en-US" dirty="0" err="1">
                <a:latin typeface="Courier New" pitchFamily="49" charset="0"/>
              </a:rPr>
              <a:t>objectRefVar.data</a:t>
            </a:r>
            <a:endParaRPr lang="en-US" dirty="0"/>
          </a:p>
          <a:p>
            <a:pPr>
              <a:buFont typeface="Monotype Sorts" pitchFamily="2" charset="2"/>
              <a:buNone/>
            </a:pPr>
            <a:r>
              <a:rPr lang="en-US" i="1" dirty="0">
                <a:latin typeface="Book Antiqua" pitchFamily="18" charset="0"/>
              </a:rPr>
              <a:t>        e.g., </a:t>
            </a:r>
            <a:r>
              <a:rPr lang="en-US" sz="2800" dirty="0" err="1">
                <a:latin typeface="Courier New" pitchFamily="49" charset="0"/>
              </a:rPr>
              <a:t>myCircle.radius</a:t>
            </a:r>
            <a:endParaRPr lang="en-US" i="1" dirty="0">
              <a:latin typeface="Book Antiqua" pitchFamily="18" charset="0"/>
            </a:endParaRPr>
          </a:p>
          <a:p>
            <a:pPr>
              <a:buFont typeface="Monotype Sorts" pitchFamily="2" charset="2"/>
              <a:buNone/>
            </a:pPr>
            <a:endParaRPr lang="en-US" dirty="0"/>
          </a:p>
          <a:p>
            <a:r>
              <a:rPr lang="en-US" dirty="0"/>
              <a:t>Invoking the </a:t>
            </a:r>
            <a:r>
              <a:rPr lang="en-US" dirty="0" smtClean="0"/>
              <a:t>object’s </a:t>
            </a:r>
            <a:r>
              <a:rPr lang="en-US" dirty="0"/>
              <a:t>method: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       </a:t>
            </a:r>
            <a:r>
              <a:rPr lang="en-US" dirty="0" err="1">
                <a:latin typeface="Courier New" pitchFamily="49" charset="0"/>
              </a:rPr>
              <a:t>objectRefVar.methodName</a:t>
            </a:r>
            <a:r>
              <a:rPr lang="en-US" dirty="0">
                <a:latin typeface="Courier New" pitchFamily="49" charset="0"/>
              </a:rPr>
              <a:t>(arguments)</a:t>
            </a:r>
            <a:endParaRPr lang="en-US" dirty="0"/>
          </a:p>
          <a:p>
            <a:pPr>
              <a:buFont typeface="Monotype Sorts" pitchFamily="2" charset="2"/>
              <a:buNone/>
            </a:pPr>
            <a:r>
              <a:rPr lang="en-US" i="1" dirty="0">
                <a:latin typeface="Book Antiqua" pitchFamily="18" charset="0"/>
              </a:rPr>
              <a:t>       e.g., </a:t>
            </a:r>
            <a:r>
              <a:rPr lang="en-US" sz="2800" dirty="0" err="1">
                <a:latin typeface="Courier New" pitchFamily="49" charset="0"/>
              </a:rPr>
              <a:t>myCircle.getArea</a:t>
            </a:r>
            <a:r>
              <a:rPr lang="en-US" sz="2800" dirty="0">
                <a:latin typeface="Courier New" pitchFamily="49" charset="0"/>
              </a:rPr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34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72914" y="1803737"/>
            <a:ext cx="42564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Circle </a:t>
            </a:r>
            <a:r>
              <a:rPr lang="en-US" sz="2400" dirty="0" err="1" smtClean="0"/>
              <a:t>myCircle</a:t>
            </a:r>
            <a:r>
              <a:rPr lang="en-US" sz="2400" dirty="0" smtClean="0"/>
              <a:t> = new Circle(5.0);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2682657"/>
            <a:ext cx="7086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b="1" dirty="0" smtClean="0"/>
              <a:t>Declaration</a:t>
            </a:r>
            <a:r>
              <a:rPr lang="en-US" sz="2800" dirty="0" smtClean="0"/>
              <a:t>: associates a variable with an object type</a:t>
            </a:r>
          </a:p>
          <a:p>
            <a:pPr marL="285750" indent="-285750">
              <a:buFontTx/>
              <a:buChar char="-"/>
            </a:pPr>
            <a:r>
              <a:rPr lang="en-US" sz="2800" b="1" dirty="0" smtClean="0"/>
              <a:t>Instantiation</a:t>
            </a:r>
            <a:r>
              <a:rPr lang="en-US" sz="2800" dirty="0" smtClean="0"/>
              <a:t>: new operator allocates memory, returns reference to the object memory, invokes constructor</a:t>
            </a:r>
          </a:p>
          <a:p>
            <a:pPr marL="285750" indent="-285750">
              <a:buFontTx/>
              <a:buChar char="-"/>
            </a:pPr>
            <a:r>
              <a:rPr lang="en-US" sz="2800" b="1" dirty="0" smtClean="0"/>
              <a:t>Initialization</a:t>
            </a:r>
            <a:r>
              <a:rPr lang="en-US" sz="2800" dirty="0" smtClean="0"/>
              <a:t>: by constructor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20928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getArea</a:t>
            </a:r>
            <a:r>
              <a:rPr lang="en-US" dirty="0" smtClean="0"/>
              <a:t>() is an instance method (without static keyword)</a:t>
            </a:r>
          </a:p>
          <a:p>
            <a:r>
              <a:rPr lang="en-US" dirty="0" smtClean="0"/>
              <a:t>Must be invoked from an object</a:t>
            </a:r>
          </a:p>
          <a:p>
            <a:r>
              <a:rPr lang="en-US" dirty="0" smtClean="0"/>
              <a:t>E.g., </a:t>
            </a:r>
            <a:r>
              <a:rPr lang="en-US" dirty="0" err="1" smtClean="0"/>
              <a:t>myCircle.getArea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18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Develop bank account class </a:t>
            </a:r>
            <a:r>
              <a:rPr lang="en-US" dirty="0" smtClean="0">
                <a:solidFill>
                  <a:srgbClr val="00B050"/>
                </a:solidFill>
              </a:rPr>
              <a:t>Account</a:t>
            </a:r>
            <a:r>
              <a:rPr lang="en-US" dirty="0" smtClean="0"/>
              <a:t> in Java (shorter version </a:t>
            </a:r>
            <a:r>
              <a:rPr lang="en-US" smtClean="0"/>
              <a:t>of </a:t>
            </a:r>
            <a:r>
              <a:rPr lang="en-US" smtClean="0"/>
              <a:t>cohort </a:t>
            </a:r>
            <a:r>
              <a:rPr lang="en-US" dirty="0" smtClean="0"/>
              <a:t>problem)</a:t>
            </a:r>
          </a:p>
          <a:p>
            <a:pPr lvl="1"/>
            <a:r>
              <a:rPr lang="en-US" dirty="0" smtClean="0"/>
              <a:t>Attribute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id</a:t>
            </a:r>
            <a:r>
              <a:rPr lang="en-US" dirty="0" smtClean="0"/>
              <a:t> for the account</a:t>
            </a:r>
          </a:p>
          <a:p>
            <a:pPr lvl="1"/>
            <a:r>
              <a:rPr lang="en-US" dirty="0" smtClean="0"/>
              <a:t>Attribute double </a:t>
            </a:r>
            <a:r>
              <a:rPr lang="en-US" dirty="0" smtClean="0">
                <a:solidFill>
                  <a:srgbClr val="00B050"/>
                </a:solidFill>
              </a:rPr>
              <a:t>balance</a:t>
            </a:r>
            <a:r>
              <a:rPr lang="en-US" dirty="0" smtClean="0"/>
              <a:t> for the account</a:t>
            </a:r>
          </a:p>
          <a:p>
            <a:pPr lvl="1"/>
            <a:r>
              <a:rPr lang="en-US" dirty="0" smtClean="0"/>
              <a:t>A method named </a:t>
            </a:r>
            <a:r>
              <a:rPr lang="en-US" dirty="0" smtClean="0">
                <a:solidFill>
                  <a:srgbClr val="00B050"/>
                </a:solidFill>
              </a:rPr>
              <a:t>withdraw</a:t>
            </a:r>
            <a:r>
              <a:rPr lang="en-US" dirty="0" smtClean="0"/>
              <a:t> that withdraws a specified amount from the account</a:t>
            </a:r>
          </a:p>
          <a:p>
            <a:pPr lvl="1"/>
            <a:r>
              <a:rPr lang="en-US" dirty="0" smtClean="0"/>
              <a:t>A method named </a:t>
            </a:r>
            <a:r>
              <a:rPr lang="en-US" dirty="0" smtClean="0">
                <a:solidFill>
                  <a:srgbClr val="00B050"/>
                </a:solidFill>
              </a:rPr>
              <a:t>deposit</a:t>
            </a:r>
            <a:r>
              <a:rPr lang="en-US" dirty="0" smtClean="0"/>
              <a:t> that deposits a specified amount to the account</a:t>
            </a:r>
          </a:p>
          <a:p>
            <a:r>
              <a:rPr lang="en-US" dirty="0" smtClean="0"/>
              <a:t>Write a </a:t>
            </a:r>
            <a:r>
              <a:rPr lang="en-US" dirty="0" err="1" smtClean="0">
                <a:solidFill>
                  <a:srgbClr val="00B050"/>
                </a:solidFill>
              </a:rPr>
              <a:t>TestAccount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client class to test the </a:t>
            </a:r>
            <a:r>
              <a:rPr lang="en-US" dirty="0" smtClean="0">
                <a:solidFill>
                  <a:srgbClr val="00B050"/>
                </a:solidFill>
              </a:rPr>
              <a:t>Account</a:t>
            </a:r>
            <a:r>
              <a:rPr lang="en-US" dirty="0" smtClean="0"/>
              <a:t> class (use withdraw / deposit methods, check balance)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49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wrong in the following code?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084487"/>
            <a:ext cx="336637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class Test { </a:t>
            </a:r>
          </a:p>
          <a:p>
            <a:r>
              <a:rPr lang="en-US" sz="1600" dirty="0"/>
              <a:t>  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</a:p>
          <a:p>
            <a:r>
              <a:rPr lang="en-US" sz="1600" dirty="0"/>
              <a:t>    A </a:t>
            </a:r>
            <a:r>
              <a:rPr lang="en-US" sz="1600" dirty="0" err="1"/>
              <a:t>a</a:t>
            </a:r>
            <a:r>
              <a:rPr lang="en-US" sz="1600" dirty="0"/>
              <a:t> = new A();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a.print</a:t>
            </a:r>
            <a:r>
              <a:rPr lang="en-US" sz="1600" dirty="0"/>
              <a:t>();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class A {</a:t>
            </a:r>
          </a:p>
          <a:p>
            <a:r>
              <a:rPr lang="en-US" sz="1600" dirty="0"/>
              <a:t>  String s;</a:t>
            </a:r>
          </a:p>
          <a:p>
            <a:endParaRPr lang="en-US" sz="1600" dirty="0"/>
          </a:p>
          <a:p>
            <a:r>
              <a:rPr lang="en-US" sz="1600" dirty="0"/>
              <a:t>  A(String s) 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this.s</a:t>
            </a:r>
            <a:r>
              <a:rPr lang="en-US" sz="1600" dirty="0"/>
              <a:t> = s;   </a:t>
            </a:r>
          </a:p>
          <a:p>
            <a:r>
              <a:rPr lang="en-US" sz="1600" dirty="0"/>
              <a:t>  }</a:t>
            </a:r>
          </a:p>
          <a:p>
            <a:endParaRPr lang="en-US" sz="1600" dirty="0"/>
          </a:p>
          <a:p>
            <a:r>
              <a:rPr lang="en-US" sz="1600" dirty="0"/>
              <a:t>  public void print() 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System.out.print</a:t>
            </a:r>
            <a:r>
              <a:rPr lang="en-US" sz="1600" dirty="0"/>
              <a:t>(s);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6357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Differences between variables of primitive data types and object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66963"/>
            <a:ext cx="8609013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946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Differences between variables of primitive data types and object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14475"/>
            <a:ext cx="8875713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14600" y="6154560"/>
            <a:ext cx="5904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Garbage collected automatically by JVM</a:t>
            </a:r>
          </a:p>
          <a:p>
            <a:r>
              <a:rPr lang="en-US" dirty="0" smtClean="0"/>
              <a:t>(assigning reference variable to </a:t>
            </a:r>
            <a:r>
              <a:rPr lang="en-US" dirty="0" smtClean="0">
                <a:solidFill>
                  <a:srgbClr val="00B050"/>
                </a:solidFill>
              </a:rPr>
              <a:t>null</a:t>
            </a:r>
            <a:r>
              <a:rPr lang="en-US" dirty="0" smtClean="0"/>
              <a:t> helps garbage collection)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28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Object-Oriented (OO)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OO Programming: </a:t>
            </a:r>
            <a:r>
              <a:rPr lang="en-US" b="1" dirty="0" smtClean="0"/>
              <a:t>programming using objects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s. </a:t>
            </a:r>
            <a:r>
              <a:rPr lang="en-US" i="1" dirty="0" smtClean="0"/>
              <a:t>procedural programming  </a:t>
            </a:r>
            <a:r>
              <a:rPr lang="en-US" dirty="0" smtClean="0"/>
              <a:t>(step-by-step statements, procedure call)</a:t>
            </a:r>
          </a:p>
          <a:p>
            <a:pPr lvl="1"/>
            <a:r>
              <a:rPr lang="en-US" b="1" dirty="0" smtClean="0"/>
              <a:t>Program: interaction between objects</a:t>
            </a:r>
          </a:p>
          <a:p>
            <a:pPr lvl="1"/>
            <a:r>
              <a:rPr lang="en-US" dirty="0" smtClean="0"/>
              <a:t>Abstraction, encapsulation, inheritance, polymorphism</a:t>
            </a:r>
          </a:p>
          <a:p>
            <a:r>
              <a:rPr lang="en-US" dirty="0" smtClean="0"/>
              <a:t>Enable development of large-scale software</a:t>
            </a:r>
          </a:p>
          <a:p>
            <a:r>
              <a:rPr lang="en-US" dirty="0" smtClean="0"/>
              <a:t>Object represents an entity in the real world</a:t>
            </a:r>
          </a:p>
          <a:p>
            <a:pPr lvl="1"/>
            <a:r>
              <a:rPr lang="en-US" dirty="0" smtClean="0"/>
              <a:t>A student, a desk, a circle</a:t>
            </a:r>
          </a:p>
          <a:p>
            <a:r>
              <a:rPr lang="en-US" dirty="0" smtClean="0"/>
              <a:t>An object has a unique identity, state, behaviors</a:t>
            </a:r>
          </a:p>
          <a:p>
            <a:pPr lvl="1"/>
            <a:r>
              <a:rPr lang="en-US" dirty="0" smtClean="0"/>
              <a:t>State / data fields / properties / attributes</a:t>
            </a:r>
          </a:p>
          <a:p>
            <a:pPr lvl="1"/>
            <a:r>
              <a:rPr lang="en-US" dirty="0" smtClean="0"/>
              <a:t>Behavior / methods /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66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variables and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Instance variables belong to a specific instance</a:t>
            </a:r>
          </a:p>
          <a:p>
            <a:r>
              <a:rPr lang="en-US" dirty="0" smtClean="0"/>
              <a:t>Instance methods are invoked by an instance of the class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9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variables,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variables are shared by all the instances of the class</a:t>
            </a:r>
            <a:endParaRPr lang="en-US" dirty="0"/>
          </a:p>
          <a:p>
            <a:r>
              <a:rPr lang="en-US" dirty="0" smtClean="0"/>
              <a:t>Are not tied to a specific object</a:t>
            </a:r>
            <a:endParaRPr lang="en-US" dirty="0"/>
          </a:p>
          <a:p>
            <a:r>
              <a:rPr lang="en-US" dirty="0" smtClean="0"/>
              <a:t>Use the static modifier</a:t>
            </a:r>
          </a:p>
          <a:p>
            <a:r>
              <a:rPr lang="en-US" dirty="0" smtClean="0"/>
              <a:t>Static method can be called without creating an instance of the class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85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variables,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2138"/>
            <a:ext cx="9142413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152400" y="3352800"/>
            <a:ext cx="990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2400" y="3733800"/>
            <a:ext cx="1219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094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Activity: can an instance method invoke another instance method, access a static data field?  Make educational guess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2475185"/>
            <a:ext cx="206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instance method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76800" y="1626275"/>
            <a:ext cx="220855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instance method</a:t>
            </a:r>
          </a:p>
          <a:p>
            <a:endParaRPr lang="en-US" dirty="0"/>
          </a:p>
          <a:p>
            <a:r>
              <a:rPr lang="en-US" dirty="0" smtClean="0"/>
              <a:t>An instance data field</a:t>
            </a:r>
          </a:p>
          <a:p>
            <a:endParaRPr lang="en-US" dirty="0"/>
          </a:p>
          <a:p>
            <a:r>
              <a:rPr lang="en-US" dirty="0" smtClean="0"/>
              <a:t>A static method</a:t>
            </a:r>
          </a:p>
          <a:p>
            <a:endParaRPr lang="en-US" dirty="0"/>
          </a:p>
          <a:p>
            <a:r>
              <a:rPr lang="en-US" dirty="0" smtClean="0"/>
              <a:t>A static data field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4343400"/>
            <a:ext cx="220855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instance method</a:t>
            </a:r>
          </a:p>
          <a:p>
            <a:endParaRPr lang="en-US" dirty="0"/>
          </a:p>
          <a:p>
            <a:r>
              <a:rPr lang="en-US" dirty="0" smtClean="0"/>
              <a:t>An instance data field</a:t>
            </a:r>
          </a:p>
          <a:p>
            <a:endParaRPr lang="en-US" dirty="0"/>
          </a:p>
          <a:p>
            <a:r>
              <a:rPr lang="en-US" dirty="0" smtClean="0"/>
              <a:t>A static method</a:t>
            </a:r>
          </a:p>
          <a:p>
            <a:endParaRPr lang="en-US" dirty="0"/>
          </a:p>
          <a:p>
            <a:r>
              <a:rPr lang="en-US" dirty="0" smtClean="0"/>
              <a:t>A static data field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4964668"/>
            <a:ext cx="166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static method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3124200" y="1535668"/>
            <a:ext cx="1600200" cy="2045732"/>
            <a:chOff x="3124200" y="1535668"/>
            <a:chExt cx="1600200" cy="2045732"/>
          </a:xfrm>
        </p:grpSpPr>
        <p:grpSp>
          <p:nvGrpSpPr>
            <p:cNvPr id="25" name="Group 24"/>
            <p:cNvGrpSpPr/>
            <p:nvPr/>
          </p:nvGrpSpPr>
          <p:grpSpPr>
            <a:xfrm>
              <a:off x="3124200" y="1828800"/>
              <a:ext cx="1600200" cy="1676400"/>
              <a:chOff x="3124200" y="1828800"/>
              <a:chExt cx="1600200" cy="1676400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>
                <a:off x="3657600" y="1828800"/>
                <a:ext cx="10668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3657600" y="2362200"/>
                <a:ext cx="10668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3657600" y="2895600"/>
                <a:ext cx="10668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3657600" y="3505200"/>
                <a:ext cx="10668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657600" y="1828800"/>
                <a:ext cx="0" cy="1676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3124200" y="2667000"/>
                <a:ext cx="53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3723460" y="1535668"/>
              <a:ext cx="924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 / no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33800" y="2069068"/>
              <a:ext cx="924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 / no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33800" y="2602468"/>
              <a:ext cx="924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 / no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33800" y="3212068"/>
              <a:ext cx="924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 / no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124200" y="4191000"/>
            <a:ext cx="1600200" cy="2045732"/>
            <a:chOff x="3124200" y="1535668"/>
            <a:chExt cx="1600200" cy="2045732"/>
          </a:xfrm>
        </p:grpSpPr>
        <p:grpSp>
          <p:nvGrpSpPr>
            <p:cNvPr id="39" name="Group 38"/>
            <p:cNvGrpSpPr/>
            <p:nvPr/>
          </p:nvGrpSpPr>
          <p:grpSpPr>
            <a:xfrm>
              <a:off x="3124200" y="1828800"/>
              <a:ext cx="1600200" cy="1676400"/>
              <a:chOff x="3124200" y="1828800"/>
              <a:chExt cx="1600200" cy="1676400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>
                <a:off x="3657600" y="1828800"/>
                <a:ext cx="10668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3657600" y="2362200"/>
                <a:ext cx="10668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3657600" y="2895600"/>
                <a:ext cx="10668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3657600" y="3505200"/>
                <a:ext cx="10668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657600" y="1828800"/>
                <a:ext cx="0" cy="1676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3124200" y="2667000"/>
                <a:ext cx="53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3723460" y="1535668"/>
              <a:ext cx="924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 / no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33800" y="2069068"/>
              <a:ext cx="924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 / no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33800" y="2602468"/>
              <a:ext cx="924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 / no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33800" y="3212068"/>
              <a:ext cx="924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 / no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29576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all Java Classes have constructor?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49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 modifiers: public, private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default, the class, variable or method can be accessed by any class </a:t>
            </a:r>
            <a:r>
              <a:rPr lang="en-US" dirty="0" smtClean="0">
                <a:solidFill>
                  <a:srgbClr val="FF0000"/>
                </a:solidFill>
              </a:rPr>
              <a:t>in the same package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(Package: organizes Java classes into namespaces)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39859" y="3863876"/>
            <a:ext cx="58611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public: visible to any class in any package</a:t>
            </a:r>
          </a:p>
          <a:p>
            <a:endParaRPr lang="en-US" sz="2400" dirty="0"/>
          </a:p>
          <a:p>
            <a:r>
              <a:rPr lang="en-US" sz="2400" dirty="0" smtClean="0"/>
              <a:t>default: package private, visible only to classes in the same package</a:t>
            </a:r>
          </a:p>
          <a:p>
            <a:endParaRPr lang="en-US" sz="2400" dirty="0"/>
          </a:p>
          <a:p>
            <a:r>
              <a:rPr lang="en-US" sz="2400" dirty="0" smtClean="0"/>
              <a:t>private: visible only by the declaring class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5031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"/>
            <a:ext cx="8837613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57400"/>
            <a:ext cx="8837613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5800" y="5410200"/>
            <a:ext cx="8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cs typeface="Courier New" pitchFamily="49" charset="0"/>
              </a:rPr>
              <a:t>The </a:t>
            </a:r>
            <a:r>
              <a:rPr lang="en-US" sz="2400" dirty="0">
                <a:cs typeface="Courier New" pitchFamily="49" charset="0"/>
              </a:rPr>
              <a:t>private modifier restricts access to within a class, the default modifier restricts access to within a package, and the public modifier enables unrestricted access.</a:t>
            </a:r>
            <a:r>
              <a:rPr lang="en-US" sz="24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59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 modifiers: public, private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28800" y="5638800"/>
            <a:ext cx="5252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Private members can be used within their own classes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90500" y="1995488"/>
            <a:ext cx="8761413" cy="2867025"/>
            <a:chOff x="190500" y="1995488"/>
            <a:chExt cx="8761413" cy="2867025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" y="1995488"/>
              <a:ext cx="8761413" cy="2867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5168900" y="2578100"/>
              <a:ext cx="1524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0171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put data fields private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protect data</a:t>
            </a:r>
          </a:p>
          <a:p>
            <a:pPr lvl="1"/>
            <a:r>
              <a:rPr lang="en-US" dirty="0" smtClean="0"/>
              <a:t>client can tamper the classes / objects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 make class easy to maintain</a:t>
            </a:r>
          </a:p>
          <a:p>
            <a:pPr lvl="1"/>
            <a:r>
              <a:rPr lang="en-US" dirty="0" smtClean="0"/>
              <a:t>impose class constraints / invariants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21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Field 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Keep attributes private, if possible</a:t>
            </a:r>
          </a:p>
          <a:p>
            <a:r>
              <a:rPr lang="en-US" dirty="0" smtClean="0"/>
              <a:t>Use get method (getter / </a:t>
            </a:r>
            <a:r>
              <a:rPr lang="en-US" dirty="0" err="1" smtClean="0"/>
              <a:t>accessor</a:t>
            </a:r>
            <a:r>
              <a:rPr lang="en-US" dirty="0" smtClean="0"/>
              <a:t>) to return the values of attributes, e.g., double </a:t>
            </a:r>
            <a:r>
              <a:rPr lang="en-US" dirty="0" err="1" smtClean="0"/>
              <a:t>getRadius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Use set method (setter / </a:t>
            </a:r>
            <a:r>
              <a:rPr lang="en-US" dirty="0" err="1" smtClean="0"/>
              <a:t>mutator</a:t>
            </a:r>
            <a:r>
              <a:rPr lang="en-US" dirty="0" smtClean="0"/>
              <a:t>) to update attributes, e.g., void </a:t>
            </a:r>
            <a:r>
              <a:rPr lang="en-US" dirty="0" err="1" smtClean="0"/>
              <a:t>setRadius</a:t>
            </a:r>
            <a:r>
              <a:rPr lang="en-US" dirty="0" smtClean="0"/>
              <a:t>(double radius)()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Design principles: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Minimize the accessibility of classes and members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In public classes, use </a:t>
            </a:r>
            <a:r>
              <a:rPr lang="en-US" b="1" dirty="0" err="1" smtClean="0">
                <a:solidFill>
                  <a:srgbClr val="00B050"/>
                </a:solidFill>
              </a:rPr>
              <a:t>accessor</a:t>
            </a:r>
            <a:r>
              <a:rPr lang="en-US" b="1" dirty="0" smtClean="0">
                <a:solidFill>
                  <a:srgbClr val="00B050"/>
                </a:solidFill>
              </a:rPr>
              <a:t> methods, not public attributes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12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Object-Oriented (OO) </a:t>
            </a:r>
            <a:r>
              <a:rPr lang="en-US" dirty="0" smtClean="0"/>
              <a:t>problem solving (abstraction, encapsulation, </a:t>
            </a:r>
            <a:r>
              <a:rPr lang="en-US" dirty="0" err="1" smtClean="0"/>
              <a:t>etc</a:t>
            </a:r>
            <a:r>
              <a:rPr lang="en-US" dirty="0" smtClean="0"/>
              <a:t>) is fundamental in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971800"/>
            <a:ext cx="3048000" cy="304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1" y="2243435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Assemble your own computer: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105400" y="2243435"/>
            <a:ext cx="150881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-motherboard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cpu</a:t>
            </a:r>
            <a:endParaRPr lang="en-US" dirty="0" smtClean="0"/>
          </a:p>
          <a:p>
            <a:r>
              <a:rPr lang="en-US" dirty="0" smtClean="0"/>
              <a:t>-RAM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harddisk</a:t>
            </a:r>
            <a:endParaRPr lang="en-US" dirty="0" smtClean="0"/>
          </a:p>
          <a:p>
            <a:r>
              <a:rPr lang="en-US" dirty="0" smtClean="0"/>
              <a:t>-power supply</a:t>
            </a:r>
          </a:p>
          <a:p>
            <a:r>
              <a:rPr lang="en-US" dirty="0" smtClean="0"/>
              <a:t>-keyboard</a:t>
            </a:r>
          </a:p>
          <a:p>
            <a:r>
              <a:rPr lang="en-US" dirty="0" smtClean="0"/>
              <a:t>-monitor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47311" y="4648200"/>
            <a:ext cx="3733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-Put the </a:t>
            </a:r>
            <a:r>
              <a:rPr lang="en-US" b="1" dirty="0" smtClean="0"/>
              <a:t>components</a:t>
            </a:r>
            <a:r>
              <a:rPr lang="en-US" dirty="0" smtClean="0"/>
              <a:t> together, it would work</a:t>
            </a:r>
          </a:p>
          <a:p>
            <a:r>
              <a:rPr lang="en-US" b="1" dirty="0" smtClean="0"/>
              <a:t>-No need to worry about the details of components</a:t>
            </a:r>
          </a:p>
          <a:p>
            <a:r>
              <a:rPr lang="en-US" dirty="0" smtClean="0"/>
              <a:t>-Details of the components are </a:t>
            </a:r>
            <a:r>
              <a:rPr lang="en-US" b="1" dirty="0" smtClean="0"/>
              <a:t>encapsulated</a:t>
            </a:r>
            <a:endParaRPr lang="en-US" b="1" dirty="0"/>
          </a:p>
          <a:p>
            <a:r>
              <a:rPr lang="en-US" dirty="0" smtClean="0"/>
              <a:t>-Need to ensure correct </a:t>
            </a:r>
            <a:r>
              <a:rPr lang="en-US" b="1" dirty="0" smtClean="0"/>
              <a:t>interface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423" y="2095500"/>
            <a:ext cx="1279525" cy="1181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462" y="3521075"/>
            <a:ext cx="787723" cy="7302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85" y="3674596"/>
            <a:ext cx="1103232" cy="84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03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objects to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Java: only pass-by-value</a:t>
            </a:r>
          </a:p>
          <a:p>
            <a:endParaRPr lang="en-US" dirty="0"/>
          </a:p>
          <a:p>
            <a:r>
              <a:rPr lang="en-US" dirty="0" smtClean="0"/>
              <a:t>Primitive type: value is passed</a:t>
            </a:r>
          </a:p>
          <a:p>
            <a:endParaRPr lang="en-US" dirty="0"/>
          </a:p>
          <a:p>
            <a:r>
              <a:rPr lang="en-US" dirty="0" smtClean="0"/>
              <a:t>Reference type: value (reference to an object) is passed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65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objects to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0813" y="3092108"/>
            <a:ext cx="9447213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81721" y="1122952"/>
            <a:ext cx="465441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static void </a:t>
            </a:r>
            <a:r>
              <a:rPr lang="en-US" dirty="0" err="1" smtClean="0"/>
              <a:t>printAreas</a:t>
            </a:r>
            <a:r>
              <a:rPr lang="en-US" dirty="0" smtClean="0"/>
              <a:t>(Circle c, </a:t>
            </a:r>
            <a:r>
              <a:rPr lang="en-US" dirty="0" err="1" smtClean="0"/>
              <a:t>int</a:t>
            </a:r>
            <a:r>
              <a:rPr lang="en-US" dirty="0" smtClean="0"/>
              <a:t> times) {</a:t>
            </a:r>
          </a:p>
          <a:p>
            <a:r>
              <a:rPr lang="en-US" dirty="0"/>
              <a:t> </a:t>
            </a:r>
            <a:r>
              <a:rPr lang="en-US" dirty="0" smtClean="0"/>
              <a:t>    times = 0;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c.setRadius</a:t>
            </a:r>
            <a:r>
              <a:rPr lang="en-US" dirty="0" smtClean="0"/>
              <a:t>(100.0);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n=5;</a:t>
            </a:r>
          </a:p>
          <a:p>
            <a:r>
              <a:rPr lang="en-US" dirty="0" smtClean="0"/>
              <a:t>Circle </a:t>
            </a:r>
            <a:r>
              <a:rPr lang="en-US" dirty="0" err="1" smtClean="0"/>
              <a:t>myCircle</a:t>
            </a:r>
            <a:r>
              <a:rPr lang="en-US" dirty="0" smtClean="0"/>
              <a:t> = new Circle (2.0);</a:t>
            </a:r>
            <a:endParaRPr lang="en-US" dirty="0"/>
          </a:p>
          <a:p>
            <a:r>
              <a:rPr lang="en-US" dirty="0" err="1" smtClean="0"/>
              <a:t>printAreas</a:t>
            </a:r>
            <a:r>
              <a:rPr lang="en-US" dirty="0" smtClean="0"/>
              <a:t>(</a:t>
            </a:r>
            <a:r>
              <a:rPr lang="en-US" dirty="0" err="1" smtClean="0"/>
              <a:t>myCircle</a:t>
            </a:r>
            <a:r>
              <a:rPr lang="en-US" dirty="0" smtClean="0"/>
              <a:t>, n);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391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(Solution)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wrong in the following code?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084487"/>
            <a:ext cx="705346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class Test { </a:t>
            </a:r>
          </a:p>
          <a:p>
            <a:r>
              <a:rPr lang="en-US" sz="1600" dirty="0"/>
              <a:t>  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</a:p>
          <a:p>
            <a:r>
              <a:rPr lang="en-US" sz="1600" dirty="0"/>
              <a:t>    A </a:t>
            </a:r>
            <a:r>
              <a:rPr lang="en-US" sz="1600" dirty="0" err="1"/>
              <a:t>a</a:t>
            </a:r>
            <a:r>
              <a:rPr lang="en-US" sz="1600" dirty="0"/>
              <a:t> = new A();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a.print</a:t>
            </a:r>
            <a:r>
              <a:rPr lang="en-US" sz="1600" dirty="0"/>
              <a:t>();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class A {</a:t>
            </a:r>
          </a:p>
          <a:p>
            <a:r>
              <a:rPr lang="en-US" sz="1600" dirty="0"/>
              <a:t>  String s;</a:t>
            </a:r>
          </a:p>
          <a:p>
            <a:endParaRPr lang="en-US" sz="1600" dirty="0"/>
          </a:p>
          <a:p>
            <a:r>
              <a:rPr lang="en-US" sz="1600" dirty="0"/>
              <a:t>  A(String s) 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this.s</a:t>
            </a:r>
            <a:r>
              <a:rPr lang="en-US" sz="1600" dirty="0"/>
              <a:t> = s;   </a:t>
            </a:r>
          </a:p>
          <a:p>
            <a:r>
              <a:rPr lang="en-US" sz="1600" dirty="0"/>
              <a:t>  }</a:t>
            </a:r>
          </a:p>
          <a:p>
            <a:endParaRPr lang="en-US" sz="1600" dirty="0"/>
          </a:p>
          <a:p>
            <a:r>
              <a:rPr lang="en-US" sz="1600" dirty="0"/>
              <a:t>  public void print() 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System.out.print</a:t>
            </a:r>
            <a:r>
              <a:rPr lang="en-US" sz="1600" dirty="0"/>
              <a:t>(s);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 smtClean="0"/>
              <a:t>}</a:t>
            </a:r>
          </a:p>
          <a:p>
            <a:r>
              <a:rPr lang="en-US" dirty="0" smtClean="0"/>
              <a:t>A</a:t>
            </a:r>
            <a:r>
              <a:rPr lang="en-US" dirty="0"/>
              <a:t>: Class A does not have a no-</a:t>
            </a:r>
            <a:r>
              <a:rPr lang="en-US" dirty="0" err="1"/>
              <a:t>arg</a:t>
            </a:r>
            <a:r>
              <a:rPr lang="en-US" dirty="0"/>
              <a:t> constructor. So you cannot use new A().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102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Activity: can an instance method invoke another instance method, access a static data field?  Make educational guess (solution)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2475185"/>
            <a:ext cx="206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instance method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76800" y="1626275"/>
            <a:ext cx="220855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instance method</a:t>
            </a:r>
          </a:p>
          <a:p>
            <a:endParaRPr lang="en-US" dirty="0"/>
          </a:p>
          <a:p>
            <a:r>
              <a:rPr lang="en-US" dirty="0" smtClean="0"/>
              <a:t>An instance data field</a:t>
            </a:r>
          </a:p>
          <a:p>
            <a:endParaRPr lang="en-US" dirty="0"/>
          </a:p>
          <a:p>
            <a:r>
              <a:rPr lang="en-US" dirty="0" smtClean="0"/>
              <a:t>A static method</a:t>
            </a:r>
          </a:p>
          <a:p>
            <a:endParaRPr lang="en-US" dirty="0"/>
          </a:p>
          <a:p>
            <a:r>
              <a:rPr lang="en-US" dirty="0" smtClean="0"/>
              <a:t>A static data field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4343400"/>
            <a:ext cx="220855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instance method</a:t>
            </a:r>
          </a:p>
          <a:p>
            <a:endParaRPr lang="en-US" dirty="0"/>
          </a:p>
          <a:p>
            <a:r>
              <a:rPr lang="en-US" dirty="0" smtClean="0"/>
              <a:t>An instance data field</a:t>
            </a:r>
          </a:p>
          <a:p>
            <a:endParaRPr lang="en-US" dirty="0"/>
          </a:p>
          <a:p>
            <a:r>
              <a:rPr lang="en-US" dirty="0" smtClean="0"/>
              <a:t>A static method</a:t>
            </a:r>
          </a:p>
          <a:p>
            <a:endParaRPr lang="en-US" dirty="0"/>
          </a:p>
          <a:p>
            <a:r>
              <a:rPr lang="en-US" dirty="0" smtClean="0"/>
              <a:t>A static data field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4964668"/>
            <a:ext cx="166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static method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3124200" y="1535668"/>
            <a:ext cx="1600200" cy="2045732"/>
            <a:chOff x="3124200" y="1535668"/>
            <a:chExt cx="1600200" cy="2045732"/>
          </a:xfrm>
        </p:grpSpPr>
        <p:grpSp>
          <p:nvGrpSpPr>
            <p:cNvPr id="25" name="Group 24"/>
            <p:cNvGrpSpPr/>
            <p:nvPr/>
          </p:nvGrpSpPr>
          <p:grpSpPr>
            <a:xfrm>
              <a:off x="3124200" y="1828800"/>
              <a:ext cx="1600200" cy="1676400"/>
              <a:chOff x="3124200" y="1828800"/>
              <a:chExt cx="1600200" cy="1676400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>
                <a:off x="3657600" y="1828800"/>
                <a:ext cx="10668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3657600" y="2362200"/>
                <a:ext cx="10668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3657600" y="2895600"/>
                <a:ext cx="10668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3657600" y="3505200"/>
                <a:ext cx="10668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657600" y="1828800"/>
                <a:ext cx="0" cy="1676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3124200" y="2667000"/>
                <a:ext cx="53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3723460" y="1535668"/>
              <a:ext cx="924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 / </a:t>
              </a:r>
              <a:r>
                <a:rPr lang="en-US" strike="sngStrike" dirty="0" smtClean="0"/>
                <a:t>no</a:t>
              </a:r>
              <a:endParaRPr lang="en-US" strike="sngStrik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33800" y="2069068"/>
              <a:ext cx="924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 / </a:t>
              </a:r>
              <a:r>
                <a:rPr lang="en-US" strike="sngStrike" dirty="0" smtClean="0"/>
                <a:t>no</a:t>
              </a:r>
              <a:endParaRPr lang="en-US" strike="sngStrike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33800" y="2602468"/>
              <a:ext cx="924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 / </a:t>
              </a:r>
              <a:r>
                <a:rPr lang="en-US" strike="sngStrike" dirty="0" smtClean="0"/>
                <a:t>no</a:t>
              </a:r>
              <a:endParaRPr lang="en-US" strike="sngStrik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33800" y="3212068"/>
              <a:ext cx="924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 / </a:t>
              </a:r>
              <a:r>
                <a:rPr lang="en-US" strike="sngStrike" dirty="0" smtClean="0"/>
                <a:t>no</a:t>
              </a:r>
              <a:endParaRPr lang="en-US" strike="sngStrike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124200" y="4191000"/>
            <a:ext cx="1600200" cy="2045732"/>
            <a:chOff x="3124200" y="1535668"/>
            <a:chExt cx="1600200" cy="2045732"/>
          </a:xfrm>
        </p:grpSpPr>
        <p:grpSp>
          <p:nvGrpSpPr>
            <p:cNvPr id="39" name="Group 38"/>
            <p:cNvGrpSpPr/>
            <p:nvPr/>
          </p:nvGrpSpPr>
          <p:grpSpPr>
            <a:xfrm>
              <a:off x="3124200" y="1828800"/>
              <a:ext cx="1600200" cy="1676400"/>
              <a:chOff x="3124200" y="1828800"/>
              <a:chExt cx="1600200" cy="1676400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>
                <a:off x="3657600" y="1828800"/>
                <a:ext cx="10668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3657600" y="2362200"/>
                <a:ext cx="10668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3657600" y="2895600"/>
                <a:ext cx="10668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3657600" y="3505200"/>
                <a:ext cx="10668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657600" y="1828800"/>
                <a:ext cx="0" cy="1676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3124200" y="2667000"/>
                <a:ext cx="53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3723460" y="1535668"/>
              <a:ext cx="924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trike="sngStrike" dirty="0" smtClean="0"/>
                <a:t>Yes</a:t>
              </a:r>
              <a:r>
                <a:rPr lang="en-US" dirty="0" smtClean="0"/>
                <a:t> / no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33800" y="2069068"/>
              <a:ext cx="924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trike="sngStrike" dirty="0" smtClean="0"/>
                <a:t>Yes</a:t>
              </a:r>
              <a:r>
                <a:rPr lang="en-US" dirty="0" smtClean="0"/>
                <a:t> / no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33800" y="2602468"/>
              <a:ext cx="924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 / </a:t>
              </a:r>
              <a:r>
                <a:rPr lang="en-US" strike="sngStrike" dirty="0" smtClean="0"/>
                <a:t>no</a:t>
              </a:r>
              <a:endParaRPr lang="en-US" strike="sngStrike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33800" y="3212068"/>
              <a:ext cx="924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 / </a:t>
              </a:r>
              <a:r>
                <a:rPr lang="en-US" strike="sngStrike" dirty="0" smtClean="0"/>
                <a:t>no</a:t>
              </a:r>
              <a:endParaRPr lang="en-US" strike="sngStrike" dirty="0"/>
            </a:p>
          </p:txBody>
        </p:sp>
      </p:grpSp>
    </p:spTree>
    <p:extLst>
      <p:ext uri="{BB962C8B-B14F-4D97-AF65-F5344CB8AC3E}">
        <p14:creationId xmlns:p14="http://schemas.microsoft.com/office/powerpoint/2010/main" val="2234360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(solution)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Do all Java Classes have constructor?</a:t>
            </a:r>
          </a:p>
          <a:p>
            <a:endParaRPr lang="en-US" dirty="0"/>
          </a:p>
          <a:p>
            <a:r>
              <a:rPr lang="en-US" dirty="0" smtClean="0"/>
              <a:t>Yes.  If no explicit constructor, an no-</a:t>
            </a:r>
            <a:r>
              <a:rPr lang="en-US" dirty="0" err="1" smtClean="0"/>
              <a:t>arg</a:t>
            </a:r>
            <a:r>
              <a:rPr lang="en-US" dirty="0" smtClean="0"/>
              <a:t> constructor is implicitly defined, therefore, at least one constructor</a:t>
            </a:r>
          </a:p>
          <a:p>
            <a:endParaRPr lang="en-US" dirty="0"/>
          </a:p>
          <a:p>
            <a:r>
              <a:rPr lang="en-US" dirty="0" smtClean="0"/>
              <a:t>This is true also for abstract class</a:t>
            </a:r>
          </a:p>
          <a:p>
            <a:endParaRPr lang="en-US" dirty="0"/>
          </a:p>
          <a:p>
            <a:r>
              <a:rPr lang="en-US" dirty="0" smtClean="0"/>
              <a:t>But not true for interface.   Although it is convenient to think of interface as 100% abstract class, still an interface is not a class (e.g., no root interface, not inherited from </a:t>
            </a:r>
            <a:r>
              <a:rPr lang="en-US" dirty="0" err="1" smtClean="0"/>
              <a:t>java.lang.Object</a:t>
            </a:r>
            <a:r>
              <a:rPr lang="en-US" dirty="0" smtClean="0"/>
              <a:t>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2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62200" y="5105400"/>
            <a:ext cx="4923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 object has both state and behavior</a:t>
            </a:r>
            <a:endParaRPr lang="en-US" sz="2400" dirty="0"/>
          </a:p>
        </p:txBody>
      </p:sp>
      <p:pic>
        <p:nvPicPr>
          <p:cNvPr id="1110" name="Picture 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957388"/>
            <a:ext cx="8294687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617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Objects of the same type are defined by Class</a:t>
            </a:r>
          </a:p>
          <a:p>
            <a:r>
              <a:rPr lang="en-US" dirty="0" smtClean="0"/>
              <a:t>A </a:t>
            </a:r>
            <a:r>
              <a:rPr lang="en-US" dirty="0"/>
              <a:t>class is a template / contract that defines the object’s data fields and methods</a:t>
            </a:r>
          </a:p>
          <a:p>
            <a:r>
              <a:rPr lang="en-US" dirty="0"/>
              <a:t>An object is an instance of a 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Java variables: data fields</a:t>
            </a:r>
          </a:p>
          <a:p>
            <a:r>
              <a:rPr lang="en-US" dirty="0" smtClean="0"/>
              <a:t>Java methods: behaviors</a:t>
            </a:r>
          </a:p>
          <a:p>
            <a:r>
              <a:rPr lang="en-US" dirty="0" smtClean="0"/>
              <a:t>Constructors: special type of methods, invoked to construct objects from classes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28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84601"/>
              </p:ext>
            </p:extLst>
          </p:nvPr>
        </p:nvGraphicFramePr>
        <p:xfrm>
          <a:off x="228600" y="1219200"/>
          <a:ext cx="8763000" cy="565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" name="Picture" r:id="rId3" imgW="3543300" imgH="2286000" progId="Word.Picture.8">
                  <p:embed/>
                </p:oleObj>
              </mc:Choice>
              <mc:Fallback>
                <p:oleObj name="Picture" r:id="rId3" imgW="3543300" imgH="22860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19200"/>
                        <a:ext cx="8763000" cy="565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5320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kind of methods that are invoked to create a new object (create an instance, or instantiation)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3124200"/>
            <a:ext cx="7772400" cy="3733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dirty="0" smtClean="0">
                <a:latin typeface="Courier New" pitchFamily="49" charset="0"/>
              </a:rPr>
              <a:t>Circle() {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dirty="0" smtClean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dirty="0" smtClean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dirty="0" smtClean="0">
                <a:latin typeface="Courier New" pitchFamily="49" charset="0"/>
              </a:rPr>
              <a:t>Circle(double </a:t>
            </a:r>
            <a:r>
              <a:rPr lang="en-US" dirty="0" err="1" smtClean="0">
                <a:latin typeface="Courier New" pitchFamily="49" charset="0"/>
              </a:rPr>
              <a:t>newRadius</a:t>
            </a:r>
            <a:r>
              <a:rPr lang="en-US" dirty="0" smtClean="0">
                <a:latin typeface="Courier New" pitchFamily="49" charset="0"/>
              </a:rPr>
              <a:t>) { 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dirty="0" smtClean="0">
                <a:latin typeface="Courier New" pitchFamily="49" charset="0"/>
              </a:rPr>
              <a:t>  radius = </a:t>
            </a:r>
            <a:r>
              <a:rPr lang="en-US" dirty="0" err="1" smtClean="0">
                <a:latin typeface="Courier New" pitchFamily="49" charset="0"/>
              </a:rPr>
              <a:t>newRadius</a:t>
            </a:r>
            <a:r>
              <a:rPr lang="en-US" dirty="0" smtClean="0">
                <a:latin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dirty="0" smtClean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dirty="0" smtClean="0">
                <a:latin typeface="Courier New" pitchFamily="49" charset="0"/>
              </a:rPr>
              <a:t>// method overloading: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dirty="0" smtClean="0">
                <a:latin typeface="Courier New" pitchFamily="49" charset="0"/>
              </a:rPr>
              <a:t>// same method name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dirty="0" smtClean="0">
                <a:latin typeface="Courier New" pitchFamily="49" charset="0"/>
              </a:rPr>
              <a:t>// different argument list</a:t>
            </a: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301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No-</a:t>
            </a:r>
            <a:r>
              <a:rPr lang="en-US" dirty="0" err="1" smtClean="0"/>
              <a:t>arg</a:t>
            </a:r>
            <a:r>
              <a:rPr lang="en-US" dirty="0" smtClean="0"/>
              <a:t> constructor: constructor without parameter</a:t>
            </a:r>
          </a:p>
          <a:p>
            <a:r>
              <a:rPr lang="en-US" dirty="0" smtClean="0"/>
              <a:t>Constructor must have the same name as the class itself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No return type, not even void</a:t>
            </a:r>
          </a:p>
          <a:p>
            <a:r>
              <a:rPr lang="en-US" dirty="0" smtClean="0"/>
              <a:t>Invoked with the new operator, play the role of initializing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55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objects using constructors / instantiation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600" y="2057400"/>
            <a:ext cx="80772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3000" smtClean="0">
                <a:latin typeface="Courier New" pitchFamily="49" charset="0"/>
              </a:rPr>
              <a:t>new ClassName();</a:t>
            </a:r>
            <a:endParaRPr lang="en-US" sz="2800" smtClean="0">
              <a:latin typeface="Courier New" pitchFamily="49" charset="0"/>
            </a:endParaRPr>
          </a:p>
          <a:p>
            <a:endParaRPr lang="en-US" smtClean="0"/>
          </a:p>
          <a:p>
            <a:pPr>
              <a:buFont typeface="Monotype Sorts" pitchFamily="2" charset="2"/>
              <a:buNone/>
            </a:pPr>
            <a:r>
              <a:rPr lang="en-US" smtClean="0"/>
              <a:t>Example:</a:t>
            </a:r>
          </a:p>
          <a:p>
            <a:pPr>
              <a:buFont typeface="Monotype Sorts" pitchFamily="2" charset="2"/>
              <a:buNone/>
            </a:pPr>
            <a:r>
              <a:rPr lang="en-US" sz="2800" smtClean="0">
                <a:latin typeface="Courier New" pitchFamily="49" charset="0"/>
              </a:rPr>
              <a:t>new Circle();</a:t>
            </a:r>
          </a:p>
          <a:p>
            <a:pPr>
              <a:buFont typeface="Monotype Sorts" pitchFamily="2" charset="2"/>
              <a:buNone/>
            </a:pPr>
            <a:endParaRPr lang="en-US" sz="2800" smtClean="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mtClean="0">
                <a:latin typeface="Courier New" pitchFamily="49" charset="0"/>
              </a:rPr>
              <a:t>new Circle(5.0);</a:t>
            </a:r>
            <a:r>
              <a:rPr lang="en-US" sz="3600" smtClean="0">
                <a:latin typeface="Book Antiqua" pitchFamily="18" charset="0"/>
              </a:rPr>
              <a:t> </a:t>
            </a:r>
            <a:endParaRPr lang="en-US" smtClean="0"/>
          </a:p>
          <a:p>
            <a:pPr>
              <a:buFont typeface="Monotype Sort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08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2949</TotalTime>
  <Words>1491</Words>
  <Application>Microsoft Macintosh PowerPoint</Application>
  <PresentationFormat>On-screen Show (4:3)</PresentationFormat>
  <Paragraphs>291</Paragraphs>
  <Slides>34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Office Theme</vt:lpstr>
      <vt:lpstr>Picture</vt:lpstr>
      <vt:lpstr>Introduction to Information Systems and Programming</vt:lpstr>
      <vt:lpstr>Object-Oriented (OO) Programming</vt:lpstr>
      <vt:lpstr>Object-Oriented (OO) problem solving (abstraction, encapsulation, etc) is fundamental in engineering</vt:lpstr>
      <vt:lpstr>Objects</vt:lpstr>
      <vt:lpstr>Classes</vt:lpstr>
      <vt:lpstr>Classes</vt:lpstr>
      <vt:lpstr>Constructors</vt:lpstr>
      <vt:lpstr>Constructors</vt:lpstr>
      <vt:lpstr>Creating objects using constructors / instantiation</vt:lpstr>
      <vt:lpstr>Default Constructor</vt:lpstr>
      <vt:lpstr>Object Reference Variables</vt:lpstr>
      <vt:lpstr>Object Reference Variables</vt:lpstr>
      <vt:lpstr>Access object</vt:lpstr>
      <vt:lpstr>Example</vt:lpstr>
      <vt:lpstr>Instance Method</vt:lpstr>
      <vt:lpstr>Activity</vt:lpstr>
      <vt:lpstr>Activity</vt:lpstr>
      <vt:lpstr>Differences between variables of primitive data types and object types</vt:lpstr>
      <vt:lpstr>Differences between variables of primitive data types and object types</vt:lpstr>
      <vt:lpstr>Instance variables and methods</vt:lpstr>
      <vt:lpstr>Static variables, methods</vt:lpstr>
      <vt:lpstr>Static variables, methods</vt:lpstr>
      <vt:lpstr>Activity: can an instance method invoke another instance method, access a static data field?  Make educational guess</vt:lpstr>
      <vt:lpstr>Activity</vt:lpstr>
      <vt:lpstr>Visibility modifiers: public, private</vt:lpstr>
      <vt:lpstr>PowerPoint Presentation</vt:lpstr>
      <vt:lpstr>Visibility modifiers: public, private</vt:lpstr>
      <vt:lpstr>Why put data fields private</vt:lpstr>
      <vt:lpstr>Data Field Encapsulation</vt:lpstr>
      <vt:lpstr>Passing objects to methods</vt:lpstr>
      <vt:lpstr>Passing objects to methods</vt:lpstr>
      <vt:lpstr>Activity (Solution)</vt:lpstr>
      <vt:lpstr>Activity: can an instance method invoke another instance method, access a static data field?  Make educational guess (solution)</vt:lpstr>
      <vt:lpstr>Activity (solution)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Cheung Ngai Man</dc:creator>
  <cp:lastModifiedBy>Ngai-Man (Man) Cheung</cp:lastModifiedBy>
  <cp:revision>152</cp:revision>
  <cp:lastPrinted>2013-09-18T02:01:06Z</cp:lastPrinted>
  <dcterms:created xsi:type="dcterms:W3CDTF">2006-08-16T00:00:00Z</dcterms:created>
  <dcterms:modified xsi:type="dcterms:W3CDTF">2018-09-17T01:12:21Z</dcterms:modified>
</cp:coreProperties>
</file>