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71" r:id="rId10"/>
    <p:sldId id="274" r:id="rId11"/>
    <p:sldId id="269" r:id="rId12"/>
    <p:sldId id="270" r:id="rId13"/>
    <p:sldId id="266" r:id="rId14"/>
    <p:sldId id="282" r:id="rId15"/>
    <p:sldId id="267" r:id="rId16"/>
    <p:sldId id="268" r:id="rId17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5" autoAdjust="0"/>
  </p:normalViewPr>
  <p:slideViewPr>
    <p:cSldViewPr>
      <p:cViewPr>
        <p:scale>
          <a:sx n="70" d="100"/>
          <a:sy n="70" d="100"/>
        </p:scale>
        <p:origin x="-6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3CBF44B-E8E1-48CC-A5CF-8EBF75EE607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A14B9-F439-45B3-A30E-651DD308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9EED5AB-9781-4F2D-BC9A-1C5CC75AD700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E2D1858-B04B-4C97-B50D-AF3AA8029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DC5-77B1-4CA7-971D-79561D371618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78F-2875-4EAA-9A28-B493E5F33087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76EB-A248-49DB-B880-FAA985DAA6B5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7DDB-AFC3-4D4E-8A59-CCF9499A7E20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4AFA-B21D-4652-B7B7-2FDCF91A9872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99AD-B04B-420B-92CC-35D6A5892B91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4B21-CDF0-48E1-9C5B-C4195B9FE3AD}" type="datetime1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6C07-74FE-4892-97A8-C559F0F553C2}" type="datetime1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111-180A-4EF7-9E7E-2FF738D54C96}" type="datetime1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E819-4CC6-4E20-9144-82D86DC23950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FC85-CC23-4606-94D0-6393494280F6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3418-15DF-4E11-BB8E-E4932D658764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" TargetMode="External"/><Relationship Id="rId3" Type="http://schemas.openxmlformats.org/officeDocument/2006/relationships/hyperlink" Target="http://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ISTD 50.001</a:t>
            </a:r>
            <a:br>
              <a:rPr lang="en-US" dirty="0" smtClean="0"/>
            </a:br>
            <a:r>
              <a:rPr lang="en-US" dirty="0" smtClean="0"/>
              <a:t>INTRODUCTION TO INFORMATION SYSTEMS &amp;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97" y="1841212"/>
            <a:ext cx="38627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Android Programming</a:t>
            </a:r>
          </a:p>
          <a:p>
            <a:r>
              <a:rPr lang="en-US" sz="3200" dirty="0" smtClean="0"/>
              <a:t>GUI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4" y="3581400"/>
            <a:ext cx="3134366" cy="304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539419"/>
            <a:ext cx="464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An operating system (like Microsoft Windows 8, OS X, iOS)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For mobile devices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Has the largest installed base of all operating systems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Android smartphones had an installed base of 1.6 billion </a:t>
            </a:r>
            <a:r>
              <a:rPr lang="en-US" sz="2400" dirty="0" smtClean="0"/>
              <a:t>units, which </a:t>
            </a:r>
            <a:r>
              <a:rPr lang="en-US" sz="2400" dirty="0" smtClean="0"/>
              <a:t>was 75% of the total number of smartphones worldwide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Based on Linux kernel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Software</a:t>
            </a:r>
            <a:endParaRPr lang="en-US" sz="2000" dirty="0"/>
          </a:p>
          <a:p>
            <a:pPr lvl="1"/>
            <a:r>
              <a:rPr lang="en-US" sz="2000" dirty="0" smtClean="0"/>
              <a:t>Java </a:t>
            </a:r>
            <a:r>
              <a:rPr lang="en-US" sz="2000" dirty="0"/>
              <a:t>development kit (JDK</a:t>
            </a:r>
            <a:r>
              <a:rPr lang="en-US" sz="2000" dirty="0" smtClean="0"/>
              <a:t>):</a:t>
            </a:r>
          </a:p>
          <a:p>
            <a:pPr lvl="2"/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www.oracle.com</a:t>
            </a:r>
            <a:r>
              <a:rPr lang="en-US" sz="2000" dirty="0"/>
              <a:t>/</a:t>
            </a:r>
            <a:r>
              <a:rPr lang="en-US" sz="2000" dirty="0" err="1"/>
              <a:t>technetwork</a:t>
            </a:r>
            <a:r>
              <a:rPr lang="en-US" sz="2000" dirty="0"/>
              <a:t>/java/</a:t>
            </a:r>
            <a:r>
              <a:rPr lang="en-US" sz="2000" dirty="0" err="1"/>
              <a:t>javase</a:t>
            </a:r>
            <a:r>
              <a:rPr lang="en-US" sz="2000" dirty="0"/>
              <a:t>/downloads/</a:t>
            </a:r>
            <a:r>
              <a:rPr lang="en-US" sz="2000" dirty="0" err="1"/>
              <a:t>index.html</a:t>
            </a:r>
            <a:endParaRPr lang="en-US" sz="2000" dirty="0" smtClean="0"/>
          </a:p>
          <a:p>
            <a:pPr lvl="2"/>
            <a:r>
              <a:rPr lang="en-US" sz="2000" dirty="0" smtClean="0"/>
              <a:t>choose </a:t>
            </a:r>
            <a:r>
              <a:rPr lang="en-US" sz="2000" dirty="0"/>
              <a:t>the "JDK Download" </a:t>
            </a:r>
            <a:r>
              <a:rPr lang="en-US" sz="2000" dirty="0" smtClean="0"/>
              <a:t>there</a:t>
            </a:r>
          </a:p>
          <a:p>
            <a:pPr lvl="1"/>
            <a:r>
              <a:rPr lang="en-US" sz="2000" dirty="0" smtClean="0"/>
              <a:t>Android Studio</a:t>
            </a:r>
          </a:p>
          <a:p>
            <a:pPr lvl="2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developer.android.com</a:t>
            </a:r>
            <a:r>
              <a:rPr lang="en-US" sz="2000" dirty="0"/>
              <a:t>/studio/</a:t>
            </a:r>
            <a:endParaRPr lang="en-US" sz="2000" dirty="0"/>
          </a:p>
          <a:p>
            <a:r>
              <a:rPr lang="en-US" sz="2000" dirty="0" smtClean="0"/>
              <a:t>We </a:t>
            </a:r>
            <a:r>
              <a:rPr lang="en-US" sz="2000" dirty="0"/>
              <a:t>will be using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Vocareum</a:t>
            </a:r>
            <a:r>
              <a:rPr lang="en-US" sz="2000" dirty="0" smtClean="0"/>
              <a:t>.  </a:t>
            </a:r>
            <a:r>
              <a:rPr lang="en-US" sz="2000" dirty="0"/>
              <a:t>Please </a:t>
            </a:r>
            <a:r>
              <a:rPr lang="en-US" sz="2000" dirty="0" smtClean="0"/>
              <a:t>check if </a:t>
            </a:r>
            <a:r>
              <a:rPr lang="en-US" sz="2000" dirty="0"/>
              <a:t>you can access </a:t>
            </a:r>
            <a:r>
              <a:rPr lang="en-US" sz="2000" dirty="0" smtClean="0"/>
              <a:t>it</a:t>
            </a:r>
          </a:p>
          <a:p>
            <a:r>
              <a:rPr lang="en-US" sz="2000" dirty="0" smtClean="0"/>
              <a:t>Course </a:t>
            </a:r>
            <a:r>
              <a:rPr lang="en-US" sz="2000" dirty="0"/>
              <a:t>web-page (materials will be uploaded to there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istd.sutd.edu.sg</a:t>
            </a:r>
            <a:r>
              <a:rPr lang="en-US" sz="2000" dirty="0"/>
              <a:t>/50-</a:t>
            </a:r>
            <a:r>
              <a:rPr lang="en-US" sz="2000" dirty="0" smtClean="0"/>
              <a:t>001</a:t>
            </a:r>
            <a:r>
              <a:rPr lang="en-US" sz="2000" dirty="0"/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Reference Books (Copies available in SUTD library)</a:t>
            </a:r>
          </a:p>
          <a:p>
            <a:pPr lvl="1"/>
            <a:r>
              <a:rPr lang="en-US" sz="2400" dirty="0"/>
              <a:t>Introduction to Java Programming, Comprehensive Version (9th Edition) [</a:t>
            </a:r>
            <a:r>
              <a:rPr lang="en-US" sz="2400" dirty="0" smtClean="0"/>
              <a:t>Paperback], Y</a:t>
            </a:r>
            <a:r>
              <a:rPr lang="en-US" sz="2400" dirty="0"/>
              <a:t>. Daniel </a:t>
            </a:r>
            <a:r>
              <a:rPr lang="en-US" sz="2400" dirty="0" smtClean="0"/>
              <a:t>Liang</a:t>
            </a:r>
            <a:endParaRPr lang="en-US" sz="2400" dirty="0"/>
          </a:p>
          <a:p>
            <a:pPr lvl="1"/>
            <a:r>
              <a:rPr lang="en-US" sz="2400" dirty="0"/>
              <a:t>Effective Java (2nd Edition) [Paperback], Joshua Bloch</a:t>
            </a:r>
          </a:p>
          <a:p>
            <a:pPr lvl="1"/>
            <a:endParaRPr lang="en-US" sz="2400" dirty="0"/>
          </a:p>
          <a:p>
            <a:r>
              <a:rPr lang="en-US" sz="2400" dirty="0"/>
              <a:t>Java Tutorial: </a:t>
            </a:r>
            <a:r>
              <a:rPr lang="en-US" sz="2400" dirty="0">
                <a:hlinkClick r:id="rId2"/>
              </a:rPr>
              <a:t>http://docs.oracle.com/javase/tutorial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API Specification: </a:t>
            </a: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/10/docs/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index.html?overview-summary.html</a:t>
            </a:r>
            <a:endParaRPr lang="en-US" sz="2400" dirty="0"/>
          </a:p>
          <a:p>
            <a:r>
              <a:rPr lang="en-US" sz="2400" dirty="0" smtClean="0"/>
              <a:t>Questions and Answers: </a:t>
            </a:r>
            <a:r>
              <a:rPr lang="en-US" sz="2400" dirty="0">
                <a:hlinkClick r:id="rId3"/>
              </a:rPr>
              <a:t>http://stackoverflow.com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448" y="152400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 smtClean="0"/>
              <a:t>problem sets (Week-1 to 7)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1D</a:t>
            </a:r>
            <a:r>
              <a:rPr lang="en-US" sz="2000" dirty="0" smtClean="0"/>
              <a:t> </a:t>
            </a:r>
            <a:r>
              <a:rPr lang="en-US" sz="2000" dirty="0" smtClean="0"/>
              <a:t>project (Information systems)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2D project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Mid-term and final exams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Some questions in the </a:t>
            </a:r>
            <a:r>
              <a:rPr lang="en-US" sz="2000" dirty="0" smtClean="0"/>
              <a:t>exams will </a:t>
            </a:r>
            <a:r>
              <a:rPr lang="en-US" sz="2000" dirty="0" smtClean="0"/>
              <a:t>be similar to those in homework, cohort problem and project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97585"/>
              </p:ext>
            </p:extLst>
          </p:nvPr>
        </p:nvGraphicFramePr>
        <p:xfrm>
          <a:off x="4800600" y="1676400"/>
          <a:ext cx="3962400" cy="41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1D</a:t>
                      </a:r>
                      <a:r>
                        <a:rPr lang="en-US" dirty="0" smtClean="0"/>
                        <a:t> Design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2D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</a:t>
                      </a:r>
                      <a:r>
                        <a:rPr lang="en-US" baseline="0" dirty="0" smtClean="0"/>
                        <a:t> and cohort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95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Exams: </a:t>
            </a:r>
            <a:r>
              <a:rPr lang="en-US" sz="2400" dirty="0"/>
              <a:t>Open book, no Internet </a:t>
            </a:r>
            <a:r>
              <a:rPr lang="en-US" sz="2400" dirty="0" smtClean="0"/>
              <a:t>access</a:t>
            </a:r>
          </a:p>
          <a:p>
            <a:endParaRPr lang="en-US" sz="2400" dirty="0" smtClean="0"/>
          </a:p>
          <a:p>
            <a:r>
              <a:rPr lang="en-US" sz="2400" dirty="0"/>
              <a:t>Mid-term exam</a:t>
            </a:r>
            <a:r>
              <a:rPr lang="en-US" sz="2400" dirty="0" smtClean="0"/>
              <a:t>: 2</a:t>
            </a:r>
            <a:r>
              <a:rPr lang="en-US" sz="2400" dirty="0"/>
              <a:t>-Nov, 2018 (Friday) </a:t>
            </a:r>
            <a:r>
              <a:rPr lang="en-US" sz="2400" dirty="0" err="1"/>
              <a:t>2.00pm</a:t>
            </a:r>
            <a:r>
              <a:rPr lang="en-US" sz="2400" dirty="0"/>
              <a:t> to </a:t>
            </a:r>
            <a:r>
              <a:rPr lang="en-US" sz="2400" dirty="0" err="1"/>
              <a:t>4.00pm</a:t>
            </a:r>
            <a:r>
              <a:rPr lang="en-US" sz="2400" dirty="0"/>
              <a:t> (</a:t>
            </a:r>
            <a:r>
              <a:rPr lang="en-US" sz="2400" dirty="0" err="1"/>
              <a:t>2hrs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Final exam</a:t>
            </a:r>
            <a:r>
              <a:rPr lang="en-US" sz="2400" dirty="0" smtClean="0"/>
              <a:t>: 13 </a:t>
            </a:r>
            <a:r>
              <a:rPr lang="en-US" sz="2400" dirty="0"/>
              <a:t>Dec 2018 (</a:t>
            </a:r>
            <a:r>
              <a:rPr lang="en-US" sz="2400" dirty="0" err="1"/>
              <a:t>Thur</a:t>
            </a:r>
            <a:r>
              <a:rPr lang="en-US" sz="2400" dirty="0"/>
              <a:t>)  </a:t>
            </a:r>
            <a:r>
              <a:rPr lang="en-US" sz="2400" dirty="0" err="1"/>
              <a:t>9.00am</a:t>
            </a:r>
            <a:r>
              <a:rPr lang="en-US" sz="2400" dirty="0"/>
              <a:t> to </a:t>
            </a:r>
            <a:r>
              <a:rPr lang="en-US" sz="2400" dirty="0" err="1"/>
              <a:t>11.00am</a:t>
            </a:r>
            <a:r>
              <a:rPr lang="en-US" sz="2400" dirty="0"/>
              <a:t> (</a:t>
            </a:r>
            <a:r>
              <a:rPr lang="en-US" sz="2400" dirty="0" err="1"/>
              <a:t>2hrs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Important: Attending mid-term and final exams is a necessary condition for passing the course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000050" y="2195286"/>
            <a:ext cx="7143900" cy="11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Unless specified otherwise, all assignments, projects, quizzes and exams are to be completed by you without assistance from anyone other than the course instructors.</a:t>
            </a:r>
            <a:endParaRPr 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00050" y="3860785"/>
            <a:ext cx="6060966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Please read carefully the </a:t>
            </a:r>
            <a:r>
              <a:rPr lang="en-US" sz="2000" dirty="0" smtClean="0">
                <a:solidFill>
                  <a:srgbClr val="FF0000"/>
                </a:solidFill>
              </a:rPr>
              <a:t>Policies</a:t>
            </a:r>
            <a:r>
              <a:rPr lang="en-US" sz="2000" dirty="0" smtClean="0"/>
              <a:t> page on the course web site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istd.sutd.edu.sg</a:t>
            </a:r>
            <a:r>
              <a:rPr lang="en-US" sz="2000" dirty="0"/>
              <a:t>/50-001/policies/</a:t>
            </a:r>
            <a:endParaRPr lang="en-US" sz="2000" dirty="0" smtClean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2000" dirty="0" smtClean="0"/>
              <a:t>We trust you a lot.  Please don’t let us down.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give us feedback / suggestion during the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9781"/>
            <a:ext cx="3810000" cy="360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905000"/>
            <a:ext cx="33884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Welcome back!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School </a:t>
            </a:r>
            <a:r>
              <a:rPr lang="en-US" sz="4000" dirty="0"/>
              <a:t>s</a:t>
            </a:r>
            <a:r>
              <a:rPr lang="en-US" sz="4000" dirty="0" smtClean="0"/>
              <a:t>tarts…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00400"/>
            <a:ext cx="1981200" cy="1981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5101" y="1371600"/>
            <a:ext cx="37570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Instructors</a:t>
            </a:r>
          </a:p>
          <a:p>
            <a:pPr algn="ctr"/>
            <a:r>
              <a:rPr lang="en-US" sz="2400" dirty="0" smtClean="0"/>
              <a:t>Ngai-Man (Man) Cheung</a:t>
            </a:r>
          </a:p>
          <a:p>
            <a:pPr algn="ctr"/>
            <a:r>
              <a:rPr lang="en-US" sz="2400" dirty="0" smtClean="0"/>
              <a:t>Norman Lee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/>
              <a:t>Teaching Assistant</a:t>
            </a:r>
          </a:p>
          <a:p>
            <a:pPr algn="ctr"/>
            <a:r>
              <a:rPr lang="en-US" sz="2400" dirty="0"/>
              <a:t>Sun </a:t>
            </a:r>
            <a:r>
              <a:rPr lang="en-US" sz="2400" dirty="0" err="1" smtClean="0"/>
              <a:t>Jiamei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HUI</a:t>
            </a:r>
            <a:r>
              <a:rPr lang="en-US" sz="2400" dirty="0" smtClean="0"/>
              <a:t> </a:t>
            </a:r>
            <a:r>
              <a:rPr lang="en-US" sz="2400" dirty="0" err="1"/>
              <a:t>Yau</a:t>
            </a:r>
            <a:r>
              <a:rPr lang="en-US" sz="2400" dirty="0"/>
              <a:t> </a:t>
            </a:r>
            <a:r>
              <a:rPr lang="en-US" sz="2400" dirty="0" err="1" smtClean="0"/>
              <a:t>Wai</a:t>
            </a:r>
            <a:r>
              <a:rPr lang="en-US" sz="2400" dirty="0" smtClean="0"/>
              <a:t> Lucas</a:t>
            </a:r>
            <a:endParaRPr lang="en-US" sz="2400" dirty="0"/>
          </a:p>
          <a:p>
            <a:pPr algn="ctr"/>
            <a:r>
              <a:rPr lang="en-US" sz="2400" dirty="0" smtClean="0"/>
              <a:t>Eric </a:t>
            </a:r>
            <a:r>
              <a:rPr lang="en-US" sz="2400" dirty="0"/>
              <a:t>Gerard Rothstein Morris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and be proficient and effective in Object-Oriented Programming</a:t>
            </a:r>
          </a:p>
          <a:p>
            <a:endParaRPr lang="en-US" dirty="0"/>
          </a:p>
          <a:p>
            <a:r>
              <a:rPr lang="en-US" dirty="0" smtClean="0"/>
              <a:t>Understand and be proficient in design and develop large </a:t>
            </a:r>
            <a:r>
              <a:rPr lang="en-US" dirty="0" smtClean="0"/>
              <a:t>and complicated software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14 weeks</a:t>
            </a:r>
          </a:p>
          <a:p>
            <a:endParaRPr lang="en-US" dirty="0"/>
          </a:p>
          <a:p>
            <a:r>
              <a:rPr lang="en-US" dirty="0" smtClean="0"/>
              <a:t>3 cohort sessions per week (5 hours)</a:t>
            </a:r>
          </a:p>
          <a:p>
            <a:endParaRPr lang="en-US" dirty="0"/>
          </a:p>
          <a:p>
            <a:r>
              <a:rPr lang="en-US" dirty="0" smtClean="0"/>
              <a:t>Bring your laptop to class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1 to 7: Programming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principle</a:t>
            </a:r>
          </a:p>
          <a:p>
            <a:pPr lvl="1"/>
            <a:r>
              <a:rPr lang="en-US" dirty="0" smtClean="0"/>
              <a:t>The emphasis is not the syntax but modern programming language design and </a:t>
            </a:r>
            <a:r>
              <a:rPr lang="en-US" dirty="0"/>
              <a:t>effective programming: </a:t>
            </a:r>
            <a:r>
              <a:rPr lang="en-US" dirty="0" smtClean="0"/>
              <a:t>clear, correct, robust</a:t>
            </a:r>
            <a:r>
              <a:rPr lang="en-US" dirty="0"/>
              <a:t>, </a:t>
            </a:r>
            <a:r>
              <a:rPr lang="en-US" dirty="0" smtClean="0"/>
              <a:t>and reusable code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8 </a:t>
            </a:r>
            <a:r>
              <a:rPr lang="en-US" dirty="0"/>
              <a:t>to </a:t>
            </a:r>
            <a:r>
              <a:rPr lang="en-US" dirty="0" smtClean="0"/>
              <a:t>14: Complicated </a:t>
            </a:r>
            <a:r>
              <a:rPr lang="en-US" dirty="0"/>
              <a:t>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Android system and programming</a:t>
            </a:r>
          </a:p>
          <a:p>
            <a:pPr lvl="1"/>
            <a:r>
              <a:rPr lang="en-US" dirty="0" smtClean="0"/>
              <a:t>Information System Design Project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Term-3 Digital World:</a:t>
            </a:r>
            <a:r>
              <a:rPr lang="en-US" dirty="0" smtClean="0"/>
              <a:t> basic programming concepts with Python</a:t>
            </a:r>
          </a:p>
          <a:p>
            <a:endParaRPr lang="en-US" dirty="0"/>
          </a:p>
          <a:p>
            <a:r>
              <a:rPr lang="en-US" b="1" dirty="0" smtClean="0"/>
              <a:t>Term-4 Information systems and programming:</a:t>
            </a:r>
            <a:r>
              <a:rPr lang="en-US" dirty="0" smtClean="0"/>
              <a:t> In-depth programming and software/system design with Java</a:t>
            </a:r>
          </a:p>
          <a:p>
            <a:endParaRPr lang="en-US" dirty="0"/>
          </a:p>
          <a:p>
            <a:r>
              <a:rPr lang="en-US" b="1" dirty="0" smtClean="0"/>
              <a:t>Term-5 Software construction:</a:t>
            </a:r>
            <a:r>
              <a:rPr lang="en-US" dirty="0" smtClean="0"/>
              <a:t> advance programming (e.g., concurrent programming) with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71372"/>
            <a:ext cx="1990369" cy="2738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97" y="1841212"/>
            <a:ext cx="322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 Programming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49155"/>
            <a:ext cx="3378200" cy="2075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1066800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introduction in 1995: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1.1 </a:t>
            </a:r>
            <a:r>
              <a:rPr lang="en-US" sz="2400" dirty="0"/>
              <a:t>billion desktops run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930 million Java Runtime Environment downloads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Mobile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 </a:t>
            </a:r>
            <a:r>
              <a:rPr lang="en-US" sz="2400" dirty="0"/>
              <a:t>powers set-top </a:t>
            </a:r>
            <a:r>
              <a:rPr lang="en-US" sz="2400" dirty="0" smtClean="0"/>
              <a:t>boxes, printers, </a:t>
            </a:r>
            <a:r>
              <a:rPr lang="en-US" sz="2400" dirty="0"/>
              <a:t>games, car navigation systems, lottery terminals, medical devices, parking payment </a:t>
            </a:r>
            <a:r>
              <a:rPr lang="en-US" sz="2400" dirty="0" smtClean="0"/>
              <a:t>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1.4 </a:t>
            </a:r>
            <a:r>
              <a:rPr lang="en-US" sz="2400" dirty="0"/>
              <a:t>billion Java Cards are manufactured each </a:t>
            </a:r>
            <a:r>
              <a:rPr lang="en-US" sz="2400" dirty="0" smtClean="0"/>
              <a:t>year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7892" y="5442439"/>
            <a:ext cx="344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billion devices run Java (vs. 1 billion vehicles in the world)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83" y="5481221"/>
            <a:ext cx="1833417" cy="13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676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ISTD 50.001 INTRODUCTION TO INFORMATION SYSTEMS &amp; PROGRAMMING </vt:lpstr>
      <vt:lpstr>PowerPoint Presentation</vt:lpstr>
      <vt:lpstr>The Team</vt:lpstr>
      <vt:lpstr>Learning Objectives</vt:lpstr>
      <vt:lpstr>Course Overview</vt:lpstr>
      <vt:lpstr>Course Overview</vt:lpstr>
      <vt:lpstr>Course Overview</vt:lpstr>
      <vt:lpstr>Programming roadmap</vt:lpstr>
      <vt:lpstr>Course Overview</vt:lpstr>
      <vt:lpstr>Course Overview</vt:lpstr>
      <vt:lpstr>Reference and Resources</vt:lpstr>
      <vt:lpstr>Reference and Resources</vt:lpstr>
      <vt:lpstr>Grading</vt:lpstr>
      <vt:lpstr>Quizzes</vt:lpstr>
      <vt:lpstr>Academic Honesty</vt:lpstr>
      <vt:lpstr>Please give us feedback / suggestion during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ISTD 50.001 INTRODUCTION TO INFORMATION SYSTEMS &amp; PROGRAMMING Fall 2013</dc:title>
  <dc:creator>man</dc:creator>
  <cp:lastModifiedBy>Ngai-Man (Man) Cheung</cp:lastModifiedBy>
  <cp:revision>81</cp:revision>
  <cp:lastPrinted>2017-09-10T13:27:25Z</cp:lastPrinted>
  <dcterms:created xsi:type="dcterms:W3CDTF">2013-09-15T05:28:49Z</dcterms:created>
  <dcterms:modified xsi:type="dcterms:W3CDTF">2018-09-09T10:23:15Z</dcterms:modified>
</cp:coreProperties>
</file>