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91" r:id="rId4"/>
    <p:sldId id="292" r:id="rId5"/>
    <p:sldId id="306" r:id="rId6"/>
    <p:sldId id="293" r:id="rId7"/>
    <p:sldId id="294" r:id="rId8"/>
    <p:sldId id="295" r:id="rId9"/>
    <p:sldId id="296" r:id="rId10"/>
    <p:sldId id="297" r:id="rId11"/>
    <p:sldId id="298" r:id="rId12"/>
    <p:sldId id="311" r:id="rId13"/>
    <p:sldId id="309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12" r:id="rId22"/>
    <p:sldId id="310" r:id="rId23"/>
    <p:sldId id="307" r:id="rId24"/>
    <p:sldId id="308" r:id="rId25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81" autoAdjust="0"/>
  </p:normalViewPr>
  <p:slideViewPr>
    <p:cSldViewPr>
      <p:cViewPr varScale="1">
        <p:scale>
          <a:sx n="77" d="100"/>
          <a:sy n="77" d="100"/>
        </p:scale>
        <p:origin x="-1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D82D1-F375-47A0-8CD7-EEBF474ADF0E}" type="datetimeFigureOut">
              <a:rPr lang="en-US" smtClean="0"/>
              <a:t>26/9/17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B1CDD-1F90-4D74-AC9B-D104391E7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9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18E4A-3D2C-4A47-BD07-91A99EBD1728}" type="datetimeFigureOut">
              <a:rPr lang="en-US" smtClean="0"/>
              <a:t>26/9/17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C68DD-908E-432D-8098-0E2CFB4C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57B-A742-4C29-9B08-0397A7215E9E}" type="datetime1">
              <a:rPr lang="en-US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87A0-14EA-4D9C-A7CE-8B47A4B67A27}" type="datetime1">
              <a:rPr lang="en-US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B8A-7EB8-4F4F-9E00-EE6EB82916CB}" type="datetime1">
              <a:rPr lang="en-US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4330-16D6-47E0-83E2-B934505D2D64}" type="datetime1">
              <a:rPr lang="en-US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633F-54F3-4EBD-B550-C286470A625A}" type="datetime1">
              <a:rPr lang="en-US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A86-C10F-4884-B4BA-BA4D777D5791}" type="datetime1">
              <a:rPr lang="en-US" smtClean="0"/>
              <a:t>26/9/17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F89-1792-42D4-837C-19EBCA2AA394}" type="datetime1">
              <a:rPr lang="en-US" smtClean="0"/>
              <a:t>26/9/17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D982-9B2F-4F34-9C8E-7338F7C0E0E2}" type="datetime1">
              <a:rPr lang="en-US" smtClean="0"/>
              <a:t>26/9/17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3C4-B436-4858-A6E8-9D140EBED824}" type="datetime1">
              <a:rPr lang="en-US" smtClean="0"/>
              <a:t>26/9/17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54BB-24DB-4F55-987E-2122F5DD604E}" type="datetime1">
              <a:rPr lang="en-US" smtClean="0"/>
              <a:t>26/9/17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2551-6D3C-4984-BDAB-88EA859B62A1}" type="datetime1">
              <a:rPr lang="en-US" smtClean="0"/>
              <a:t>26/9/17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D055-5420-4675-AA19-D000DE145DD9}" type="datetime1">
              <a:rPr lang="en-US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Information Systems and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Abstract Class and Interface</a:t>
            </a:r>
          </a:p>
          <a:p>
            <a:endParaRPr lang="en-US" dirty="0"/>
          </a:p>
          <a:p>
            <a:r>
              <a:rPr lang="en-US" sz="2200" dirty="0" smtClean="0"/>
              <a:t>[some materials adopted from Liang, Introduction to Java Programming]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interface, since all data fields are public static final and all methods are public abstract, these modifiers are ok to be omitted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Similar to abstract class:</a:t>
            </a:r>
          </a:p>
          <a:p>
            <a:pPr lvl="1"/>
            <a:r>
              <a:rPr lang="en-US" dirty="0" smtClean="0"/>
              <a:t>Cannot create an instance from an interface using the new operator</a:t>
            </a:r>
          </a:p>
          <a:p>
            <a:pPr lvl="1"/>
            <a:r>
              <a:rPr lang="en-US" dirty="0" smtClean="0"/>
              <a:t>Ok to use an interface as a data type for a variable</a:t>
            </a:r>
          </a:p>
          <a:p>
            <a:pPr lvl="1"/>
            <a:r>
              <a:rPr lang="en-US" dirty="0" smtClean="0"/>
              <a:t>Use it for casting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" y="2667000"/>
            <a:ext cx="7389813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10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you want to design a generic method to sort the objects of the same type: circles, rectangles, students, fruits</a:t>
            </a:r>
          </a:p>
          <a:p>
            <a:r>
              <a:rPr lang="en-US" dirty="0" smtClean="0"/>
              <a:t>We need common behavior for the objects: comparable</a:t>
            </a:r>
          </a:p>
          <a:p>
            <a:r>
              <a:rPr lang="en-US" dirty="0" smtClean="0"/>
              <a:t>Java provide the Comparable interface for this purpose</a:t>
            </a:r>
          </a:p>
          <a:p>
            <a:r>
              <a:rPr lang="en-US" b="1" dirty="0" smtClean="0"/>
              <a:t>Classes that implement the Comparable interface become comparable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10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Comparable interface provided by Java: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199" y="3048000"/>
            <a:ext cx="5581977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public interface Comparable&lt;E&gt; 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public abstract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compareTo</a:t>
            </a:r>
            <a:r>
              <a:rPr lang="en-US" sz="2800" dirty="0" smtClean="0"/>
              <a:t>(E o);</a:t>
            </a:r>
          </a:p>
          <a:p>
            <a:r>
              <a:rPr lang="en-US" sz="2800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7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 interface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class Circle extends GeometricObject implements </a:t>
            </a:r>
            <a:r>
              <a:rPr lang="en-US" b="1" dirty="0"/>
              <a:t>Comparable&lt;Circle&gt;</a:t>
            </a:r>
            <a:r>
              <a:rPr lang="en-US" dirty="0"/>
              <a:t>{</a:t>
            </a:r>
          </a:p>
          <a:p>
            <a:r>
              <a:rPr lang="en-US" dirty="0"/>
              <a:t>	private double radius = 1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	Circle()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	}</a:t>
            </a:r>
          </a:p>
          <a:p>
            <a:r>
              <a:rPr lang="en-US" dirty="0"/>
              <a:t>	Circle (double radius) {</a:t>
            </a:r>
          </a:p>
          <a:p>
            <a:r>
              <a:rPr lang="en-US" dirty="0"/>
              <a:t>		</a:t>
            </a:r>
            <a:r>
              <a:rPr lang="en-US" dirty="0" err="1"/>
              <a:t>this.radius</a:t>
            </a:r>
            <a:r>
              <a:rPr lang="en-US" dirty="0"/>
              <a:t> = radius;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b="1" dirty="0"/>
              <a:t>public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compareTo</a:t>
            </a:r>
            <a:r>
              <a:rPr lang="en-US" b="1" dirty="0"/>
              <a:t>(Circle c)</a:t>
            </a:r>
            <a:r>
              <a:rPr lang="en-US" dirty="0"/>
              <a:t>{</a:t>
            </a:r>
          </a:p>
          <a:p>
            <a:r>
              <a:rPr lang="en-US" dirty="0"/>
              <a:t>		if (</a:t>
            </a:r>
            <a:r>
              <a:rPr lang="en-US" dirty="0" err="1"/>
              <a:t>this.radius</a:t>
            </a:r>
            <a:r>
              <a:rPr lang="en-US" dirty="0"/>
              <a:t> &gt; </a:t>
            </a:r>
            <a:r>
              <a:rPr lang="en-US" dirty="0" err="1"/>
              <a:t>c.radius</a:t>
            </a:r>
            <a:r>
              <a:rPr lang="en-US" dirty="0"/>
              <a:t>) </a:t>
            </a:r>
          </a:p>
          <a:p>
            <a:r>
              <a:rPr lang="en-US" dirty="0"/>
              <a:t>			return 1;</a:t>
            </a:r>
          </a:p>
          <a:p>
            <a:r>
              <a:rPr lang="en-US" dirty="0"/>
              <a:t>		else if (</a:t>
            </a:r>
            <a:r>
              <a:rPr lang="en-US" dirty="0" err="1"/>
              <a:t>this.radius</a:t>
            </a:r>
            <a:r>
              <a:rPr lang="en-US" dirty="0"/>
              <a:t> == </a:t>
            </a:r>
            <a:r>
              <a:rPr lang="en-US" dirty="0" err="1"/>
              <a:t>c.radius</a:t>
            </a:r>
            <a:r>
              <a:rPr lang="en-US" dirty="0"/>
              <a:t>) </a:t>
            </a:r>
          </a:p>
          <a:p>
            <a:r>
              <a:rPr lang="en-US" dirty="0"/>
              <a:t>			return 0;</a:t>
            </a:r>
          </a:p>
          <a:p>
            <a:r>
              <a:rPr lang="en-US" dirty="0"/>
              <a:t>		else</a:t>
            </a:r>
          </a:p>
          <a:p>
            <a:r>
              <a:rPr lang="en-US" dirty="0"/>
              <a:t>			return -1;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143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Implements Comparable&lt;E&gt;: provides implementation for the abstract method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compareTo</a:t>
            </a:r>
            <a:r>
              <a:rPr lang="en-US" dirty="0" smtClean="0"/>
              <a:t>(E o)</a:t>
            </a:r>
            <a:endParaRPr lang="en-US" dirty="0"/>
          </a:p>
          <a:p>
            <a:r>
              <a:rPr lang="en-US" dirty="0" smtClean="0"/>
              <a:t>Comparable interface is a generic interface, the generic type E is replaced by a concrete type when implementing the interface</a:t>
            </a:r>
          </a:p>
          <a:p>
            <a:r>
              <a:rPr lang="en-US" dirty="0" smtClean="0"/>
              <a:t>Classes Integer, String, Date, </a:t>
            </a:r>
            <a:r>
              <a:rPr lang="en-US" dirty="0" err="1" smtClean="0"/>
              <a:t>etc</a:t>
            </a:r>
            <a:r>
              <a:rPr lang="en-US" dirty="0" smtClean="0"/>
              <a:t> all implement Comparable, thus they are comparable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50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2413" cy="561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73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Comparator interface can be used to:</a:t>
            </a:r>
          </a:p>
          <a:p>
            <a:pPr lvl="1"/>
            <a:r>
              <a:rPr lang="en-US" dirty="0" smtClean="0"/>
              <a:t>Provide addition way of ordering</a:t>
            </a:r>
          </a:p>
          <a:p>
            <a:pPr lvl="2"/>
            <a:r>
              <a:rPr lang="en-US" dirty="0" smtClean="0"/>
              <a:t>Comparable&lt;E&gt;.</a:t>
            </a:r>
            <a:r>
              <a:rPr lang="en-US" dirty="0" err="1" smtClean="0"/>
              <a:t>compareTo</a:t>
            </a:r>
            <a:r>
              <a:rPr lang="en-US" dirty="0" smtClean="0"/>
              <a:t>() defines the “natural” ordering for E</a:t>
            </a:r>
          </a:p>
          <a:p>
            <a:pPr lvl="2"/>
            <a:r>
              <a:rPr lang="en-US" dirty="0" smtClean="0"/>
              <a:t>Comparator&lt;E&gt;.compare() defines additional, alternative ordering for E</a:t>
            </a:r>
          </a:p>
          <a:p>
            <a:pPr lvl="1"/>
            <a:r>
              <a:rPr lang="en-US" dirty="0" smtClean="0"/>
              <a:t>Enable comparison for objects which their classes do not implement comparable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75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 Interface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Integer to be ordered based on their absolute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2950" y="2667000"/>
            <a:ext cx="7620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IntegerAbsComparator</a:t>
            </a:r>
            <a:r>
              <a:rPr lang="en-US" dirty="0"/>
              <a:t> implements Comparator&lt;Integer&gt; {</a:t>
            </a:r>
          </a:p>
          <a:p>
            <a:r>
              <a:rPr lang="en-US" dirty="0"/>
              <a:t>	public </a:t>
            </a:r>
            <a:r>
              <a:rPr lang="en-US" dirty="0" err="1"/>
              <a:t>int</a:t>
            </a:r>
            <a:r>
              <a:rPr lang="en-US" dirty="0"/>
              <a:t> compare(Integer a, Integer b) {</a:t>
            </a:r>
          </a:p>
          <a:p>
            <a:r>
              <a:rPr lang="en-US" dirty="0"/>
              <a:t>		if (</a:t>
            </a:r>
            <a:r>
              <a:rPr lang="en-US" dirty="0" err="1"/>
              <a:t>Math.abs</a:t>
            </a:r>
            <a:r>
              <a:rPr lang="en-US" dirty="0"/>
              <a:t>(a) &gt; </a:t>
            </a:r>
            <a:r>
              <a:rPr lang="en-US" dirty="0" err="1"/>
              <a:t>Math.abs</a:t>
            </a:r>
            <a:r>
              <a:rPr lang="en-US" dirty="0"/>
              <a:t>(b)) </a:t>
            </a:r>
          </a:p>
          <a:p>
            <a:r>
              <a:rPr lang="en-US" dirty="0"/>
              <a:t>			return 1;</a:t>
            </a:r>
          </a:p>
          <a:p>
            <a:r>
              <a:rPr lang="en-US" dirty="0"/>
              <a:t>		else if (</a:t>
            </a:r>
            <a:r>
              <a:rPr lang="en-US" dirty="0" err="1"/>
              <a:t>Math.abs</a:t>
            </a:r>
            <a:r>
              <a:rPr lang="en-US" dirty="0"/>
              <a:t>(a) == </a:t>
            </a:r>
            <a:r>
              <a:rPr lang="en-US" dirty="0" err="1"/>
              <a:t>Math.abs</a:t>
            </a:r>
            <a:r>
              <a:rPr lang="en-US" dirty="0"/>
              <a:t>(b))</a:t>
            </a:r>
          </a:p>
          <a:p>
            <a:r>
              <a:rPr lang="en-US" dirty="0"/>
              <a:t>			return 0;</a:t>
            </a:r>
          </a:p>
          <a:p>
            <a:r>
              <a:rPr lang="en-US" dirty="0"/>
              <a:t>		else </a:t>
            </a:r>
          </a:p>
          <a:p>
            <a:r>
              <a:rPr lang="en-US" dirty="0"/>
              <a:t>			return -1;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 code skip </a:t>
            </a:r>
            <a:endParaRPr lang="en-US" dirty="0"/>
          </a:p>
          <a:p>
            <a:r>
              <a:rPr lang="en-US" dirty="0" smtClean="0"/>
              <a:t>                 </a:t>
            </a:r>
            <a:r>
              <a:rPr lang="en-US" dirty="0" err="1" smtClean="0"/>
              <a:t>Collections.sort</a:t>
            </a:r>
            <a:r>
              <a:rPr lang="en-US" dirty="0" smtClean="0"/>
              <a:t>(l</a:t>
            </a:r>
            <a:r>
              <a:rPr lang="en-US" dirty="0"/>
              <a:t>, new </a:t>
            </a:r>
            <a:r>
              <a:rPr lang="en-US" dirty="0" err="1"/>
              <a:t>IntegerAbsComparator</a:t>
            </a:r>
            <a:r>
              <a:rPr lang="en-US" dirty="0"/>
              <a:t>());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26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vs.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83163"/>
          </a:xfrm>
        </p:spPr>
        <p:txBody>
          <a:bodyPr/>
          <a:lstStyle/>
          <a:p>
            <a:r>
              <a:rPr lang="en-US" sz="2400" dirty="0" smtClean="0"/>
              <a:t>Interface: all data must be constants</a:t>
            </a:r>
          </a:p>
          <a:p>
            <a:r>
              <a:rPr lang="en-US" sz="2400" dirty="0" smtClean="0"/>
              <a:t>Abstract class: all types of data</a:t>
            </a:r>
          </a:p>
          <a:p>
            <a:r>
              <a:rPr lang="en-US" sz="2400" dirty="0" smtClean="0"/>
              <a:t>Interface: all methods are abstract (signature only)</a:t>
            </a:r>
          </a:p>
          <a:p>
            <a:r>
              <a:rPr lang="en-US" sz="2400" dirty="0" smtClean="0"/>
              <a:t>An abstract class can have concrete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81883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245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vs.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classes share the same root, Object; but there is no single root for interfaces</a:t>
            </a:r>
          </a:p>
          <a:p>
            <a:r>
              <a:rPr lang="en-US" dirty="0" smtClean="0"/>
              <a:t>Like a class, a variable of an interface type can reference any instance of the class that implements the interface</a:t>
            </a:r>
          </a:p>
          <a:p>
            <a:r>
              <a:rPr lang="en-US" dirty="0" smtClean="0"/>
              <a:t>If a class implements an interface, this interface plays the similar role as a superclass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7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Inheritance: derives new classes from existing classes</a:t>
            </a:r>
          </a:p>
          <a:p>
            <a:pPr lvl="1"/>
            <a:r>
              <a:rPr lang="en-US" sz="2000" dirty="0" smtClean="0"/>
              <a:t>Superclass: more general; Subclass: more specific</a:t>
            </a:r>
          </a:p>
          <a:p>
            <a:r>
              <a:rPr lang="en-US" sz="2400" dirty="0" smtClean="0"/>
              <a:t>Example: GeometricObject models common features of geometric objects</a:t>
            </a:r>
          </a:p>
          <a:p>
            <a:r>
              <a:rPr lang="en-US" sz="2400" dirty="0" smtClean="0"/>
              <a:t>We can compute areas and perimeters for all geometric objects, it is </a:t>
            </a:r>
            <a:r>
              <a:rPr lang="en-US" sz="2400" b="1" dirty="0" smtClean="0"/>
              <a:t>better </a:t>
            </a:r>
            <a:r>
              <a:rPr lang="en-US" sz="2400" dirty="0" smtClean="0"/>
              <a:t>to define </a:t>
            </a:r>
            <a:r>
              <a:rPr lang="en-US" sz="2400" dirty="0" err="1" smtClean="0"/>
              <a:t>getArea</a:t>
            </a:r>
            <a:r>
              <a:rPr lang="en-US" sz="2400" dirty="0" smtClean="0"/>
              <a:t>() and </a:t>
            </a:r>
            <a:r>
              <a:rPr lang="en-US" sz="2400" dirty="0" err="1" smtClean="0"/>
              <a:t>getPerimeter</a:t>
            </a:r>
            <a:r>
              <a:rPr lang="en-US" sz="2400" dirty="0" smtClean="0"/>
              <a:t>() methods in the GeometricObject class</a:t>
            </a:r>
          </a:p>
          <a:p>
            <a:r>
              <a:rPr lang="en-US" sz="2400" dirty="0" smtClean="0"/>
              <a:t>But these methods cannot be implemented in GeometricObject, as their implementation depends on specific type of geometric object (Circle or Rectangle)</a:t>
            </a:r>
          </a:p>
          <a:p>
            <a:r>
              <a:rPr lang="en-US" sz="2400" dirty="0" smtClean="0"/>
              <a:t>Solution: Can define them as </a:t>
            </a:r>
            <a:r>
              <a:rPr lang="en-US" sz="2400" b="1" dirty="0" smtClean="0"/>
              <a:t>abstract methods </a:t>
            </a:r>
            <a:r>
              <a:rPr lang="en-US" sz="2400" dirty="0" smtClean="0"/>
              <a:t>in GeometricObject, provide concrete implementation in the </a:t>
            </a:r>
            <a:r>
              <a:rPr lang="en-US" sz="2400" b="1" dirty="0" smtClean="0"/>
              <a:t>concrete subclass</a:t>
            </a:r>
          </a:p>
          <a:p>
            <a:r>
              <a:rPr lang="en-US" sz="2400" dirty="0" smtClean="0"/>
              <a:t>GeometricObject becomes an </a:t>
            </a:r>
            <a:r>
              <a:rPr lang="en-US" sz="2400" b="1" dirty="0" smtClean="0"/>
              <a:t>abstract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6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vs.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 is an instance of Class2, c is also an instance of Object, Class1, Interface1, Interface1_1, Interface1_2, Interface2_1, Interface2_2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790950"/>
            <a:ext cx="7542213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750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 Framework</a:t>
            </a:r>
            <a:endParaRPr lang="en-US" dirty="0"/>
          </a:p>
        </p:txBody>
      </p:sp>
      <p:pic>
        <p:nvPicPr>
          <p:cNvPr id="5" name="Content Placeholder 4" descr="Screen Shot 2015-10-13 at 8.43.3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316" b="-12316"/>
          <a:stretch>
            <a:fillRect/>
          </a:stretch>
        </p:blipFill>
        <p:spPr>
          <a:xfrm>
            <a:off x="98069" y="1295400"/>
            <a:ext cx="8893531" cy="48911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01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Comparable for Octagon</a:t>
            </a:r>
          </a:p>
          <a:p>
            <a:r>
              <a:rPr lang="en-US" dirty="0" smtClean="0"/>
              <a:t>Comparator </a:t>
            </a:r>
            <a:r>
              <a:rPr lang="en-US" smtClean="0"/>
              <a:t>for </a:t>
            </a:r>
            <a:r>
              <a:rPr lang="en-US" smtClean="0"/>
              <a:t>Octagon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16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Activity (true or false)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abstract method cannot be contained in a concrete class (true, need to be an abstract class)</a:t>
            </a:r>
          </a:p>
          <a:p>
            <a:r>
              <a:rPr lang="en-US" dirty="0" smtClean="0"/>
              <a:t>A subclass of an abstract superclass does not need to implement all the abstract methods (true, in the case the subclass is abstract)</a:t>
            </a:r>
          </a:p>
          <a:p>
            <a:r>
              <a:rPr lang="en-US" dirty="0" smtClean="0"/>
              <a:t>An abstract class can still define its constructors (true, invoked during construction of the concrete subclass)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8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Activity (true or false)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abstract class must contain abstract method (false, but an abstract class cannot be instantiated using the new operator)</a:t>
            </a:r>
          </a:p>
          <a:p>
            <a:r>
              <a:rPr lang="en-US" dirty="0" smtClean="0"/>
              <a:t>A subclass can be abstract even if its superclass is concrete (true, e.g., Object is concrete, GeometricObject is abstract)</a:t>
            </a:r>
          </a:p>
          <a:p>
            <a:r>
              <a:rPr lang="en-US" dirty="0" smtClean="0"/>
              <a:t>An abstract class can be used as a data type (true, have seen this in generic programming example)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0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Abstract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1800285"/>
            <a:ext cx="6858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</a:t>
            </a:r>
            <a:r>
              <a:rPr lang="en-US" b="1" dirty="0"/>
              <a:t>abstract</a:t>
            </a:r>
            <a:r>
              <a:rPr lang="en-US" dirty="0"/>
              <a:t> class GeometricObject {</a:t>
            </a:r>
          </a:p>
          <a:p>
            <a:r>
              <a:rPr lang="en-US" dirty="0"/>
              <a:t>	private String color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	protected GeometricObject(){</a:t>
            </a:r>
          </a:p>
          <a:p>
            <a:r>
              <a:rPr lang="en-US" dirty="0"/>
              <a:t>		</a:t>
            </a:r>
            <a:r>
              <a:rPr lang="en-US" dirty="0" err="1"/>
              <a:t>this.color</a:t>
            </a:r>
            <a:r>
              <a:rPr lang="en-US" dirty="0"/>
              <a:t> = "yellow";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	protected GeometricObject(String color) {</a:t>
            </a:r>
          </a:p>
          <a:p>
            <a:r>
              <a:rPr lang="en-US" dirty="0"/>
              <a:t>		</a:t>
            </a:r>
            <a:r>
              <a:rPr lang="en-US" dirty="0" err="1"/>
              <a:t>this.color</a:t>
            </a:r>
            <a:r>
              <a:rPr lang="en-US" dirty="0"/>
              <a:t> = color;		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getColor</a:t>
            </a:r>
            <a:r>
              <a:rPr lang="en-US" dirty="0"/>
              <a:t>() {</a:t>
            </a:r>
          </a:p>
          <a:p>
            <a:r>
              <a:rPr lang="en-US" dirty="0"/>
              <a:t>		return color;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setColor</a:t>
            </a:r>
            <a:r>
              <a:rPr lang="en-US" dirty="0"/>
              <a:t>(String color) {</a:t>
            </a:r>
          </a:p>
          <a:p>
            <a:r>
              <a:rPr lang="en-US" dirty="0"/>
              <a:t>		</a:t>
            </a:r>
            <a:r>
              <a:rPr lang="en-US" dirty="0" err="1"/>
              <a:t>this.color</a:t>
            </a:r>
            <a:r>
              <a:rPr lang="en-US" dirty="0"/>
              <a:t> = color;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	public </a:t>
            </a:r>
            <a:r>
              <a:rPr lang="en-US" b="1" dirty="0"/>
              <a:t>abstract</a:t>
            </a:r>
            <a:r>
              <a:rPr lang="en-US" dirty="0"/>
              <a:t> double </a:t>
            </a:r>
            <a:r>
              <a:rPr lang="en-US" dirty="0" err="1"/>
              <a:t>getArea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791200" y="1981200"/>
            <a:ext cx="9906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791200" y="5867400"/>
            <a:ext cx="9906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67550" y="1796534"/>
            <a:ext cx="174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abstract class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96864" y="5638800"/>
            <a:ext cx="204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abstract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2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Cannot create instance of abstract class using the new operator</a:t>
            </a:r>
          </a:p>
          <a:p>
            <a:r>
              <a:rPr lang="en-US" dirty="0" smtClean="0"/>
              <a:t>An abstract method is defined without implementation</a:t>
            </a:r>
          </a:p>
          <a:p>
            <a:r>
              <a:rPr lang="en-US" dirty="0" smtClean="0"/>
              <a:t>Implementation provided by subclass</a:t>
            </a:r>
          </a:p>
          <a:p>
            <a:r>
              <a:rPr lang="en-US" dirty="0" smtClean="0"/>
              <a:t>A class that contains abstract methods must be defined as an abstract class</a:t>
            </a:r>
          </a:p>
          <a:p>
            <a:r>
              <a:rPr lang="en-US" b="1" dirty="0" smtClean="0"/>
              <a:t>Practical advantage of abstract class: generic programming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2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Generic Programming using</a:t>
            </a:r>
            <a:br>
              <a:rPr lang="en-US" dirty="0" smtClean="0"/>
            </a:br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21336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TestGeoObject</a:t>
            </a:r>
            <a:r>
              <a:rPr lang="en-US" dirty="0"/>
              <a:t> {</a:t>
            </a:r>
          </a:p>
          <a:p>
            <a:r>
              <a:rPr lang="en-US" dirty="0"/>
              <a:t>	public static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equalArea</a:t>
            </a:r>
            <a:r>
              <a:rPr lang="en-US" dirty="0"/>
              <a:t>(GeometricObject o1, GeometricObject o2){</a:t>
            </a:r>
          </a:p>
          <a:p>
            <a:r>
              <a:rPr lang="en-US" dirty="0"/>
              <a:t>		return o1.getArea() == o2.getArea();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static void main 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r>
              <a:rPr lang="en-US" dirty="0"/>
              <a:t>		Circle c = new Circle();</a:t>
            </a:r>
          </a:p>
          <a:p>
            <a:r>
              <a:rPr lang="en-US" dirty="0"/>
              <a:t>		</a:t>
            </a:r>
            <a:r>
              <a:rPr lang="en-US" dirty="0" err="1"/>
              <a:t>Rect</a:t>
            </a:r>
            <a:r>
              <a:rPr lang="en-US" dirty="0"/>
              <a:t> r = new </a:t>
            </a:r>
            <a:r>
              <a:rPr lang="en-US" dirty="0" err="1"/>
              <a:t>Rect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 </a:t>
            </a:r>
            <a:r>
              <a:rPr lang="en-US" dirty="0" err="1"/>
              <a:t>equalArea</a:t>
            </a:r>
            <a:r>
              <a:rPr lang="en-US" dirty="0"/>
              <a:t>(</a:t>
            </a:r>
            <a:r>
              <a:rPr lang="en-US" dirty="0" err="1"/>
              <a:t>r,c</a:t>
            </a:r>
            <a:r>
              <a:rPr lang="en-US" dirty="0"/>
              <a:t>));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851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Activity (true or false)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An abstract method cannot be contained in a concrete class </a:t>
            </a:r>
          </a:p>
          <a:p>
            <a:r>
              <a:rPr lang="en-US" dirty="0" smtClean="0"/>
              <a:t>2. A subclass of an abstract superclass does not need to implement all the abstract methods</a:t>
            </a:r>
          </a:p>
          <a:p>
            <a:r>
              <a:rPr lang="en-US" dirty="0" smtClean="0"/>
              <a:t>3. An abstract class can still define its constructors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0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Activity (true or false)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An abstract class must contain abstract method </a:t>
            </a:r>
          </a:p>
          <a:p>
            <a:r>
              <a:rPr lang="en-US" dirty="0" smtClean="0"/>
              <a:t>5. A subclass can be abstract even if its superclass is concrete </a:t>
            </a:r>
          </a:p>
          <a:p>
            <a:r>
              <a:rPr lang="en-US" dirty="0" smtClean="0"/>
              <a:t>6. An abstract class can be used as a </a:t>
            </a:r>
            <a:r>
              <a:rPr lang="en-US" smtClean="0"/>
              <a:t>data type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0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Interface is a class-like programming construct that contains only constants and abstract methods</a:t>
            </a:r>
          </a:p>
          <a:p>
            <a:r>
              <a:rPr lang="en-US" dirty="0" smtClean="0"/>
              <a:t>In many ways similar to abstract class, as we will see</a:t>
            </a:r>
          </a:p>
          <a:p>
            <a:r>
              <a:rPr lang="en-US" dirty="0" smtClean="0"/>
              <a:t>But its intent is to </a:t>
            </a:r>
            <a:r>
              <a:rPr lang="en-US" b="1" dirty="0" smtClean="0"/>
              <a:t>specify common behavior / characteristics</a:t>
            </a:r>
            <a:r>
              <a:rPr lang="en-US" dirty="0" smtClean="0"/>
              <a:t> of objects of related classes or unrelated classes, e.g., comparable, eatable,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7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1524000"/>
            <a:ext cx="7696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interface Eatable {</a:t>
            </a:r>
          </a:p>
          <a:p>
            <a:r>
              <a:rPr lang="en-US" dirty="0"/>
              <a:t>	public abstract String </a:t>
            </a:r>
            <a:r>
              <a:rPr lang="en-US" dirty="0" err="1"/>
              <a:t>howToEat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class Animal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class Chicken extends Animal implements Eatable {</a:t>
            </a:r>
          </a:p>
          <a:p>
            <a:r>
              <a:rPr lang="en-US" dirty="0"/>
              <a:t>	public String </a:t>
            </a:r>
            <a:r>
              <a:rPr lang="en-US" dirty="0" err="1"/>
              <a:t>howToEat</a:t>
            </a:r>
            <a:r>
              <a:rPr lang="en-US" dirty="0"/>
              <a:t>(){</a:t>
            </a:r>
          </a:p>
          <a:p>
            <a:r>
              <a:rPr lang="en-US" dirty="0"/>
              <a:t>		return "chicken: fry it";</a:t>
            </a:r>
          </a:p>
          <a:p>
            <a:r>
              <a:rPr lang="en-US" dirty="0"/>
              <a:t>	}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class Dog extends Animal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class Chocolate implements Eatable {</a:t>
            </a:r>
          </a:p>
          <a:p>
            <a:r>
              <a:rPr lang="en-US" dirty="0"/>
              <a:t>	public String </a:t>
            </a:r>
            <a:r>
              <a:rPr lang="en-US" dirty="0" err="1"/>
              <a:t>howToEat</a:t>
            </a:r>
            <a:r>
              <a:rPr lang="en-US" dirty="0"/>
              <a:t>() {</a:t>
            </a:r>
          </a:p>
          <a:p>
            <a:r>
              <a:rPr lang="en-US" dirty="0"/>
              <a:t>		return "chocolate: eat everyday";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211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4583</TotalTime>
  <Words>935</Words>
  <Application>Microsoft Macintosh PowerPoint</Application>
  <PresentationFormat>On-screen Show (4:3)</PresentationFormat>
  <Paragraphs>195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Introduction to Information Systems and Programming</vt:lpstr>
      <vt:lpstr>Abstract Class</vt:lpstr>
      <vt:lpstr>Example: Abstract Class</vt:lpstr>
      <vt:lpstr>Abstract Class</vt:lpstr>
      <vt:lpstr>Generic Programming using Abstract Class</vt:lpstr>
      <vt:lpstr>Cohort Activity (true or false)</vt:lpstr>
      <vt:lpstr>Cohort Activity (true or false)</vt:lpstr>
      <vt:lpstr>Interface</vt:lpstr>
      <vt:lpstr>Interface Example</vt:lpstr>
      <vt:lpstr>Interface</vt:lpstr>
      <vt:lpstr>Comparable Interface</vt:lpstr>
      <vt:lpstr>Comparable Interface</vt:lpstr>
      <vt:lpstr>Comparable interface example</vt:lpstr>
      <vt:lpstr>Comparable Interface</vt:lpstr>
      <vt:lpstr>Comparable Interface</vt:lpstr>
      <vt:lpstr>Comparator Interface</vt:lpstr>
      <vt:lpstr>Comparator Interface Example</vt:lpstr>
      <vt:lpstr>Abstract Class vs. Interface</vt:lpstr>
      <vt:lpstr>Abstract Class vs. Interface</vt:lpstr>
      <vt:lpstr>Abstract Class vs. Interface</vt:lpstr>
      <vt:lpstr>Java Collection Framework</vt:lpstr>
      <vt:lpstr>Cohort Activity</vt:lpstr>
      <vt:lpstr>Cohort Activity (true or false)</vt:lpstr>
      <vt:lpstr>Cohort Activity (true or false)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Cheung Ngai Man</dc:creator>
  <cp:lastModifiedBy>Ngai-Man (Man) Cheung</cp:lastModifiedBy>
  <cp:revision>193</cp:revision>
  <cp:lastPrinted>2013-09-24T02:20:24Z</cp:lastPrinted>
  <dcterms:created xsi:type="dcterms:W3CDTF">2006-08-16T00:00:00Z</dcterms:created>
  <dcterms:modified xsi:type="dcterms:W3CDTF">2017-09-26T00:23:32Z</dcterms:modified>
</cp:coreProperties>
</file>