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3" r:id="rId3"/>
    <p:sldId id="305" r:id="rId4"/>
    <p:sldId id="306" r:id="rId5"/>
    <p:sldId id="307" r:id="rId6"/>
    <p:sldId id="310" r:id="rId7"/>
    <p:sldId id="360" r:id="rId8"/>
    <p:sldId id="308" r:id="rId9"/>
    <p:sldId id="313" r:id="rId10"/>
    <p:sldId id="361" r:id="rId11"/>
    <p:sldId id="346" r:id="rId12"/>
    <p:sldId id="370" r:id="rId13"/>
    <p:sldId id="347" r:id="rId14"/>
    <p:sldId id="348" r:id="rId15"/>
    <p:sldId id="353" r:id="rId16"/>
    <p:sldId id="364" r:id="rId17"/>
    <p:sldId id="365" r:id="rId18"/>
    <p:sldId id="362" r:id="rId19"/>
    <p:sldId id="363" r:id="rId20"/>
    <p:sldId id="366" r:id="rId21"/>
    <p:sldId id="368" r:id="rId22"/>
    <p:sldId id="369" r:id="rId23"/>
    <p:sldId id="354" r:id="rId24"/>
    <p:sldId id="355" r:id="rId25"/>
    <p:sldId id="356" r:id="rId26"/>
    <p:sldId id="309" r:id="rId27"/>
    <p:sldId id="314" r:id="rId28"/>
    <p:sldId id="322" r:id="rId29"/>
    <p:sldId id="315" r:id="rId30"/>
    <p:sldId id="344" r:id="rId31"/>
    <p:sldId id="345" r:id="rId32"/>
    <p:sldId id="340" r:id="rId33"/>
    <p:sldId id="371" r:id="rId34"/>
    <p:sldId id="295" r:id="rId35"/>
    <p:sldId id="357" r:id="rId36"/>
    <p:sldId id="358" r:id="rId37"/>
    <p:sldId id="359" r:id="rId38"/>
    <p:sldId id="31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236"/>
      </p:cViewPr>
      <p:guideLst>
        <p:guide orient="horz" pos="2160"/>
        <p:guide pos="2880"/>
      </p:guideLst>
    </p:cSldViewPr>
  </p:slideViewPr>
  <p:notesTextViewPr>
    <p:cViewPr>
      <p:scale>
        <a:sx n="1" d="1"/>
        <a:sy n="1" d="1"/>
      </p:scale>
      <p:origin x="0" y="0"/>
    </p:cViewPr>
  </p:notesTextViewPr>
  <p:sorterViewPr>
    <p:cViewPr>
      <p:scale>
        <a:sx n="100" d="100"/>
        <a:sy n="100" d="100"/>
      </p:scale>
      <p:origin x="0" y="68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27B2C-92B1-4ED7-A558-811EA26BC9FD}"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AD1D8-435F-4D91-B0C7-2449BD41ACF1}" type="slidenum">
              <a:rPr lang="en-US" smtClean="0"/>
              <a:t>‹#›</a:t>
            </a:fld>
            <a:endParaRPr lang="en-US"/>
          </a:p>
        </p:txBody>
      </p:sp>
    </p:spTree>
    <p:extLst>
      <p:ext uri="{BB962C8B-B14F-4D97-AF65-F5344CB8AC3E}">
        <p14:creationId xmlns:p14="http://schemas.microsoft.com/office/powerpoint/2010/main" val="99740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D1D8-435F-4D91-B0C7-2449BD41ACF1}" type="slidenum">
              <a:rPr lang="en-US" smtClean="0"/>
              <a:t>20</a:t>
            </a:fld>
            <a:endParaRPr lang="en-US"/>
          </a:p>
        </p:txBody>
      </p:sp>
    </p:spTree>
    <p:extLst>
      <p:ext uri="{BB962C8B-B14F-4D97-AF65-F5344CB8AC3E}">
        <p14:creationId xmlns:p14="http://schemas.microsoft.com/office/powerpoint/2010/main" val="25268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333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1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24337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A2C19-A8E3-44CE-907A-282FBD0944B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6566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A2C19-A8E3-44CE-907A-282FBD0944B7}"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0517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A2C19-A8E3-44CE-907A-282FBD0944B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53320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A2C19-A8E3-44CE-907A-282FBD0944B7}" type="datetimeFigureOut">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32294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A2C19-A8E3-44CE-907A-282FBD0944B7}" type="datetimeFigureOut">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39840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2C19-A8E3-44CE-907A-282FBD0944B7}" type="datetimeFigureOut">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5621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63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6297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2C19-A8E3-44CE-907A-282FBD0944B7}" type="datetimeFigureOut">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04182-7D95-4608-A7C3-86F41CA5DC46}" type="slidenum">
              <a:rPr lang="en-US" smtClean="0"/>
              <a:t>‹#›</a:t>
            </a:fld>
            <a:endParaRPr lang="en-US"/>
          </a:p>
        </p:txBody>
      </p:sp>
    </p:spTree>
    <p:extLst>
      <p:ext uri="{BB962C8B-B14F-4D97-AF65-F5344CB8AC3E}">
        <p14:creationId xmlns:p14="http://schemas.microsoft.com/office/powerpoint/2010/main" val="208186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oracle.com/javase/tutorial/essential/excep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1470025"/>
          </a:xfrm>
        </p:spPr>
        <p:txBody>
          <a:bodyPr>
            <a:normAutofit fontScale="90000"/>
          </a:bodyPr>
          <a:lstStyle/>
          <a:p>
            <a:r>
              <a:rPr lang="en-US" dirty="0" smtClean="0"/>
              <a:t>Introduction to Information Systems and Programming (ISTD 50.001)</a:t>
            </a:r>
            <a:endParaRPr lang="en-US" dirty="0"/>
          </a:p>
        </p:txBody>
      </p:sp>
      <p:sp>
        <p:nvSpPr>
          <p:cNvPr id="3" name="Subtitle 2"/>
          <p:cNvSpPr>
            <a:spLocks noGrp="1"/>
          </p:cNvSpPr>
          <p:nvPr>
            <p:ph type="subTitle" idx="1"/>
          </p:nvPr>
        </p:nvSpPr>
        <p:spPr>
          <a:xfrm>
            <a:off x="1295400" y="3657600"/>
            <a:ext cx="6400800" cy="838200"/>
          </a:xfrm>
        </p:spPr>
        <p:txBody>
          <a:bodyPr/>
          <a:lstStyle/>
          <a:p>
            <a:r>
              <a:rPr lang="en-US" dirty="0" smtClean="0"/>
              <a:t>Exception Handling</a:t>
            </a:r>
            <a:endParaRPr lang="en-US" dirty="0"/>
          </a:p>
        </p:txBody>
      </p:sp>
    </p:spTree>
    <p:extLst>
      <p:ext uri="{BB962C8B-B14F-4D97-AF65-F5344CB8AC3E}">
        <p14:creationId xmlns:p14="http://schemas.microsoft.com/office/powerpoint/2010/main" val="3638764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0"/>
            <a:ext cx="913311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762000" y="2895600"/>
            <a:ext cx="8229600" cy="685800"/>
          </a:xfrm>
        </p:spPr>
        <p:txBody>
          <a:bodyPr>
            <a:normAutofit fontScale="90000"/>
          </a:bodyPr>
          <a:lstStyle/>
          <a:p>
            <a:pPr marL="0" indent="0"/>
            <a:r>
              <a:rPr lang="en-US" dirty="0"/>
              <a:t/>
            </a:r>
            <a:br>
              <a:rPr lang="en-US" dirty="0"/>
            </a:br>
            <a:r>
              <a:rPr lang="en-US" u="sng" dirty="0"/>
              <a:t>Result: Runtime Error</a:t>
            </a:r>
          </a:p>
        </p:txBody>
      </p:sp>
    </p:spTree>
    <p:extLst>
      <p:ext uri="{BB962C8B-B14F-4D97-AF65-F5344CB8AC3E}">
        <p14:creationId xmlns:p14="http://schemas.microsoft.com/office/powerpoint/2010/main" val="3454466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1BD0FFB6-2D54-4CD1-8C92-B90239ED1B35}" type="slidenum">
              <a:rPr lang="en-US" altLang="en-US" sz="1800"/>
              <a:pPr eaLnBrk="1" hangingPunct="1"/>
              <a:t>11</a:t>
            </a:fld>
            <a:endParaRPr lang="en-US" altLang="en-US" sz="1800"/>
          </a:p>
        </p:txBody>
      </p:sp>
      <p:sp>
        <p:nvSpPr>
          <p:cNvPr id="21509" name="Rectangle 2"/>
          <p:cNvSpPr>
            <a:spLocks noGrp="1" noChangeArrowheads="1"/>
          </p:cNvSpPr>
          <p:nvPr>
            <p:ph type="title"/>
          </p:nvPr>
        </p:nvSpPr>
        <p:spPr>
          <a:xfrm>
            <a:off x="685800" y="76200"/>
            <a:ext cx="7772400" cy="1143000"/>
          </a:xfrm>
        </p:spPr>
        <p:txBody>
          <a:bodyPr>
            <a:normAutofit fontScale="90000"/>
          </a:bodyPr>
          <a:lstStyle/>
          <a:p>
            <a:pPr eaLnBrk="1" hangingPunct="1"/>
            <a:r>
              <a:rPr lang="en-US" altLang="en-US" b="1" dirty="0" smtClean="0"/>
              <a:t>What Happens When Exceptions Occur</a:t>
            </a:r>
          </a:p>
        </p:txBody>
      </p:sp>
      <p:sp>
        <p:nvSpPr>
          <p:cNvPr id="21510" name="Rectangle 3"/>
          <p:cNvSpPr>
            <a:spLocks noGrp="1" noChangeArrowheads="1"/>
          </p:cNvSpPr>
          <p:nvPr>
            <p:ph type="body" idx="1"/>
          </p:nvPr>
        </p:nvSpPr>
        <p:spPr>
          <a:xfrm>
            <a:off x="228600" y="1371600"/>
            <a:ext cx="8686800" cy="4876800"/>
          </a:xfrm>
        </p:spPr>
        <p:txBody>
          <a:bodyPr/>
          <a:lstStyle/>
          <a:p>
            <a:pPr eaLnBrk="1" hangingPunct="1">
              <a:lnSpc>
                <a:spcPct val="90000"/>
              </a:lnSpc>
            </a:pPr>
            <a:r>
              <a:rPr lang="en-US" altLang="en-US" sz="2800" dirty="0" smtClean="0"/>
              <a:t>If an exception is thrown then the normal flow of control of a program halts</a:t>
            </a:r>
          </a:p>
          <a:p>
            <a:pPr eaLnBrk="1" hangingPunct="1">
              <a:lnSpc>
                <a:spcPct val="90000"/>
              </a:lnSpc>
            </a:pPr>
            <a:r>
              <a:rPr lang="en-US" altLang="en-US" sz="2800" dirty="0" smtClean="0"/>
              <a:t>Instead of executing the regular statements the Java Runtime System starts to search for a matching catch block</a:t>
            </a:r>
          </a:p>
          <a:p>
            <a:pPr eaLnBrk="1" hangingPunct="1">
              <a:lnSpc>
                <a:spcPct val="90000"/>
              </a:lnSpc>
            </a:pPr>
            <a:r>
              <a:rPr lang="en-US" altLang="en-US" sz="2800" dirty="0" smtClean="0"/>
              <a:t>The first matching catch block based on data type is executed</a:t>
            </a:r>
          </a:p>
          <a:p>
            <a:pPr eaLnBrk="1" hangingPunct="1">
              <a:lnSpc>
                <a:spcPct val="90000"/>
              </a:lnSpc>
            </a:pPr>
            <a:r>
              <a:rPr lang="en-US" altLang="en-US" sz="2800" dirty="0" smtClean="0"/>
              <a:t>When the catch block code is completed the program does not "go back" to where the exception occurred. </a:t>
            </a:r>
          </a:p>
          <a:p>
            <a:pPr lvl="1" eaLnBrk="1" hangingPunct="1">
              <a:lnSpc>
                <a:spcPct val="90000"/>
              </a:lnSpc>
            </a:pPr>
            <a:r>
              <a:rPr lang="en-US" altLang="en-US" sz="2400" dirty="0" smtClean="0"/>
              <a:t>It finds the next regular statement after the catch block</a:t>
            </a:r>
          </a:p>
          <a:p>
            <a:pPr eaLnBrk="1" hangingPunct="1">
              <a:lnSpc>
                <a:spcPct val="90000"/>
              </a:lnSpc>
            </a:pPr>
            <a:endParaRPr lang="en-US" altLang="en-US" sz="2800" dirty="0" smtClean="0"/>
          </a:p>
        </p:txBody>
      </p:sp>
    </p:spTree>
    <p:extLst>
      <p:ext uri="{BB962C8B-B14F-4D97-AF65-F5344CB8AC3E}">
        <p14:creationId xmlns:p14="http://schemas.microsoft.com/office/powerpoint/2010/main" val="76012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B872E787-D7F0-4A9B-BFC2-83C9D3AD0CDB}" type="slidenum">
              <a:rPr lang="en-US" altLang="en-US" sz="1800"/>
              <a:pPr eaLnBrk="1" hangingPunct="1"/>
              <a:t>12</a:t>
            </a:fld>
            <a:endParaRPr lang="en-US" altLang="en-US" sz="1800"/>
          </a:p>
        </p:txBody>
      </p:sp>
      <p:sp>
        <p:nvSpPr>
          <p:cNvPr id="7173" name="Rectangle 2"/>
          <p:cNvSpPr>
            <a:spLocks noGrp="1" noChangeArrowheads="1"/>
          </p:cNvSpPr>
          <p:nvPr>
            <p:ph type="title"/>
          </p:nvPr>
        </p:nvSpPr>
        <p:spPr/>
        <p:txBody>
          <a:bodyPr>
            <a:normAutofit/>
          </a:bodyPr>
          <a:lstStyle/>
          <a:p>
            <a:pPr eaLnBrk="1" hangingPunct="1"/>
            <a:r>
              <a:rPr lang="en-US" altLang="en-US" b="1" dirty="0" smtClean="0"/>
              <a:t>How an Exception is Created</a:t>
            </a:r>
          </a:p>
        </p:txBody>
      </p:sp>
      <p:sp>
        <p:nvSpPr>
          <p:cNvPr id="7174" name="Rectangle 3"/>
          <p:cNvSpPr>
            <a:spLocks noGrp="1" noChangeArrowheads="1"/>
          </p:cNvSpPr>
          <p:nvPr>
            <p:ph type="body" idx="1"/>
          </p:nvPr>
        </p:nvSpPr>
        <p:spPr/>
        <p:txBody>
          <a:bodyPr/>
          <a:lstStyle/>
          <a:p>
            <a:pPr eaLnBrk="1" hangingPunct="1"/>
            <a:r>
              <a:rPr lang="en-US" altLang="en-US" smtClean="0"/>
              <a:t>As a program runs, if a situation occurs that is handled by exceptions then an Exception is </a:t>
            </a:r>
            <a:r>
              <a:rPr lang="en-US" altLang="en-US" i="1" smtClean="0"/>
              <a:t>thrown.</a:t>
            </a:r>
          </a:p>
          <a:p>
            <a:pPr lvl="1" eaLnBrk="1" hangingPunct="1"/>
            <a:r>
              <a:rPr lang="en-US" altLang="en-US" smtClean="0"/>
              <a:t>An Exception object of the proper type is created</a:t>
            </a:r>
          </a:p>
          <a:p>
            <a:pPr lvl="1" eaLnBrk="1" hangingPunct="1"/>
            <a:r>
              <a:rPr lang="en-US" altLang="en-US" smtClean="0"/>
              <a:t>flow of control is transferred from the current block of code to code that can handle or deal with the exception</a:t>
            </a:r>
          </a:p>
          <a:p>
            <a:pPr lvl="1" eaLnBrk="1" hangingPunct="1"/>
            <a:r>
              <a:rPr lang="en-US" altLang="en-US" smtClean="0"/>
              <a:t>the normal flow of the program stops and error handling code takes over (if it exists.)</a:t>
            </a:r>
          </a:p>
        </p:txBody>
      </p:sp>
    </p:spTree>
    <p:extLst>
      <p:ext uri="{BB962C8B-B14F-4D97-AF65-F5344CB8AC3E}">
        <p14:creationId xmlns:p14="http://schemas.microsoft.com/office/powerpoint/2010/main" val="214546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9C450FE4-DDCC-416F-B735-F6011FA27DCA}" type="slidenum">
              <a:rPr lang="en-US" altLang="en-US" sz="1800"/>
              <a:pPr eaLnBrk="1" hangingPunct="1"/>
              <a:t>13</a:t>
            </a:fld>
            <a:endParaRPr lang="en-US" altLang="en-US" sz="1800"/>
          </a:p>
        </p:txBody>
      </p:sp>
      <p:sp>
        <p:nvSpPr>
          <p:cNvPr id="16389" name="Rectangle 2"/>
          <p:cNvSpPr>
            <a:spLocks noGrp="1" noChangeArrowheads="1"/>
          </p:cNvSpPr>
          <p:nvPr>
            <p:ph type="title"/>
          </p:nvPr>
        </p:nvSpPr>
        <p:spPr/>
        <p:txBody>
          <a:bodyPr/>
          <a:lstStyle/>
          <a:p>
            <a:pPr eaLnBrk="1" hangingPunct="1"/>
            <a:r>
              <a:rPr lang="en-US" altLang="en-US" b="1" dirty="0" smtClean="0"/>
              <a:t>Using </a:t>
            </a:r>
            <a:r>
              <a:rPr lang="en-US" altLang="en-US" dirty="0" smtClean="0">
                <a:latin typeface="Courier New" pitchFamily="49" charset="0"/>
              </a:rPr>
              <a:t>try-catch</a:t>
            </a:r>
            <a:r>
              <a:rPr lang="en-US" altLang="en-US" b="1" dirty="0" smtClean="0"/>
              <a:t> Blocks</a:t>
            </a:r>
          </a:p>
        </p:txBody>
      </p:sp>
      <p:sp>
        <p:nvSpPr>
          <p:cNvPr id="16390" name="Rectangle 3"/>
          <p:cNvSpPr>
            <a:spLocks noGrp="1" noChangeArrowheads="1"/>
          </p:cNvSpPr>
          <p:nvPr>
            <p:ph type="body" idx="1"/>
          </p:nvPr>
        </p:nvSpPr>
        <p:spPr/>
        <p:txBody>
          <a:bodyPr>
            <a:normAutofit lnSpcReduction="10000"/>
          </a:bodyPr>
          <a:lstStyle/>
          <a:p>
            <a:pPr eaLnBrk="1" hangingPunct="1"/>
            <a:r>
              <a:rPr lang="en-US" altLang="en-US" dirty="0" smtClean="0"/>
              <a:t>If you want to handle the a checked exception locally then use the keywords </a:t>
            </a:r>
            <a:r>
              <a:rPr lang="en-US" altLang="en-US" dirty="0" smtClean="0">
                <a:latin typeface="Courier New" pitchFamily="49" charset="0"/>
              </a:rPr>
              <a:t>try</a:t>
            </a:r>
            <a:r>
              <a:rPr lang="en-US" altLang="en-US" dirty="0" smtClean="0"/>
              <a:t> and </a:t>
            </a:r>
            <a:r>
              <a:rPr lang="en-US" altLang="en-US" dirty="0" smtClean="0">
                <a:latin typeface="Courier New" pitchFamily="49" charset="0"/>
              </a:rPr>
              <a:t>catch</a:t>
            </a:r>
          </a:p>
          <a:p>
            <a:pPr eaLnBrk="1" hangingPunct="1"/>
            <a:r>
              <a:rPr lang="en-US" altLang="en-US" dirty="0" smtClean="0"/>
              <a:t>the code that could cause an exception is placed in a block of code preceded by the keyword </a:t>
            </a:r>
            <a:r>
              <a:rPr lang="en-US" altLang="en-US" dirty="0" smtClean="0">
                <a:latin typeface="Courier New" pitchFamily="49" charset="0"/>
              </a:rPr>
              <a:t>try</a:t>
            </a:r>
          </a:p>
          <a:p>
            <a:pPr eaLnBrk="1" hangingPunct="1"/>
            <a:r>
              <a:rPr lang="en-US" altLang="en-US" dirty="0" smtClean="0"/>
              <a:t>the code that will handle the exception if it occurs is placed in a block of code preceded by the keyword </a:t>
            </a:r>
            <a:r>
              <a:rPr lang="en-US" altLang="en-US" dirty="0" smtClean="0">
                <a:latin typeface="Courier New" pitchFamily="49" charset="0"/>
              </a:rPr>
              <a:t>catch</a:t>
            </a:r>
          </a:p>
        </p:txBody>
      </p:sp>
    </p:spTree>
    <p:extLst>
      <p:ext uri="{BB962C8B-B14F-4D97-AF65-F5344CB8AC3E}">
        <p14:creationId xmlns:p14="http://schemas.microsoft.com/office/powerpoint/2010/main" val="1239826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F05724BB-E7CB-4D03-90F0-87E494022A3D}" type="slidenum">
              <a:rPr lang="en-US" altLang="en-US" sz="1800"/>
              <a:pPr eaLnBrk="1" hangingPunct="1"/>
              <a:t>14</a:t>
            </a:fld>
            <a:endParaRPr lang="en-US" altLang="en-US" sz="1800"/>
          </a:p>
        </p:txBody>
      </p:sp>
      <p:sp>
        <p:nvSpPr>
          <p:cNvPr id="18437" name="Rectangle 2"/>
          <p:cNvSpPr>
            <a:spLocks noGrp="1" noChangeArrowheads="1"/>
          </p:cNvSpPr>
          <p:nvPr>
            <p:ph type="title"/>
          </p:nvPr>
        </p:nvSpPr>
        <p:spPr/>
        <p:txBody>
          <a:bodyPr/>
          <a:lstStyle/>
          <a:p>
            <a:r>
              <a:rPr lang="en-US" altLang="en-US" b="1" dirty="0" smtClean="0"/>
              <a:t>How </a:t>
            </a:r>
            <a:r>
              <a:rPr lang="en-US" altLang="en-US" dirty="0" smtClean="0">
                <a:latin typeface="Courier New" pitchFamily="49" charset="0"/>
              </a:rPr>
              <a:t>try</a:t>
            </a:r>
            <a:r>
              <a:rPr lang="en-US" altLang="en-US" b="1" dirty="0" smtClean="0"/>
              <a:t> and </a:t>
            </a:r>
            <a:r>
              <a:rPr lang="en-US" altLang="en-US" dirty="0" smtClean="0">
                <a:latin typeface="Courier New" pitchFamily="49" charset="0"/>
              </a:rPr>
              <a:t>catch </a:t>
            </a:r>
            <a:r>
              <a:rPr lang="en-US" altLang="en-US" b="1" dirty="0" smtClean="0"/>
              <a:t>work</a:t>
            </a:r>
            <a:endParaRPr lang="en-US" altLang="en-US" dirty="0" smtClean="0">
              <a:latin typeface="Courier New" pitchFamily="49" charset="0"/>
            </a:endParaRPr>
          </a:p>
        </p:txBody>
      </p:sp>
      <p:sp>
        <p:nvSpPr>
          <p:cNvPr id="18438" name="Rectangle 3"/>
          <p:cNvSpPr>
            <a:spLocks noGrp="1" noChangeArrowheads="1"/>
          </p:cNvSpPr>
          <p:nvPr>
            <p:ph type="body" idx="1"/>
          </p:nvPr>
        </p:nvSpPr>
        <p:spPr/>
        <p:txBody>
          <a:bodyPr>
            <a:normAutofit/>
          </a:bodyPr>
          <a:lstStyle/>
          <a:p>
            <a:pPr eaLnBrk="1" hangingPunct="1"/>
            <a:r>
              <a:rPr lang="en-US" altLang="en-US" dirty="0" smtClean="0"/>
              <a:t>Code that could cause an exception is placed in a try block</a:t>
            </a:r>
          </a:p>
          <a:p>
            <a:pPr lvl="1" eaLnBrk="1" hangingPunct="1"/>
            <a:r>
              <a:rPr lang="en-US" altLang="en-US" sz="2400" dirty="0" smtClean="0"/>
              <a:t>the statements are all included in one try block.</a:t>
            </a:r>
          </a:p>
          <a:p>
            <a:pPr eaLnBrk="1" hangingPunct="1"/>
            <a:r>
              <a:rPr lang="en-US" altLang="en-US" dirty="0" smtClean="0"/>
              <a:t>Each try block must have 1 or more associated catch blocks</a:t>
            </a:r>
          </a:p>
          <a:p>
            <a:pPr lvl="1" eaLnBrk="1" hangingPunct="1"/>
            <a:r>
              <a:rPr lang="en-US" altLang="en-US" sz="2400" dirty="0" smtClean="0"/>
              <a:t>The catch block is also called the </a:t>
            </a:r>
            <a:r>
              <a:rPr lang="en-US" altLang="en-US" sz="2400" dirty="0" smtClean="0">
                <a:solidFill>
                  <a:srgbClr val="FF0000"/>
                </a:solidFill>
              </a:rPr>
              <a:t>exception handler </a:t>
            </a:r>
            <a:r>
              <a:rPr lang="en-US" altLang="en-US" sz="2400" dirty="0" smtClean="0"/>
              <a:t>because it is here that we handle the error. </a:t>
            </a:r>
          </a:p>
        </p:txBody>
      </p:sp>
    </p:spTree>
    <p:extLst>
      <p:ext uri="{BB962C8B-B14F-4D97-AF65-F5344CB8AC3E}">
        <p14:creationId xmlns:p14="http://schemas.microsoft.com/office/powerpoint/2010/main" val="2615690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B2A845A-5D21-4BF3-A6C6-EA8EBB7D37D9}" type="slidenum">
              <a:rPr lang="en-US" altLang="en-US" sz="1800"/>
              <a:pPr eaLnBrk="1" hangingPunct="1"/>
              <a:t>15</a:t>
            </a:fld>
            <a:endParaRPr lang="en-US" altLang="en-US" sz="1800"/>
          </a:p>
        </p:txBody>
      </p:sp>
      <p:sp>
        <p:nvSpPr>
          <p:cNvPr id="14341" name="Rectangle 2"/>
          <p:cNvSpPr>
            <a:spLocks noGrp="1" noChangeArrowheads="1"/>
          </p:cNvSpPr>
          <p:nvPr>
            <p:ph type="title"/>
          </p:nvPr>
        </p:nvSpPr>
        <p:spPr>
          <a:xfrm>
            <a:off x="381000" y="32657"/>
            <a:ext cx="8305800" cy="1143000"/>
          </a:xfrm>
        </p:spPr>
        <p:txBody>
          <a:bodyPr/>
          <a:lstStyle/>
          <a:p>
            <a:r>
              <a:rPr lang="en-US" altLang="en-US" b="1" dirty="0"/>
              <a:t>The </a:t>
            </a:r>
            <a:r>
              <a:rPr lang="en-US" altLang="en-US" dirty="0" smtClean="0">
                <a:latin typeface="Courier New" panose="02070309020205020404" pitchFamily="49" charset="0"/>
                <a:cs typeface="Courier New" panose="02070309020205020404" pitchFamily="49" charset="0"/>
              </a:rPr>
              <a:t>finally</a:t>
            </a:r>
            <a:r>
              <a:rPr lang="en-US" altLang="en-US" b="1" dirty="0" smtClean="0"/>
              <a:t> </a:t>
            </a:r>
            <a:r>
              <a:rPr lang="en-US" altLang="en-US" b="1" dirty="0"/>
              <a:t>Block</a:t>
            </a:r>
          </a:p>
        </p:txBody>
      </p:sp>
      <p:sp>
        <p:nvSpPr>
          <p:cNvPr id="14342" name="Rectangle 3"/>
          <p:cNvSpPr>
            <a:spLocks noGrp="1" noChangeArrowheads="1"/>
          </p:cNvSpPr>
          <p:nvPr>
            <p:ph type="body" idx="1"/>
          </p:nvPr>
        </p:nvSpPr>
        <p:spPr>
          <a:xfrm>
            <a:off x="304800" y="1371600"/>
            <a:ext cx="8610600" cy="5486400"/>
          </a:xfrm>
        </p:spPr>
        <p:txBody>
          <a:bodyPr>
            <a:normAutofit fontScale="92500"/>
          </a:bodyPr>
          <a:lstStyle/>
          <a:p>
            <a:r>
              <a:rPr lang="en-US" altLang="en-US" dirty="0" smtClean="0"/>
              <a:t>The </a:t>
            </a:r>
            <a:r>
              <a:rPr lang="en-US" altLang="en-US" dirty="0">
                <a:latin typeface="Courier New" panose="02070309020205020404" pitchFamily="49" charset="0"/>
                <a:cs typeface="Courier New" panose="02070309020205020404" pitchFamily="49" charset="0"/>
              </a:rPr>
              <a:t>finally</a:t>
            </a:r>
            <a:r>
              <a:rPr lang="en-US" altLang="en-US" dirty="0"/>
              <a:t> block follows a try block or a catch block. A </a:t>
            </a:r>
            <a:r>
              <a:rPr lang="en-US" altLang="en-US" dirty="0">
                <a:latin typeface="Courier New" panose="02070309020205020404" pitchFamily="49" charset="0"/>
                <a:cs typeface="Courier New" panose="02070309020205020404" pitchFamily="49" charset="0"/>
              </a:rPr>
              <a:t>finally</a:t>
            </a:r>
            <a:r>
              <a:rPr lang="en-US" altLang="en-US" dirty="0"/>
              <a:t> </a:t>
            </a:r>
            <a:r>
              <a:rPr lang="en-US" altLang="en-US" dirty="0" smtClean="0"/>
              <a:t>block </a:t>
            </a:r>
            <a:r>
              <a:rPr lang="en-US" altLang="en-US" dirty="0"/>
              <a:t>of code </a:t>
            </a:r>
            <a:r>
              <a:rPr lang="en-US" altLang="en-US" u="sng" dirty="0"/>
              <a:t>always executes</a:t>
            </a:r>
            <a:r>
              <a:rPr lang="en-US" altLang="en-US" dirty="0"/>
              <a:t>, irrespective of occurrence of an </a:t>
            </a:r>
            <a:r>
              <a:rPr lang="en-US" altLang="en-US" dirty="0" smtClean="0"/>
              <a:t>Exception</a:t>
            </a:r>
            <a:endParaRPr lang="en-US" altLang="en-US" dirty="0"/>
          </a:p>
          <a:p>
            <a:r>
              <a:rPr lang="en-US" altLang="en-US" dirty="0"/>
              <a:t>Using a </a:t>
            </a:r>
            <a:r>
              <a:rPr lang="en-US" altLang="en-US" dirty="0">
                <a:latin typeface="Courier New" panose="02070309020205020404" pitchFamily="49" charset="0"/>
                <a:cs typeface="Courier New" panose="02070309020205020404" pitchFamily="49" charset="0"/>
              </a:rPr>
              <a:t>finally</a:t>
            </a:r>
            <a:r>
              <a:rPr lang="en-US" altLang="en-US" dirty="0"/>
              <a:t> </a:t>
            </a:r>
            <a:r>
              <a:rPr lang="en-US" altLang="en-US" dirty="0" smtClean="0"/>
              <a:t>block </a:t>
            </a:r>
            <a:r>
              <a:rPr lang="en-US" altLang="en-US" dirty="0"/>
              <a:t>allows you to run any cleanup-type statements that you want to execute, no matter what happens in the protected </a:t>
            </a:r>
            <a:r>
              <a:rPr lang="en-US" altLang="en-US" dirty="0" smtClean="0"/>
              <a:t>code</a:t>
            </a:r>
            <a:endParaRPr lang="en-US" altLang="en-US" dirty="0"/>
          </a:p>
          <a:p>
            <a:r>
              <a:rPr lang="en-US" altLang="en-US" dirty="0"/>
              <a:t>A </a:t>
            </a:r>
            <a:r>
              <a:rPr lang="en-US" altLang="en-US" dirty="0">
                <a:latin typeface="Courier New" panose="02070309020205020404" pitchFamily="49" charset="0"/>
                <a:cs typeface="Courier New" panose="02070309020205020404" pitchFamily="49" charset="0"/>
              </a:rPr>
              <a:t>finally</a:t>
            </a:r>
            <a:r>
              <a:rPr lang="en-US" altLang="en-US" dirty="0"/>
              <a:t> </a:t>
            </a:r>
            <a:r>
              <a:rPr lang="en-US" altLang="en-US" dirty="0" smtClean="0"/>
              <a:t>block </a:t>
            </a:r>
            <a:r>
              <a:rPr lang="en-US" altLang="en-US" dirty="0"/>
              <a:t>appears at the end of the catch </a:t>
            </a:r>
            <a:r>
              <a:rPr lang="en-US" altLang="en-US" dirty="0" smtClean="0"/>
              <a:t>blocks</a:t>
            </a:r>
          </a:p>
          <a:p>
            <a:r>
              <a:rPr lang="en-US" altLang="en-US" dirty="0" smtClean="0"/>
              <a:t>The </a:t>
            </a:r>
            <a:r>
              <a:rPr lang="en-US" altLang="en-US" dirty="0" smtClean="0">
                <a:latin typeface="Courier New" panose="02070309020205020404" pitchFamily="49" charset="0"/>
                <a:cs typeface="Courier New" panose="02070309020205020404" pitchFamily="49" charset="0"/>
              </a:rPr>
              <a:t>finally</a:t>
            </a:r>
            <a:r>
              <a:rPr lang="en-US" altLang="en-US" dirty="0" smtClean="0"/>
              <a:t> block is optional, but recommended</a:t>
            </a:r>
            <a:endParaRPr lang="en-US" altLang="en-US" dirty="0"/>
          </a:p>
          <a:p>
            <a:pPr eaLnBrk="1" hangingPunct="1"/>
            <a:endParaRPr lang="en-US" altLang="en-US" dirty="0" smtClean="0"/>
          </a:p>
        </p:txBody>
      </p:sp>
    </p:spTree>
    <p:extLst>
      <p:ext uri="{BB962C8B-B14F-4D97-AF65-F5344CB8AC3E}">
        <p14:creationId xmlns:p14="http://schemas.microsoft.com/office/powerpoint/2010/main" val="85731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276600"/>
            <a:ext cx="41148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2657"/>
            <a:ext cx="8229600" cy="1143000"/>
          </a:xfrm>
        </p:spPr>
        <p:txBody>
          <a:bodyPr/>
          <a:lstStyle/>
          <a:p>
            <a:r>
              <a:rPr lang="en-US" dirty="0" smtClean="0"/>
              <a:t>Solution - checked exceptions</a:t>
            </a:r>
            <a:endParaRPr lang="en-US" dirty="0"/>
          </a:p>
        </p:txBody>
      </p:sp>
      <p:sp>
        <p:nvSpPr>
          <p:cNvPr id="3" name="Content Placeholder 2"/>
          <p:cNvSpPr>
            <a:spLocks noGrp="1"/>
          </p:cNvSpPr>
          <p:nvPr>
            <p:ph idx="1"/>
          </p:nvPr>
        </p:nvSpPr>
        <p:spPr>
          <a:xfrm>
            <a:off x="1600200" y="1143000"/>
            <a:ext cx="6172200" cy="5334000"/>
          </a:xfrm>
        </p:spPr>
        <p:txBody>
          <a:bodyPr>
            <a:normAutofit fontScale="47500" lnSpcReduction="20000"/>
          </a:bodyPr>
          <a:lstStyle/>
          <a:p>
            <a:pPr marL="0" indent="0">
              <a:buNone/>
            </a:pPr>
            <a:r>
              <a:rPr lang="en-US" dirty="0"/>
              <a:t/>
            </a:r>
            <a:br>
              <a:rPr lang="en-US" dirty="0"/>
            </a:br>
            <a:r>
              <a:rPr lang="en-US" sz="4000" b="1" dirty="0"/>
              <a:t>import </a:t>
            </a:r>
            <a:r>
              <a:rPr lang="en-US" sz="4000" dirty="0" err="1"/>
              <a:t>java.io.File</a:t>
            </a:r>
            <a:r>
              <a:rPr lang="en-US" sz="4000" dirty="0"/>
              <a:t>;</a:t>
            </a:r>
            <a:br>
              <a:rPr lang="en-US" sz="4000" dirty="0"/>
            </a:br>
            <a:r>
              <a:rPr lang="en-US" sz="4000" b="1" dirty="0"/>
              <a:t>import </a:t>
            </a:r>
            <a:r>
              <a:rPr lang="en-US" sz="4000" dirty="0" err="1"/>
              <a:t>java.io.FileNotFoundException</a:t>
            </a:r>
            <a:r>
              <a:rPr lang="en-US" sz="4000" dirty="0"/>
              <a:t>;</a:t>
            </a:r>
            <a:br>
              <a:rPr lang="en-US" sz="4000" dirty="0"/>
            </a:br>
            <a:r>
              <a:rPr lang="en-US" sz="4000" b="1" dirty="0"/>
              <a:t>import </a:t>
            </a:r>
            <a:r>
              <a:rPr lang="en-US" sz="4000" dirty="0" err="1"/>
              <a:t>java.io.FileReader</a:t>
            </a:r>
            <a:r>
              <a:rPr lang="en-US" sz="4000" dirty="0" smtClean="0"/>
              <a:t>;</a:t>
            </a:r>
          </a:p>
          <a:p>
            <a:pPr marL="0" indent="0">
              <a:buNone/>
            </a:pPr>
            <a:endParaRPr lang="en-US" sz="4000" b="1" dirty="0"/>
          </a:p>
          <a:p>
            <a:pPr marL="0" indent="0">
              <a:buNone/>
            </a:pPr>
            <a:r>
              <a:rPr lang="en-US" sz="4000" b="1" dirty="0" smtClean="0"/>
              <a:t>public </a:t>
            </a:r>
            <a:r>
              <a:rPr lang="en-US" sz="4000" b="1" dirty="0"/>
              <a:t>class </a:t>
            </a:r>
            <a:r>
              <a:rPr lang="en-US" sz="4000" dirty="0" err="1"/>
              <a:t>DemoExceptions</a:t>
            </a:r>
            <a:r>
              <a:rPr lang="en-US" sz="4000" dirty="0"/>
              <a:t> {</a:t>
            </a:r>
            <a:br>
              <a:rPr lang="en-US" sz="4000" dirty="0"/>
            </a:br>
            <a:r>
              <a:rPr lang="en-US" sz="4000" dirty="0"/>
              <a:t>    </a:t>
            </a:r>
            <a:r>
              <a:rPr lang="en-US" sz="4000" b="1" dirty="0"/>
              <a:t>public static void </a:t>
            </a:r>
            <a:r>
              <a:rPr lang="en-US" sz="4000" dirty="0"/>
              <a:t>main (String[] </a:t>
            </a:r>
            <a:r>
              <a:rPr lang="en-US" sz="4000" dirty="0" err="1"/>
              <a:t>args</a:t>
            </a:r>
            <a:r>
              <a:rPr lang="en-US" sz="4000" dirty="0"/>
              <a:t>) {</a:t>
            </a:r>
            <a:br>
              <a:rPr lang="en-US" sz="4000" dirty="0"/>
            </a:br>
            <a:r>
              <a:rPr lang="en-US" sz="4000" dirty="0"/>
              <a:t>        </a:t>
            </a:r>
            <a:r>
              <a:rPr lang="en-US" sz="4000" dirty="0" err="1"/>
              <a:t>System.</a:t>
            </a:r>
            <a:r>
              <a:rPr lang="en-US" sz="4000" b="1" i="1" dirty="0" err="1"/>
              <a:t>out</a:t>
            </a:r>
            <a:r>
              <a:rPr lang="en-US" sz="4000" dirty="0" err="1"/>
              <a:t>.println</a:t>
            </a:r>
            <a:r>
              <a:rPr lang="en-US" sz="4000" dirty="0"/>
              <a:t>(</a:t>
            </a:r>
            <a:r>
              <a:rPr lang="en-US" sz="4000" b="1" dirty="0"/>
              <a:t>"In </a:t>
            </a:r>
            <a:r>
              <a:rPr lang="en-US" sz="4000" b="1" dirty="0" err="1"/>
              <a:t>DemoExceptions</a:t>
            </a:r>
            <a:r>
              <a:rPr lang="en-US" sz="4000" b="1" dirty="0"/>
              <a:t>"</a:t>
            </a:r>
            <a:r>
              <a:rPr lang="en-US" sz="4000" dirty="0"/>
              <a:t>);</a:t>
            </a:r>
            <a:br>
              <a:rPr lang="en-US" sz="4000" dirty="0"/>
            </a:br>
            <a:r>
              <a:rPr lang="en-US" sz="4000" dirty="0"/>
              <a:t>    </a:t>
            </a:r>
            <a:r>
              <a:rPr lang="en-US" sz="4000" dirty="0" smtClean="0"/>
              <a:t>   </a:t>
            </a:r>
            <a:r>
              <a:rPr lang="en-US" sz="4000" b="1" dirty="0" smtClean="0">
                <a:solidFill>
                  <a:srgbClr val="FF0000"/>
                </a:solidFill>
              </a:rPr>
              <a:t>try</a:t>
            </a:r>
            <a:r>
              <a:rPr lang="en-US" sz="4000" b="1" dirty="0" smtClean="0"/>
              <a:t> </a:t>
            </a:r>
            <a:r>
              <a:rPr lang="en-US" sz="4000" dirty="0"/>
              <a:t>{</a:t>
            </a:r>
            <a:br>
              <a:rPr lang="en-US" sz="4000" dirty="0"/>
            </a:br>
            <a:r>
              <a:rPr lang="en-US" sz="4000" dirty="0"/>
              <a:t>        </a:t>
            </a:r>
            <a:r>
              <a:rPr lang="en-US" sz="4000" dirty="0" smtClean="0"/>
              <a:t>      File </a:t>
            </a:r>
            <a:r>
              <a:rPr lang="en-US" sz="4000" dirty="0" err="1"/>
              <a:t>file</a:t>
            </a:r>
            <a:r>
              <a:rPr lang="en-US" sz="4000" dirty="0"/>
              <a:t> = </a:t>
            </a:r>
            <a:r>
              <a:rPr lang="en-US" sz="4000" b="1" dirty="0"/>
              <a:t>new </a:t>
            </a:r>
            <a:r>
              <a:rPr lang="en-US" sz="4000" dirty="0"/>
              <a:t>File(</a:t>
            </a:r>
            <a:r>
              <a:rPr lang="en-US" sz="4000" b="1" dirty="0"/>
              <a:t>"e:\\</a:t>
            </a:r>
            <a:r>
              <a:rPr lang="en-US" sz="4000" b="1" dirty="0" smtClean="0"/>
              <a:t>ubunturef.pdf</a:t>
            </a:r>
            <a:r>
              <a:rPr lang="en-US" sz="4000" b="1" dirty="0"/>
              <a:t>"</a:t>
            </a:r>
            <a:r>
              <a:rPr lang="en-US" sz="4000" dirty="0"/>
              <a:t>);</a:t>
            </a:r>
            <a:br>
              <a:rPr lang="en-US" sz="4000" dirty="0"/>
            </a:br>
            <a:r>
              <a:rPr lang="en-US" sz="4000" dirty="0"/>
              <a:t>        </a:t>
            </a:r>
            <a:r>
              <a:rPr lang="en-US" sz="4000" dirty="0" smtClean="0"/>
              <a:t>      </a:t>
            </a:r>
            <a:r>
              <a:rPr lang="en-US" sz="4000" dirty="0" err="1" smtClean="0"/>
              <a:t>FileReader</a:t>
            </a:r>
            <a:r>
              <a:rPr lang="en-US" sz="4000" dirty="0" smtClean="0"/>
              <a:t> </a:t>
            </a:r>
            <a:r>
              <a:rPr lang="en-US" sz="4000" dirty="0" err="1"/>
              <a:t>fr</a:t>
            </a:r>
            <a:r>
              <a:rPr lang="en-US" sz="4000" dirty="0"/>
              <a:t> = </a:t>
            </a:r>
            <a:r>
              <a:rPr lang="en-US" sz="4000" b="1" dirty="0"/>
              <a:t>new </a:t>
            </a:r>
            <a:r>
              <a:rPr lang="en-US" sz="4000" dirty="0" err="1"/>
              <a:t>FileReader</a:t>
            </a:r>
            <a:r>
              <a:rPr lang="en-US" sz="4000" dirty="0"/>
              <a:t>(file);</a:t>
            </a:r>
            <a:br>
              <a:rPr lang="en-US" sz="4000" dirty="0"/>
            </a:br>
            <a:r>
              <a:rPr lang="en-US" sz="4000" dirty="0"/>
              <a:t>    </a:t>
            </a:r>
            <a:r>
              <a:rPr lang="en-US" sz="4000" dirty="0" smtClean="0"/>
              <a:t>         }</a:t>
            </a:r>
            <a:r>
              <a:rPr lang="en-US" sz="4000" dirty="0"/>
              <a:t/>
            </a:r>
            <a:br>
              <a:rPr lang="en-US" sz="4000" dirty="0"/>
            </a:br>
            <a:r>
              <a:rPr lang="en-US" sz="4000" dirty="0"/>
              <a:t>    </a:t>
            </a:r>
            <a:r>
              <a:rPr lang="en-US" sz="4000" dirty="0" smtClean="0"/>
              <a:t>   </a:t>
            </a:r>
            <a:r>
              <a:rPr lang="en-US" sz="4000" b="1" dirty="0" smtClean="0">
                <a:solidFill>
                  <a:srgbClr val="FF0000"/>
                </a:solidFill>
              </a:rPr>
              <a:t>catch </a:t>
            </a:r>
            <a:r>
              <a:rPr lang="en-US" sz="4000" dirty="0"/>
              <a:t>(</a:t>
            </a:r>
            <a:r>
              <a:rPr lang="en-US" sz="4000" dirty="0" err="1"/>
              <a:t>FileNotFoundException</a:t>
            </a:r>
            <a:r>
              <a:rPr lang="en-US" sz="4000" dirty="0"/>
              <a:t> ex) {</a:t>
            </a:r>
            <a:br>
              <a:rPr lang="en-US" sz="4000" dirty="0"/>
            </a:br>
            <a:r>
              <a:rPr lang="en-US" sz="4000" dirty="0"/>
              <a:t>       </a:t>
            </a:r>
            <a:r>
              <a:rPr lang="en-US" sz="4000" dirty="0" smtClean="0"/>
              <a:t>       </a:t>
            </a:r>
            <a:r>
              <a:rPr lang="en-US" sz="4000" dirty="0" err="1"/>
              <a:t>System.</a:t>
            </a:r>
            <a:r>
              <a:rPr lang="en-US" sz="4000" b="1" i="1" dirty="0" err="1"/>
              <a:t>out</a:t>
            </a:r>
            <a:r>
              <a:rPr lang="en-US" sz="4000" dirty="0" err="1"/>
              <a:t>.println</a:t>
            </a:r>
            <a:r>
              <a:rPr lang="en-US" sz="4000" dirty="0"/>
              <a:t>(</a:t>
            </a:r>
            <a:r>
              <a:rPr lang="en-US" sz="4000" b="1" dirty="0"/>
              <a:t>"In exception handler."</a:t>
            </a:r>
            <a:r>
              <a:rPr lang="en-US" sz="4000" dirty="0"/>
              <a:t>);</a:t>
            </a:r>
            <a:br>
              <a:rPr lang="en-US" sz="4000" dirty="0"/>
            </a:br>
            <a:r>
              <a:rPr lang="en-US" sz="4000" dirty="0"/>
              <a:t>        </a:t>
            </a:r>
            <a:r>
              <a:rPr lang="en-US" sz="4000" dirty="0" smtClean="0"/>
              <a:t>      </a:t>
            </a:r>
            <a:r>
              <a:rPr lang="en-US" sz="4000" dirty="0" err="1" smtClean="0"/>
              <a:t>System.out.println</a:t>
            </a:r>
            <a:r>
              <a:rPr lang="en-US" sz="4000" dirty="0" smtClean="0"/>
              <a:t>(ex</a:t>
            </a:r>
            <a:r>
              <a:rPr lang="en-US" sz="4000" dirty="0"/>
              <a:t>);</a:t>
            </a:r>
            <a:r>
              <a:rPr lang="en-US" sz="4000" i="1" dirty="0"/>
              <a:t/>
            </a:r>
            <a:br>
              <a:rPr lang="en-US" sz="4000" i="1" dirty="0"/>
            </a:br>
            <a:r>
              <a:rPr lang="en-US" sz="4000" i="1" dirty="0"/>
              <a:t>    </a:t>
            </a:r>
            <a:r>
              <a:rPr lang="en-US" sz="4000" i="1" dirty="0" smtClean="0"/>
              <a:t>     </a:t>
            </a:r>
            <a:r>
              <a:rPr lang="en-US" sz="4000" dirty="0" smtClean="0"/>
              <a:t>}</a:t>
            </a:r>
            <a:r>
              <a:rPr lang="en-US" sz="4000" dirty="0"/>
              <a:t/>
            </a:r>
            <a:br>
              <a:rPr lang="en-US" sz="4000" dirty="0"/>
            </a:br>
            <a:r>
              <a:rPr lang="en-US" sz="4000" dirty="0"/>
              <a:t>   </a:t>
            </a:r>
            <a:r>
              <a:rPr lang="en-US" sz="4000" dirty="0" smtClean="0"/>
              <a:t>   </a:t>
            </a:r>
            <a:r>
              <a:rPr lang="en-US" sz="4000" b="1" dirty="0">
                <a:solidFill>
                  <a:srgbClr val="FF0000"/>
                </a:solidFill>
              </a:rPr>
              <a:t>finally</a:t>
            </a:r>
            <a:r>
              <a:rPr lang="en-US" sz="4000" b="1" dirty="0"/>
              <a:t> </a:t>
            </a:r>
            <a:r>
              <a:rPr lang="en-US" sz="4000" dirty="0"/>
              <a:t>{</a:t>
            </a:r>
            <a:br>
              <a:rPr lang="en-US" sz="4000" dirty="0"/>
            </a:br>
            <a:r>
              <a:rPr lang="en-US" sz="4000" dirty="0"/>
              <a:t>        </a:t>
            </a:r>
            <a:r>
              <a:rPr lang="en-US" sz="4000" dirty="0" err="1"/>
              <a:t>System.</a:t>
            </a:r>
            <a:r>
              <a:rPr lang="en-US" sz="4000" b="1" i="1" dirty="0" err="1"/>
              <a:t>out</a:t>
            </a:r>
            <a:r>
              <a:rPr lang="en-US" sz="4000" dirty="0" err="1"/>
              <a:t>.println</a:t>
            </a:r>
            <a:r>
              <a:rPr lang="en-US" sz="4000" dirty="0"/>
              <a:t>(</a:t>
            </a:r>
            <a:r>
              <a:rPr lang="en-US" sz="4000" b="1" dirty="0"/>
              <a:t>"In Finally"</a:t>
            </a:r>
            <a:r>
              <a:rPr lang="en-US" sz="4000" dirty="0"/>
              <a:t>);</a:t>
            </a:r>
            <a:br>
              <a:rPr lang="en-US" sz="4000" dirty="0"/>
            </a:br>
            <a:r>
              <a:rPr lang="en-US" sz="4000" dirty="0"/>
              <a:t>    </a:t>
            </a:r>
            <a:r>
              <a:rPr lang="en-US" sz="4000" dirty="0" smtClean="0"/>
              <a:t>    }</a:t>
            </a:r>
            <a:r>
              <a:rPr lang="en-US" sz="4000" dirty="0"/>
              <a:t/>
            </a:r>
            <a:br>
              <a:rPr lang="en-US" sz="4000" dirty="0"/>
            </a:br>
            <a:r>
              <a:rPr lang="en-US" sz="4000" dirty="0"/>
              <a:t>    }</a:t>
            </a:r>
            <a:br>
              <a:rPr lang="en-US" sz="4000" dirty="0"/>
            </a:br>
            <a:r>
              <a:rPr lang="en-US" sz="4000" dirty="0"/>
              <a:t>}</a:t>
            </a:r>
            <a:br>
              <a:rPr lang="en-US" sz="4000" dirty="0"/>
            </a:br>
            <a:endParaRPr lang="en-US" sz="4000" dirty="0"/>
          </a:p>
        </p:txBody>
      </p:sp>
    </p:spTree>
    <p:extLst>
      <p:ext uri="{BB962C8B-B14F-4D97-AF65-F5344CB8AC3E}">
        <p14:creationId xmlns:p14="http://schemas.microsoft.com/office/powerpoint/2010/main" val="3499807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checked exceptions</a:t>
            </a:r>
            <a:endParaRPr lang="en-US" dirty="0"/>
          </a:p>
        </p:txBody>
      </p:sp>
      <p:sp>
        <p:nvSpPr>
          <p:cNvPr id="3" name="Content Placeholder 2"/>
          <p:cNvSpPr>
            <a:spLocks noGrp="1"/>
          </p:cNvSpPr>
          <p:nvPr>
            <p:ph idx="1"/>
          </p:nvPr>
        </p:nvSpPr>
        <p:spPr>
          <a:xfrm>
            <a:off x="457200" y="1447800"/>
            <a:ext cx="8534400" cy="4525963"/>
          </a:xfrm>
        </p:spPr>
        <p:txBody>
          <a:bodyPr>
            <a:normAutofit/>
          </a:bodyPr>
          <a:lstStyle/>
          <a:p>
            <a:pPr marL="0" indent="0">
              <a:buNone/>
            </a:pPr>
            <a:r>
              <a:rPr lang="en-US" sz="2000" b="1" dirty="0" smtClean="0"/>
              <a:t>Result (when file exists):</a:t>
            </a:r>
          </a:p>
          <a:p>
            <a:pPr marL="0" indent="0">
              <a:buNone/>
            </a:pPr>
            <a:r>
              <a:rPr lang="en-US" sz="2000" dirty="0" smtClean="0"/>
              <a:t>In </a:t>
            </a:r>
            <a:r>
              <a:rPr lang="en-US" sz="2000" dirty="0" err="1"/>
              <a:t>DemoExceptions</a:t>
            </a:r>
            <a:endParaRPr lang="en-US" sz="2000" dirty="0"/>
          </a:p>
          <a:p>
            <a:pPr marL="0" indent="0">
              <a:buNone/>
            </a:pPr>
            <a:r>
              <a:rPr lang="en-US" sz="2000" dirty="0"/>
              <a:t>In Finally</a:t>
            </a:r>
          </a:p>
          <a:p>
            <a:pPr marL="0" indent="0">
              <a:buNone/>
            </a:pPr>
            <a:r>
              <a:rPr lang="en-US" sz="2000" dirty="0" smtClean="0">
                <a:solidFill>
                  <a:srgbClr val="0070C0"/>
                </a:solidFill>
              </a:rPr>
              <a:t>Process finished </a:t>
            </a:r>
            <a:r>
              <a:rPr lang="en-US" sz="2000" dirty="0">
                <a:solidFill>
                  <a:srgbClr val="0070C0"/>
                </a:solidFill>
              </a:rPr>
              <a:t>with exit code </a:t>
            </a:r>
            <a:r>
              <a:rPr lang="en-US" sz="2000" dirty="0" smtClean="0">
                <a:solidFill>
                  <a:srgbClr val="0070C0"/>
                </a:solidFill>
              </a:rPr>
              <a:t>0</a:t>
            </a:r>
          </a:p>
          <a:p>
            <a:pPr marL="0" indent="0">
              <a:buNone/>
            </a:pPr>
            <a:endParaRPr lang="en-US" sz="2000" dirty="0">
              <a:solidFill>
                <a:srgbClr val="0070C0"/>
              </a:solidFill>
            </a:endParaRPr>
          </a:p>
          <a:p>
            <a:pPr marL="0" indent="0">
              <a:buNone/>
            </a:pPr>
            <a:r>
              <a:rPr lang="en-US" sz="2000" b="1" dirty="0"/>
              <a:t>Result (when file </a:t>
            </a:r>
            <a:r>
              <a:rPr lang="en-US" sz="2000" b="1" dirty="0" smtClean="0"/>
              <a:t>doesn’t exist):</a:t>
            </a:r>
            <a:endParaRPr lang="en-US" sz="2000" b="1" dirty="0"/>
          </a:p>
          <a:p>
            <a:pPr marL="0" indent="0">
              <a:buNone/>
            </a:pPr>
            <a:r>
              <a:rPr lang="en-US" sz="2000" dirty="0" smtClean="0"/>
              <a:t>In </a:t>
            </a:r>
            <a:r>
              <a:rPr lang="en-US" sz="2000" dirty="0" err="1"/>
              <a:t>DemoExceptions</a:t>
            </a:r>
            <a:endParaRPr lang="en-US" sz="2000" dirty="0"/>
          </a:p>
          <a:p>
            <a:pPr marL="0" indent="0">
              <a:buNone/>
            </a:pPr>
            <a:r>
              <a:rPr lang="en-US" sz="2000" dirty="0"/>
              <a:t>In exception handler</a:t>
            </a:r>
            <a:r>
              <a:rPr lang="en-US" sz="2000" dirty="0" smtClean="0"/>
              <a:t>.</a:t>
            </a:r>
          </a:p>
          <a:p>
            <a:pPr marL="0" indent="0">
              <a:buNone/>
            </a:pPr>
            <a:r>
              <a:rPr lang="en-US" sz="2000" dirty="0" err="1"/>
              <a:t>java.io.FileNotFoundException</a:t>
            </a:r>
            <a:r>
              <a:rPr lang="en-US" sz="2000" dirty="0"/>
              <a:t>: e:\ubunturef4444.pdf (The system cannot find the file specified</a:t>
            </a:r>
            <a:r>
              <a:rPr lang="en-US" sz="2000" dirty="0" smtClean="0"/>
              <a:t>)</a:t>
            </a:r>
            <a:endParaRPr lang="en-US" sz="2000" dirty="0"/>
          </a:p>
          <a:p>
            <a:pPr marL="0" indent="0">
              <a:buNone/>
            </a:pPr>
            <a:r>
              <a:rPr lang="en-US" sz="2000" dirty="0"/>
              <a:t>In </a:t>
            </a:r>
            <a:r>
              <a:rPr lang="en-US" sz="2000" dirty="0" smtClean="0"/>
              <a:t>Finally</a:t>
            </a:r>
          </a:p>
          <a:p>
            <a:pPr marL="0" indent="0">
              <a:buNone/>
            </a:pPr>
            <a:r>
              <a:rPr lang="en-US" sz="2000" dirty="0">
                <a:solidFill>
                  <a:srgbClr val="0070C0"/>
                </a:solidFill>
              </a:rPr>
              <a:t>Process finished with exit code 0</a:t>
            </a:r>
          </a:p>
          <a:p>
            <a:pPr marL="0" indent="0">
              <a:buNone/>
            </a:pPr>
            <a:endParaRPr lang="en-US" sz="2000" dirty="0"/>
          </a:p>
          <a:p>
            <a:pPr marL="0" indent="0">
              <a:buNone/>
            </a:pPr>
            <a:endParaRPr lang="en-US" sz="2000" dirty="0">
              <a:solidFill>
                <a:srgbClr val="0070C0"/>
              </a:solidFill>
            </a:endParaRPr>
          </a:p>
        </p:txBody>
      </p:sp>
    </p:spTree>
    <p:extLst>
      <p:ext uri="{BB962C8B-B14F-4D97-AF65-F5344CB8AC3E}">
        <p14:creationId xmlns:p14="http://schemas.microsoft.com/office/powerpoint/2010/main" val="3982300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1143000"/>
          </a:xfrm>
        </p:spPr>
        <p:txBody>
          <a:bodyPr/>
          <a:lstStyle/>
          <a:p>
            <a:r>
              <a:rPr lang="en-US" dirty="0" smtClean="0"/>
              <a:t>Solution - unchecked exceptions</a:t>
            </a:r>
            <a:endParaRPr lang="en-US" dirty="0"/>
          </a:p>
        </p:txBody>
      </p:sp>
      <p:sp>
        <p:nvSpPr>
          <p:cNvPr id="3" name="Content Placeholder 2"/>
          <p:cNvSpPr>
            <a:spLocks noGrp="1"/>
          </p:cNvSpPr>
          <p:nvPr>
            <p:ph idx="1"/>
          </p:nvPr>
        </p:nvSpPr>
        <p:spPr>
          <a:xfrm>
            <a:off x="228600" y="990600"/>
            <a:ext cx="8915400" cy="5334000"/>
          </a:xfrm>
        </p:spPr>
        <p:txBody>
          <a:bodyPr>
            <a:noAutofit/>
          </a:bodyPr>
          <a:lstStyle/>
          <a:p>
            <a:pPr marL="0" indent="0">
              <a:buNone/>
            </a:pPr>
            <a:r>
              <a:rPr lang="en-US" sz="2000" b="1" dirty="0" smtClean="0"/>
              <a:t>public </a:t>
            </a:r>
            <a:r>
              <a:rPr lang="en-US" sz="2000" b="1" dirty="0"/>
              <a:t>class </a:t>
            </a:r>
            <a:r>
              <a:rPr lang="en-US" sz="2000" dirty="0" err="1"/>
              <a:t>ArrayBounds</a:t>
            </a:r>
            <a:r>
              <a:rPr lang="en-US" sz="2000" dirty="0"/>
              <a:t> {</a:t>
            </a:r>
            <a:br>
              <a:rPr lang="en-US" sz="2000" dirty="0"/>
            </a:br>
            <a:r>
              <a:rPr lang="en-US" sz="2000" dirty="0"/>
              <a:t>    </a:t>
            </a:r>
            <a:r>
              <a:rPr lang="en-US" sz="2000" b="1" dirty="0"/>
              <a:t>public static void </a:t>
            </a:r>
            <a:r>
              <a:rPr lang="en-US" sz="2000" dirty="0"/>
              <a:t>main (String[] </a:t>
            </a:r>
            <a:r>
              <a:rPr lang="en-US" sz="2000" dirty="0" err="1"/>
              <a:t>args</a:t>
            </a:r>
            <a:r>
              <a:rPr lang="en-US" sz="2000" dirty="0"/>
              <a:t>) {</a:t>
            </a:r>
            <a:br>
              <a:rPr lang="en-US" sz="2000" dirty="0"/>
            </a:br>
            <a:r>
              <a:rPr lang="en-US" sz="2000" dirty="0"/>
              <a:t>        </a:t>
            </a:r>
            <a:r>
              <a:rPr lang="en-US" sz="2000" dirty="0" err="1"/>
              <a:t>System.out.println</a:t>
            </a:r>
            <a:r>
              <a:rPr lang="en-US" sz="2000" dirty="0"/>
              <a:t>(</a:t>
            </a:r>
            <a:r>
              <a:rPr lang="en-US" sz="2000" b="1" dirty="0"/>
              <a:t>"In Array Bounds demo. "</a:t>
            </a:r>
            <a:r>
              <a:rPr lang="en-US" sz="2000" dirty="0"/>
              <a:t>);</a:t>
            </a:r>
            <a:br>
              <a:rPr lang="en-US" sz="2000" dirty="0"/>
            </a:br>
            <a:r>
              <a:rPr lang="en-US" sz="2000" dirty="0"/>
              <a:t>        </a:t>
            </a:r>
            <a:r>
              <a:rPr lang="en-US" sz="2000" b="1" dirty="0" err="1"/>
              <a:t>int</a:t>
            </a:r>
            <a:r>
              <a:rPr lang="en-US" sz="2000" dirty="0"/>
              <a:t>[] a = {1,2,3};</a:t>
            </a:r>
            <a:br>
              <a:rPr lang="en-US" sz="2000" dirty="0"/>
            </a:br>
            <a:r>
              <a:rPr lang="en-US" sz="2000" dirty="0"/>
              <a:t>        </a:t>
            </a:r>
            <a:r>
              <a:rPr lang="en-US" sz="2000" b="1" dirty="0">
                <a:solidFill>
                  <a:srgbClr val="FF0000"/>
                </a:solidFill>
              </a:rPr>
              <a:t>try</a:t>
            </a:r>
            <a:r>
              <a:rPr lang="en-US" sz="2000" b="1" dirty="0"/>
              <a:t> </a:t>
            </a:r>
            <a:r>
              <a:rPr lang="en-US" sz="2000" dirty="0"/>
              <a:t>{</a:t>
            </a:r>
            <a:br>
              <a:rPr lang="en-US" sz="2000" dirty="0"/>
            </a:br>
            <a:r>
              <a:rPr lang="en-US" sz="2000" dirty="0"/>
              <a:t>            </a:t>
            </a:r>
            <a:r>
              <a:rPr lang="en-US" sz="2000" dirty="0" err="1"/>
              <a:t>System.out.println</a:t>
            </a:r>
            <a:r>
              <a:rPr lang="en-US" sz="2000" dirty="0"/>
              <a:t>(a[3]);</a:t>
            </a:r>
            <a:br>
              <a:rPr lang="en-US" sz="2000" dirty="0"/>
            </a:br>
            <a:r>
              <a:rPr lang="en-US" sz="2000" dirty="0"/>
              <a:t>        }</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a:t>ArrayIndexOutOfBoundsException</a:t>
            </a:r>
            <a:r>
              <a:rPr lang="en-US" sz="2000" dirty="0"/>
              <a:t> ex) {</a:t>
            </a:r>
            <a:br>
              <a:rPr lang="en-US" sz="2000" dirty="0"/>
            </a:br>
            <a:r>
              <a:rPr lang="en-US" sz="2000" dirty="0"/>
              <a:t>            </a:t>
            </a:r>
            <a:r>
              <a:rPr lang="en-US" sz="2000" dirty="0" err="1"/>
              <a:t>System.out.println</a:t>
            </a:r>
            <a:r>
              <a:rPr lang="en-US" sz="2000" dirty="0"/>
              <a:t>(</a:t>
            </a:r>
            <a:r>
              <a:rPr lang="en-US" sz="2000" b="1" dirty="0"/>
              <a:t>"Attempt to access array element " </a:t>
            </a:r>
            <a:r>
              <a:rPr lang="en-US" sz="2000" dirty="0"/>
              <a:t>+</a:t>
            </a:r>
            <a:br>
              <a:rPr lang="en-US" sz="2000" dirty="0"/>
            </a:br>
            <a:r>
              <a:rPr lang="en-US" sz="2000" dirty="0"/>
              <a:t>                    </a:t>
            </a:r>
            <a:r>
              <a:rPr lang="en-US" sz="2000" b="1" dirty="0"/>
              <a:t>"that is out of bounds."</a:t>
            </a:r>
            <a:r>
              <a:rPr lang="en-US" sz="2000" dirty="0"/>
              <a:t>);</a:t>
            </a:r>
            <a:br>
              <a:rPr lang="en-US" sz="2000" dirty="0"/>
            </a:br>
            <a:r>
              <a:rPr lang="en-US" sz="2000" dirty="0"/>
              <a:t>            </a:t>
            </a:r>
            <a:r>
              <a:rPr lang="en-US" sz="2000" dirty="0" err="1"/>
              <a:t>System.out.println</a:t>
            </a:r>
            <a:r>
              <a:rPr lang="en-US" sz="2000" dirty="0"/>
              <a:t>(ex);</a:t>
            </a:r>
            <a:br>
              <a:rPr lang="en-US" sz="2000" dirty="0"/>
            </a:br>
            <a:r>
              <a:rPr lang="en-US" sz="2000" dirty="0"/>
              <a:t>        }</a:t>
            </a:r>
            <a:br>
              <a:rPr lang="en-US" sz="2000" dirty="0"/>
            </a:br>
            <a:r>
              <a:rPr lang="en-US" sz="2000" dirty="0"/>
              <a:t>        </a:t>
            </a:r>
            <a:r>
              <a:rPr lang="en-US" sz="2000" b="1" dirty="0">
                <a:solidFill>
                  <a:srgbClr val="FF0000"/>
                </a:solidFill>
              </a:rPr>
              <a:t>finally</a:t>
            </a:r>
            <a:r>
              <a:rPr lang="en-US" sz="2000" b="1" dirty="0"/>
              <a:t> </a:t>
            </a:r>
            <a:r>
              <a:rPr lang="en-US" sz="2000" dirty="0"/>
              <a:t>{</a:t>
            </a:r>
            <a:br>
              <a:rPr lang="en-US" sz="2000" dirty="0"/>
            </a:br>
            <a:r>
              <a:rPr lang="en-US" sz="2000" dirty="0"/>
              <a:t>            </a:t>
            </a:r>
            <a:r>
              <a:rPr lang="en-US" sz="2000" dirty="0" err="1"/>
              <a:t>System.out.println</a:t>
            </a:r>
            <a:r>
              <a:rPr lang="en-US" sz="2000" dirty="0"/>
              <a:t>(</a:t>
            </a:r>
            <a:r>
              <a:rPr lang="en-US" sz="2000" b="1" dirty="0"/>
              <a:t>"In finally block."</a:t>
            </a:r>
            <a:r>
              <a:rPr lang="en-US" sz="2000" dirty="0"/>
              <a:t>);</a:t>
            </a:r>
            <a:br>
              <a:rPr lang="en-US" sz="2000" dirty="0"/>
            </a:br>
            <a:r>
              <a:rPr lang="en-US" sz="2000" dirty="0"/>
              <a:t>        }</a:t>
            </a:r>
            <a:br>
              <a:rPr lang="en-US" sz="2000" dirty="0"/>
            </a:br>
            <a:r>
              <a:rPr lang="en-US" sz="2000" dirty="0"/>
              <a:t>        </a:t>
            </a:r>
            <a:r>
              <a:rPr lang="en-US" sz="2000" dirty="0" err="1"/>
              <a:t>System.out.println</a:t>
            </a:r>
            <a:r>
              <a:rPr lang="en-US" sz="2000" dirty="0"/>
              <a:t>(</a:t>
            </a:r>
            <a:r>
              <a:rPr lang="en-US" sz="2000" b="1" dirty="0"/>
              <a:t>"Continue with normal execution."</a:t>
            </a:r>
            <a:r>
              <a:rPr lang="en-US" sz="2000" dirty="0"/>
              <a:t>);</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4277986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164175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are exceptions?</a:t>
            </a:r>
          </a:p>
          <a:p>
            <a:r>
              <a:rPr lang="en-US" dirty="0" smtClean="0"/>
              <a:t>Why they are useful?</a:t>
            </a:r>
          </a:p>
          <a:p>
            <a:r>
              <a:rPr lang="en-US" dirty="0" smtClean="0"/>
              <a:t>Different types </a:t>
            </a:r>
            <a:r>
              <a:rPr lang="en-US" dirty="0"/>
              <a:t>of </a:t>
            </a:r>
            <a:r>
              <a:rPr lang="en-US" dirty="0" smtClean="0"/>
              <a:t>exceptions</a:t>
            </a:r>
          </a:p>
          <a:p>
            <a:r>
              <a:rPr lang="en-US" dirty="0" smtClean="0"/>
              <a:t>Handling </a:t>
            </a:r>
            <a:r>
              <a:rPr lang="en-US" dirty="0"/>
              <a:t>of exceptions</a:t>
            </a:r>
          </a:p>
          <a:p>
            <a:r>
              <a:rPr lang="en-US" dirty="0" smtClean="0"/>
              <a:t>Throwing exceptions</a:t>
            </a:r>
          </a:p>
          <a:p>
            <a:r>
              <a:rPr lang="en-US" dirty="0" smtClean="0"/>
              <a:t>Catching multiple exceptions</a:t>
            </a:r>
          </a:p>
          <a:p>
            <a:r>
              <a:rPr lang="en-US" dirty="0"/>
              <a:t>User defined </a:t>
            </a:r>
            <a:r>
              <a:rPr lang="en-US" dirty="0" smtClean="0"/>
              <a:t>exceptions</a:t>
            </a:r>
          </a:p>
          <a:p>
            <a:r>
              <a:rPr lang="en-US" dirty="0" smtClean="0"/>
              <a:t>Exceptions from nested call hierarchies</a:t>
            </a:r>
            <a:endParaRPr lang="en-US" dirty="0"/>
          </a:p>
        </p:txBody>
      </p:sp>
    </p:spTree>
    <p:extLst>
      <p:ext uri="{BB962C8B-B14F-4D97-AF65-F5344CB8AC3E}">
        <p14:creationId xmlns:p14="http://schemas.microsoft.com/office/powerpoint/2010/main" val="419521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24302B0B-D002-4480-BA01-077426ABD9B5}" type="slidenum">
              <a:rPr lang="en-US" altLang="en-US" sz="1800"/>
              <a:pPr eaLnBrk="1" hangingPunct="1"/>
              <a:t>20</a:t>
            </a:fld>
            <a:endParaRPr lang="en-US" altLang="en-US" sz="1800"/>
          </a:p>
        </p:txBody>
      </p:sp>
      <p:sp>
        <p:nvSpPr>
          <p:cNvPr id="20485" name="Rectangle 2"/>
          <p:cNvSpPr>
            <a:spLocks noGrp="1" noChangeArrowheads="1"/>
          </p:cNvSpPr>
          <p:nvPr>
            <p:ph type="title"/>
          </p:nvPr>
        </p:nvSpPr>
        <p:spPr/>
        <p:txBody>
          <a:bodyPr/>
          <a:lstStyle/>
          <a:p>
            <a:pPr eaLnBrk="1" hangingPunct="1"/>
            <a:r>
              <a:rPr lang="en-US" altLang="en-US" dirty="0" smtClean="0"/>
              <a:t> </a:t>
            </a:r>
            <a:r>
              <a:rPr lang="en-US" altLang="en-US" dirty="0" smtClean="0">
                <a:latin typeface="Courier New" pitchFamily="49" charset="0"/>
              </a:rPr>
              <a:t>catch</a:t>
            </a:r>
            <a:r>
              <a:rPr lang="en-US" altLang="en-US" dirty="0" smtClean="0"/>
              <a:t> </a:t>
            </a:r>
            <a:r>
              <a:rPr lang="en-US" altLang="en-US" b="1" dirty="0" smtClean="0"/>
              <a:t>– further details</a:t>
            </a:r>
          </a:p>
        </p:txBody>
      </p:sp>
      <p:sp>
        <p:nvSpPr>
          <p:cNvPr id="20486" name="Rectangle 3"/>
          <p:cNvSpPr>
            <a:spLocks noGrp="1" noChangeArrowheads="1"/>
          </p:cNvSpPr>
          <p:nvPr>
            <p:ph type="body" idx="1"/>
          </p:nvPr>
        </p:nvSpPr>
        <p:spPr/>
        <p:txBody>
          <a:bodyPr>
            <a:normAutofit/>
          </a:bodyPr>
          <a:lstStyle/>
          <a:p>
            <a:pPr eaLnBrk="1" hangingPunct="1"/>
            <a:r>
              <a:rPr lang="en-US" altLang="en-US" dirty="0" smtClean="0"/>
              <a:t>Every </a:t>
            </a:r>
            <a:r>
              <a:rPr lang="en-US" altLang="en-US" dirty="0" smtClean="0">
                <a:latin typeface="Courier New" pitchFamily="49" charset="0"/>
              </a:rPr>
              <a:t>try</a:t>
            </a:r>
            <a:r>
              <a:rPr lang="en-US" altLang="en-US" dirty="0" smtClean="0"/>
              <a:t> block must have at least one corresponding </a:t>
            </a:r>
            <a:r>
              <a:rPr lang="en-US" altLang="en-US" dirty="0" smtClean="0">
                <a:latin typeface="Courier New" pitchFamily="49" charset="0"/>
              </a:rPr>
              <a:t>catch</a:t>
            </a:r>
            <a:r>
              <a:rPr lang="en-US" altLang="en-US" dirty="0" smtClean="0"/>
              <a:t> block</a:t>
            </a:r>
          </a:p>
          <a:p>
            <a:pPr eaLnBrk="1" hangingPunct="1"/>
            <a:r>
              <a:rPr lang="en-US" altLang="en-US" dirty="0" smtClean="0"/>
              <a:t>the </a:t>
            </a:r>
            <a:r>
              <a:rPr lang="en-US" altLang="en-US" dirty="0" smtClean="0">
                <a:latin typeface="Courier New" pitchFamily="49" charset="0"/>
              </a:rPr>
              <a:t>catch</a:t>
            </a:r>
            <a:r>
              <a:rPr lang="en-US" altLang="en-US" dirty="0" smtClean="0"/>
              <a:t> blocks have a parameter list of 1</a:t>
            </a:r>
          </a:p>
          <a:p>
            <a:pPr eaLnBrk="1" hangingPunct="1"/>
            <a:r>
              <a:rPr lang="en-US" altLang="en-US" dirty="0" smtClean="0"/>
              <a:t>the parameter must be </a:t>
            </a:r>
            <a:r>
              <a:rPr lang="en-US" altLang="en-US" dirty="0" smtClean="0">
                <a:latin typeface="Courier New" pitchFamily="49" charset="0"/>
              </a:rPr>
              <a:t>Exception</a:t>
            </a:r>
            <a:r>
              <a:rPr lang="en-US" altLang="en-US" dirty="0" smtClean="0"/>
              <a:t> or a descendant of </a:t>
            </a:r>
            <a:r>
              <a:rPr lang="en-US" altLang="en-US" dirty="0" smtClean="0">
                <a:latin typeface="Courier New" pitchFamily="49" charset="0"/>
              </a:rPr>
              <a:t>Exception</a:t>
            </a:r>
          </a:p>
          <a:p>
            <a:pPr eaLnBrk="1" hangingPunct="1"/>
            <a:r>
              <a:rPr lang="en-US" altLang="en-US" dirty="0" smtClean="0"/>
              <a:t>You may use multiple </a:t>
            </a:r>
            <a:r>
              <a:rPr lang="en-US" altLang="en-US" dirty="0" smtClean="0">
                <a:latin typeface="Courier New" pitchFamily="49" charset="0"/>
              </a:rPr>
              <a:t>catch</a:t>
            </a:r>
            <a:r>
              <a:rPr lang="en-US" altLang="en-US" dirty="0" smtClean="0"/>
              <a:t> blocks with one </a:t>
            </a:r>
            <a:r>
              <a:rPr lang="en-US" altLang="en-US" dirty="0" smtClean="0">
                <a:latin typeface="Courier New" pitchFamily="49" charset="0"/>
              </a:rPr>
              <a:t>try</a:t>
            </a:r>
            <a:r>
              <a:rPr lang="en-US" altLang="en-US" dirty="0" smtClean="0"/>
              <a:t> block in case of multiple types of </a:t>
            </a:r>
            <a:r>
              <a:rPr lang="en-US" altLang="en-US" dirty="0" smtClean="0">
                <a:latin typeface="Courier New" pitchFamily="49" charset="0"/>
              </a:rPr>
              <a:t>Exception</a:t>
            </a:r>
            <a:r>
              <a:rPr lang="en-US" altLang="en-US" dirty="0" smtClean="0">
                <a:latin typeface="Courier New" panose="02070309020205020404" pitchFamily="49" charset="0"/>
                <a:cs typeface="Courier New" panose="02070309020205020404" pitchFamily="49" charset="0"/>
              </a:rPr>
              <a:t>s</a:t>
            </a:r>
          </a:p>
        </p:txBody>
      </p:sp>
    </p:spTree>
    <p:extLst>
      <p:ext uri="{BB962C8B-B14F-4D97-AF65-F5344CB8AC3E}">
        <p14:creationId xmlns:p14="http://schemas.microsoft.com/office/powerpoint/2010/main" val="349274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Autofit/>
          </a:bodyPr>
          <a:lstStyle/>
          <a:p>
            <a:r>
              <a:rPr lang="en-US" altLang="en-US" sz="3600" b="1" dirty="0" smtClean="0"/>
              <a:t>Using throws clause </a:t>
            </a:r>
            <a:r>
              <a:rPr lang="en-US" altLang="en-US" sz="3600" dirty="0" smtClean="0"/>
              <a:t/>
            </a:r>
            <a:br>
              <a:rPr lang="en-US" altLang="en-US" sz="3600" dirty="0" smtClean="0"/>
            </a:br>
            <a:r>
              <a:rPr lang="en-US" altLang="en-US" sz="2000" dirty="0" smtClean="0"/>
              <a:t>(</a:t>
            </a:r>
            <a:r>
              <a:rPr lang="en-US" altLang="en-US" sz="2000" dirty="0" err="1" smtClean="0"/>
              <a:t>eg</a:t>
            </a:r>
            <a:r>
              <a:rPr lang="en-US" altLang="en-US" sz="2000" dirty="0" smtClean="0"/>
              <a:t>. if you don’t want the exception to be handled in the same class)</a:t>
            </a:r>
          </a:p>
        </p:txBody>
      </p:sp>
      <p:sp>
        <p:nvSpPr>
          <p:cNvPr id="3" name="Content Placeholder 2"/>
          <p:cNvSpPr>
            <a:spLocks noGrp="1"/>
          </p:cNvSpPr>
          <p:nvPr>
            <p:ph idx="1"/>
          </p:nvPr>
        </p:nvSpPr>
        <p:spPr>
          <a:xfrm>
            <a:off x="533400" y="1524000"/>
            <a:ext cx="8229600" cy="4525963"/>
          </a:xfrm>
        </p:spPr>
        <p:txBody>
          <a:bodyPr rtlCol="0">
            <a:normAutofit fontScale="25000" lnSpcReduction="20000"/>
          </a:bodyPr>
          <a:lstStyle/>
          <a:p>
            <a:pPr>
              <a:buNone/>
              <a:defRPr/>
            </a:pPr>
            <a:r>
              <a:rPr lang="en-US" sz="8000" b="1" dirty="0"/>
              <a:t>public class </a:t>
            </a:r>
            <a:r>
              <a:rPr lang="en-US" sz="8000" dirty="0" err="1"/>
              <a:t>DemoExceptions</a:t>
            </a:r>
            <a:r>
              <a:rPr lang="en-US" sz="8000" dirty="0"/>
              <a:t> {</a:t>
            </a:r>
            <a:br>
              <a:rPr lang="en-US" sz="8000" dirty="0"/>
            </a:br>
            <a:r>
              <a:rPr lang="en-US" sz="8000" dirty="0"/>
              <a:t>    </a:t>
            </a:r>
            <a:r>
              <a:rPr lang="en-US" sz="8000" b="1" dirty="0"/>
              <a:t>public static void </a:t>
            </a:r>
            <a:r>
              <a:rPr lang="en-US" sz="8000" dirty="0"/>
              <a:t>main (String[] </a:t>
            </a:r>
            <a:r>
              <a:rPr lang="en-US" sz="8000" dirty="0" err="1"/>
              <a:t>args</a:t>
            </a:r>
            <a:r>
              <a:rPr lang="en-US" sz="8000" dirty="0"/>
              <a:t>) {</a:t>
            </a:r>
            <a:br>
              <a:rPr lang="en-US" sz="8000" dirty="0"/>
            </a:br>
            <a:r>
              <a:rPr lang="en-US" sz="8000" dirty="0"/>
              <a:t>        </a:t>
            </a:r>
            <a:r>
              <a:rPr lang="en-US" sz="8000" dirty="0" err="1"/>
              <a:t>System.</a:t>
            </a:r>
            <a:r>
              <a:rPr lang="en-US" sz="8000" b="1" i="1" dirty="0" err="1"/>
              <a:t>out</a:t>
            </a:r>
            <a:r>
              <a:rPr lang="en-US" sz="8000" dirty="0" err="1"/>
              <a:t>.println</a:t>
            </a:r>
            <a:r>
              <a:rPr lang="en-US" sz="8000" dirty="0"/>
              <a:t>(</a:t>
            </a:r>
            <a:r>
              <a:rPr lang="en-US" sz="8000" b="1" dirty="0"/>
              <a:t>"In </a:t>
            </a:r>
            <a:r>
              <a:rPr lang="en-US" sz="8000" b="1" dirty="0" err="1"/>
              <a:t>DemoExceptions</a:t>
            </a:r>
            <a:r>
              <a:rPr lang="en-US" sz="8000" b="1" dirty="0"/>
              <a:t>"</a:t>
            </a:r>
            <a:r>
              <a:rPr lang="en-US" sz="8000" dirty="0"/>
              <a:t>);</a:t>
            </a:r>
            <a:br>
              <a:rPr lang="en-US" sz="8000" dirty="0"/>
            </a:br>
            <a:r>
              <a:rPr lang="en-US" sz="8000" dirty="0"/>
              <a:t>       </a:t>
            </a:r>
            <a:r>
              <a:rPr lang="en-US" sz="8000" b="1" dirty="0">
                <a:solidFill>
                  <a:srgbClr val="FF0000"/>
                </a:solidFill>
              </a:rPr>
              <a:t>try</a:t>
            </a:r>
            <a:r>
              <a:rPr lang="en-US" sz="8000" b="1" dirty="0"/>
              <a:t> </a:t>
            </a:r>
            <a:r>
              <a:rPr lang="en-US" sz="8000" dirty="0"/>
              <a:t>{</a:t>
            </a:r>
            <a:br>
              <a:rPr lang="en-US" sz="8000" dirty="0"/>
            </a:br>
            <a:r>
              <a:rPr lang="en-US" sz="8000" dirty="0"/>
              <a:t>              </a:t>
            </a:r>
            <a:r>
              <a:rPr lang="en-US" sz="8000" dirty="0" err="1" smtClean="0"/>
              <a:t>checkex</a:t>
            </a:r>
            <a:r>
              <a:rPr lang="en-US" sz="8000" dirty="0" smtClean="0"/>
              <a:t>();</a:t>
            </a:r>
            <a:r>
              <a:rPr lang="en-US" sz="8000" dirty="0"/>
              <a:t/>
            </a:r>
            <a:br>
              <a:rPr lang="en-US" sz="8000" dirty="0"/>
            </a:br>
            <a:r>
              <a:rPr lang="en-US" sz="8000" dirty="0"/>
              <a:t>             }</a:t>
            </a:r>
            <a:br>
              <a:rPr lang="en-US" sz="8000" dirty="0"/>
            </a:br>
            <a:r>
              <a:rPr lang="en-US" sz="8000" dirty="0"/>
              <a:t>       </a:t>
            </a:r>
            <a:r>
              <a:rPr lang="en-US" sz="8000" b="1" dirty="0">
                <a:solidFill>
                  <a:srgbClr val="FF0000"/>
                </a:solidFill>
              </a:rPr>
              <a:t>catch </a:t>
            </a:r>
            <a:r>
              <a:rPr lang="en-US" sz="8000" dirty="0"/>
              <a:t>(</a:t>
            </a:r>
            <a:r>
              <a:rPr lang="en-US" sz="8000" dirty="0" err="1"/>
              <a:t>FileNotFoundException</a:t>
            </a:r>
            <a:r>
              <a:rPr lang="en-US" sz="8000" dirty="0"/>
              <a:t> ex) {</a:t>
            </a:r>
            <a:br>
              <a:rPr lang="en-US" sz="8000" dirty="0"/>
            </a:br>
            <a:r>
              <a:rPr lang="en-US" sz="8000" dirty="0"/>
              <a:t>              </a:t>
            </a:r>
            <a:r>
              <a:rPr lang="en-US" sz="8000" dirty="0" err="1"/>
              <a:t>System.</a:t>
            </a:r>
            <a:r>
              <a:rPr lang="en-US" sz="8000" b="1" i="1" dirty="0" err="1"/>
              <a:t>out</a:t>
            </a:r>
            <a:r>
              <a:rPr lang="en-US" sz="8000" dirty="0" err="1"/>
              <a:t>.println</a:t>
            </a:r>
            <a:r>
              <a:rPr lang="en-US" sz="8000" dirty="0"/>
              <a:t>(</a:t>
            </a:r>
            <a:r>
              <a:rPr lang="en-US" sz="8000" b="1" dirty="0"/>
              <a:t>"In exception handler."</a:t>
            </a:r>
            <a:r>
              <a:rPr lang="en-US" sz="8000" dirty="0"/>
              <a:t>);</a:t>
            </a:r>
            <a:br>
              <a:rPr lang="en-US" sz="8000" dirty="0"/>
            </a:br>
            <a:r>
              <a:rPr lang="en-US" sz="8000" dirty="0"/>
              <a:t>              </a:t>
            </a:r>
            <a:r>
              <a:rPr lang="en-US" sz="8000" dirty="0" err="1"/>
              <a:t>System.out.println</a:t>
            </a:r>
            <a:r>
              <a:rPr lang="en-US" sz="8000" dirty="0"/>
              <a:t>(ex);</a:t>
            </a:r>
            <a:r>
              <a:rPr lang="en-US" sz="8000" i="1" dirty="0"/>
              <a:t/>
            </a:r>
            <a:br>
              <a:rPr lang="en-US" sz="8000" i="1" dirty="0"/>
            </a:br>
            <a:r>
              <a:rPr lang="en-US" sz="8000" i="1" dirty="0"/>
              <a:t>         </a:t>
            </a:r>
            <a:r>
              <a:rPr lang="en-US" sz="8000" dirty="0"/>
              <a:t>}</a:t>
            </a:r>
            <a:br>
              <a:rPr lang="en-US" sz="8000" dirty="0"/>
            </a:br>
            <a:r>
              <a:rPr lang="en-US" sz="8000" dirty="0"/>
              <a:t/>
            </a:r>
            <a:br>
              <a:rPr lang="en-US" sz="8000" dirty="0"/>
            </a:br>
            <a:r>
              <a:rPr lang="en-US" sz="8000" dirty="0"/>
              <a:t>    </a:t>
            </a:r>
            <a:r>
              <a:rPr lang="en-US" sz="8000" dirty="0" smtClean="0"/>
              <a:t>}</a:t>
            </a:r>
          </a:p>
          <a:p>
            <a:pPr>
              <a:buNone/>
              <a:defRPr/>
            </a:pPr>
            <a:endParaRPr lang="en-US" dirty="0"/>
          </a:p>
          <a:p>
            <a:pPr>
              <a:buNone/>
              <a:defRPr/>
            </a:pPr>
            <a:endParaRPr lang="en-US" dirty="0" smtClean="0"/>
          </a:p>
          <a:p>
            <a:pPr>
              <a:buNone/>
              <a:defRPr/>
            </a:pPr>
            <a:r>
              <a:rPr lang="en-US" sz="8000" dirty="0"/>
              <a:t>public </a:t>
            </a:r>
            <a:r>
              <a:rPr lang="en-US" sz="8000" dirty="0" smtClean="0"/>
              <a:t>static void </a:t>
            </a:r>
            <a:r>
              <a:rPr lang="en-US" sz="8000" dirty="0" err="1"/>
              <a:t>checkEx</a:t>
            </a:r>
            <a:r>
              <a:rPr lang="en-US" sz="8000" dirty="0"/>
              <a:t>() </a:t>
            </a:r>
            <a:r>
              <a:rPr lang="en-US" sz="8000" b="1" dirty="0">
                <a:solidFill>
                  <a:srgbClr val="FF0000"/>
                </a:solidFill>
              </a:rPr>
              <a:t>throws</a:t>
            </a:r>
            <a:r>
              <a:rPr lang="en-US" sz="8000" dirty="0"/>
              <a:t> </a:t>
            </a:r>
            <a:r>
              <a:rPr lang="en-US" sz="8000" dirty="0" err="1"/>
              <a:t>FileNotFoundException</a:t>
            </a:r>
            <a:r>
              <a:rPr lang="en-US" sz="8000" dirty="0"/>
              <a:t>{</a:t>
            </a:r>
          </a:p>
          <a:p>
            <a:pPr>
              <a:buNone/>
              <a:defRPr/>
            </a:pPr>
            <a:r>
              <a:rPr lang="en-US" sz="8000" dirty="0"/>
              <a:t>		File </a:t>
            </a:r>
            <a:r>
              <a:rPr lang="en-US" sz="8000" dirty="0" err="1"/>
              <a:t>file</a:t>
            </a:r>
            <a:r>
              <a:rPr lang="en-US" sz="8000" dirty="0"/>
              <a:t> = </a:t>
            </a:r>
            <a:r>
              <a:rPr lang="en-US" sz="8000" b="1" dirty="0"/>
              <a:t>new </a:t>
            </a:r>
            <a:r>
              <a:rPr lang="en-US" sz="8000" dirty="0"/>
              <a:t>File(</a:t>
            </a:r>
            <a:r>
              <a:rPr lang="en-US" sz="8000" b="1" dirty="0"/>
              <a:t>"e:\\ubunturef.pdf"</a:t>
            </a:r>
            <a:r>
              <a:rPr lang="en-US" sz="8000" dirty="0"/>
              <a:t>);</a:t>
            </a:r>
            <a:br>
              <a:rPr lang="en-US" sz="8000" dirty="0"/>
            </a:br>
            <a:r>
              <a:rPr lang="en-US" sz="8000" dirty="0"/>
              <a:t>          </a:t>
            </a:r>
            <a:r>
              <a:rPr lang="en-US" sz="8000" dirty="0" err="1" smtClean="0"/>
              <a:t>FileReader</a:t>
            </a:r>
            <a:r>
              <a:rPr lang="en-US" sz="8000" dirty="0" smtClean="0"/>
              <a:t> </a:t>
            </a:r>
            <a:r>
              <a:rPr lang="en-US" sz="8000" dirty="0" err="1"/>
              <a:t>fr</a:t>
            </a:r>
            <a:r>
              <a:rPr lang="en-US" sz="8000" dirty="0"/>
              <a:t> = </a:t>
            </a:r>
            <a:r>
              <a:rPr lang="en-US" sz="8000" b="1" dirty="0"/>
              <a:t>new </a:t>
            </a:r>
            <a:r>
              <a:rPr lang="en-US" sz="8000" dirty="0" err="1"/>
              <a:t>FileReader</a:t>
            </a:r>
            <a:r>
              <a:rPr lang="en-US" sz="8000" dirty="0"/>
              <a:t>(file</a:t>
            </a:r>
            <a:r>
              <a:rPr lang="en-US" sz="8000" dirty="0" smtClean="0"/>
              <a:t>);</a:t>
            </a:r>
            <a:endParaRPr lang="en-US" sz="8000" dirty="0"/>
          </a:p>
          <a:p>
            <a:pPr>
              <a:buNone/>
              <a:defRPr/>
            </a:pPr>
            <a:r>
              <a:rPr lang="en-US" sz="8000" dirty="0"/>
              <a:t>		//continue processing here.</a:t>
            </a:r>
          </a:p>
          <a:p>
            <a:pPr>
              <a:buNone/>
              <a:defRPr/>
            </a:pPr>
            <a:r>
              <a:rPr lang="en-US" sz="8000" dirty="0" smtClean="0"/>
              <a:t>}</a:t>
            </a:r>
            <a:endParaRPr lang="en-US" sz="8000" dirty="0"/>
          </a:p>
        </p:txBody>
      </p:sp>
    </p:spTree>
    <p:extLst>
      <p:ext uri="{BB962C8B-B14F-4D97-AF65-F5344CB8AC3E}">
        <p14:creationId xmlns:p14="http://schemas.microsoft.com/office/powerpoint/2010/main" val="524471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B2A845A-5D21-4BF3-A6C6-EA8EBB7D37D9}" type="slidenum">
              <a:rPr lang="en-US" altLang="en-US" sz="1800"/>
              <a:pPr eaLnBrk="1" hangingPunct="1"/>
              <a:t>22</a:t>
            </a:fld>
            <a:endParaRPr lang="en-US" altLang="en-US" sz="1800"/>
          </a:p>
        </p:txBody>
      </p:sp>
      <p:sp>
        <p:nvSpPr>
          <p:cNvPr id="14341" name="Rectangle 2"/>
          <p:cNvSpPr>
            <a:spLocks noGrp="1" noChangeArrowheads="1"/>
          </p:cNvSpPr>
          <p:nvPr>
            <p:ph type="title"/>
          </p:nvPr>
        </p:nvSpPr>
        <p:spPr>
          <a:xfrm>
            <a:off x="381000" y="32657"/>
            <a:ext cx="8305800" cy="1143000"/>
          </a:xfrm>
        </p:spPr>
        <p:txBody>
          <a:bodyPr/>
          <a:lstStyle/>
          <a:p>
            <a:pPr eaLnBrk="1" hangingPunct="1"/>
            <a:r>
              <a:rPr lang="en-US" altLang="en-US" dirty="0" smtClean="0"/>
              <a:t>Methods that </a:t>
            </a:r>
            <a:r>
              <a:rPr lang="en-US" altLang="en-US" dirty="0" smtClean="0">
                <a:latin typeface="Courier New" panose="02070309020205020404" pitchFamily="49" charset="0"/>
                <a:cs typeface="Courier New" panose="02070309020205020404" pitchFamily="49" charset="0"/>
              </a:rPr>
              <a:t>throw</a:t>
            </a:r>
            <a:r>
              <a:rPr lang="en-US" altLang="en-US" dirty="0" smtClean="0"/>
              <a:t> Exceptions</a:t>
            </a:r>
          </a:p>
        </p:txBody>
      </p:sp>
      <p:sp>
        <p:nvSpPr>
          <p:cNvPr id="14342" name="Rectangle 3"/>
          <p:cNvSpPr>
            <a:spLocks noGrp="1" noChangeArrowheads="1"/>
          </p:cNvSpPr>
          <p:nvPr>
            <p:ph type="body" idx="1"/>
          </p:nvPr>
        </p:nvSpPr>
        <p:spPr/>
        <p:txBody>
          <a:bodyPr>
            <a:normAutofit fontScale="92500"/>
          </a:bodyPr>
          <a:lstStyle/>
          <a:p>
            <a:pPr eaLnBrk="1" hangingPunct="1"/>
            <a:r>
              <a:rPr lang="en-US" altLang="en-US" dirty="0" smtClean="0"/>
              <a:t>It may be that we don't know how to deal with an error within the method that can generate it</a:t>
            </a:r>
          </a:p>
          <a:p>
            <a:pPr eaLnBrk="1" hangingPunct="1"/>
            <a:r>
              <a:rPr lang="en-US" altLang="en-US" dirty="0" smtClean="0"/>
              <a:t>In this case we will pass the buck to the method that called us</a:t>
            </a:r>
          </a:p>
          <a:p>
            <a:pPr eaLnBrk="1" hangingPunct="1"/>
            <a:r>
              <a:rPr lang="en-US" altLang="en-US" dirty="0" smtClean="0"/>
              <a:t>The keyword </a:t>
            </a:r>
            <a:r>
              <a:rPr lang="en-US" altLang="en-US" dirty="0" smtClean="0">
                <a:latin typeface="Courier New" pitchFamily="49" charset="0"/>
              </a:rPr>
              <a:t>throws</a:t>
            </a:r>
            <a:r>
              <a:rPr lang="en-US" altLang="en-US" dirty="0" smtClean="0"/>
              <a:t> is used to indicate a method has the possibility of generating an exception of the stated type</a:t>
            </a:r>
          </a:p>
          <a:p>
            <a:r>
              <a:rPr lang="en-US" altLang="en-US" dirty="0" smtClean="0"/>
              <a:t>Now any method calling ours must also throw an exception or handle it</a:t>
            </a:r>
            <a:endParaRPr lang="en-US" altLang="en-US" dirty="0"/>
          </a:p>
          <a:p>
            <a:pPr eaLnBrk="1" hangingPunct="1"/>
            <a:endParaRPr lang="en-US" altLang="en-US" dirty="0" smtClean="0"/>
          </a:p>
        </p:txBody>
      </p:sp>
    </p:spTree>
    <p:extLst>
      <p:ext uri="{BB962C8B-B14F-4D97-AF65-F5344CB8AC3E}">
        <p14:creationId xmlns:p14="http://schemas.microsoft.com/office/powerpoint/2010/main" val="383541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smtClean="0"/>
              <a:t>Catching Multiple exceptions</a:t>
            </a:r>
          </a:p>
        </p:txBody>
      </p:sp>
      <p:sp>
        <p:nvSpPr>
          <p:cNvPr id="3" name="Content Placeholder 2"/>
          <p:cNvSpPr>
            <a:spLocks noGrp="1"/>
          </p:cNvSpPr>
          <p:nvPr>
            <p:ph idx="1"/>
          </p:nvPr>
        </p:nvSpPr>
        <p:spPr>
          <a:xfrm>
            <a:off x="152400" y="1219200"/>
            <a:ext cx="8686800" cy="5410200"/>
          </a:xfrm>
        </p:spPr>
        <p:txBody>
          <a:bodyPr rtlCol="0">
            <a:normAutofit fontScale="85000" lnSpcReduction="20000"/>
          </a:bodyPr>
          <a:lstStyle/>
          <a:p>
            <a:pPr fontAlgn="auto">
              <a:spcAft>
                <a:spcPts val="600"/>
              </a:spcAft>
              <a:buFont typeface="Arial" pitchFamily="34" charset="0"/>
              <a:buChar char="•"/>
              <a:defRPr/>
            </a:pPr>
            <a:r>
              <a:rPr lang="en-US" dirty="0" smtClean="0"/>
              <a:t>We can have multiple catch blocks for a single try statement. The exception handler looks for a compatible match and then for an exact match. In other words, in the example, if the exception raised was </a:t>
            </a:r>
            <a:r>
              <a:rPr lang="en-US" dirty="0" err="1" smtClean="0"/>
              <a:t>myIOCustomException</a:t>
            </a:r>
            <a:r>
              <a:rPr lang="en-US" dirty="0" smtClean="0"/>
              <a:t>, a subclass of </a:t>
            </a:r>
            <a:r>
              <a:rPr lang="en-US" dirty="0" err="1" smtClean="0"/>
              <a:t>FileNotFoundException</a:t>
            </a:r>
            <a:r>
              <a:rPr lang="en-US" dirty="0" smtClean="0"/>
              <a:t>, then the catch block of </a:t>
            </a:r>
            <a:r>
              <a:rPr lang="en-US" dirty="0" err="1" smtClean="0"/>
              <a:t>FileNotFoundExeception</a:t>
            </a:r>
            <a:r>
              <a:rPr lang="en-US" dirty="0" smtClean="0"/>
              <a:t> is matched and executed. </a:t>
            </a:r>
          </a:p>
          <a:p>
            <a:pPr fontAlgn="auto">
              <a:spcAft>
                <a:spcPts val="600"/>
              </a:spcAft>
              <a:buFont typeface="Arial" pitchFamily="34" charset="0"/>
              <a:buChar char="•"/>
              <a:defRPr/>
            </a:pPr>
            <a:r>
              <a:rPr lang="en-US" dirty="0" smtClean="0"/>
              <a:t>If a compatible match is found before an exact match, then the compatible match is preferred. </a:t>
            </a:r>
          </a:p>
          <a:p>
            <a:pPr fontAlgn="auto">
              <a:spcAft>
                <a:spcPts val="600"/>
              </a:spcAft>
              <a:buFont typeface="Arial" pitchFamily="34" charset="0"/>
              <a:buChar char="•"/>
              <a:defRPr/>
            </a:pPr>
            <a:r>
              <a:rPr lang="en-US" dirty="0" smtClean="0"/>
              <a:t>We need to pay special attention on ordering of exceptions in the catch blocks, as it can lead to mismatching of exception and unreachable code.</a:t>
            </a:r>
          </a:p>
          <a:p>
            <a:pPr fontAlgn="auto">
              <a:spcAft>
                <a:spcPts val="600"/>
              </a:spcAft>
              <a:buFont typeface="Arial" pitchFamily="34" charset="0"/>
              <a:buChar char="•"/>
              <a:defRPr/>
            </a:pPr>
            <a:r>
              <a:rPr lang="en-US" dirty="0" smtClean="0"/>
              <a:t>We need to arrange the exceptions from </a:t>
            </a:r>
            <a:r>
              <a:rPr lang="en-US" i="1" dirty="0" smtClean="0"/>
              <a:t>specific</a:t>
            </a:r>
            <a:r>
              <a:rPr lang="en-US" dirty="0" smtClean="0"/>
              <a:t> to </a:t>
            </a:r>
            <a:r>
              <a:rPr lang="en-US" i="1" dirty="0" smtClean="0"/>
              <a:t>general</a:t>
            </a:r>
            <a:r>
              <a:rPr lang="en-US" dirty="0" smtClean="0"/>
              <a:t>.</a:t>
            </a:r>
          </a:p>
        </p:txBody>
      </p:sp>
    </p:spTree>
    <p:extLst>
      <p:ext uri="{BB962C8B-B14F-4D97-AF65-F5344CB8AC3E}">
        <p14:creationId xmlns:p14="http://schemas.microsoft.com/office/powerpoint/2010/main" val="4045664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smtClean="0"/>
              <a:t>Catching Multiple exceptions</a:t>
            </a:r>
          </a:p>
        </p:txBody>
      </p:sp>
      <p:sp>
        <p:nvSpPr>
          <p:cNvPr id="3" name="Content Placeholder 2"/>
          <p:cNvSpPr>
            <a:spLocks noGrp="1"/>
          </p:cNvSpPr>
          <p:nvPr>
            <p:ph idx="1"/>
          </p:nvPr>
        </p:nvSpPr>
        <p:spPr>
          <a:xfrm>
            <a:off x="1371600" y="1066800"/>
            <a:ext cx="6553200" cy="5410200"/>
          </a:xfrm>
        </p:spPr>
        <p:txBody>
          <a:bodyPr rtlCol="0">
            <a:normAutofit/>
          </a:bodyPr>
          <a:lstStyle/>
          <a:p>
            <a:pPr>
              <a:buNone/>
              <a:defRPr/>
            </a:pPr>
            <a:r>
              <a:rPr lang="en-US" dirty="0">
                <a:solidFill>
                  <a:srgbClr val="FF0000"/>
                </a:solidFill>
              </a:rPr>
              <a:t>try</a:t>
            </a:r>
            <a:r>
              <a:rPr lang="en-US" dirty="0"/>
              <a:t> {</a:t>
            </a:r>
          </a:p>
          <a:p>
            <a:pPr>
              <a:buNone/>
              <a:defRPr/>
            </a:pPr>
            <a:r>
              <a:rPr lang="en-US" dirty="0"/>
              <a:t>  </a:t>
            </a:r>
            <a:r>
              <a:rPr lang="en-US" dirty="0" smtClean="0"/>
              <a:t>        </a:t>
            </a:r>
            <a:r>
              <a:rPr lang="en-US" dirty="0"/>
              <a:t>// Protected code</a:t>
            </a:r>
          </a:p>
          <a:p>
            <a:pPr>
              <a:buNone/>
              <a:defRPr/>
            </a:pPr>
            <a:r>
              <a:rPr lang="en-US" dirty="0" smtClean="0"/>
              <a:t>      }    </a:t>
            </a:r>
            <a:r>
              <a:rPr lang="en-US" dirty="0" smtClean="0">
                <a:solidFill>
                  <a:srgbClr val="FF0000"/>
                </a:solidFill>
              </a:rPr>
              <a:t>catch</a:t>
            </a:r>
            <a:r>
              <a:rPr lang="en-US" dirty="0" smtClean="0"/>
              <a:t> (ExceptionType1 </a:t>
            </a:r>
            <a:r>
              <a:rPr lang="en-US" dirty="0"/>
              <a:t>e1) {</a:t>
            </a:r>
          </a:p>
          <a:p>
            <a:pPr>
              <a:buNone/>
              <a:defRPr/>
            </a:pPr>
            <a:r>
              <a:rPr lang="en-US" dirty="0"/>
              <a:t>   </a:t>
            </a:r>
            <a:r>
              <a:rPr lang="en-US" dirty="0" smtClean="0"/>
              <a:t>       // first catch </a:t>
            </a:r>
            <a:r>
              <a:rPr lang="en-US" dirty="0"/>
              <a:t>block</a:t>
            </a:r>
          </a:p>
          <a:p>
            <a:pPr>
              <a:buNone/>
              <a:defRPr/>
            </a:pPr>
            <a:r>
              <a:rPr lang="en-US" dirty="0" smtClean="0"/>
              <a:t>      }   </a:t>
            </a:r>
            <a:r>
              <a:rPr lang="en-US" dirty="0" smtClean="0">
                <a:solidFill>
                  <a:srgbClr val="FF0000"/>
                </a:solidFill>
              </a:rPr>
              <a:t>catch</a:t>
            </a:r>
            <a:r>
              <a:rPr lang="en-US" dirty="0" smtClean="0"/>
              <a:t> (ExceptionType2 </a:t>
            </a:r>
            <a:r>
              <a:rPr lang="en-US" dirty="0"/>
              <a:t>e2) {</a:t>
            </a:r>
          </a:p>
          <a:p>
            <a:pPr>
              <a:buNone/>
              <a:defRPr/>
            </a:pPr>
            <a:r>
              <a:rPr lang="en-US" dirty="0"/>
              <a:t>   </a:t>
            </a:r>
            <a:r>
              <a:rPr lang="en-US" dirty="0" smtClean="0"/>
              <a:t>       // second catch </a:t>
            </a:r>
            <a:r>
              <a:rPr lang="en-US" dirty="0"/>
              <a:t>block</a:t>
            </a:r>
          </a:p>
          <a:p>
            <a:pPr>
              <a:buNone/>
              <a:defRPr/>
            </a:pPr>
            <a:r>
              <a:rPr lang="en-US" dirty="0" smtClean="0"/>
              <a:t>      }  </a:t>
            </a:r>
            <a:r>
              <a:rPr lang="en-US" dirty="0" smtClean="0">
                <a:solidFill>
                  <a:srgbClr val="FF0000"/>
                </a:solidFill>
              </a:rPr>
              <a:t>catch</a:t>
            </a:r>
            <a:r>
              <a:rPr lang="en-US" dirty="0" smtClean="0"/>
              <a:t> (ExceptionType3 </a:t>
            </a:r>
            <a:r>
              <a:rPr lang="en-US" dirty="0"/>
              <a:t>e3) {</a:t>
            </a:r>
          </a:p>
          <a:p>
            <a:pPr>
              <a:buNone/>
              <a:defRPr/>
            </a:pPr>
            <a:r>
              <a:rPr lang="en-US" dirty="0"/>
              <a:t>   </a:t>
            </a:r>
            <a:r>
              <a:rPr lang="en-US" dirty="0" smtClean="0"/>
              <a:t>      // third catch </a:t>
            </a:r>
            <a:r>
              <a:rPr lang="en-US" dirty="0"/>
              <a:t>block</a:t>
            </a:r>
          </a:p>
          <a:p>
            <a:pPr>
              <a:buNone/>
              <a:defRPr/>
            </a:pPr>
            <a:r>
              <a:rPr lang="en-US" dirty="0" smtClean="0"/>
              <a:t>      }</a:t>
            </a:r>
            <a:endParaRPr lang="en-US" dirty="0"/>
          </a:p>
        </p:txBody>
      </p:sp>
    </p:spTree>
    <p:extLst>
      <p:ext uri="{BB962C8B-B14F-4D97-AF65-F5344CB8AC3E}">
        <p14:creationId xmlns:p14="http://schemas.microsoft.com/office/powerpoint/2010/main" val="3160580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733800" y="3629"/>
            <a:ext cx="5334000" cy="609600"/>
          </a:xfrm>
        </p:spPr>
        <p:txBody>
          <a:bodyPr>
            <a:noAutofit/>
          </a:bodyPr>
          <a:lstStyle/>
          <a:p>
            <a:pPr algn="r"/>
            <a:r>
              <a:rPr lang="en-US" altLang="en-US" sz="3600" b="1" dirty="0" smtClean="0"/>
              <a:t>Multiple exceptions </a:t>
            </a:r>
          </a:p>
        </p:txBody>
      </p:sp>
      <p:sp>
        <p:nvSpPr>
          <p:cNvPr id="3" name="Content Placeholder 2"/>
          <p:cNvSpPr>
            <a:spLocks noGrp="1"/>
          </p:cNvSpPr>
          <p:nvPr>
            <p:ph idx="1"/>
          </p:nvPr>
        </p:nvSpPr>
        <p:spPr>
          <a:xfrm>
            <a:off x="152400" y="7257"/>
            <a:ext cx="7772400" cy="6705600"/>
          </a:xfrm>
        </p:spPr>
        <p:txBody>
          <a:bodyPr rtlCol="0">
            <a:noAutofit/>
          </a:bodyPr>
          <a:lstStyle/>
          <a:p>
            <a:pPr>
              <a:buNone/>
              <a:defRPr/>
            </a:pPr>
            <a:r>
              <a:rPr lang="en-US" sz="2000" b="1" dirty="0" smtClean="0"/>
              <a:t>import </a:t>
            </a:r>
            <a:r>
              <a:rPr lang="en-US" sz="2000" dirty="0" smtClean="0"/>
              <a:t>…</a:t>
            </a:r>
            <a:r>
              <a:rPr lang="en-US" sz="2000" dirty="0"/>
              <a:t/>
            </a:r>
            <a:br>
              <a:rPr lang="en-US" sz="2000" dirty="0"/>
            </a:br>
            <a:r>
              <a:rPr lang="en-US" sz="2000" b="1" dirty="0"/>
              <a:t>public class </a:t>
            </a:r>
            <a:r>
              <a:rPr lang="en-US" sz="2000" dirty="0" err="1"/>
              <a:t>MultipleExceptions</a:t>
            </a:r>
            <a:r>
              <a:rPr lang="en-US" sz="2000" dirty="0"/>
              <a:t> {</a:t>
            </a:r>
            <a:br>
              <a:rPr lang="en-US" sz="2000" dirty="0"/>
            </a:br>
            <a:r>
              <a:rPr lang="en-US" sz="2000" dirty="0"/>
              <a:t>    </a:t>
            </a:r>
            <a:r>
              <a:rPr lang="en-US" sz="2000" b="1" dirty="0"/>
              <a:t>public static void </a:t>
            </a:r>
            <a:r>
              <a:rPr lang="en-US" sz="2000" dirty="0"/>
              <a:t>main(String </a:t>
            </a:r>
            <a:r>
              <a:rPr lang="en-US" sz="2000" dirty="0" err="1"/>
              <a:t>args</a:t>
            </a:r>
            <a:r>
              <a:rPr lang="en-US" sz="2000" dirty="0"/>
              <a:t>[]) {</a:t>
            </a:r>
            <a:br>
              <a:rPr lang="en-US" sz="2000" dirty="0"/>
            </a:br>
            <a:r>
              <a:rPr lang="en-US" sz="2000" dirty="0"/>
              <a:t>        </a:t>
            </a:r>
            <a:r>
              <a:rPr lang="en-US" sz="2000" b="1" dirty="0" smtClean="0">
                <a:solidFill>
                  <a:srgbClr val="FF0000"/>
                </a:solidFill>
              </a:rPr>
              <a:t>try</a:t>
            </a:r>
            <a:r>
              <a:rPr lang="en-US" sz="2000" b="1" dirty="0" smtClean="0"/>
              <a:t> </a:t>
            </a:r>
            <a:r>
              <a:rPr lang="en-US" sz="2000" dirty="0" smtClean="0"/>
              <a:t>{</a:t>
            </a:r>
            <a:r>
              <a:rPr lang="en-US" sz="2000" dirty="0"/>
              <a:t/>
            </a:r>
            <a:br>
              <a:rPr lang="en-US" sz="2000" dirty="0"/>
            </a:br>
            <a:r>
              <a:rPr lang="en-US" sz="2000" dirty="0"/>
              <a:t>            File f = </a:t>
            </a:r>
            <a:r>
              <a:rPr lang="en-US" sz="2000" b="1" dirty="0"/>
              <a:t>new </a:t>
            </a:r>
            <a:r>
              <a:rPr lang="en-US" sz="2000" dirty="0"/>
              <a:t>File(</a:t>
            </a:r>
            <a:r>
              <a:rPr lang="en-US" sz="2000" b="1" dirty="0"/>
              <a:t>"e:\\myfile.txt"</a:t>
            </a:r>
            <a:r>
              <a:rPr lang="en-US" sz="2000" dirty="0"/>
              <a:t>);</a:t>
            </a:r>
            <a:br>
              <a:rPr lang="en-US" sz="2000" dirty="0"/>
            </a:br>
            <a:r>
              <a:rPr lang="en-US" sz="2000" dirty="0"/>
              <a:t>            </a:t>
            </a:r>
            <a:r>
              <a:rPr lang="en-US" sz="2000" dirty="0" err="1"/>
              <a:t>FileInputStream</a:t>
            </a:r>
            <a:r>
              <a:rPr lang="en-US" sz="2000" dirty="0"/>
              <a:t> </a:t>
            </a:r>
            <a:r>
              <a:rPr lang="en-US" sz="2000" dirty="0" err="1"/>
              <a:t>fis</a:t>
            </a:r>
            <a:r>
              <a:rPr lang="en-US" sz="2000" dirty="0"/>
              <a:t> = </a:t>
            </a:r>
            <a:r>
              <a:rPr lang="en-US" sz="2000" b="1" dirty="0"/>
              <a:t>new </a:t>
            </a:r>
            <a:r>
              <a:rPr lang="en-US" sz="2000" dirty="0" err="1"/>
              <a:t>FileInputStream</a:t>
            </a:r>
            <a:r>
              <a:rPr lang="en-US" sz="2000" dirty="0"/>
              <a:t>(f);</a:t>
            </a:r>
            <a:br>
              <a:rPr lang="en-US" sz="2000" dirty="0"/>
            </a:br>
            <a:r>
              <a:rPr lang="en-US" sz="2000" dirty="0"/>
              <a:t>        }</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a:t>FileNotFoundException</a:t>
            </a:r>
            <a:r>
              <a:rPr lang="en-US" sz="2000" dirty="0"/>
              <a:t> </a:t>
            </a:r>
            <a:r>
              <a:rPr lang="en-US" sz="2000" dirty="0" err="1" smtClean="0"/>
              <a:t>exfnf</a:t>
            </a:r>
            <a:r>
              <a:rPr lang="en-US" sz="2000" dirty="0" smtClean="0"/>
              <a:t>) </a:t>
            </a:r>
            <a:r>
              <a:rPr lang="en-US" sz="2000" dirty="0"/>
              <a:t>{</a:t>
            </a:r>
            <a:br>
              <a:rPr lang="en-US" sz="2000" dirty="0"/>
            </a:br>
            <a:r>
              <a:rPr lang="en-US" sz="2000" dirty="0"/>
              <a:t>            </a:t>
            </a:r>
            <a:r>
              <a:rPr lang="en-US" sz="2000" i="1" dirty="0"/>
              <a:t>// first catch block</a:t>
            </a:r>
            <a:br>
              <a:rPr lang="en-US" sz="2000" i="1" dirty="0"/>
            </a:br>
            <a:r>
              <a:rPr lang="en-US" sz="2000" i="1" dirty="0"/>
              <a:t>        </a:t>
            </a:r>
            <a:r>
              <a:rPr lang="en-US" sz="2000" dirty="0"/>
              <a:t>}</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smtClean="0"/>
              <a:t>IOException</a:t>
            </a:r>
            <a:r>
              <a:rPr lang="en-US" sz="2000" dirty="0" smtClean="0"/>
              <a:t> </a:t>
            </a:r>
            <a:r>
              <a:rPr lang="en-US" sz="2000" dirty="0" err="1" smtClean="0"/>
              <a:t>exio</a:t>
            </a:r>
            <a:r>
              <a:rPr lang="en-US" sz="2000" dirty="0" smtClean="0"/>
              <a:t>) </a:t>
            </a:r>
            <a:r>
              <a:rPr lang="en-US" sz="2000" dirty="0"/>
              <a:t>{</a:t>
            </a:r>
            <a:br>
              <a:rPr lang="en-US" sz="2000" dirty="0"/>
            </a:br>
            <a:r>
              <a:rPr lang="en-US" sz="2000" dirty="0"/>
              <a:t>            </a:t>
            </a:r>
            <a:r>
              <a:rPr lang="en-US" sz="2000" i="1" dirty="0"/>
              <a:t>//do something here</a:t>
            </a:r>
            <a:br>
              <a:rPr lang="en-US" sz="2000" i="1" dirty="0"/>
            </a:br>
            <a:r>
              <a:rPr lang="en-US" sz="2000" i="1" dirty="0"/>
              <a:t>        </a:t>
            </a:r>
            <a:r>
              <a:rPr lang="en-US" sz="2000" dirty="0" smtClean="0"/>
              <a:t>}</a:t>
            </a:r>
          </a:p>
          <a:p>
            <a:pPr>
              <a:buNone/>
              <a:defRPr/>
            </a:pPr>
            <a:r>
              <a:rPr lang="en-US" sz="2000" b="1" dirty="0" smtClean="0">
                <a:solidFill>
                  <a:srgbClr val="FF0000"/>
                </a:solidFill>
              </a:rPr>
              <a:t>              catch</a:t>
            </a:r>
            <a:r>
              <a:rPr lang="en-US" sz="2000" b="1" dirty="0" smtClean="0"/>
              <a:t> </a:t>
            </a:r>
            <a:r>
              <a:rPr lang="en-US" sz="2000" dirty="0" smtClean="0"/>
              <a:t>(Exception exception) </a:t>
            </a:r>
            <a:r>
              <a:rPr lang="en-US" sz="2000" dirty="0"/>
              <a:t>{</a:t>
            </a:r>
            <a:br>
              <a:rPr lang="en-US" sz="2000" dirty="0"/>
            </a:br>
            <a:r>
              <a:rPr lang="en-US" sz="2000" dirty="0"/>
              <a:t>            </a:t>
            </a:r>
            <a:r>
              <a:rPr lang="en-US" sz="2000" i="1" dirty="0"/>
              <a:t>//do something here</a:t>
            </a:r>
            <a:br>
              <a:rPr lang="en-US" sz="2000" i="1" dirty="0"/>
            </a:br>
            <a:r>
              <a:rPr lang="en-US" sz="2000" i="1" dirty="0"/>
              <a:t>        </a:t>
            </a:r>
            <a:r>
              <a:rPr lang="en-US" sz="2000" dirty="0" smtClean="0"/>
              <a:t>}</a:t>
            </a:r>
            <a:r>
              <a:rPr lang="en-US" sz="2000" dirty="0"/>
              <a:t/>
            </a:r>
            <a:br>
              <a:rPr lang="en-US" sz="2000" dirty="0"/>
            </a:br>
            <a:r>
              <a:rPr lang="en-US" sz="2000" dirty="0"/>
              <a:t>        </a:t>
            </a:r>
            <a:r>
              <a:rPr lang="en-US" sz="2000" b="1" dirty="0">
                <a:solidFill>
                  <a:srgbClr val="FF0000"/>
                </a:solidFill>
              </a:rPr>
              <a:t>finally</a:t>
            </a:r>
            <a:r>
              <a:rPr lang="en-US" sz="2000" b="1" dirty="0"/>
              <a:t> </a:t>
            </a:r>
            <a:r>
              <a:rPr lang="en-US" sz="2000" dirty="0"/>
              <a:t>{  </a:t>
            </a:r>
            <a:r>
              <a:rPr lang="en-US" sz="2000" i="1" dirty="0"/>
              <a:t>// the finally block</a:t>
            </a:r>
            <a:br>
              <a:rPr lang="en-US" sz="2000" i="1" dirty="0"/>
            </a:br>
            <a:r>
              <a:rPr lang="en-US" sz="2000" i="1" dirty="0"/>
              <a:t>            //continue processing here.</a:t>
            </a:r>
            <a:br>
              <a:rPr lang="en-US" sz="2000" i="1" dirty="0"/>
            </a:br>
            <a:r>
              <a:rPr lang="en-US" sz="2000" i="1" dirty="0"/>
              <a:t>        </a:t>
            </a:r>
            <a:r>
              <a:rPr lang="en-US" sz="2000" dirty="0"/>
              <a:t>}</a:t>
            </a:r>
            <a:br>
              <a:rPr lang="en-US" sz="2000" dirty="0"/>
            </a:br>
            <a:r>
              <a:rPr lang="en-US" sz="2000" dirty="0"/>
              <a:t>    }</a:t>
            </a:r>
            <a:br>
              <a:rPr lang="en-US" sz="2000" dirty="0"/>
            </a:br>
            <a:r>
              <a:rPr lang="en-US" sz="2000" dirty="0"/>
              <a:t>}</a:t>
            </a:r>
            <a:endParaRPr lang="en-US" sz="2000" dirty="0" smtClean="0"/>
          </a:p>
        </p:txBody>
      </p:sp>
    </p:spTree>
    <p:extLst>
      <p:ext uri="{BB962C8B-B14F-4D97-AF65-F5344CB8AC3E}">
        <p14:creationId xmlns:p14="http://schemas.microsoft.com/office/powerpoint/2010/main" val="3065520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Errors</a:t>
            </a:r>
            <a:endParaRPr lang="en-US" b="1" dirty="0"/>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pPr marL="0" lvl="0" indent="0">
              <a:buNone/>
            </a:pPr>
            <a:r>
              <a:rPr lang="en-US" b="1" dirty="0" smtClean="0"/>
              <a:t> Errors</a:t>
            </a:r>
            <a:r>
              <a:rPr lang="en-US" dirty="0"/>
              <a:t> − </a:t>
            </a:r>
            <a:r>
              <a:rPr lang="en-US" dirty="0" smtClean="0"/>
              <a:t>are </a:t>
            </a:r>
            <a:r>
              <a:rPr lang="en-US" dirty="0"/>
              <a:t>not exceptions at all, but problems that arise beyond the control of the user or the programmer. Errors are typically ignored in your code because you can rarely do anything about an error</a:t>
            </a:r>
            <a:r>
              <a:rPr lang="en-US" dirty="0" smtClean="0"/>
              <a:t>.</a:t>
            </a:r>
          </a:p>
          <a:p>
            <a:pPr marL="0" lvl="0" indent="0">
              <a:buNone/>
            </a:pPr>
            <a:r>
              <a:rPr lang="en-US" dirty="0" smtClean="0"/>
              <a:t> </a:t>
            </a:r>
            <a:endParaRPr lang="en-US" dirty="0"/>
          </a:p>
          <a:p>
            <a:r>
              <a:rPr lang="en-US" dirty="0"/>
              <a:t>For example, if a stack overflow occurs, an error will arise. </a:t>
            </a:r>
            <a:r>
              <a:rPr lang="en-US" dirty="0" smtClean="0"/>
              <a:t>These cannot be handled by the compiler. Nor can they be handled by the programmer.</a:t>
            </a:r>
            <a:endParaRPr lang="en-US" dirty="0"/>
          </a:p>
        </p:txBody>
      </p:sp>
    </p:spTree>
    <p:extLst>
      <p:ext uri="{BB962C8B-B14F-4D97-AF65-F5344CB8AC3E}">
        <p14:creationId xmlns:p14="http://schemas.microsoft.com/office/powerpoint/2010/main" val="3712673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dirty="0" smtClean="0"/>
              <a:t>Hierarchy</a:t>
            </a:r>
          </a:p>
        </p:txBody>
      </p:sp>
      <p:sp>
        <p:nvSpPr>
          <p:cNvPr id="5123" name="Content Placeholder 2"/>
          <p:cNvSpPr>
            <a:spLocks noGrp="1"/>
          </p:cNvSpPr>
          <p:nvPr>
            <p:ph idx="1"/>
          </p:nvPr>
        </p:nvSpPr>
        <p:spPr/>
        <p:txBody>
          <a:bodyPr/>
          <a:lstStyle/>
          <a:p>
            <a:r>
              <a:rPr lang="en-US" altLang="en-US" sz="2800" dirty="0" err="1" smtClean="0"/>
              <a:t>Throwable</a:t>
            </a:r>
            <a:r>
              <a:rPr lang="en-US" altLang="en-US" sz="2800" dirty="0" smtClean="0"/>
              <a:t> class is a super class of all exceptions and errors.</a:t>
            </a:r>
          </a:p>
          <a:p>
            <a:r>
              <a:rPr lang="en-US" altLang="en-US" sz="2800" dirty="0" smtClean="0"/>
              <a:t>Exceptions has a special subclass, the </a:t>
            </a:r>
            <a:r>
              <a:rPr lang="en-US" altLang="en-US" sz="2800" dirty="0" err="1" smtClean="0"/>
              <a:t>RuntimeException</a:t>
            </a:r>
            <a:endParaRPr lang="en-US" altLang="en-US" sz="2800" dirty="0" smtClean="0"/>
          </a:p>
          <a:p>
            <a:r>
              <a:rPr lang="en-US" altLang="en-US" sz="2800" dirty="0" smtClean="0"/>
              <a:t>A user defined exception should be a subclass of the exception class</a:t>
            </a:r>
          </a:p>
          <a:p>
            <a:endParaRPr lang="en-US" altLang="en-US" dirty="0" smtClean="0"/>
          </a:p>
          <a:p>
            <a:endParaRPr lang="en-US" altLang="en-US" dirty="0" smtClean="0"/>
          </a:p>
        </p:txBody>
      </p:sp>
    </p:spTree>
    <p:extLst>
      <p:ext uri="{BB962C8B-B14F-4D97-AF65-F5344CB8AC3E}">
        <p14:creationId xmlns:p14="http://schemas.microsoft.com/office/powerpoint/2010/main" val="4193197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92C2E1F-2087-455F-8256-2CDDE77137C3}" type="slidenum">
              <a:rPr lang="en-US" altLang="en-US" sz="1800"/>
              <a:pPr eaLnBrk="1" hangingPunct="1"/>
              <a:t>28</a:t>
            </a:fld>
            <a:endParaRPr lang="en-US" altLang="en-US" sz="1800"/>
          </a:p>
        </p:txBody>
      </p:sp>
      <p:sp>
        <p:nvSpPr>
          <p:cNvPr id="6149" name="Rectangle 2"/>
          <p:cNvSpPr>
            <a:spLocks noGrp="1" noChangeArrowheads="1"/>
          </p:cNvSpPr>
          <p:nvPr>
            <p:ph type="title"/>
          </p:nvPr>
        </p:nvSpPr>
        <p:spPr>
          <a:xfrm>
            <a:off x="486568" y="152400"/>
            <a:ext cx="8229600" cy="960438"/>
          </a:xfrm>
        </p:spPr>
        <p:txBody>
          <a:bodyPr/>
          <a:lstStyle/>
          <a:p>
            <a:pPr eaLnBrk="1" hangingPunct="1"/>
            <a:r>
              <a:rPr lang="en-US" altLang="en-US" b="1" dirty="0" smtClean="0"/>
              <a:t>Exceptions Inheritance (partial)</a:t>
            </a:r>
          </a:p>
        </p:txBody>
      </p:sp>
      <p:sp>
        <p:nvSpPr>
          <p:cNvPr id="6150" name="Text Box 5"/>
          <p:cNvSpPr txBox="1">
            <a:spLocks noChangeArrowheads="1"/>
          </p:cNvSpPr>
          <p:nvPr/>
        </p:nvSpPr>
        <p:spPr bwMode="auto">
          <a:xfrm>
            <a:off x="348343" y="3182824"/>
            <a:ext cx="1728358"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err="1">
                <a:latin typeface="+mj-lt"/>
              </a:rPr>
              <a:t>Throwable</a:t>
            </a:r>
            <a:endParaRPr lang="en-US" altLang="en-US" dirty="0">
              <a:latin typeface="+mj-lt"/>
            </a:endParaRPr>
          </a:p>
        </p:txBody>
      </p:sp>
      <p:sp>
        <p:nvSpPr>
          <p:cNvPr id="6151" name="Text Box 6"/>
          <p:cNvSpPr txBox="1">
            <a:spLocks noChangeArrowheads="1"/>
          </p:cNvSpPr>
          <p:nvPr/>
        </p:nvSpPr>
        <p:spPr bwMode="auto">
          <a:xfrm>
            <a:off x="4568257" y="1349828"/>
            <a:ext cx="1931876"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a:latin typeface="+mj-lt"/>
              </a:rPr>
              <a:t>IOException</a:t>
            </a:r>
          </a:p>
        </p:txBody>
      </p:sp>
      <p:sp>
        <p:nvSpPr>
          <p:cNvPr id="6152" name="Text Box 7"/>
          <p:cNvSpPr txBox="1">
            <a:spLocks noChangeArrowheads="1"/>
          </p:cNvSpPr>
          <p:nvPr/>
        </p:nvSpPr>
        <p:spPr bwMode="auto">
          <a:xfrm>
            <a:off x="4822030" y="3008533"/>
            <a:ext cx="1905001" cy="9541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smtClean="0">
                <a:latin typeface="+mj-lt"/>
              </a:rPr>
              <a:t>Runtime</a:t>
            </a:r>
            <a:br>
              <a:rPr lang="en-US" altLang="en-US" dirty="0" smtClean="0">
                <a:latin typeface="+mj-lt"/>
              </a:rPr>
            </a:br>
            <a:r>
              <a:rPr lang="en-US" altLang="en-US" dirty="0" smtClean="0">
                <a:latin typeface="+mj-lt"/>
              </a:rPr>
              <a:t>Exception</a:t>
            </a:r>
            <a:endParaRPr lang="en-US" altLang="en-US" dirty="0">
              <a:latin typeface="+mj-lt"/>
            </a:endParaRPr>
          </a:p>
        </p:txBody>
      </p:sp>
      <p:sp>
        <p:nvSpPr>
          <p:cNvPr id="6153" name="Text Box 8"/>
          <p:cNvSpPr txBox="1">
            <a:spLocks noChangeArrowheads="1"/>
          </p:cNvSpPr>
          <p:nvPr/>
        </p:nvSpPr>
        <p:spPr bwMode="auto">
          <a:xfrm>
            <a:off x="7296150" y="1022463"/>
            <a:ext cx="1609993" cy="40011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EOFException</a:t>
            </a:r>
            <a:endParaRPr lang="en-US" altLang="en-US" sz="2000" dirty="0">
              <a:latin typeface="+mj-lt"/>
            </a:endParaRPr>
          </a:p>
        </p:txBody>
      </p:sp>
      <p:sp>
        <p:nvSpPr>
          <p:cNvPr id="6154" name="Text Box 9"/>
          <p:cNvSpPr txBox="1">
            <a:spLocks noChangeArrowheads="1"/>
          </p:cNvSpPr>
          <p:nvPr/>
        </p:nvSpPr>
        <p:spPr bwMode="auto">
          <a:xfrm>
            <a:off x="7343775" y="1579562"/>
            <a:ext cx="1752600"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FileNotFound</a:t>
            </a:r>
            <a:r>
              <a:rPr lang="en-US" altLang="en-US" sz="2000" dirty="0">
                <a:latin typeface="+mj-lt"/>
              </a:rPr>
              <a:t/>
            </a:r>
            <a:br>
              <a:rPr lang="en-US" altLang="en-US" sz="2000" dirty="0">
                <a:latin typeface="+mj-lt"/>
              </a:rPr>
            </a:br>
            <a:r>
              <a:rPr lang="en-US" altLang="en-US" sz="2000" dirty="0">
                <a:latin typeface="+mj-lt"/>
              </a:rPr>
              <a:t>Exception</a:t>
            </a:r>
          </a:p>
        </p:txBody>
      </p:sp>
      <p:sp>
        <p:nvSpPr>
          <p:cNvPr id="6155" name="Text Box 10"/>
          <p:cNvSpPr txBox="1">
            <a:spLocks noChangeArrowheads="1"/>
          </p:cNvSpPr>
          <p:nvPr/>
        </p:nvSpPr>
        <p:spPr bwMode="auto">
          <a:xfrm>
            <a:off x="5105400" y="5112466"/>
            <a:ext cx="1338263"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a:latin typeface="+mj-lt"/>
              </a:rPr>
              <a:t>Arithmetic</a:t>
            </a:r>
            <a:br>
              <a:rPr lang="en-US" altLang="en-US" sz="2000" dirty="0">
                <a:latin typeface="+mj-lt"/>
              </a:rPr>
            </a:br>
            <a:r>
              <a:rPr lang="en-US" altLang="en-US" sz="2000" dirty="0">
                <a:latin typeface="+mj-lt"/>
              </a:rPr>
              <a:t>Exception</a:t>
            </a:r>
          </a:p>
        </p:txBody>
      </p:sp>
      <p:sp>
        <p:nvSpPr>
          <p:cNvPr id="6156" name="Text Box 11"/>
          <p:cNvSpPr txBox="1">
            <a:spLocks noChangeArrowheads="1"/>
          </p:cNvSpPr>
          <p:nvPr/>
        </p:nvSpPr>
        <p:spPr bwMode="auto">
          <a:xfrm>
            <a:off x="7615805" y="4090987"/>
            <a:ext cx="1359026" cy="7078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NullPointer</a:t>
            </a:r>
            <a:r>
              <a:rPr lang="en-US" altLang="en-US" sz="2000" dirty="0">
                <a:latin typeface="+mj-lt"/>
              </a:rPr>
              <a:t/>
            </a:r>
            <a:br>
              <a:rPr lang="en-US" altLang="en-US" sz="2000" dirty="0">
                <a:latin typeface="+mj-lt"/>
              </a:rPr>
            </a:br>
            <a:r>
              <a:rPr lang="en-US" altLang="en-US" sz="2000" dirty="0">
                <a:latin typeface="+mj-lt"/>
              </a:rPr>
              <a:t>Exception</a:t>
            </a:r>
          </a:p>
        </p:txBody>
      </p:sp>
      <p:sp>
        <p:nvSpPr>
          <p:cNvPr id="6157" name="Text Box 12"/>
          <p:cNvSpPr txBox="1">
            <a:spLocks noChangeArrowheads="1"/>
          </p:cNvSpPr>
          <p:nvPr/>
        </p:nvSpPr>
        <p:spPr bwMode="auto">
          <a:xfrm>
            <a:off x="7328807" y="2666887"/>
            <a:ext cx="1701620" cy="10156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smtClean="0">
                <a:latin typeface="+mj-lt"/>
              </a:rPr>
              <a:t>ArrayIndexOut</a:t>
            </a:r>
            <a:r>
              <a:rPr lang="en-US" altLang="en-US" sz="2000" dirty="0">
                <a:latin typeface="+mj-lt"/>
              </a:rPr>
              <a:t/>
            </a:r>
            <a:br>
              <a:rPr lang="en-US" altLang="en-US" sz="2000" dirty="0">
                <a:latin typeface="+mj-lt"/>
              </a:rPr>
            </a:br>
            <a:r>
              <a:rPr lang="en-US" altLang="en-US" sz="2000" dirty="0" err="1">
                <a:latin typeface="+mj-lt"/>
              </a:rPr>
              <a:t>ofBounds</a:t>
            </a:r>
            <a:r>
              <a:rPr lang="en-US" altLang="en-US" sz="2000" dirty="0">
                <a:latin typeface="+mj-lt"/>
              </a:rPr>
              <a:t/>
            </a:r>
            <a:br>
              <a:rPr lang="en-US" altLang="en-US" sz="2000" dirty="0">
                <a:latin typeface="+mj-lt"/>
              </a:rPr>
            </a:br>
            <a:r>
              <a:rPr lang="en-US" altLang="en-US" sz="2000" dirty="0">
                <a:latin typeface="+mj-lt"/>
              </a:rPr>
              <a:t>Exception</a:t>
            </a:r>
          </a:p>
        </p:txBody>
      </p:sp>
      <p:sp>
        <p:nvSpPr>
          <p:cNvPr id="6158" name="Text Box 13"/>
          <p:cNvSpPr txBox="1">
            <a:spLocks noChangeArrowheads="1"/>
          </p:cNvSpPr>
          <p:nvPr/>
        </p:nvSpPr>
        <p:spPr bwMode="auto">
          <a:xfrm>
            <a:off x="6680993" y="5072116"/>
            <a:ext cx="1227131" cy="10156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a:latin typeface="+mj-lt"/>
              </a:rPr>
              <a:t>Illegal</a:t>
            </a:r>
            <a:br>
              <a:rPr lang="en-US" altLang="en-US" sz="2000" dirty="0">
                <a:latin typeface="+mj-lt"/>
              </a:rPr>
            </a:br>
            <a:r>
              <a:rPr lang="en-US" altLang="en-US" sz="2000" dirty="0">
                <a:latin typeface="+mj-lt"/>
              </a:rPr>
              <a:t>Argument</a:t>
            </a:r>
            <a:br>
              <a:rPr lang="en-US" altLang="en-US" sz="2000" dirty="0">
                <a:latin typeface="+mj-lt"/>
              </a:rPr>
            </a:br>
            <a:r>
              <a:rPr lang="en-US" altLang="en-US" sz="2000" dirty="0">
                <a:latin typeface="+mj-lt"/>
              </a:rPr>
              <a:t>Exception</a:t>
            </a:r>
          </a:p>
        </p:txBody>
      </p:sp>
      <p:sp>
        <p:nvSpPr>
          <p:cNvPr id="6159" name="Line 14"/>
          <p:cNvSpPr>
            <a:spLocks noChangeShapeType="1"/>
          </p:cNvSpPr>
          <p:nvPr/>
        </p:nvSpPr>
        <p:spPr bwMode="auto">
          <a:xfrm flipH="1">
            <a:off x="4440236" y="1894341"/>
            <a:ext cx="1201964" cy="54088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0" name="Line 15"/>
          <p:cNvSpPr>
            <a:spLocks noChangeShapeType="1"/>
          </p:cNvSpPr>
          <p:nvPr/>
        </p:nvSpPr>
        <p:spPr bwMode="auto">
          <a:xfrm flipH="1" flipV="1">
            <a:off x="4440236" y="2701924"/>
            <a:ext cx="381793" cy="86966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1" name="Line 16"/>
          <p:cNvSpPr>
            <a:spLocks noChangeShapeType="1"/>
          </p:cNvSpPr>
          <p:nvPr/>
        </p:nvSpPr>
        <p:spPr bwMode="auto">
          <a:xfrm flipH="1">
            <a:off x="2223180" y="2578892"/>
            <a:ext cx="446314" cy="798315"/>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2" name="Line 17"/>
          <p:cNvSpPr>
            <a:spLocks noChangeShapeType="1"/>
          </p:cNvSpPr>
          <p:nvPr/>
        </p:nvSpPr>
        <p:spPr bwMode="auto">
          <a:xfrm flipH="1" flipV="1">
            <a:off x="6727031" y="1676400"/>
            <a:ext cx="624171" cy="32668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3" name="Line 18"/>
          <p:cNvSpPr>
            <a:spLocks noChangeShapeType="1"/>
          </p:cNvSpPr>
          <p:nvPr/>
        </p:nvSpPr>
        <p:spPr bwMode="auto">
          <a:xfrm flipH="1" flipV="1">
            <a:off x="6063059" y="3962638"/>
            <a:ext cx="1280714" cy="110947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4" name="Line 19"/>
          <p:cNvSpPr>
            <a:spLocks noChangeShapeType="1"/>
          </p:cNvSpPr>
          <p:nvPr/>
        </p:nvSpPr>
        <p:spPr bwMode="auto">
          <a:xfrm flipH="1" flipV="1">
            <a:off x="6727031" y="3794579"/>
            <a:ext cx="888773" cy="70122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5" name="Line 20"/>
          <p:cNvSpPr>
            <a:spLocks noChangeShapeType="1"/>
          </p:cNvSpPr>
          <p:nvPr/>
        </p:nvSpPr>
        <p:spPr bwMode="auto">
          <a:xfrm flipH="1">
            <a:off x="6705258" y="3182824"/>
            <a:ext cx="590892" cy="38876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6" name="Line 21"/>
          <p:cNvSpPr>
            <a:spLocks noChangeShapeType="1"/>
          </p:cNvSpPr>
          <p:nvPr/>
        </p:nvSpPr>
        <p:spPr bwMode="auto">
          <a:xfrm flipH="1" flipV="1">
            <a:off x="5774530" y="3942214"/>
            <a:ext cx="1" cy="1165331"/>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8" name="Text Box 23"/>
          <p:cNvSpPr txBox="1">
            <a:spLocks noChangeArrowheads="1"/>
          </p:cNvSpPr>
          <p:nvPr/>
        </p:nvSpPr>
        <p:spPr bwMode="auto">
          <a:xfrm>
            <a:off x="3052761" y="3794579"/>
            <a:ext cx="917880"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a:latin typeface="+mj-lt"/>
              </a:rPr>
              <a:t>Error</a:t>
            </a:r>
          </a:p>
        </p:txBody>
      </p:sp>
      <p:sp>
        <p:nvSpPr>
          <p:cNvPr id="6169" name="Text Box 24"/>
          <p:cNvSpPr txBox="1">
            <a:spLocks noChangeArrowheads="1"/>
          </p:cNvSpPr>
          <p:nvPr/>
        </p:nvSpPr>
        <p:spPr bwMode="auto">
          <a:xfrm>
            <a:off x="2667000" y="2306637"/>
            <a:ext cx="1604863"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a:latin typeface="+mj-lt"/>
              </a:rPr>
              <a:t>Exception</a:t>
            </a:r>
          </a:p>
        </p:txBody>
      </p:sp>
      <p:sp>
        <p:nvSpPr>
          <p:cNvPr id="6170" name="Line 25"/>
          <p:cNvSpPr>
            <a:spLocks noChangeShapeType="1"/>
          </p:cNvSpPr>
          <p:nvPr/>
        </p:nvSpPr>
        <p:spPr bwMode="auto">
          <a:xfrm flipH="1" flipV="1">
            <a:off x="2223180" y="3571592"/>
            <a:ext cx="829581" cy="4605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71" name="Line 26"/>
          <p:cNvSpPr>
            <a:spLocks noChangeShapeType="1"/>
          </p:cNvSpPr>
          <p:nvPr/>
        </p:nvSpPr>
        <p:spPr bwMode="auto">
          <a:xfrm flipH="1">
            <a:off x="6716145" y="1219200"/>
            <a:ext cx="580005" cy="22553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Tree>
    <p:extLst>
      <p:ext uri="{BB962C8B-B14F-4D97-AF65-F5344CB8AC3E}">
        <p14:creationId xmlns:p14="http://schemas.microsoft.com/office/powerpoint/2010/main" val="946586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altLang="en-US" b="1" dirty="0" smtClean="0"/>
              <a:t>Summary: checked and unchecked Exception</a:t>
            </a:r>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Exceptions which are checked for during compile time are called </a:t>
            </a:r>
            <a:r>
              <a:rPr lang="en-US" dirty="0" smtClean="0">
                <a:solidFill>
                  <a:srgbClr val="FF0000"/>
                </a:solidFill>
              </a:rPr>
              <a:t>checked exceptions</a:t>
            </a:r>
            <a:r>
              <a:rPr lang="en-US" dirty="0" smtClean="0"/>
              <a:t>.</a:t>
            </a:r>
          </a:p>
          <a:p>
            <a:pPr fontAlgn="auto">
              <a:spcAft>
                <a:spcPts val="0"/>
              </a:spcAft>
              <a:buFont typeface="Arial" pitchFamily="34" charset="0"/>
              <a:buNone/>
              <a:defRPr/>
            </a:pPr>
            <a:r>
              <a:rPr lang="en-US" dirty="0" smtClean="0"/>
              <a:t>	 </a:t>
            </a:r>
          </a:p>
          <a:p>
            <a:pPr fontAlgn="auto">
              <a:spcAft>
                <a:spcPts val="0"/>
              </a:spcAft>
              <a:buFont typeface="Arial" pitchFamily="34" charset="0"/>
              <a:buChar char="•"/>
              <a:defRPr/>
            </a:pPr>
            <a:r>
              <a:rPr lang="en-US" dirty="0" smtClean="0"/>
              <a:t>Exceptions which are not checked for during compile time are called </a:t>
            </a:r>
            <a:r>
              <a:rPr lang="en-US" dirty="0" smtClean="0">
                <a:solidFill>
                  <a:srgbClr val="FF0000"/>
                </a:solidFill>
              </a:rPr>
              <a:t>unchecked exception</a:t>
            </a:r>
            <a:r>
              <a:rPr lang="en-US" dirty="0" smtClean="0"/>
              <a:t>.</a:t>
            </a:r>
          </a:p>
          <a:p>
            <a:pPr fontAlgn="auto">
              <a:spcAft>
                <a:spcPts val="0"/>
              </a:spcAft>
              <a:buFont typeface="Arial" pitchFamily="34" charset="0"/>
              <a:buNone/>
              <a:defRPr/>
            </a:pPr>
            <a:r>
              <a:rPr lang="en-US" dirty="0" smtClean="0"/>
              <a:t>	 </a:t>
            </a:r>
          </a:p>
          <a:p>
            <a:pPr fontAlgn="auto">
              <a:spcAft>
                <a:spcPts val="0"/>
              </a:spcAft>
              <a:buFont typeface="Arial" pitchFamily="34" charset="0"/>
              <a:buChar char="•"/>
              <a:defRPr/>
            </a:pPr>
            <a:r>
              <a:rPr lang="en-US" dirty="0" smtClean="0"/>
              <a:t>All the checked exceptions must be handled in the program.</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The exceptions raised, if not handled will be handled by the </a:t>
            </a:r>
            <a:r>
              <a:rPr lang="en-US" b="1" dirty="0" smtClean="0"/>
              <a:t>Java Virtual Machine</a:t>
            </a:r>
            <a:r>
              <a:rPr lang="en-US" dirty="0" smtClean="0"/>
              <a:t>. The Virtual machine will print the stack trace of the exception indicating the stack of exception and the line where it was caused.</a:t>
            </a:r>
          </a:p>
        </p:txBody>
      </p:sp>
    </p:spTree>
    <p:extLst>
      <p:ext uri="{BB962C8B-B14F-4D97-AF65-F5344CB8AC3E}">
        <p14:creationId xmlns:p14="http://schemas.microsoft.com/office/powerpoint/2010/main" val="1204150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exceptions?</a:t>
            </a:r>
            <a:endParaRPr lang="en-US" b="1" dirty="0"/>
          </a:p>
        </p:txBody>
      </p:sp>
      <p:sp>
        <p:nvSpPr>
          <p:cNvPr id="3" name="Content Placeholder 2"/>
          <p:cNvSpPr>
            <a:spLocks noGrp="1"/>
          </p:cNvSpPr>
          <p:nvPr>
            <p:ph idx="1"/>
          </p:nvPr>
        </p:nvSpPr>
        <p:spPr>
          <a:xfrm>
            <a:off x="457200" y="1447800"/>
            <a:ext cx="8229600" cy="4525963"/>
          </a:xfrm>
        </p:spPr>
        <p:txBody>
          <a:bodyPr/>
          <a:lstStyle/>
          <a:p>
            <a:r>
              <a:rPr lang="en-US" dirty="0" smtClean="0"/>
              <a:t>Exceptions are problems that arise during </a:t>
            </a:r>
            <a:r>
              <a:rPr lang="en-US" dirty="0"/>
              <a:t>the execution of a program. </a:t>
            </a:r>
            <a:endParaRPr lang="en-US" dirty="0" smtClean="0"/>
          </a:p>
          <a:p>
            <a:r>
              <a:rPr lang="en-US" dirty="0" smtClean="0"/>
              <a:t>They </a:t>
            </a:r>
            <a:r>
              <a:rPr lang="en-US" dirty="0" smtClean="0">
                <a:solidFill>
                  <a:srgbClr val="FF0000"/>
                </a:solidFill>
              </a:rPr>
              <a:t>cause the </a:t>
            </a:r>
            <a:r>
              <a:rPr lang="en-US" dirty="0">
                <a:solidFill>
                  <a:srgbClr val="FF0000"/>
                </a:solidFill>
              </a:rPr>
              <a:t>normal flow of the program </a:t>
            </a:r>
            <a:r>
              <a:rPr lang="en-US" dirty="0" smtClean="0">
                <a:solidFill>
                  <a:srgbClr val="FF0000"/>
                </a:solidFill>
              </a:rPr>
              <a:t>to be disrupted </a:t>
            </a:r>
            <a:r>
              <a:rPr lang="en-US" dirty="0"/>
              <a:t>and the </a:t>
            </a:r>
            <a:r>
              <a:rPr lang="en-US" dirty="0" smtClean="0"/>
              <a:t>program to </a:t>
            </a:r>
            <a:r>
              <a:rPr lang="en-US" dirty="0" smtClean="0">
                <a:solidFill>
                  <a:srgbClr val="FF0000"/>
                </a:solidFill>
              </a:rPr>
              <a:t>terminate abnormally</a:t>
            </a:r>
            <a:r>
              <a:rPr lang="en-US" dirty="0" smtClean="0"/>
              <a:t>.</a:t>
            </a:r>
          </a:p>
          <a:p>
            <a:r>
              <a:rPr lang="en-US" dirty="0" smtClean="0"/>
              <a:t>This is most undesirable and </a:t>
            </a:r>
            <a:r>
              <a:rPr lang="en-US" dirty="0"/>
              <a:t>therefore, </a:t>
            </a:r>
            <a:r>
              <a:rPr lang="en-US" dirty="0" smtClean="0"/>
              <a:t> </a:t>
            </a:r>
            <a:r>
              <a:rPr lang="en-US" dirty="0"/>
              <a:t>exceptions are to be handled.</a:t>
            </a:r>
          </a:p>
        </p:txBody>
      </p:sp>
    </p:spTree>
    <p:extLst>
      <p:ext uri="{BB962C8B-B14F-4D97-AF65-F5344CB8AC3E}">
        <p14:creationId xmlns:p14="http://schemas.microsoft.com/office/powerpoint/2010/main" val="2810854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smtClean="0"/>
              <a:t>User defined exceptions</a:t>
            </a:r>
          </a:p>
        </p:txBody>
      </p:sp>
      <p:sp>
        <p:nvSpPr>
          <p:cNvPr id="3" name="Content Placeholder 2"/>
          <p:cNvSpPr>
            <a:spLocks noGrp="1"/>
          </p:cNvSpPr>
          <p:nvPr>
            <p:ph idx="1"/>
          </p:nvPr>
        </p:nvSpPr>
        <p:spPr>
          <a:xfrm>
            <a:off x="152400" y="1219200"/>
            <a:ext cx="8686800" cy="5410200"/>
          </a:xfrm>
        </p:spPr>
        <p:txBody>
          <a:bodyPr rtlCol="0">
            <a:normAutofit/>
          </a:bodyPr>
          <a:lstStyle/>
          <a:p>
            <a:pPr marL="0" indent="0">
              <a:spcAft>
                <a:spcPts val="600"/>
              </a:spcAft>
              <a:buNone/>
              <a:defRPr/>
            </a:pPr>
            <a:r>
              <a:rPr lang="en-US" dirty="0"/>
              <a:t>You can create your own exceptions in </a:t>
            </a:r>
            <a:r>
              <a:rPr lang="en-US" dirty="0" smtClean="0"/>
              <a:t>Java.</a:t>
            </a:r>
            <a:endParaRPr lang="en-US" dirty="0"/>
          </a:p>
          <a:p>
            <a:pPr>
              <a:spcAft>
                <a:spcPts val="600"/>
              </a:spcAft>
              <a:defRPr/>
            </a:pPr>
            <a:r>
              <a:rPr lang="en-US" dirty="0" smtClean="0"/>
              <a:t>All </a:t>
            </a:r>
            <a:r>
              <a:rPr lang="en-US" dirty="0"/>
              <a:t>exceptions must be a child of </a:t>
            </a:r>
            <a:r>
              <a:rPr lang="en-US" dirty="0" err="1"/>
              <a:t>Throwable</a:t>
            </a:r>
            <a:r>
              <a:rPr lang="en-US" dirty="0"/>
              <a:t>.</a:t>
            </a:r>
          </a:p>
          <a:p>
            <a:pPr>
              <a:spcAft>
                <a:spcPts val="600"/>
              </a:spcAft>
              <a:defRPr/>
            </a:pPr>
            <a:r>
              <a:rPr lang="en-US" dirty="0" smtClean="0"/>
              <a:t>If </a:t>
            </a:r>
            <a:r>
              <a:rPr lang="en-US" dirty="0"/>
              <a:t>you want to write a checked exception that is automatically enforced by the Handle or Declare Rule, you need to extend the Exception class.</a:t>
            </a:r>
          </a:p>
          <a:p>
            <a:pPr>
              <a:spcAft>
                <a:spcPts val="600"/>
              </a:spcAft>
              <a:defRPr/>
            </a:pPr>
            <a:r>
              <a:rPr lang="en-US" dirty="0" smtClean="0"/>
              <a:t>If </a:t>
            </a:r>
            <a:r>
              <a:rPr lang="en-US" dirty="0"/>
              <a:t>you want to write a runtime exception, you need to extend the </a:t>
            </a:r>
            <a:r>
              <a:rPr lang="en-US" dirty="0" err="1"/>
              <a:t>RuntimeException</a:t>
            </a:r>
            <a:r>
              <a:rPr lang="en-US" dirty="0"/>
              <a:t> class</a:t>
            </a:r>
            <a:r>
              <a:rPr lang="en-US" dirty="0" smtClean="0"/>
              <a:t>.</a:t>
            </a:r>
            <a:endParaRPr lang="en-US" dirty="0"/>
          </a:p>
        </p:txBody>
      </p:sp>
    </p:spTree>
    <p:extLst>
      <p:ext uri="{BB962C8B-B14F-4D97-AF65-F5344CB8AC3E}">
        <p14:creationId xmlns:p14="http://schemas.microsoft.com/office/powerpoint/2010/main" val="1908882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0" y="0"/>
            <a:ext cx="7620000" cy="784302"/>
          </a:xfrm>
        </p:spPr>
        <p:txBody>
          <a:bodyPr>
            <a:noAutofit/>
          </a:bodyPr>
          <a:lstStyle/>
          <a:p>
            <a:pPr algn="r"/>
            <a:r>
              <a:rPr lang="en-US" altLang="en-US" sz="3200" b="1" dirty="0" smtClean="0"/>
              <a:t>User defined exceptions - example</a:t>
            </a:r>
          </a:p>
        </p:txBody>
      </p:sp>
      <p:sp>
        <p:nvSpPr>
          <p:cNvPr id="3" name="Content Placeholder 2"/>
          <p:cNvSpPr>
            <a:spLocks noGrp="1"/>
          </p:cNvSpPr>
          <p:nvPr>
            <p:ph idx="1"/>
          </p:nvPr>
        </p:nvSpPr>
        <p:spPr>
          <a:xfrm>
            <a:off x="4419600" y="1295400"/>
            <a:ext cx="4572000" cy="3581400"/>
          </a:xfrm>
          <a:ln w="28575" cmpd="dbl">
            <a:solidFill>
              <a:schemeClr val="tx1"/>
            </a:solidFill>
          </a:ln>
        </p:spPr>
        <p:txBody>
          <a:bodyPr rtlCol="0">
            <a:normAutofit fontScale="92500" lnSpcReduction="20000"/>
          </a:bodyPr>
          <a:lstStyle/>
          <a:p>
            <a:pPr>
              <a:buNone/>
              <a:defRPr/>
            </a:pPr>
            <a:r>
              <a:rPr lang="en-US" sz="2100" dirty="0" smtClean="0"/>
              <a:t>public </a:t>
            </a:r>
            <a:r>
              <a:rPr lang="en-US" sz="2100" dirty="0"/>
              <a:t>class </a:t>
            </a:r>
            <a:r>
              <a:rPr lang="en-US" sz="2100" b="1" dirty="0" err="1" smtClean="0">
                <a:solidFill>
                  <a:srgbClr val="002060"/>
                </a:solidFill>
              </a:rPr>
              <a:t>ExceedLimitException</a:t>
            </a:r>
            <a:r>
              <a:rPr lang="en-US" sz="2100" b="1" dirty="0" smtClean="0">
                <a:solidFill>
                  <a:srgbClr val="002060"/>
                </a:solidFill>
              </a:rPr>
              <a:t> </a:t>
            </a:r>
          </a:p>
          <a:p>
            <a:pPr>
              <a:buNone/>
              <a:defRPr/>
            </a:pPr>
            <a:r>
              <a:rPr lang="en-US" sz="2100" dirty="0"/>
              <a:t> </a:t>
            </a:r>
            <a:r>
              <a:rPr lang="en-US" sz="2100" dirty="0" smtClean="0"/>
              <a:t>                          extends </a:t>
            </a:r>
            <a:r>
              <a:rPr lang="en-US" sz="2100" dirty="0"/>
              <a:t>Exception {</a:t>
            </a:r>
          </a:p>
          <a:p>
            <a:pPr>
              <a:buNone/>
              <a:defRPr/>
            </a:pPr>
            <a:r>
              <a:rPr lang="en-US" sz="2100" dirty="0"/>
              <a:t>   private double amount</a:t>
            </a:r>
            <a:r>
              <a:rPr lang="en-US" sz="2100" dirty="0" smtClean="0"/>
              <a:t>;</a:t>
            </a:r>
            <a:endParaRPr lang="en-US" sz="2100" dirty="0"/>
          </a:p>
          <a:p>
            <a:pPr>
              <a:buNone/>
              <a:defRPr/>
            </a:pPr>
            <a:r>
              <a:rPr lang="en-US" sz="2100" dirty="0"/>
              <a:t>   </a:t>
            </a:r>
            <a:endParaRPr lang="en-US" sz="2100" dirty="0" smtClean="0"/>
          </a:p>
          <a:p>
            <a:pPr>
              <a:buNone/>
              <a:defRPr/>
            </a:pPr>
            <a:r>
              <a:rPr lang="en-US" sz="2100" dirty="0" smtClean="0"/>
              <a:t>public </a:t>
            </a:r>
            <a:r>
              <a:rPr lang="en-US" sz="2100" dirty="0" err="1" smtClean="0"/>
              <a:t>ExceedLimitException</a:t>
            </a:r>
            <a:r>
              <a:rPr lang="en-US" sz="2100" dirty="0" smtClean="0"/>
              <a:t>(double  </a:t>
            </a:r>
          </a:p>
          <a:p>
            <a:pPr>
              <a:buNone/>
              <a:defRPr/>
            </a:pPr>
            <a:r>
              <a:rPr lang="en-US" sz="2100" dirty="0"/>
              <a:t> </a:t>
            </a:r>
            <a:r>
              <a:rPr lang="en-US" sz="2100" dirty="0" smtClean="0"/>
              <a:t>                                                          amount</a:t>
            </a:r>
            <a:r>
              <a:rPr lang="en-US" sz="2100" dirty="0"/>
              <a:t>) {</a:t>
            </a:r>
          </a:p>
          <a:p>
            <a:pPr>
              <a:buNone/>
              <a:defRPr/>
            </a:pPr>
            <a:r>
              <a:rPr lang="en-US" sz="2100" dirty="0"/>
              <a:t>      </a:t>
            </a:r>
            <a:r>
              <a:rPr lang="en-US" sz="2100" dirty="0" err="1"/>
              <a:t>this.amount</a:t>
            </a:r>
            <a:r>
              <a:rPr lang="en-US" sz="2100" dirty="0"/>
              <a:t> = amount;</a:t>
            </a:r>
          </a:p>
          <a:p>
            <a:pPr>
              <a:buNone/>
              <a:defRPr/>
            </a:pPr>
            <a:r>
              <a:rPr lang="en-US" sz="2100" dirty="0"/>
              <a:t>   </a:t>
            </a:r>
            <a:r>
              <a:rPr lang="en-US" sz="2100" dirty="0" smtClean="0"/>
              <a:t>}</a:t>
            </a:r>
          </a:p>
          <a:p>
            <a:pPr>
              <a:buNone/>
              <a:defRPr/>
            </a:pPr>
            <a:r>
              <a:rPr lang="en-US" sz="2100" dirty="0" smtClean="0"/>
              <a:t>   public </a:t>
            </a:r>
            <a:r>
              <a:rPr lang="en-US" sz="2100" dirty="0"/>
              <a:t>double </a:t>
            </a:r>
            <a:r>
              <a:rPr lang="en-US" sz="2100" dirty="0" err="1"/>
              <a:t>getAmount</a:t>
            </a:r>
            <a:r>
              <a:rPr lang="en-US" sz="2100" dirty="0"/>
              <a:t>() {</a:t>
            </a:r>
          </a:p>
          <a:p>
            <a:pPr>
              <a:buNone/>
              <a:defRPr/>
            </a:pPr>
            <a:r>
              <a:rPr lang="en-US" sz="2100" dirty="0"/>
              <a:t>            return amount;</a:t>
            </a:r>
          </a:p>
          <a:p>
            <a:pPr>
              <a:buNone/>
              <a:defRPr/>
            </a:pPr>
            <a:r>
              <a:rPr lang="en-US" sz="2100" dirty="0"/>
              <a:t>   </a:t>
            </a:r>
            <a:r>
              <a:rPr lang="en-US" sz="2100" dirty="0" smtClean="0"/>
              <a:t> </a:t>
            </a:r>
            <a:r>
              <a:rPr lang="en-US" sz="2100" dirty="0"/>
              <a:t>}</a:t>
            </a:r>
            <a:endParaRPr lang="en-US" sz="2100" dirty="0" smtClean="0"/>
          </a:p>
          <a:p>
            <a:pPr>
              <a:buNone/>
              <a:defRPr/>
            </a:pPr>
            <a:r>
              <a:rPr lang="en-US" sz="2100" dirty="0" smtClean="0"/>
              <a:t>}</a:t>
            </a:r>
          </a:p>
          <a:p>
            <a:pPr>
              <a:buNone/>
              <a:defRPr/>
            </a:pPr>
            <a:endParaRPr lang="en-US" dirty="0"/>
          </a:p>
          <a:p>
            <a:pPr>
              <a:buNone/>
              <a:defRPr/>
            </a:pPr>
            <a:endParaRPr lang="en-US" dirty="0" smtClean="0"/>
          </a:p>
          <a:p>
            <a:pPr>
              <a:buNone/>
              <a:defRPr/>
            </a:pPr>
            <a:endParaRPr lang="en-US" dirty="0"/>
          </a:p>
          <a:p>
            <a:pPr>
              <a:buNone/>
              <a:defRPr/>
            </a:pPr>
            <a:endParaRPr lang="en-US" dirty="0"/>
          </a:p>
        </p:txBody>
      </p:sp>
      <p:sp>
        <p:nvSpPr>
          <p:cNvPr id="4" name="Content Placeholder 2"/>
          <p:cNvSpPr txBox="1">
            <a:spLocks/>
          </p:cNvSpPr>
          <p:nvPr/>
        </p:nvSpPr>
        <p:spPr>
          <a:xfrm>
            <a:off x="27709" y="0"/>
            <a:ext cx="4099932" cy="44958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defRPr/>
            </a:pPr>
            <a:r>
              <a:rPr lang="en-US" sz="7600" dirty="0" smtClean="0"/>
              <a:t>public class  Account {</a:t>
            </a:r>
          </a:p>
          <a:p>
            <a:pPr>
              <a:buFont typeface="Arial" panose="020B0604020202020204" pitchFamily="34" charset="0"/>
              <a:buNone/>
              <a:defRPr/>
            </a:pPr>
            <a:r>
              <a:rPr lang="en-US" sz="7600" dirty="0" smtClean="0"/>
              <a:t>        private double balance;</a:t>
            </a:r>
          </a:p>
          <a:p>
            <a:pPr>
              <a:buFont typeface="Arial" panose="020B0604020202020204" pitchFamily="34" charset="0"/>
              <a:buNone/>
              <a:defRPr/>
            </a:pPr>
            <a:r>
              <a:rPr lang="en-US" sz="7600" dirty="0" smtClean="0"/>
              <a:t>        private </a:t>
            </a:r>
            <a:r>
              <a:rPr lang="en-US" sz="7600" dirty="0" err="1" smtClean="0"/>
              <a:t>int</a:t>
            </a:r>
            <a:r>
              <a:rPr lang="en-US" sz="7600" dirty="0" smtClean="0"/>
              <a:t> </a:t>
            </a:r>
            <a:r>
              <a:rPr lang="en-US" sz="7600" dirty="0" err="1" smtClean="0"/>
              <a:t>ACnumber</a:t>
            </a:r>
            <a:r>
              <a:rPr lang="en-US" sz="7600" dirty="0" smtClean="0"/>
              <a:t>;</a:t>
            </a:r>
          </a:p>
          <a:p>
            <a:pPr>
              <a:buFont typeface="Arial" panose="020B0604020202020204" pitchFamily="34" charset="0"/>
              <a:buNone/>
              <a:defRPr/>
            </a:pPr>
            <a:endParaRPr lang="en-US" sz="7600" dirty="0" smtClean="0"/>
          </a:p>
          <a:p>
            <a:pPr>
              <a:buFont typeface="Arial" panose="020B0604020202020204" pitchFamily="34" charset="0"/>
              <a:buNone/>
              <a:defRPr/>
            </a:pPr>
            <a:r>
              <a:rPr lang="en-US" sz="7600" dirty="0" smtClean="0"/>
              <a:t>        public </a:t>
            </a:r>
            <a:r>
              <a:rPr lang="en-US" sz="7600" dirty="0"/>
              <a:t> </a:t>
            </a:r>
            <a:r>
              <a:rPr lang="en-US" sz="7600" dirty="0" smtClean="0"/>
              <a:t>Account(</a:t>
            </a:r>
            <a:r>
              <a:rPr lang="en-US" sz="7600" dirty="0" err="1" smtClean="0"/>
              <a:t>int</a:t>
            </a:r>
            <a:r>
              <a:rPr lang="en-US" sz="7600" dirty="0" smtClean="0"/>
              <a:t> number) {</a:t>
            </a:r>
          </a:p>
          <a:p>
            <a:pPr>
              <a:buFont typeface="Arial" panose="020B0604020202020204" pitchFamily="34" charset="0"/>
              <a:buNone/>
              <a:defRPr/>
            </a:pPr>
            <a:r>
              <a:rPr lang="en-US" sz="7600" dirty="0" smtClean="0"/>
              <a:t>           </a:t>
            </a:r>
            <a:r>
              <a:rPr lang="en-US" sz="7600" dirty="0" err="1" smtClean="0"/>
              <a:t>this.ACnumber</a:t>
            </a:r>
            <a:r>
              <a:rPr lang="en-US" sz="7600" dirty="0" smtClean="0"/>
              <a:t> = number;</a:t>
            </a:r>
          </a:p>
          <a:p>
            <a:pPr>
              <a:buFont typeface="Arial" panose="020B0604020202020204" pitchFamily="34" charset="0"/>
              <a:buNone/>
              <a:defRPr/>
            </a:pPr>
            <a:r>
              <a:rPr lang="en-US" sz="7600" dirty="0" smtClean="0"/>
              <a:t>        }</a:t>
            </a:r>
          </a:p>
          <a:p>
            <a:pPr>
              <a:buFont typeface="Arial" panose="020B0604020202020204" pitchFamily="34" charset="0"/>
              <a:buNone/>
              <a:defRPr/>
            </a:pPr>
            <a:r>
              <a:rPr lang="en-US" sz="7600" dirty="0" smtClean="0"/>
              <a:t>       public void deposit(double amount) {</a:t>
            </a:r>
          </a:p>
          <a:p>
            <a:pPr>
              <a:buFont typeface="Arial" panose="020B0604020202020204" pitchFamily="34" charset="0"/>
              <a:buNone/>
              <a:defRPr/>
            </a:pPr>
            <a:r>
              <a:rPr lang="en-US" sz="7600" dirty="0" smtClean="0"/>
              <a:t>           balance += amount;</a:t>
            </a:r>
          </a:p>
          <a:p>
            <a:pPr>
              <a:buFont typeface="Arial" panose="020B0604020202020204" pitchFamily="34" charset="0"/>
              <a:buNone/>
              <a:defRPr/>
            </a:pPr>
            <a:r>
              <a:rPr lang="en-US" sz="7600" dirty="0" smtClean="0"/>
              <a:t>        }</a:t>
            </a:r>
          </a:p>
          <a:p>
            <a:pPr>
              <a:buFont typeface="Arial" panose="020B0604020202020204" pitchFamily="34" charset="0"/>
              <a:buNone/>
              <a:defRPr/>
            </a:pPr>
            <a:r>
              <a:rPr lang="en-US" sz="7600" dirty="0" smtClean="0"/>
              <a:t>       public void withdraw(double amount) </a:t>
            </a:r>
            <a:br>
              <a:rPr lang="en-US" sz="7600" dirty="0" smtClean="0"/>
            </a:br>
            <a:r>
              <a:rPr lang="en-US" sz="7600" dirty="0" smtClean="0"/>
              <a:t>       </a:t>
            </a:r>
            <a:r>
              <a:rPr lang="en-US" sz="7600" dirty="0" smtClean="0">
                <a:solidFill>
                  <a:srgbClr val="FF0000"/>
                </a:solidFill>
              </a:rPr>
              <a:t>throws</a:t>
            </a:r>
            <a:r>
              <a:rPr lang="en-US" sz="7600" dirty="0" smtClean="0"/>
              <a:t> </a:t>
            </a:r>
            <a:r>
              <a:rPr lang="en-US" sz="7600" b="1" dirty="0" err="1" smtClean="0">
                <a:solidFill>
                  <a:srgbClr val="002060"/>
                </a:solidFill>
              </a:rPr>
              <a:t>ExceedLimitException</a:t>
            </a:r>
            <a:r>
              <a:rPr lang="en-US" sz="7600" dirty="0" smtClean="0">
                <a:solidFill>
                  <a:srgbClr val="002060"/>
                </a:solidFill>
              </a:rPr>
              <a:t> </a:t>
            </a:r>
            <a:r>
              <a:rPr lang="en-US" sz="7600" dirty="0" smtClean="0"/>
              <a:t>{</a:t>
            </a:r>
          </a:p>
          <a:p>
            <a:pPr>
              <a:buFont typeface="Arial" panose="020B0604020202020204" pitchFamily="34" charset="0"/>
              <a:buNone/>
              <a:defRPr/>
            </a:pPr>
            <a:r>
              <a:rPr lang="en-US" sz="7600" dirty="0" smtClean="0"/>
              <a:t>           if(amount &lt;= balance) {</a:t>
            </a:r>
          </a:p>
          <a:p>
            <a:pPr>
              <a:buFont typeface="Arial" panose="020B0604020202020204" pitchFamily="34" charset="0"/>
              <a:buNone/>
              <a:defRPr/>
            </a:pPr>
            <a:r>
              <a:rPr lang="en-US" sz="7600" dirty="0" smtClean="0"/>
              <a:t>               balance -= amount;</a:t>
            </a:r>
          </a:p>
          <a:p>
            <a:pPr>
              <a:buFont typeface="Arial" panose="020B0604020202020204" pitchFamily="34" charset="0"/>
              <a:buNone/>
              <a:defRPr/>
            </a:pPr>
            <a:r>
              <a:rPr lang="en-US" sz="7600" dirty="0" smtClean="0"/>
              <a:t>          } else {</a:t>
            </a:r>
          </a:p>
          <a:p>
            <a:pPr>
              <a:buFont typeface="Arial" panose="020B0604020202020204" pitchFamily="34" charset="0"/>
              <a:buNone/>
              <a:defRPr/>
            </a:pPr>
            <a:r>
              <a:rPr lang="en-US" sz="7600" dirty="0" smtClean="0"/>
              <a:t>              double needs = amount – </a:t>
            </a:r>
            <a:br>
              <a:rPr lang="en-US" sz="7600" dirty="0" smtClean="0"/>
            </a:br>
            <a:r>
              <a:rPr lang="en-US" sz="7600" dirty="0" smtClean="0"/>
              <a:t>                                                  balance;</a:t>
            </a:r>
          </a:p>
          <a:p>
            <a:pPr>
              <a:buFont typeface="Arial" panose="020B0604020202020204" pitchFamily="34" charset="0"/>
              <a:buNone/>
              <a:defRPr/>
            </a:pPr>
            <a:r>
              <a:rPr lang="en-US" sz="7600" dirty="0" smtClean="0">
                <a:solidFill>
                  <a:srgbClr val="FF0000"/>
                </a:solidFill>
              </a:rPr>
              <a:t>           throw new   </a:t>
            </a:r>
          </a:p>
          <a:p>
            <a:pPr>
              <a:buFont typeface="Arial" panose="020B0604020202020204" pitchFamily="34" charset="0"/>
              <a:buNone/>
              <a:defRPr/>
            </a:pPr>
            <a:r>
              <a:rPr lang="en-US" sz="7600" dirty="0"/>
              <a:t> </a:t>
            </a:r>
            <a:r>
              <a:rPr lang="en-US" sz="7600" dirty="0" smtClean="0"/>
              <a:t>                </a:t>
            </a:r>
            <a:r>
              <a:rPr lang="en-US" sz="7600" b="1" dirty="0" err="1" smtClean="0"/>
              <a:t>Exceed</a:t>
            </a:r>
            <a:r>
              <a:rPr lang="en-US" sz="7600" b="1" dirty="0" err="1" smtClean="0">
                <a:solidFill>
                  <a:srgbClr val="002060"/>
                </a:solidFill>
              </a:rPr>
              <a:t>LimitException</a:t>
            </a:r>
            <a:r>
              <a:rPr lang="en-US" sz="7600" dirty="0" smtClean="0"/>
              <a:t>(needs);</a:t>
            </a:r>
          </a:p>
          <a:p>
            <a:pPr>
              <a:buFont typeface="Arial" panose="020B0604020202020204" pitchFamily="34" charset="0"/>
              <a:buNone/>
              <a:defRPr/>
            </a:pPr>
            <a:r>
              <a:rPr lang="en-US" sz="7600" dirty="0" smtClean="0"/>
              <a:t>           }</a:t>
            </a:r>
          </a:p>
          <a:p>
            <a:pPr>
              <a:buFont typeface="Arial" panose="020B0604020202020204" pitchFamily="34" charset="0"/>
              <a:buNone/>
              <a:defRPr/>
            </a:pPr>
            <a:r>
              <a:rPr lang="en-US" sz="7600" dirty="0" smtClean="0"/>
              <a:t>     }   // … other methods</a:t>
            </a:r>
          </a:p>
          <a:p>
            <a:pPr>
              <a:buFont typeface="Arial" panose="020B0604020202020204" pitchFamily="34" charset="0"/>
              <a:buNone/>
              <a:defRPr/>
            </a:pPr>
            <a:r>
              <a:rPr lang="en-US" sz="7600" dirty="0" smtClean="0"/>
              <a:t>}</a:t>
            </a:r>
          </a:p>
          <a:p>
            <a:pPr>
              <a:buFont typeface="Arial" panose="020B0604020202020204" pitchFamily="34" charset="0"/>
              <a:buNone/>
              <a:defRPr/>
            </a:pPr>
            <a:endParaRPr lang="en-US" dirty="0" smtClean="0"/>
          </a:p>
          <a:p>
            <a:pPr>
              <a:buFont typeface="Arial" panose="020B0604020202020204" pitchFamily="34" charset="0"/>
              <a:buNone/>
              <a:defRPr/>
            </a:pPr>
            <a:endParaRPr lang="en-US" dirty="0"/>
          </a:p>
        </p:txBody>
      </p:sp>
      <p:sp>
        <p:nvSpPr>
          <p:cNvPr id="2" name="Rectangle 1"/>
          <p:cNvSpPr/>
          <p:nvPr/>
        </p:nvSpPr>
        <p:spPr>
          <a:xfrm>
            <a:off x="304800" y="3048000"/>
            <a:ext cx="41148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356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329A8FB7-8D2E-4F35-A916-AA09C0B8BFE4}" type="slidenum">
              <a:rPr lang="en-US" altLang="en-US" sz="1800"/>
              <a:pPr eaLnBrk="1" hangingPunct="1"/>
              <a:t>32</a:t>
            </a:fld>
            <a:endParaRPr lang="en-US" altLang="en-US" sz="1800"/>
          </a:p>
        </p:txBody>
      </p:sp>
      <p:sp>
        <p:nvSpPr>
          <p:cNvPr id="24581" name="Rectangle 2"/>
          <p:cNvSpPr>
            <a:spLocks noGrp="1" noChangeArrowheads="1"/>
          </p:cNvSpPr>
          <p:nvPr>
            <p:ph type="title"/>
          </p:nvPr>
        </p:nvSpPr>
        <p:spPr>
          <a:xfrm>
            <a:off x="457200" y="0"/>
            <a:ext cx="8229600" cy="1143000"/>
          </a:xfrm>
        </p:spPr>
        <p:txBody>
          <a:bodyPr>
            <a:normAutofit/>
          </a:bodyPr>
          <a:lstStyle/>
          <a:p>
            <a:pPr eaLnBrk="1" hangingPunct="1"/>
            <a:r>
              <a:rPr lang="en-US" altLang="en-US" sz="3600" dirty="0" smtClean="0"/>
              <a:t>Question</a:t>
            </a:r>
          </a:p>
        </p:txBody>
      </p:sp>
      <p:sp>
        <p:nvSpPr>
          <p:cNvPr id="24582" name="Rectangle 3"/>
          <p:cNvSpPr>
            <a:spLocks noGrp="1" noChangeArrowheads="1"/>
          </p:cNvSpPr>
          <p:nvPr>
            <p:ph type="body" idx="1"/>
          </p:nvPr>
        </p:nvSpPr>
        <p:spPr>
          <a:xfrm>
            <a:off x="76200" y="838200"/>
            <a:ext cx="8991600" cy="5486400"/>
          </a:xfrm>
        </p:spPr>
        <p:txBody>
          <a:bodyPr/>
          <a:lstStyle/>
          <a:p>
            <a:pPr eaLnBrk="1" hangingPunct="1">
              <a:buFont typeface="Marlett" pitchFamily="2" charset="2"/>
              <a:buNone/>
            </a:pPr>
            <a:r>
              <a:rPr lang="en-US" altLang="en-US" sz="2800" dirty="0" smtClean="0"/>
              <a:t>	</a:t>
            </a:r>
            <a:r>
              <a:rPr lang="en-US" altLang="en-US" sz="2400" dirty="0" smtClean="0"/>
              <a:t>What is output by the method </a:t>
            </a:r>
            <a:r>
              <a:rPr lang="en-US" altLang="en-US" sz="2400" dirty="0" err="1" smtClean="0">
                <a:latin typeface="Courier New" pitchFamily="49" charset="0"/>
              </a:rPr>
              <a:t>guessOutput</a:t>
            </a:r>
            <a:r>
              <a:rPr lang="en-US" altLang="en-US" sz="2400" dirty="0" smtClean="0">
                <a:latin typeface="Courier New" pitchFamily="49" charset="0"/>
              </a:rPr>
              <a:t> </a:t>
            </a:r>
            <a:r>
              <a:rPr lang="en-US" altLang="en-US" sz="2400" dirty="0" smtClean="0"/>
              <a:t>if it is called with the following code?</a:t>
            </a:r>
          </a:p>
          <a:p>
            <a:pPr eaLnBrk="1" hangingPunct="1">
              <a:lnSpc>
                <a:spcPct val="90000"/>
              </a:lnSpc>
              <a:spcBef>
                <a:spcPct val="0"/>
              </a:spcBef>
              <a:buFont typeface="Marlett" pitchFamily="2" charset="2"/>
              <a:buNone/>
            </a:pPr>
            <a:r>
              <a:rPr lang="en-US" altLang="en-US" sz="1800" dirty="0" smtClean="0">
                <a:latin typeface="Courier New" pitchFamily="49" charset="0"/>
              </a:rPr>
              <a:t>	</a:t>
            </a:r>
            <a:r>
              <a:rPr lang="en-US" altLang="en-US" sz="1800" dirty="0" err="1" smtClean="0">
                <a:latin typeface="Courier New" pitchFamily="49" charset="0"/>
              </a:rPr>
              <a:t>int</a:t>
            </a:r>
            <a:r>
              <a:rPr lang="en-US" altLang="en-US" sz="1800" dirty="0" smtClean="0">
                <a:latin typeface="Courier New" pitchFamily="49" charset="0"/>
              </a:rPr>
              <a:t>[] </a:t>
            </a:r>
            <a:r>
              <a:rPr lang="en-US" altLang="en-US" sz="1800" dirty="0" err="1" smtClean="0">
                <a:latin typeface="Courier New" pitchFamily="49" charset="0"/>
              </a:rPr>
              <a:t>nums</a:t>
            </a:r>
            <a:r>
              <a:rPr lang="en-US" altLang="en-US" sz="1800" dirty="0" smtClean="0">
                <a:latin typeface="Courier New" pitchFamily="49" charset="0"/>
              </a:rPr>
              <a:t> = {3, 2, 6, 1};</a:t>
            </a:r>
            <a:br>
              <a:rPr lang="en-US" altLang="en-US" sz="1800" dirty="0" smtClean="0">
                <a:latin typeface="Courier New" pitchFamily="49" charset="0"/>
              </a:rPr>
            </a:br>
            <a:r>
              <a:rPr lang="en-US" altLang="en-US" sz="1800" dirty="0" err="1" smtClean="0">
                <a:latin typeface="Courier New" pitchFamily="49" charset="0"/>
              </a:rPr>
              <a:t>guessOutput</a:t>
            </a:r>
            <a:r>
              <a:rPr lang="en-US" altLang="en-US" sz="1800" dirty="0" smtClean="0">
                <a:latin typeface="Courier New" pitchFamily="49" charset="0"/>
              </a:rPr>
              <a:t>( </a:t>
            </a:r>
            <a:r>
              <a:rPr lang="en-US" altLang="en-US" sz="1800" dirty="0" err="1" smtClean="0">
                <a:latin typeface="Courier New" pitchFamily="49" charset="0"/>
              </a:rPr>
              <a:t>nums</a:t>
            </a:r>
            <a:r>
              <a:rPr lang="en-US" altLang="en-US" sz="1800" dirty="0" smtClean="0">
                <a:latin typeface="Courier New" pitchFamily="49" charset="0"/>
              </a:rPr>
              <a:t> );</a:t>
            </a:r>
          </a:p>
          <a:p>
            <a:pPr eaLnBrk="1" hangingPunct="1">
              <a:lnSpc>
                <a:spcPct val="90000"/>
              </a:lnSpc>
              <a:spcBef>
                <a:spcPct val="0"/>
              </a:spcBef>
              <a:buFont typeface="Marlett" pitchFamily="2" charset="2"/>
              <a:buNone/>
            </a:pPr>
            <a:endParaRPr lang="en-US" altLang="en-US" sz="1800" dirty="0" smtClean="0">
              <a:latin typeface="Courier New" pitchFamily="49" charset="0"/>
            </a:endParaRPr>
          </a:p>
          <a:p>
            <a:pPr eaLnBrk="1" hangingPunct="1">
              <a:lnSpc>
                <a:spcPct val="90000"/>
              </a:lnSpc>
              <a:spcBef>
                <a:spcPct val="0"/>
              </a:spcBef>
              <a:buFont typeface="Marlett" pitchFamily="2" charset="2"/>
              <a:buNone/>
            </a:pPr>
            <a:r>
              <a:rPr lang="en-US" altLang="en-US" sz="1800" dirty="0" smtClean="0">
                <a:latin typeface="Courier New" pitchFamily="49" charset="0"/>
              </a:rPr>
              <a:t>  public static void </a:t>
            </a:r>
            <a:r>
              <a:rPr lang="en-US" altLang="en-US" sz="1800" dirty="0" err="1" smtClean="0">
                <a:latin typeface="Courier New" pitchFamily="49" charset="0"/>
              </a:rPr>
              <a:t>guessOutput</a:t>
            </a:r>
            <a:r>
              <a:rPr lang="en-US" altLang="en-US" sz="1800" dirty="0" smtClean="0">
                <a:latin typeface="Courier New" pitchFamily="49" charset="0"/>
              </a:rPr>
              <a:t>(</a:t>
            </a:r>
            <a:r>
              <a:rPr lang="en-US" altLang="en-US" sz="1800" dirty="0" err="1" smtClean="0">
                <a:latin typeface="Courier New" pitchFamily="49" charset="0"/>
              </a:rPr>
              <a:t>int</a:t>
            </a:r>
            <a:r>
              <a:rPr lang="en-US" altLang="en-US" sz="1800" dirty="0" smtClean="0">
                <a:latin typeface="Courier New" pitchFamily="49" charset="0"/>
              </a:rPr>
              <a:t>[] </a:t>
            </a:r>
            <a:r>
              <a:rPr lang="en-US" altLang="en-US" sz="1800" dirty="0" err="1" smtClean="0">
                <a:latin typeface="Courier New" pitchFamily="49" charset="0"/>
              </a:rPr>
              <a:t>vals</a:t>
            </a:r>
            <a:r>
              <a:rPr lang="en-US" altLang="en-US" sz="1800" dirty="0" smtClean="0">
                <a:latin typeface="Courier New" pitchFamily="49" charset="0"/>
              </a:rPr>
              <a:t>){</a:t>
            </a:r>
            <a:br>
              <a:rPr lang="en-US" altLang="en-US" sz="1800" dirty="0" smtClean="0">
                <a:latin typeface="Courier New" pitchFamily="49" charset="0"/>
              </a:rPr>
            </a:br>
            <a:r>
              <a:rPr lang="en-US" altLang="en-US" sz="1800" dirty="0" smtClean="0">
                <a:latin typeface="Courier New" pitchFamily="49" charset="0"/>
              </a:rPr>
              <a:t>    </a:t>
            </a:r>
            <a:r>
              <a:rPr lang="en-US" altLang="en-US" sz="1800" dirty="0" err="1" smtClean="0">
                <a:latin typeface="Courier New" pitchFamily="49" charset="0"/>
              </a:rPr>
              <a:t>int</a:t>
            </a:r>
            <a:r>
              <a:rPr lang="en-US" altLang="en-US" sz="1800" dirty="0" smtClean="0">
                <a:latin typeface="Courier New" pitchFamily="49" charset="0"/>
              </a:rPr>
              <a:t> total = 0;</a:t>
            </a:r>
            <a:br>
              <a:rPr lang="en-US" altLang="en-US" sz="1800" dirty="0" smtClean="0">
                <a:latin typeface="Courier New" pitchFamily="49" charset="0"/>
              </a:rPr>
            </a:br>
            <a:r>
              <a:rPr lang="en-US" altLang="en-US" sz="1800" dirty="0" smtClean="0">
                <a:latin typeface="Courier New" pitchFamily="49" charset="0"/>
              </a:rPr>
              <a:t>    try{</a:t>
            </a:r>
            <a:br>
              <a:rPr lang="en-US" altLang="en-US" sz="1800" dirty="0" smtClean="0">
                <a:latin typeface="Courier New" pitchFamily="49" charset="0"/>
              </a:rPr>
            </a:br>
            <a:r>
              <a:rPr lang="en-US" altLang="en-US" sz="1800" dirty="0" smtClean="0">
                <a:latin typeface="Courier New" pitchFamily="49" charset="0"/>
              </a:rPr>
              <a:t>        for(</a:t>
            </a:r>
            <a:r>
              <a:rPr lang="en-US" altLang="en-US" sz="1800" dirty="0" err="1" smtClean="0">
                <a:latin typeface="Courier New" pitchFamily="49" charset="0"/>
              </a:rPr>
              <a:t>int</a:t>
            </a:r>
            <a:r>
              <a:rPr lang="en-US" altLang="en-US" sz="1800" dirty="0" smtClean="0">
                <a:latin typeface="Courier New" pitchFamily="49" charset="0"/>
              </a:rPr>
              <a:t> </a:t>
            </a:r>
            <a:r>
              <a:rPr lang="en-US" altLang="en-US" sz="1800" dirty="0" err="1" smtClean="0">
                <a:latin typeface="Courier New" pitchFamily="49" charset="0"/>
              </a:rPr>
              <a:t>i</a:t>
            </a:r>
            <a:r>
              <a:rPr lang="en-US" altLang="en-US" sz="1800" dirty="0" smtClean="0">
                <a:latin typeface="Courier New" pitchFamily="49" charset="0"/>
              </a:rPr>
              <a:t> = 0; </a:t>
            </a:r>
            <a:r>
              <a:rPr lang="en-US" altLang="en-US" sz="1800" dirty="0" err="1" smtClean="0">
                <a:latin typeface="Courier New" pitchFamily="49" charset="0"/>
              </a:rPr>
              <a:t>i</a:t>
            </a:r>
            <a:r>
              <a:rPr lang="en-US" altLang="en-US" sz="1800" dirty="0" smtClean="0">
                <a:latin typeface="Courier New" pitchFamily="49" charset="0"/>
              </a:rPr>
              <a:t> &lt; </a:t>
            </a:r>
            <a:r>
              <a:rPr lang="en-US" altLang="en-US" sz="1800" dirty="0" err="1" smtClean="0">
                <a:latin typeface="Courier New" pitchFamily="49" charset="0"/>
              </a:rPr>
              <a:t>vals.length</a:t>
            </a:r>
            <a:r>
              <a:rPr lang="en-US" altLang="en-US" sz="1800" dirty="0" smtClean="0">
                <a:latin typeface="Courier New" pitchFamily="49" charset="0"/>
              </a:rPr>
              <a:t>; </a:t>
            </a:r>
            <a:r>
              <a:rPr lang="en-US" altLang="en-US" sz="1800" dirty="0" err="1" smtClean="0">
                <a:latin typeface="Courier New" pitchFamily="49" charset="0"/>
              </a:rPr>
              <a:t>i</a:t>
            </a:r>
            <a:r>
              <a:rPr lang="en-US" altLang="en-US" sz="1800" dirty="0" smtClean="0">
                <a:latin typeface="Courier New" pitchFamily="49" charset="0"/>
              </a:rPr>
              <a:t>++){</a:t>
            </a:r>
            <a:br>
              <a:rPr lang="en-US" altLang="en-US" sz="1800" dirty="0" smtClean="0">
                <a:latin typeface="Courier New" pitchFamily="49" charset="0"/>
              </a:rPr>
            </a:br>
            <a:r>
              <a:rPr lang="en-US" altLang="en-US" sz="1800" dirty="0" smtClean="0">
                <a:latin typeface="Courier New" pitchFamily="49" charset="0"/>
              </a:rPr>
              <a:t>            </a:t>
            </a:r>
            <a:r>
              <a:rPr lang="en-US" altLang="en-US" sz="1800" dirty="0" err="1" smtClean="0">
                <a:latin typeface="Courier New" pitchFamily="49" charset="0"/>
              </a:rPr>
              <a:t>int</a:t>
            </a:r>
            <a:r>
              <a:rPr lang="en-US" altLang="en-US" sz="1800" dirty="0" smtClean="0">
                <a:latin typeface="Courier New" pitchFamily="49" charset="0"/>
              </a:rPr>
              <a:t> index = </a:t>
            </a:r>
            <a:r>
              <a:rPr lang="en-US" altLang="en-US" sz="1800" dirty="0" err="1" smtClean="0">
                <a:latin typeface="Courier New" pitchFamily="49" charset="0"/>
              </a:rPr>
              <a:t>vals</a:t>
            </a:r>
            <a:r>
              <a:rPr lang="en-US" altLang="en-US" sz="1800" dirty="0" smtClean="0">
                <a:latin typeface="Courier New" pitchFamily="49" charset="0"/>
              </a:rPr>
              <a:t>[</a:t>
            </a:r>
            <a:r>
              <a:rPr lang="en-US" altLang="en-US" sz="1800" dirty="0" err="1" smtClean="0">
                <a:latin typeface="Courier New" pitchFamily="49" charset="0"/>
              </a:rPr>
              <a:t>i</a:t>
            </a:r>
            <a:r>
              <a:rPr lang="en-US" altLang="en-US" sz="1800" dirty="0" smtClean="0">
                <a:latin typeface="Courier New" pitchFamily="49" charset="0"/>
              </a:rPr>
              <a:t>];</a:t>
            </a:r>
            <a:br>
              <a:rPr lang="en-US" altLang="en-US" sz="1800" dirty="0" smtClean="0">
                <a:latin typeface="Courier New" pitchFamily="49" charset="0"/>
              </a:rPr>
            </a:br>
            <a:r>
              <a:rPr lang="en-US" altLang="en-US" sz="1800" dirty="0" smtClean="0">
                <a:latin typeface="Courier New" pitchFamily="49" charset="0"/>
              </a:rPr>
              <a:t>            total += </a:t>
            </a:r>
            <a:r>
              <a:rPr lang="en-US" altLang="en-US" sz="1800" dirty="0" err="1" smtClean="0">
                <a:latin typeface="Courier New" pitchFamily="49" charset="0"/>
              </a:rPr>
              <a:t>vals</a:t>
            </a:r>
            <a:r>
              <a:rPr lang="en-US" altLang="en-US" sz="1800" dirty="0" smtClean="0">
                <a:latin typeface="Courier New" pitchFamily="49" charset="0"/>
              </a:rPr>
              <a:t>[index];</a:t>
            </a:r>
            <a:br>
              <a:rPr lang="en-US" altLang="en-US" sz="1800" dirty="0" smtClean="0">
                <a:latin typeface="Courier New" pitchFamily="49" charset="0"/>
              </a:rPr>
            </a:br>
            <a:r>
              <a:rPr lang="en-US" altLang="en-US" sz="1800" dirty="0" smtClean="0">
                <a:latin typeface="Courier New" pitchFamily="49" charset="0"/>
              </a:rPr>
              <a:t>        }</a:t>
            </a:r>
          </a:p>
          <a:p>
            <a:pPr eaLnBrk="1" hangingPunct="1">
              <a:lnSpc>
                <a:spcPct val="90000"/>
              </a:lnSpc>
              <a:spcBef>
                <a:spcPct val="0"/>
              </a:spcBef>
              <a:buFont typeface="Marlett" pitchFamily="2" charset="2"/>
              <a:buNone/>
            </a:pPr>
            <a:r>
              <a:rPr lang="en-US" altLang="en-US" sz="1800" dirty="0" smtClean="0">
                <a:latin typeface="Courier New" pitchFamily="49" charset="0"/>
              </a:rPr>
              <a:t>      }</a:t>
            </a:r>
            <a:br>
              <a:rPr lang="en-US" altLang="en-US" sz="1800" dirty="0" smtClean="0">
                <a:latin typeface="Courier New" pitchFamily="49" charset="0"/>
              </a:rPr>
            </a:br>
            <a:r>
              <a:rPr lang="en-US" altLang="en-US" sz="1800" dirty="0" smtClean="0">
                <a:latin typeface="Courier New" pitchFamily="49" charset="0"/>
              </a:rPr>
              <a:t>    catch(Exception e){</a:t>
            </a:r>
            <a:br>
              <a:rPr lang="en-US" altLang="en-US" sz="1800" dirty="0" smtClean="0">
                <a:latin typeface="Courier New" pitchFamily="49" charset="0"/>
              </a:rPr>
            </a:br>
            <a:r>
              <a:rPr lang="en-US" altLang="en-US" sz="1800" dirty="0" smtClean="0">
                <a:latin typeface="Courier New" pitchFamily="49" charset="0"/>
              </a:rPr>
              <a:t>        total = -1;</a:t>
            </a:r>
            <a:br>
              <a:rPr lang="en-US" altLang="en-US" sz="1800" dirty="0" smtClean="0">
                <a:latin typeface="Courier New" pitchFamily="49" charset="0"/>
              </a:rPr>
            </a:br>
            <a:r>
              <a:rPr lang="en-US" altLang="en-US" sz="1800" dirty="0" smtClean="0">
                <a:latin typeface="Courier New" pitchFamily="49" charset="0"/>
              </a:rPr>
              <a:t>    }</a:t>
            </a:r>
            <a:br>
              <a:rPr lang="en-US" altLang="en-US" sz="1800" dirty="0" smtClean="0">
                <a:latin typeface="Courier New" pitchFamily="49" charset="0"/>
              </a:rPr>
            </a:br>
            <a:r>
              <a:rPr lang="en-US" altLang="en-US" sz="1800" dirty="0" smtClean="0">
                <a:latin typeface="Courier New" pitchFamily="49" charset="0"/>
              </a:rPr>
              <a:t>    </a:t>
            </a:r>
            <a:r>
              <a:rPr lang="en-US" altLang="en-US" sz="1800" dirty="0" err="1" smtClean="0">
                <a:latin typeface="Courier New" pitchFamily="49" charset="0"/>
              </a:rPr>
              <a:t>System.out.println</a:t>
            </a:r>
            <a:r>
              <a:rPr lang="en-US" altLang="en-US" sz="1800" dirty="0" smtClean="0">
                <a:latin typeface="Courier New" pitchFamily="49" charset="0"/>
              </a:rPr>
              <a:t>(total);</a:t>
            </a:r>
            <a:br>
              <a:rPr lang="en-US" altLang="en-US" sz="1800" dirty="0" smtClean="0">
                <a:latin typeface="Courier New" pitchFamily="49" charset="0"/>
              </a:rPr>
            </a:br>
            <a:r>
              <a:rPr lang="en-US" altLang="en-US" sz="1800" dirty="0" smtClean="0">
                <a:latin typeface="Courier New" pitchFamily="49" charset="0"/>
              </a:rPr>
              <a:t>}</a:t>
            </a:r>
          </a:p>
          <a:p>
            <a:pPr eaLnBrk="1" hangingPunct="1">
              <a:lnSpc>
                <a:spcPct val="90000"/>
              </a:lnSpc>
              <a:spcBef>
                <a:spcPct val="0"/>
              </a:spcBef>
              <a:buFont typeface="Marlett" pitchFamily="2" charset="2"/>
              <a:buNone/>
            </a:pPr>
            <a:r>
              <a:rPr lang="en-US" altLang="en-US" sz="2800" dirty="0" smtClean="0"/>
              <a:t>A. </a:t>
            </a:r>
            <a:r>
              <a:rPr lang="en-US" altLang="en-US" sz="2800" dirty="0" smtClean="0">
                <a:latin typeface="Courier New" pitchFamily="49" charset="0"/>
              </a:rPr>
              <a:t>1</a:t>
            </a:r>
            <a:r>
              <a:rPr lang="en-US" altLang="en-US" sz="2800" dirty="0" smtClean="0"/>
              <a:t>		B. </a:t>
            </a:r>
            <a:r>
              <a:rPr lang="en-US" altLang="en-US" sz="2800" dirty="0" smtClean="0">
                <a:latin typeface="Courier New" pitchFamily="49" charset="0"/>
              </a:rPr>
              <a:t>0</a:t>
            </a:r>
            <a:r>
              <a:rPr lang="en-US" altLang="en-US" sz="2800" dirty="0" smtClean="0"/>
              <a:t>		C. </a:t>
            </a:r>
            <a:r>
              <a:rPr lang="en-US" altLang="en-US" sz="2800" dirty="0" smtClean="0">
                <a:latin typeface="Courier New" pitchFamily="49" charset="0"/>
              </a:rPr>
              <a:t>3</a:t>
            </a:r>
            <a:r>
              <a:rPr lang="en-US" altLang="en-US" sz="2800" dirty="0" smtClean="0"/>
              <a:t>		D. </a:t>
            </a:r>
            <a:r>
              <a:rPr lang="en-US" altLang="en-US" sz="2800" dirty="0" smtClean="0">
                <a:latin typeface="Courier New" pitchFamily="49" charset="0"/>
              </a:rPr>
              <a:t>-1</a:t>
            </a:r>
            <a:r>
              <a:rPr lang="en-US" altLang="en-US" sz="2800" dirty="0" smtClean="0"/>
              <a:t>		E. </a:t>
            </a:r>
            <a:r>
              <a:rPr lang="en-US" altLang="en-US" sz="2800" dirty="0" smtClean="0">
                <a:latin typeface="Courier New" pitchFamily="49" charset="0"/>
              </a:rPr>
              <a:t>5</a:t>
            </a:r>
            <a:r>
              <a:rPr lang="en-US" altLang="en-US" sz="1800" dirty="0" smtClean="0">
                <a:latin typeface="Courier New" pitchFamily="49" charset="0"/>
              </a:rPr>
              <a:t>     </a:t>
            </a:r>
          </a:p>
        </p:txBody>
      </p:sp>
    </p:spTree>
    <p:extLst>
      <p:ext uri="{BB962C8B-B14F-4D97-AF65-F5344CB8AC3E}">
        <p14:creationId xmlns:p14="http://schemas.microsoft.com/office/powerpoint/2010/main" val="1806325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769938"/>
          </a:xfrm>
        </p:spPr>
        <p:txBody>
          <a:bodyPr>
            <a:normAutofit/>
          </a:bodyPr>
          <a:lstStyle/>
          <a:p>
            <a:r>
              <a:rPr lang="en-US" sz="3600" dirty="0" smtClean="0"/>
              <a:t>E</a:t>
            </a:r>
            <a:r>
              <a:rPr lang="en-US" sz="3600" dirty="0" smtClean="0"/>
              <a:t>xceptions across multiple levels </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3999" cy="418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683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a:bodyPr>
          <a:lstStyle/>
          <a:p>
            <a:r>
              <a:rPr lang="en-US" sz="3600" dirty="0" smtClean="0"/>
              <a:t>Example – </a:t>
            </a:r>
            <a:r>
              <a:rPr lang="en-US" sz="3600" dirty="0" err="1" smtClean="0"/>
              <a:t>Try</a:t>
            </a:r>
            <a:r>
              <a:rPr lang="en-US" sz="3600" dirty="0" err="1" smtClean="0"/>
              <a:t>E</a:t>
            </a:r>
            <a:r>
              <a:rPr lang="en-US" sz="3600" dirty="0" err="1" smtClean="0"/>
              <a:t>xceptions</a:t>
            </a:r>
            <a:r>
              <a:rPr lang="en-US" sz="3600" dirty="0" smtClean="0"/>
              <a:t>: </a:t>
            </a:r>
            <a:endParaRPr lang="en-US" sz="3600" dirty="0"/>
          </a:p>
        </p:txBody>
      </p:sp>
      <p:sp>
        <p:nvSpPr>
          <p:cNvPr id="6" name="Content Placeholder 2"/>
          <p:cNvSpPr>
            <a:spLocks noGrp="1"/>
          </p:cNvSpPr>
          <p:nvPr>
            <p:ph idx="1"/>
          </p:nvPr>
        </p:nvSpPr>
        <p:spPr>
          <a:xfrm>
            <a:off x="838200" y="1447801"/>
            <a:ext cx="7010400" cy="2819400"/>
          </a:xfrm>
        </p:spPr>
        <p:txBody>
          <a:bodyPr>
            <a:normAutofit lnSpcReduction="10000"/>
          </a:bodyPr>
          <a:lstStyle/>
          <a:p>
            <a:pPr marL="0" indent="0">
              <a:buNone/>
            </a:pPr>
            <a:r>
              <a:rPr lang="en-US" sz="2400" dirty="0" smtClean="0"/>
              <a:t>Write a </a:t>
            </a:r>
            <a:r>
              <a:rPr lang="en-US" sz="2400" dirty="0" smtClean="0"/>
              <a:t>method </a:t>
            </a:r>
            <a:r>
              <a:rPr lang="en-US" sz="2400" dirty="0" err="1" smtClean="0">
                <a:solidFill>
                  <a:srgbClr val="FF0000"/>
                </a:solidFill>
              </a:rPr>
              <a:t>tryexception</a:t>
            </a:r>
            <a:r>
              <a:rPr lang="en-US" sz="2400" dirty="0" smtClean="0">
                <a:solidFill>
                  <a:srgbClr val="FF0000"/>
                </a:solidFill>
              </a:rPr>
              <a:t> </a:t>
            </a:r>
            <a:r>
              <a:rPr lang="en-US" sz="2400" dirty="0" smtClean="0"/>
              <a:t>that calls a method </a:t>
            </a:r>
            <a:r>
              <a:rPr lang="en-US" sz="2400" dirty="0" smtClean="0"/>
              <a:t>to </a:t>
            </a:r>
            <a:r>
              <a:rPr lang="en-US" sz="2400" dirty="0" smtClean="0"/>
              <a:t>take the reciprocal of the square root of an integer and returns a double. </a:t>
            </a:r>
            <a:r>
              <a:rPr lang="en-US" sz="2400" dirty="0" smtClean="0"/>
              <a:t>Prompt the user to enter </a:t>
            </a:r>
            <a:r>
              <a:rPr lang="en-US" sz="2400" dirty="0" smtClean="0"/>
              <a:t>an integer value. </a:t>
            </a:r>
            <a:r>
              <a:rPr lang="en-US" sz="2400" dirty="0" err="1">
                <a:solidFill>
                  <a:srgbClr val="FF0000"/>
                </a:solidFill>
              </a:rPr>
              <a:t>t</a:t>
            </a:r>
            <a:r>
              <a:rPr lang="en-US" sz="2400" dirty="0" err="1" smtClean="0">
                <a:solidFill>
                  <a:srgbClr val="FF0000"/>
                </a:solidFill>
              </a:rPr>
              <a:t>ryexception</a:t>
            </a:r>
            <a:r>
              <a:rPr lang="en-US" sz="2400" dirty="0" smtClean="0">
                <a:solidFill>
                  <a:srgbClr val="FF0000"/>
                </a:solidFill>
              </a:rPr>
              <a:t> </a:t>
            </a:r>
            <a:r>
              <a:rPr lang="en-US" sz="2400" dirty="0" smtClean="0"/>
              <a:t>should throw an </a:t>
            </a:r>
            <a:r>
              <a:rPr lang="en-US" sz="2400" dirty="0" err="1" smtClean="0">
                <a:solidFill>
                  <a:srgbClr val="FF0000"/>
                </a:solidFill>
              </a:rPr>
              <a:t>InputMismatch</a:t>
            </a:r>
            <a:r>
              <a:rPr lang="en-US" sz="2400" dirty="0" err="1" smtClean="0">
                <a:solidFill>
                  <a:srgbClr val="FF0000"/>
                </a:solidFill>
              </a:rPr>
              <a:t>Exception</a:t>
            </a:r>
            <a:r>
              <a:rPr lang="en-US" sz="2400" dirty="0" smtClean="0">
                <a:solidFill>
                  <a:srgbClr val="FF0000"/>
                </a:solidFill>
              </a:rPr>
              <a:t> </a:t>
            </a:r>
            <a:r>
              <a:rPr lang="en-US" sz="2400" dirty="0" smtClean="0"/>
              <a:t>if the input is not an integer. Also catch </a:t>
            </a:r>
            <a:r>
              <a:rPr lang="en-US" sz="2400" dirty="0" err="1" smtClean="0">
                <a:solidFill>
                  <a:srgbClr val="FF0000"/>
                </a:solidFill>
              </a:rPr>
              <a:t>ArithmeticException</a:t>
            </a:r>
            <a:r>
              <a:rPr lang="en-US" sz="2400" dirty="0" smtClean="0">
                <a:solidFill>
                  <a:srgbClr val="FF0000"/>
                </a:solidFill>
              </a:rPr>
              <a:t> </a:t>
            </a:r>
            <a:r>
              <a:rPr lang="en-US" sz="2400" dirty="0" smtClean="0"/>
              <a:t>within the method if the number </a:t>
            </a:r>
            <a:r>
              <a:rPr lang="en-US" sz="2400" dirty="0" smtClean="0"/>
              <a:t>is </a:t>
            </a:r>
            <a:r>
              <a:rPr lang="en-US" sz="2400" dirty="0" smtClean="0"/>
              <a:t>zero, or </a:t>
            </a:r>
            <a:r>
              <a:rPr lang="en-US" sz="2400" dirty="0" smtClean="0"/>
              <a:t>if the number is negative. Print appropriate messages. </a:t>
            </a:r>
            <a:endParaRPr lang="en-US" sz="2400" dirty="0"/>
          </a:p>
          <a:p>
            <a:pPr marL="0" indent="0">
              <a:buNone/>
            </a:pPr>
            <a:endParaRPr lang="en-US" sz="2400" dirty="0" smtClean="0"/>
          </a:p>
        </p:txBody>
      </p:sp>
    </p:spTree>
    <p:extLst>
      <p:ext uri="{BB962C8B-B14F-4D97-AF65-F5344CB8AC3E}">
        <p14:creationId xmlns:p14="http://schemas.microsoft.com/office/powerpoint/2010/main" val="1704418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a:bodyPr>
          <a:lstStyle/>
          <a:p>
            <a:r>
              <a:rPr lang="en-US" sz="3600" dirty="0" smtClean="0"/>
              <a:t>Cohort Exercise 1: </a:t>
            </a:r>
            <a:endParaRPr lang="en-US" sz="3600" dirty="0"/>
          </a:p>
        </p:txBody>
      </p:sp>
      <p:sp>
        <p:nvSpPr>
          <p:cNvPr id="6" name="Content Placeholder 2"/>
          <p:cNvSpPr>
            <a:spLocks noGrp="1"/>
          </p:cNvSpPr>
          <p:nvPr>
            <p:ph idx="1"/>
          </p:nvPr>
        </p:nvSpPr>
        <p:spPr>
          <a:xfrm>
            <a:off x="838200" y="1447800"/>
            <a:ext cx="7543800" cy="3657599"/>
          </a:xfrm>
        </p:spPr>
        <p:txBody>
          <a:bodyPr>
            <a:normAutofit/>
          </a:bodyPr>
          <a:lstStyle/>
          <a:p>
            <a:pPr marL="0" indent="0">
              <a:lnSpc>
                <a:spcPct val="150000"/>
              </a:lnSpc>
              <a:spcAft>
                <a:spcPts val="600"/>
              </a:spcAft>
              <a:buNone/>
            </a:pPr>
            <a:r>
              <a:rPr lang="en-SG" sz="2400" dirty="0"/>
              <a:t>Write a program that checks the scores stored in an array. The method, </a:t>
            </a:r>
            <a:r>
              <a:rPr lang="en-SG" sz="2400" dirty="0" err="1">
                <a:solidFill>
                  <a:srgbClr val="FF0000"/>
                </a:solidFill>
              </a:rPr>
              <a:t>testScores</a:t>
            </a:r>
            <a:r>
              <a:rPr lang="en-SG" sz="2400" dirty="0"/>
              <a:t>, will throw </a:t>
            </a:r>
            <a:r>
              <a:rPr lang="en-SG" sz="2400" dirty="0" err="1" smtClean="0">
                <a:solidFill>
                  <a:srgbClr val="FF0000"/>
                </a:solidFill>
              </a:rPr>
              <a:t>IllegalArgumentException</a:t>
            </a:r>
            <a:r>
              <a:rPr lang="en-SG" sz="2400" dirty="0" smtClean="0">
                <a:solidFill>
                  <a:srgbClr val="FF0000"/>
                </a:solidFill>
              </a:rPr>
              <a:t> </a:t>
            </a:r>
            <a:r>
              <a:rPr lang="en-SG" sz="2400" dirty="0" smtClean="0"/>
              <a:t>("</a:t>
            </a:r>
            <a:r>
              <a:rPr lang="en-SG" sz="2400" dirty="0"/>
              <a:t>Element: " + </a:t>
            </a:r>
            <a:r>
              <a:rPr lang="en-SG" sz="2400" dirty="0" err="1"/>
              <a:t>i</a:t>
            </a:r>
            <a:r>
              <a:rPr lang="en-SG" sz="2400" dirty="0"/>
              <a:t> + " Score: " + s[</a:t>
            </a:r>
            <a:r>
              <a:rPr lang="en-SG" sz="2400" dirty="0" err="1"/>
              <a:t>i</a:t>
            </a:r>
            <a:r>
              <a:rPr lang="en-SG" sz="2400" dirty="0"/>
              <a:t>]) if the values in array s are less than 0 or bigger than 100. Use try … catch block in main() to handle this exception. </a:t>
            </a:r>
            <a:endParaRPr lang="en-US" sz="2400" dirty="0"/>
          </a:p>
        </p:txBody>
      </p:sp>
    </p:spTree>
    <p:extLst>
      <p:ext uri="{BB962C8B-B14F-4D97-AF65-F5344CB8AC3E}">
        <p14:creationId xmlns:p14="http://schemas.microsoft.com/office/powerpoint/2010/main" val="729629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839200" cy="810491"/>
          </a:xfrm>
        </p:spPr>
        <p:txBody>
          <a:bodyPr>
            <a:normAutofit/>
          </a:bodyPr>
          <a:lstStyle/>
          <a:p>
            <a:r>
              <a:rPr lang="en-US" sz="3600" dirty="0" smtClean="0"/>
              <a:t>Cohort Exercise 2: </a:t>
            </a:r>
            <a:endParaRPr lang="en-US" sz="3600" dirty="0"/>
          </a:p>
        </p:txBody>
      </p:sp>
      <p:sp>
        <p:nvSpPr>
          <p:cNvPr id="6" name="Content Placeholder 2"/>
          <p:cNvSpPr>
            <a:spLocks noGrp="1"/>
          </p:cNvSpPr>
          <p:nvPr>
            <p:ph idx="1"/>
          </p:nvPr>
        </p:nvSpPr>
        <p:spPr>
          <a:xfrm>
            <a:off x="304800" y="838200"/>
            <a:ext cx="8077200" cy="5257799"/>
          </a:xfrm>
        </p:spPr>
        <p:txBody>
          <a:bodyPr>
            <a:normAutofit/>
          </a:bodyPr>
          <a:lstStyle/>
          <a:p>
            <a:pPr marL="0" indent="0">
              <a:buNone/>
            </a:pPr>
            <a:r>
              <a:rPr lang="en-US" sz="2400" dirty="0" smtClean="0"/>
              <a:t>public </a:t>
            </a:r>
            <a:r>
              <a:rPr lang="en-US" sz="2400" dirty="0"/>
              <a:t>class </a:t>
            </a:r>
            <a:r>
              <a:rPr lang="en-US" sz="2400" dirty="0" err="1"/>
              <a:t>CoffeeMaker</a:t>
            </a:r>
            <a:r>
              <a:rPr lang="en-US" sz="2400" dirty="0"/>
              <a:t> { </a:t>
            </a:r>
          </a:p>
          <a:p>
            <a:pPr marL="0" indent="0">
              <a:buNone/>
            </a:pPr>
            <a:r>
              <a:rPr lang="en-US" sz="2400" dirty="0"/>
              <a:t>private static final </a:t>
            </a:r>
            <a:r>
              <a:rPr lang="en-US" sz="2400" dirty="0" err="1"/>
              <a:t>int</a:t>
            </a:r>
            <a:r>
              <a:rPr lang="en-US" sz="2400" dirty="0"/>
              <a:t> </a:t>
            </a:r>
            <a:r>
              <a:rPr lang="en-US" sz="2400" dirty="0" err="1"/>
              <a:t>tooCold</a:t>
            </a:r>
            <a:r>
              <a:rPr lang="en-US" sz="2400" dirty="0"/>
              <a:t> = 55; </a:t>
            </a:r>
          </a:p>
          <a:p>
            <a:pPr marL="0" indent="0">
              <a:buNone/>
            </a:pPr>
            <a:r>
              <a:rPr lang="en-US" sz="2400" dirty="0"/>
              <a:t>private static final </a:t>
            </a:r>
            <a:r>
              <a:rPr lang="en-US" sz="2400" dirty="0" err="1"/>
              <a:t>int</a:t>
            </a:r>
            <a:r>
              <a:rPr lang="en-US" sz="2400" dirty="0"/>
              <a:t> </a:t>
            </a:r>
            <a:r>
              <a:rPr lang="en-US" sz="2400" dirty="0" err="1"/>
              <a:t>tooHot</a:t>
            </a:r>
            <a:r>
              <a:rPr lang="en-US" sz="2400" dirty="0"/>
              <a:t> = 85; </a:t>
            </a:r>
          </a:p>
          <a:p>
            <a:pPr marL="0" indent="0">
              <a:buNone/>
            </a:pPr>
            <a:r>
              <a:rPr lang="en-US" sz="2400" dirty="0"/>
              <a:t>public static void </a:t>
            </a:r>
            <a:r>
              <a:rPr lang="en-US" sz="2400" dirty="0" err="1"/>
              <a:t>makeCoffee</a:t>
            </a:r>
            <a:r>
              <a:rPr lang="en-US" sz="2400" dirty="0"/>
              <a:t>(</a:t>
            </a:r>
            <a:r>
              <a:rPr lang="en-US" sz="2400" dirty="0" err="1"/>
              <a:t>int</a:t>
            </a:r>
            <a:r>
              <a:rPr lang="en-US" sz="2400" dirty="0"/>
              <a:t> temperature) throws </a:t>
            </a:r>
            <a:r>
              <a:rPr lang="en-US" sz="2400" dirty="0" err="1"/>
              <a:t>TooCold</a:t>
            </a:r>
            <a:r>
              <a:rPr lang="en-US" sz="2400" dirty="0"/>
              <a:t>, </a:t>
            </a:r>
            <a:r>
              <a:rPr lang="en-US" sz="2400" dirty="0" err="1"/>
              <a:t>TooHot</a:t>
            </a:r>
            <a:r>
              <a:rPr lang="en-US" sz="2400" dirty="0"/>
              <a:t> { </a:t>
            </a:r>
          </a:p>
          <a:p>
            <a:pPr marL="0" indent="0">
              <a:buNone/>
            </a:pPr>
            <a:r>
              <a:rPr lang="en-US" sz="2400" dirty="0"/>
              <a:t>if (temperature &lt;= </a:t>
            </a:r>
            <a:r>
              <a:rPr lang="en-US" sz="2400" dirty="0" err="1"/>
              <a:t>tooCold</a:t>
            </a:r>
            <a:r>
              <a:rPr lang="en-US" sz="2400" dirty="0"/>
              <a:t>) throw new </a:t>
            </a:r>
            <a:r>
              <a:rPr lang="en-US" sz="2400" dirty="0" err="1"/>
              <a:t>TooCold</a:t>
            </a:r>
            <a:r>
              <a:rPr lang="en-US" sz="2400" dirty="0"/>
              <a:t>(); </a:t>
            </a:r>
          </a:p>
          <a:p>
            <a:pPr marL="0" indent="0">
              <a:buNone/>
            </a:pPr>
            <a:r>
              <a:rPr lang="en-US" sz="2400" dirty="0"/>
              <a:t>if (temperature &gt;= </a:t>
            </a:r>
            <a:r>
              <a:rPr lang="en-US" sz="2400" dirty="0" err="1"/>
              <a:t>tooHot</a:t>
            </a:r>
            <a:r>
              <a:rPr lang="en-US" sz="2400" dirty="0"/>
              <a:t>) throw new </a:t>
            </a:r>
            <a:r>
              <a:rPr lang="en-US" sz="2400" dirty="0" err="1"/>
              <a:t>TooHot</a:t>
            </a:r>
            <a:r>
              <a:rPr lang="en-US" sz="2400" dirty="0"/>
              <a:t>(); </a:t>
            </a:r>
          </a:p>
          <a:p>
            <a:pPr marL="0" indent="0">
              <a:buNone/>
            </a:pPr>
            <a:r>
              <a:rPr lang="en-US" sz="2400" dirty="0"/>
              <a:t>  } </a:t>
            </a:r>
          </a:p>
          <a:p>
            <a:pPr marL="0" indent="0">
              <a:buNone/>
            </a:pPr>
            <a:r>
              <a:rPr lang="en-US" sz="2400" dirty="0"/>
              <a:t>} </a:t>
            </a:r>
          </a:p>
          <a:p>
            <a:pPr marL="0" indent="0">
              <a:buNone/>
            </a:pPr>
            <a:r>
              <a:rPr lang="en-US" sz="2400" dirty="0"/>
              <a:t>class </a:t>
            </a:r>
            <a:r>
              <a:rPr lang="en-US" sz="2400" dirty="0" err="1"/>
              <a:t>TooCold</a:t>
            </a:r>
            <a:r>
              <a:rPr lang="en-US" sz="2400" dirty="0"/>
              <a:t> extends Exception{} </a:t>
            </a:r>
          </a:p>
          <a:p>
            <a:pPr marL="0" indent="0">
              <a:buNone/>
            </a:pPr>
            <a:r>
              <a:rPr lang="en-US" sz="2400" dirty="0"/>
              <a:t>class </a:t>
            </a:r>
            <a:r>
              <a:rPr lang="en-US" sz="2400" dirty="0" err="1"/>
              <a:t>TooHot</a:t>
            </a:r>
            <a:r>
              <a:rPr lang="en-US" sz="2400" dirty="0"/>
              <a:t> extends Exception{}</a:t>
            </a:r>
          </a:p>
          <a:p>
            <a:pPr marL="0" indent="0">
              <a:buNone/>
            </a:pPr>
            <a:endParaRPr lang="en-US" sz="2400" dirty="0"/>
          </a:p>
        </p:txBody>
      </p:sp>
    </p:spTree>
    <p:extLst>
      <p:ext uri="{BB962C8B-B14F-4D97-AF65-F5344CB8AC3E}">
        <p14:creationId xmlns:p14="http://schemas.microsoft.com/office/powerpoint/2010/main" val="729629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839200" cy="810491"/>
          </a:xfrm>
        </p:spPr>
        <p:txBody>
          <a:bodyPr>
            <a:normAutofit/>
          </a:bodyPr>
          <a:lstStyle/>
          <a:p>
            <a:r>
              <a:rPr lang="en-US" sz="3600" dirty="0" smtClean="0"/>
              <a:t>Cohort Exercise2: </a:t>
            </a:r>
            <a:endParaRPr lang="en-US" sz="3600" dirty="0"/>
          </a:p>
        </p:txBody>
      </p:sp>
      <p:sp>
        <p:nvSpPr>
          <p:cNvPr id="7" name="Content Placeholder 2"/>
          <p:cNvSpPr txBox="1">
            <a:spLocks/>
          </p:cNvSpPr>
          <p:nvPr/>
        </p:nvSpPr>
        <p:spPr>
          <a:xfrm>
            <a:off x="159327" y="990600"/>
            <a:ext cx="8077200" cy="5257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Implement an exception handler, within </a:t>
            </a:r>
            <a:r>
              <a:rPr lang="en-US" sz="2400" dirty="0" err="1" smtClean="0"/>
              <a:t>makeCoffee</a:t>
            </a:r>
            <a:r>
              <a:rPr lang="en-US" sz="2400" dirty="0" smtClean="0"/>
              <a:t>, that will catch the thrown user-defined exceptions (if any) and return a String comment as follows: </a:t>
            </a:r>
          </a:p>
          <a:p>
            <a:pPr marL="0" indent="0">
              <a:buFont typeface="Arial" panose="020B0604020202020204" pitchFamily="34" charset="0"/>
              <a:buNone/>
            </a:pPr>
            <a:r>
              <a:rPr lang="en-US" sz="2400" dirty="0" smtClean="0"/>
              <a:t>    </a:t>
            </a:r>
            <a:endParaRPr lang="en-US" sz="2400" dirty="0"/>
          </a:p>
          <a:p>
            <a:pPr marL="0" indent="0">
              <a:buFont typeface="Arial" panose="020B0604020202020204" pitchFamily="34" charset="0"/>
              <a:buNone/>
            </a:pPr>
            <a:endParaRPr lang="en-US" sz="2400" dirty="0" smtClean="0"/>
          </a:p>
          <a:p>
            <a:pPr marL="0" indent="0">
              <a:buFont typeface="Arial" panose="020B0604020202020204" pitchFamily="34" charset="0"/>
              <a:buNone/>
            </a:pPr>
            <a:r>
              <a:rPr lang="en-US" sz="2400" dirty="0" smtClean="0"/>
              <a:t>Exception 	String comment </a:t>
            </a:r>
          </a:p>
          <a:p>
            <a:pPr marL="0" indent="0">
              <a:buFont typeface="Arial" panose="020B0604020202020204" pitchFamily="34" charset="0"/>
              <a:buNone/>
            </a:pPr>
            <a:r>
              <a:rPr lang="en-US" sz="2400" dirty="0" err="1" smtClean="0"/>
              <a:t>TooCold</a:t>
            </a:r>
            <a:r>
              <a:rPr lang="en-US" sz="2400" dirty="0" smtClean="0"/>
              <a:t> 	“Yuck!” </a:t>
            </a:r>
          </a:p>
          <a:p>
            <a:pPr marL="0" indent="0">
              <a:buFont typeface="Arial" panose="020B0604020202020204" pitchFamily="34" charset="0"/>
              <a:buNone/>
            </a:pPr>
            <a:r>
              <a:rPr lang="en-US" sz="2400" dirty="0" err="1" smtClean="0"/>
              <a:t>TooHot</a:t>
            </a:r>
            <a:r>
              <a:rPr lang="en-US" sz="2400" dirty="0" smtClean="0"/>
              <a:t> 	“Ouch!” </a:t>
            </a:r>
          </a:p>
          <a:p>
            <a:pPr marL="0" indent="0">
              <a:buFont typeface="Arial" panose="020B0604020202020204" pitchFamily="34" charset="0"/>
              <a:buNone/>
            </a:pPr>
            <a:r>
              <a:rPr lang="en-US" sz="2400" dirty="0" smtClean="0"/>
              <a:t>None     	“</a:t>
            </a:r>
            <a:r>
              <a:rPr lang="en-US" sz="2400" dirty="0" err="1" smtClean="0"/>
              <a:t>Mmm</a:t>
            </a:r>
            <a:r>
              <a:rPr lang="en-US" sz="2400" dirty="0" smtClean="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086792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Further Reading	</a:t>
            </a:r>
          </a:p>
        </p:txBody>
      </p:sp>
      <p:sp>
        <p:nvSpPr>
          <p:cNvPr id="10243" name="Content Placeholder 2"/>
          <p:cNvSpPr>
            <a:spLocks noGrp="1"/>
          </p:cNvSpPr>
          <p:nvPr>
            <p:ph idx="1"/>
          </p:nvPr>
        </p:nvSpPr>
        <p:spPr/>
        <p:txBody>
          <a:bodyPr/>
          <a:lstStyle/>
          <a:p>
            <a:r>
              <a:rPr lang="en-US" altLang="en-US" dirty="0" smtClean="0">
                <a:hlinkClick r:id="rId2"/>
              </a:rPr>
              <a:t>http://docs.oracle.com/javase/tutorial/essential/exceptions/</a:t>
            </a:r>
            <a:endParaRPr lang="en-US" altLang="en-US" dirty="0" smtClean="0"/>
          </a:p>
          <a:p>
            <a:r>
              <a:rPr lang="en-US" altLang="en-US" dirty="0" smtClean="0"/>
              <a:t>http://www.tutorialspoint.com/java/java_exceptions.htm</a:t>
            </a:r>
          </a:p>
        </p:txBody>
      </p:sp>
    </p:spTree>
    <p:extLst>
      <p:ext uri="{BB962C8B-B14F-4D97-AF65-F5344CB8AC3E}">
        <p14:creationId xmlns:p14="http://schemas.microsoft.com/office/powerpoint/2010/main" val="4163289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Examples of exception</a:t>
            </a:r>
            <a:endParaRPr lang="en-US" b="1" dirty="0"/>
          </a:p>
        </p:txBody>
      </p:sp>
      <p:sp>
        <p:nvSpPr>
          <p:cNvPr id="3" name="Content Placeholder 2"/>
          <p:cNvSpPr>
            <a:spLocks noGrp="1"/>
          </p:cNvSpPr>
          <p:nvPr>
            <p:ph idx="1"/>
          </p:nvPr>
        </p:nvSpPr>
        <p:spPr>
          <a:xfrm>
            <a:off x="457200" y="1447800"/>
            <a:ext cx="8305800" cy="4876800"/>
          </a:xfrm>
        </p:spPr>
        <p:txBody>
          <a:bodyPr>
            <a:normAutofit fontScale="85000" lnSpcReduction="10000"/>
          </a:bodyPr>
          <a:lstStyle/>
          <a:p>
            <a:pPr lvl="0"/>
            <a:r>
              <a:rPr lang="en-US" dirty="0"/>
              <a:t>A user has entered an invalid </a:t>
            </a:r>
            <a:r>
              <a:rPr lang="en-US" dirty="0" smtClean="0"/>
              <a:t>data for example an integer is expected and a String is entered.</a:t>
            </a:r>
            <a:endParaRPr lang="en-US" dirty="0"/>
          </a:p>
          <a:p>
            <a:pPr lvl="0"/>
            <a:r>
              <a:rPr lang="en-US" dirty="0"/>
              <a:t>A file that needs to be opened cannot be found.</a:t>
            </a:r>
          </a:p>
          <a:p>
            <a:pPr lvl="0"/>
            <a:r>
              <a:rPr lang="en-US" dirty="0"/>
              <a:t>A network connection has been lost in the middle of communications or the JVM has run out of memory. </a:t>
            </a:r>
            <a:endParaRPr lang="en-US" dirty="0" smtClean="0"/>
          </a:p>
          <a:p>
            <a:pPr marL="0" lvl="0" indent="0">
              <a:buNone/>
            </a:pPr>
            <a:endParaRPr lang="en-US" dirty="0"/>
          </a:p>
          <a:p>
            <a:pPr marL="0" lvl="0" indent="0">
              <a:buNone/>
            </a:pPr>
            <a:r>
              <a:rPr lang="en-US" dirty="0" smtClean="0"/>
              <a:t>Some exceptions </a:t>
            </a:r>
            <a:r>
              <a:rPr lang="en-US" dirty="0"/>
              <a:t>are </a:t>
            </a:r>
            <a:r>
              <a:rPr lang="en-US" dirty="0" smtClean="0"/>
              <a:t>out of the programmer’s control,  others are because of programmer </a:t>
            </a:r>
            <a:r>
              <a:rPr lang="en-US" dirty="0"/>
              <a:t>error, and others </a:t>
            </a:r>
            <a:r>
              <a:rPr lang="en-US" dirty="0" smtClean="0"/>
              <a:t> are caused by </a:t>
            </a:r>
            <a:r>
              <a:rPr lang="en-US" dirty="0"/>
              <a:t>physical resources that have failed in some manner</a:t>
            </a:r>
            <a:r>
              <a:rPr lang="en-US" dirty="0" smtClean="0"/>
              <a:t>.</a:t>
            </a:r>
          </a:p>
          <a:p>
            <a:pPr marL="0" lvl="0" indent="0">
              <a:buNone/>
            </a:pPr>
            <a:r>
              <a:rPr lang="en-US" dirty="0" smtClean="0"/>
              <a:t> </a:t>
            </a:r>
            <a:endParaRPr lang="en-US" dirty="0"/>
          </a:p>
        </p:txBody>
      </p:sp>
    </p:spTree>
    <p:extLst>
      <p:ext uri="{BB962C8B-B14F-4D97-AF65-F5344CB8AC3E}">
        <p14:creationId xmlns:p14="http://schemas.microsoft.com/office/powerpoint/2010/main" val="2510722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categories of exceptions</a:t>
            </a:r>
            <a:endParaRPr lang="en-US" b="1" dirty="0"/>
          </a:p>
        </p:txBody>
      </p:sp>
      <p:sp>
        <p:nvSpPr>
          <p:cNvPr id="3" name="Content Placeholder 2"/>
          <p:cNvSpPr>
            <a:spLocks noGrp="1"/>
          </p:cNvSpPr>
          <p:nvPr>
            <p:ph idx="1"/>
          </p:nvPr>
        </p:nvSpPr>
        <p:spPr>
          <a:xfrm>
            <a:off x="457200" y="1447800"/>
            <a:ext cx="8229600" cy="4525963"/>
          </a:xfrm>
        </p:spPr>
        <p:txBody>
          <a:bodyPr>
            <a:normAutofit fontScale="85000" lnSpcReduction="20000"/>
          </a:bodyPr>
          <a:lstStyle/>
          <a:p>
            <a:pPr marL="514350" lvl="0" indent="-514350">
              <a:buFont typeface="+mj-lt"/>
              <a:buAutoNum type="arabicPeriod"/>
            </a:pPr>
            <a:r>
              <a:rPr lang="en-US" b="1" dirty="0"/>
              <a:t>Checked exceptions</a:t>
            </a:r>
            <a:r>
              <a:rPr lang="en-US" dirty="0"/>
              <a:t> − A checked exception is an exception that occurs at the compile time, these are also called as compile time exceptions. These exceptions cannot simply be ignored at the time of compilation, the programmer should take care of (handle) these exceptions</a:t>
            </a:r>
            <a:r>
              <a:rPr lang="en-US" dirty="0" smtClean="0"/>
              <a:t>.</a:t>
            </a:r>
          </a:p>
          <a:p>
            <a:pPr marL="0" lvl="0" indent="0">
              <a:buNone/>
            </a:pPr>
            <a:endParaRPr lang="en-US" dirty="0"/>
          </a:p>
          <a:p>
            <a:r>
              <a:rPr lang="en-US" dirty="0"/>
              <a:t>For example, if you use </a:t>
            </a:r>
            <a:r>
              <a:rPr lang="en-US" dirty="0" err="1"/>
              <a:t>FileReader</a:t>
            </a:r>
            <a:r>
              <a:rPr lang="en-US" dirty="0"/>
              <a:t> class in your program to read data from a file, </a:t>
            </a:r>
            <a:r>
              <a:rPr lang="en-US" dirty="0" smtClean="0"/>
              <a:t>if the  </a:t>
            </a:r>
            <a:r>
              <a:rPr lang="en-US" dirty="0" err="1"/>
              <a:t>FileNotFoundException</a:t>
            </a:r>
            <a:r>
              <a:rPr lang="en-US" dirty="0"/>
              <a:t> </a:t>
            </a:r>
            <a:r>
              <a:rPr lang="en-US" dirty="0" smtClean="0"/>
              <a:t>has not been handled, the </a:t>
            </a:r>
            <a:r>
              <a:rPr lang="en-US" dirty="0"/>
              <a:t>compiler prompts the programmer to handle the exception</a:t>
            </a:r>
            <a:r>
              <a:rPr lang="en-US" dirty="0" smtClean="0"/>
              <a:t>.</a:t>
            </a:r>
            <a:endParaRPr lang="en-US" dirty="0"/>
          </a:p>
        </p:txBody>
      </p:sp>
    </p:spTree>
    <p:extLst>
      <p:ext uri="{BB962C8B-B14F-4D97-AF65-F5344CB8AC3E}">
        <p14:creationId xmlns:p14="http://schemas.microsoft.com/office/powerpoint/2010/main" val="2510722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962400"/>
            <a:ext cx="57150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of checked exceptions</a:t>
            </a:r>
            <a:endParaRPr lang="en-US" dirty="0"/>
          </a:p>
        </p:txBody>
      </p:sp>
      <p:sp>
        <p:nvSpPr>
          <p:cNvPr id="3" name="Content Placeholder 2"/>
          <p:cNvSpPr>
            <a:spLocks noGrp="1"/>
          </p:cNvSpPr>
          <p:nvPr>
            <p:ph idx="1"/>
          </p:nvPr>
        </p:nvSpPr>
        <p:spPr>
          <a:xfrm>
            <a:off x="838200" y="1447800"/>
            <a:ext cx="7010400" cy="4525963"/>
          </a:xfrm>
        </p:spPr>
        <p:txBody>
          <a:bodyPr>
            <a:normAutofit fontScale="85000" lnSpcReduction="20000"/>
          </a:bodyPr>
          <a:lstStyle/>
          <a:p>
            <a:pPr marL="0" indent="0">
              <a:buNone/>
            </a:pPr>
            <a:r>
              <a:rPr lang="en-US" b="1" dirty="0" smtClean="0"/>
              <a:t>import </a:t>
            </a:r>
            <a:r>
              <a:rPr lang="en-US" dirty="0" err="1"/>
              <a:t>java.io.File</a:t>
            </a:r>
            <a:r>
              <a:rPr lang="en-US" dirty="0" smtClean="0"/>
              <a:t>;</a:t>
            </a:r>
            <a:r>
              <a:rPr lang="en-US" dirty="0"/>
              <a:t/>
            </a:r>
            <a:br>
              <a:rPr lang="en-US" dirty="0"/>
            </a:br>
            <a:r>
              <a:rPr lang="en-US" b="1" dirty="0"/>
              <a:t>import </a:t>
            </a:r>
            <a:r>
              <a:rPr lang="en-US" dirty="0" err="1"/>
              <a:t>java.io.FileReader</a:t>
            </a:r>
            <a:r>
              <a:rPr lang="en-US" dirty="0" smtClean="0"/>
              <a:t>;</a:t>
            </a:r>
          </a:p>
          <a:p>
            <a:pPr marL="0" indent="0">
              <a:buNone/>
            </a:pPr>
            <a:endParaRPr lang="en-US" b="1" dirty="0"/>
          </a:p>
          <a:p>
            <a:pPr marL="0" indent="0">
              <a:buNone/>
            </a:pPr>
            <a:r>
              <a:rPr lang="en-US" b="1" dirty="0" smtClean="0"/>
              <a:t>public </a:t>
            </a:r>
            <a:r>
              <a:rPr lang="en-US" b="1" dirty="0"/>
              <a:t>class </a:t>
            </a:r>
            <a:r>
              <a:rPr lang="en-US" dirty="0" err="1"/>
              <a:t>DemoExceptions</a:t>
            </a:r>
            <a:r>
              <a:rPr lang="en-US" dirty="0"/>
              <a:t> {</a:t>
            </a:r>
            <a:br>
              <a:rPr lang="en-US" dirty="0"/>
            </a:br>
            <a:r>
              <a:rPr lang="en-US" dirty="0"/>
              <a:t>    </a:t>
            </a:r>
            <a:r>
              <a:rPr lang="en-US" b="1" dirty="0"/>
              <a:t>public static void </a:t>
            </a:r>
            <a:r>
              <a:rPr lang="en-US" dirty="0"/>
              <a:t>main (String[] </a:t>
            </a:r>
            <a:r>
              <a:rPr lang="en-US" dirty="0" err="1"/>
              <a:t>args</a:t>
            </a:r>
            <a:r>
              <a:rPr lang="en-US" dirty="0"/>
              <a:t>) {</a:t>
            </a:r>
            <a:br>
              <a:rPr lang="en-US" dirty="0"/>
            </a:br>
            <a:r>
              <a:rPr lang="en-US" dirty="0"/>
              <a:t>        </a:t>
            </a:r>
            <a:r>
              <a:rPr lang="en-US" dirty="0" err="1"/>
              <a:t>System.</a:t>
            </a:r>
            <a:r>
              <a:rPr lang="en-US" b="1" i="1" dirty="0" err="1"/>
              <a:t>out</a:t>
            </a:r>
            <a:r>
              <a:rPr lang="en-US" dirty="0" err="1"/>
              <a:t>.println</a:t>
            </a:r>
            <a:r>
              <a:rPr lang="en-US" dirty="0"/>
              <a:t>(</a:t>
            </a:r>
            <a:r>
              <a:rPr lang="en-US" b="1" dirty="0"/>
              <a:t>"In </a:t>
            </a:r>
            <a:r>
              <a:rPr lang="en-US" b="1" dirty="0" err="1"/>
              <a:t>DemoExceptions</a:t>
            </a:r>
            <a:r>
              <a:rPr lang="en-US" b="1" dirty="0"/>
              <a:t>"</a:t>
            </a:r>
            <a:r>
              <a:rPr lang="en-US" dirty="0"/>
              <a:t>);</a:t>
            </a:r>
            <a:br>
              <a:rPr lang="en-US" dirty="0"/>
            </a:br>
            <a:r>
              <a:rPr lang="en-US" dirty="0"/>
              <a:t>    </a:t>
            </a:r>
            <a:br>
              <a:rPr lang="en-US" dirty="0"/>
            </a:br>
            <a:r>
              <a:rPr lang="en-US" dirty="0"/>
              <a:t>        File </a:t>
            </a:r>
            <a:r>
              <a:rPr lang="en-US" dirty="0" err="1"/>
              <a:t>file</a:t>
            </a:r>
            <a:r>
              <a:rPr lang="en-US" dirty="0"/>
              <a:t> = </a:t>
            </a:r>
            <a:r>
              <a:rPr lang="en-US" b="1" dirty="0"/>
              <a:t>new </a:t>
            </a:r>
            <a:r>
              <a:rPr lang="en-US" dirty="0"/>
              <a:t>File(</a:t>
            </a:r>
            <a:r>
              <a:rPr lang="en-US" b="1" dirty="0"/>
              <a:t>"e:\\</a:t>
            </a:r>
            <a:r>
              <a:rPr lang="en-US" b="1" dirty="0" smtClean="0"/>
              <a:t>ubunturef.pdf</a:t>
            </a:r>
            <a:r>
              <a:rPr lang="en-US" b="1" dirty="0"/>
              <a:t>"</a:t>
            </a:r>
            <a:r>
              <a:rPr lang="en-US" dirty="0"/>
              <a:t>);</a:t>
            </a:r>
            <a:br>
              <a:rPr lang="en-US" dirty="0"/>
            </a:br>
            <a:r>
              <a:rPr lang="en-US" dirty="0"/>
              <a:t>        </a:t>
            </a:r>
            <a:r>
              <a:rPr lang="en-US" dirty="0" err="1"/>
              <a:t>FileReader</a:t>
            </a:r>
            <a:r>
              <a:rPr lang="en-US" dirty="0"/>
              <a:t> </a:t>
            </a:r>
            <a:r>
              <a:rPr lang="en-US" dirty="0" err="1"/>
              <a:t>fr</a:t>
            </a:r>
            <a:r>
              <a:rPr lang="en-US" dirty="0"/>
              <a:t> = </a:t>
            </a:r>
            <a:r>
              <a:rPr lang="en-US" b="1" dirty="0"/>
              <a:t>new </a:t>
            </a:r>
            <a:r>
              <a:rPr lang="en-US" dirty="0" err="1"/>
              <a:t>FileReader</a:t>
            </a:r>
            <a:r>
              <a:rPr lang="en-US" dirty="0"/>
              <a:t>(file</a:t>
            </a:r>
            <a:r>
              <a:rPr lang="en-US" dirty="0" smtClean="0"/>
              <a:t>);</a:t>
            </a:r>
            <a:r>
              <a:rPr lang="en-US" dirty="0"/>
              <a:t/>
            </a:r>
            <a:br>
              <a:rPr lang="en-US" dirty="0"/>
            </a:br>
            <a:r>
              <a:rPr lang="en-US" dirty="0"/>
              <a:t>    }</a:t>
            </a:r>
            <a:br>
              <a:rPr lang="en-US" dirty="0"/>
            </a:br>
            <a:r>
              <a:rPr lang="en-US" dirty="0"/>
              <a:t>}</a:t>
            </a:r>
            <a:br>
              <a:rPr lang="en-US" dirty="0"/>
            </a:br>
            <a:endParaRPr lang="en-US" dirty="0"/>
          </a:p>
        </p:txBody>
      </p:sp>
    </p:spTree>
    <p:extLst>
      <p:ext uri="{BB962C8B-B14F-4D97-AF65-F5344CB8AC3E}">
        <p14:creationId xmlns:p14="http://schemas.microsoft.com/office/powerpoint/2010/main" val="3455333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00"/>
            <a:ext cx="9142858" cy="6857143"/>
          </a:xfrm>
          <a:prstGeom prst="rect">
            <a:avLst/>
          </a:prstGeom>
        </p:spPr>
      </p:pic>
      <p:sp>
        <p:nvSpPr>
          <p:cNvPr id="2" name="Title 1"/>
          <p:cNvSpPr>
            <a:spLocks noGrp="1"/>
          </p:cNvSpPr>
          <p:nvPr>
            <p:ph type="title"/>
          </p:nvPr>
        </p:nvSpPr>
        <p:spPr>
          <a:xfrm>
            <a:off x="3429001" y="3886200"/>
            <a:ext cx="5733142" cy="1143000"/>
          </a:xfrm>
        </p:spPr>
        <p:txBody>
          <a:bodyPr>
            <a:normAutofit fontScale="90000"/>
          </a:bodyPr>
          <a:lstStyle/>
          <a:p>
            <a:r>
              <a:rPr lang="en-US" u="sng" dirty="0" smtClean="0"/>
              <a:t>Result: Compile time error</a:t>
            </a:r>
            <a:endParaRPr lang="en-US" u="sng" dirty="0"/>
          </a:p>
        </p:txBody>
      </p:sp>
    </p:spTree>
    <p:extLst>
      <p:ext uri="{BB962C8B-B14F-4D97-AF65-F5344CB8AC3E}">
        <p14:creationId xmlns:p14="http://schemas.microsoft.com/office/powerpoint/2010/main" val="205252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categories of exceptions</a:t>
            </a:r>
            <a:endParaRPr lang="en-US" b="1" dirty="0"/>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pPr marL="0" lvl="0" indent="0">
              <a:buNone/>
            </a:pPr>
            <a:r>
              <a:rPr lang="en-US" b="1" dirty="0" smtClean="0"/>
              <a:t>2. Unchecked </a:t>
            </a:r>
            <a:r>
              <a:rPr lang="en-US" b="1" dirty="0"/>
              <a:t>exceptions</a:t>
            </a:r>
            <a:r>
              <a:rPr lang="en-US" dirty="0"/>
              <a:t> − An unchecked exception is an exception that occurs at the time of execution. These are also called as </a:t>
            </a:r>
            <a:r>
              <a:rPr lang="en-US" i="1" dirty="0"/>
              <a:t>Runtime Exceptions</a:t>
            </a:r>
            <a:r>
              <a:rPr lang="en-US" dirty="0"/>
              <a:t>. These include programming bugs, such as </a:t>
            </a:r>
            <a:r>
              <a:rPr lang="en-US" dirty="0" smtClean="0"/>
              <a:t>array index out of bounds, or divide by zero. </a:t>
            </a:r>
            <a:r>
              <a:rPr lang="en-US" dirty="0"/>
              <a:t>Runtime exceptions are ignored at the time of </a:t>
            </a:r>
            <a:r>
              <a:rPr lang="en-US" dirty="0" smtClean="0"/>
              <a:t>compilation.</a:t>
            </a:r>
          </a:p>
          <a:p>
            <a:pPr marL="0" lvl="0" indent="0">
              <a:buNone/>
            </a:pPr>
            <a:endParaRPr lang="en-US" dirty="0"/>
          </a:p>
          <a:p>
            <a:r>
              <a:rPr lang="en-US" dirty="0"/>
              <a:t>For example, </a:t>
            </a:r>
            <a:r>
              <a:rPr lang="en-US" dirty="0" smtClean="0"/>
              <a:t>if </a:t>
            </a:r>
            <a:r>
              <a:rPr lang="en-US" dirty="0"/>
              <a:t>you </a:t>
            </a:r>
            <a:r>
              <a:rPr lang="en-US" dirty="0" smtClean="0"/>
              <a:t>declare </a:t>
            </a:r>
            <a:r>
              <a:rPr lang="en-US" dirty="0"/>
              <a:t>an array of size </a:t>
            </a:r>
            <a:r>
              <a:rPr lang="en-US" dirty="0" smtClean="0"/>
              <a:t>3 </a:t>
            </a:r>
            <a:r>
              <a:rPr lang="en-US" dirty="0"/>
              <a:t>in your program, and </a:t>
            </a:r>
            <a:r>
              <a:rPr lang="en-US" dirty="0" smtClean="0"/>
              <a:t>try </a:t>
            </a:r>
            <a:r>
              <a:rPr lang="en-US" dirty="0"/>
              <a:t>to call the </a:t>
            </a:r>
            <a:r>
              <a:rPr lang="en-US" dirty="0" smtClean="0"/>
              <a:t>4th </a:t>
            </a:r>
            <a:r>
              <a:rPr lang="en-US" dirty="0"/>
              <a:t>element of the array then an </a:t>
            </a:r>
            <a:r>
              <a:rPr lang="en-US" i="1" dirty="0" err="1"/>
              <a:t>ArrayIndexOutOfBoundsExceptionexception</a:t>
            </a:r>
            <a:r>
              <a:rPr lang="en-US" dirty="0"/>
              <a:t> occurs.</a:t>
            </a:r>
          </a:p>
        </p:txBody>
      </p:sp>
    </p:spTree>
    <p:extLst>
      <p:ext uri="{BB962C8B-B14F-4D97-AF65-F5344CB8AC3E}">
        <p14:creationId xmlns:p14="http://schemas.microsoft.com/office/powerpoint/2010/main" val="371267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410200"/>
          </a:xfrm>
        </p:spPr>
        <p:txBody>
          <a:bodyPr>
            <a:normAutofit/>
          </a:bodyPr>
          <a:lstStyle/>
          <a:p>
            <a:pPr marL="0" indent="0">
              <a:buNone/>
            </a:pPr>
            <a:r>
              <a:rPr lang="en-US" sz="3600" b="1" dirty="0"/>
              <a:t>public class </a:t>
            </a:r>
            <a:r>
              <a:rPr lang="en-US" sz="3600" dirty="0" err="1"/>
              <a:t>ArrayBounds</a:t>
            </a:r>
            <a:r>
              <a:rPr lang="en-US" sz="3600" dirty="0"/>
              <a:t> {</a:t>
            </a:r>
            <a:br>
              <a:rPr lang="en-US" sz="3600" dirty="0"/>
            </a:br>
            <a:r>
              <a:rPr lang="en-US" sz="3600" dirty="0"/>
              <a:t>    </a:t>
            </a:r>
            <a:r>
              <a:rPr lang="en-US" sz="3600" b="1" dirty="0"/>
              <a:t>public static void </a:t>
            </a:r>
            <a:r>
              <a:rPr lang="en-US" sz="3600" dirty="0"/>
              <a:t>main (String[] </a:t>
            </a:r>
            <a:r>
              <a:rPr lang="en-US" sz="3600" dirty="0" err="1"/>
              <a:t>args</a:t>
            </a:r>
            <a:r>
              <a:rPr lang="en-US" sz="3600" dirty="0"/>
              <a:t>) {</a:t>
            </a:r>
            <a:br>
              <a:rPr lang="en-US" sz="3600" dirty="0"/>
            </a:br>
            <a:r>
              <a:rPr lang="en-US" sz="3600" dirty="0"/>
              <a:t>        </a:t>
            </a:r>
            <a:r>
              <a:rPr lang="en-US" sz="3600" dirty="0" err="1"/>
              <a:t>System.</a:t>
            </a:r>
            <a:r>
              <a:rPr lang="en-US" sz="3600" b="1" i="1" dirty="0" err="1"/>
              <a:t>out</a:t>
            </a:r>
            <a:r>
              <a:rPr lang="en-US" sz="3600" dirty="0" err="1"/>
              <a:t>.println</a:t>
            </a:r>
            <a:r>
              <a:rPr lang="en-US" sz="3600" dirty="0"/>
              <a:t>(</a:t>
            </a:r>
            <a:r>
              <a:rPr lang="en-US" sz="3600" b="1" dirty="0"/>
              <a:t>"In Array Bounds demo. "</a:t>
            </a:r>
            <a:r>
              <a:rPr lang="en-US" sz="3600" dirty="0"/>
              <a:t>);</a:t>
            </a:r>
            <a:br>
              <a:rPr lang="en-US" sz="3600" dirty="0"/>
            </a:br>
            <a:r>
              <a:rPr lang="en-US" sz="3600" dirty="0"/>
              <a:t/>
            </a:r>
            <a:br>
              <a:rPr lang="en-US" sz="3600" dirty="0"/>
            </a:br>
            <a:r>
              <a:rPr lang="en-US" sz="3600" dirty="0"/>
              <a:t>        </a:t>
            </a:r>
            <a:r>
              <a:rPr lang="en-US" sz="3600" b="1" dirty="0" err="1"/>
              <a:t>int</a:t>
            </a:r>
            <a:r>
              <a:rPr lang="en-US" sz="3600" dirty="0"/>
              <a:t>[] a = {1,2,3};</a:t>
            </a:r>
            <a:br>
              <a:rPr lang="en-US" sz="3600" dirty="0"/>
            </a:br>
            <a:r>
              <a:rPr lang="en-US" sz="3600" dirty="0"/>
              <a:t>        </a:t>
            </a:r>
            <a:r>
              <a:rPr lang="en-US" sz="3600" dirty="0" err="1"/>
              <a:t>System.</a:t>
            </a:r>
            <a:r>
              <a:rPr lang="en-US" sz="3600" b="1" i="1" dirty="0" err="1"/>
              <a:t>out</a:t>
            </a:r>
            <a:r>
              <a:rPr lang="en-US" sz="3600" dirty="0" err="1"/>
              <a:t>.println</a:t>
            </a:r>
            <a:r>
              <a:rPr lang="en-US" sz="3600" dirty="0"/>
              <a:t> (a[3]);</a:t>
            </a:r>
            <a:br>
              <a:rPr lang="en-US" sz="3600" dirty="0"/>
            </a:br>
            <a:r>
              <a:rPr lang="en-US" sz="3600" dirty="0"/>
              <a:t>    }</a:t>
            </a:r>
            <a:br>
              <a:rPr lang="en-US" sz="3600" dirty="0"/>
            </a:br>
            <a:r>
              <a:rPr lang="en-US" sz="3600" dirty="0" smtClean="0"/>
              <a:t>}</a:t>
            </a:r>
          </a:p>
          <a:p>
            <a:pPr marL="0" indent="0">
              <a:buNone/>
            </a:pPr>
            <a:endParaRPr lang="en-US" sz="2400" b="1" u="sng" dirty="0" smtClean="0"/>
          </a:p>
          <a:p>
            <a:pPr marL="0" indent="0">
              <a:buNone/>
            </a:pPr>
            <a:endParaRPr lang="en-US" sz="1900" dirty="0">
              <a:solidFill>
                <a:srgbClr val="0070C0"/>
              </a:solidFill>
            </a:endParaRPr>
          </a:p>
        </p:txBody>
      </p:sp>
      <p:sp>
        <p:nvSpPr>
          <p:cNvPr id="4" name="Title 3"/>
          <p:cNvSpPr>
            <a:spLocks noGrp="1"/>
          </p:cNvSpPr>
          <p:nvPr>
            <p:ph type="title"/>
          </p:nvPr>
        </p:nvSpPr>
        <p:spPr>
          <a:xfrm>
            <a:off x="457200" y="0"/>
            <a:ext cx="8229600" cy="1143000"/>
          </a:xfrm>
        </p:spPr>
        <p:txBody>
          <a:bodyPr/>
          <a:lstStyle/>
          <a:p>
            <a:r>
              <a:rPr lang="en-US" dirty="0" smtClean="0"/>
              <a:t>Example of unchecked exceptions</a:t>
            </a:r>
            <a:endParaRPr lang="en-US" dirty="0"/>
          </a:p>
        </p:txBody>
      </p:sp>
    </p:spTree>
    <p:extLst>
      <p:ext uri="{BB962C8B-B14F-4D97-AF65-F5344CB8AC3E}">
        <p14:creationId xmlns:p14="http://schemas.microsoft.com/office/powerpoint/2010/main" val="59356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2762</TotalTime>
  <Words>1409</Words>
  <Application>Microsoft Office PowerPoint</Application>
  <PresentationFormat>On-screen Show (4:3)</PresentationFormat>
  <Paragraphs>229</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Introduction to Information Systems and Programming (ISTD 50.001)</vt:lpstr>
      <vt:lpstr>Exceptions</vt:lpstr>
      <vt:lpstr>What are exceptions?</vt:lpstr>
      <vt:lpstr>Examples of exception</vt:lpstr>
      <vt:lpstr>Two categories of exceptions</vt:lpstr>
      <vt:lpstr>Example of checked exceptions</vt:lpstr>
      <vt:lpstr>Result: Compile time error</vt:lpstr>
      <vt:lpstr>Two categories of exceptions</vt:lpstr>
      <vt:lpstr>Example of unchecked exceptions</vt:lpstr>
      <vt:lpstr> Result: Runtime Error</vt:lpstr>
      <vt:lpstr>What Happens When Exceptions Occur</vt:lpstr>
      <vt:lpstr>How an Exception is Created</vt:lpstr>
      <vt:lpstr>Using try-catch Blocks</vt:lpstr>
      <vt:lpstr>How try and catch work</vt:lpstr>
      <vt:lpstr>The finally Block</vt:lpstr>
      <vt:lpstr>Solution - checked exceptions</vt:lpstr>
      <vt:lpstr>Solution  - checked exceptions</vt:lpstr>
      <vt:lpstr>Solution - unchecked exceptions</vt:lpstr>
      <vt:lpstr>PowerPoint Presentation</vt:lpstr>
      <vt:lpstr> catch – further details</vt:lpstr>
      <vt:lpstr>Using throws clause  (eg. if you don’t want the exception to be handled in the same class)</vt:lpstr>
      <vt:lpstr>Methods that throw Exceptions</vt:lpstr>
      <vt:lpstr>Catching Multiple exceptions</vt:lpstr>
      <vt:lpstr>Catching Multiple exceptions</vt:lpstr>
      <vt:lpstr>Multiple exceptions </vt:lpstr>
      <vt:lpstr>Errors</vt:lpstr>
      <vt:lpstr>Hierarchy</vt:lpstr>
      <vt:lpstr>Exceptions Inheritance (partial)</vt:lpstr>
      <vt:lpstr>Summary: checked and unchecked Exception</vt:lpstr>
      <vt:lpstr>User defined exceptions</vt:lpstr>
      <vt:lpstr>User defined exceptions - example</vt:lpstr>
      <vt:lpstr>Question</vt:lpstr>
      <vt:lpstr>Exceptions across multiple levels </vt:lpstr>
      <vt:lpstr>Example – TryExceptions: </vt:lpstr>
      <vt:lpstr>Cohort Exercise 1: </vt:lpstr>
      <vt:lpstr>Cohort Exercise 2: </vt:lpstr>
      <vt:lpstr>Cohort Exercise2: </vt:lpstr>
      <vt:lpstr>Further Reading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Jit Biswas</dc:creator>
  <cp:lastModifiedBy>Jit Biswas</cp:lastModifiedBy>
  <cp:revision>95</cp:revision>
  <dcterms:created xsi:type="dcterms:W3CDTF">2016-09-28T23:57:47Z</dcterms:created>
  <dcterms:modified xsi:type="dcterms:W3CDTF">2017-10-01T20:00:13Z</dcterms:modified>
</cp:coreProperties>
</file>