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9" r:id="rId3"/>
    <p:sldId id="318" r:id="rId4"/>
    <p:sldId id="317" r:id="rId5"/>
    <p:sldId id="259" r:id="rId6"/>
    <p:sldId id="267" r:id="rId7"/>
    <p:sldId id="260" r:id="rId8"/>
    <p:sldId id="261" r:id="rId9"/>
    <p:sldId id="262" r:id="rId10"/>
    <p:sldId id="263" r:id="rId11"/>
    <p:sldId id="268" r:id="rId12"/>
    <p:sldId id="269" r:id="rId13"/>
    <p:sldId id="270" r:id="rId14"/>
    <p:sldId id="271" r:id="rId15"/>
    <p:sldId id="272" r:id="rId16"/>
    <p:sldId id="273" r:id="rId17"/>
    <p:sldId id="274" r:id="rId18"/>
    <p:sldId id="275" r:id="rId19"/>
    <p:sldId id="276" r:id="rId20"/>
    <p:sldId id="277" r:id="rId21"/>
    <p:sldId id="278" r:id="rId22"/>
    <p:sldId id="266" r:id="rId23"/>
    <p:sldId id="280" r:id="rId24"/>
    <p:sldId id="281" r:id="rId25"/>
    <p:sldId id="310" r:id="rId26"/>
    <p:sldId id="311" r:id="rId27"/>
    <p:sldId id="314" r:id="rId28"/>
    <p:sldId id="264" r:id="rId29"/>
    <p:sldId id="265" r:id="rId30"/>
    <p:sldId id="321" r:id="rId31"/>
    <p:sldId id="283" r:id="rId32"/>
    <p:sldId id="312" r:id="rId33"/>
    <p:sldId id="282" r:id="rId34"/>
    <p:sldId id="320" r:id="rId35"/>
    <p:sldId id="319" r:id="rId36"/>
    <p:sldId id="322" r:id="rId37"/>
    <p:sldId id="313" r:id="rId38"/>
    <p:sldId id="31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94" y="-162"/>
      </p:cViewPr>
      <p:guideLst>
        <p:guide orient="horz" pos="2160"/>
        <p:guide pos="2880"/>
      </p:guideLst>
    </p:cSldViewPr>
  </p:slideViewPr>
  <p:notesTextViewPr>
    <p:cViewPr>
      <p:scale>
        <a:sx n="1" d="1"/>
        <a:sy n="1" d="1"/>
      </p:scale>
      <p:origin x="0" y="0"/>
    </p:cViewPr>
  </p:notesTextViewPr>
  <p:sorterViewPr>
    <p:cViewPr>
      <p:scale>
        <a:sx n="100" d="100"/>
        <a:sy n="100" d="100"/>
      </p:scale>
      <p:origin x="0" y="70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0A2C19-A8E3-44CE-907A-282FBD0944B7}"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1733312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0A2C19-A8E3-44CE-907A-282FBD0944B7}"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2481115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0A2C19-A8E3-44CE-907A-282FBD0944B7}"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2243374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0A2C19-A8E3-44CE-907A-282FBD0944B7}"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1765660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0A2C19-A8E3-44CE-907A-282FBD0944B7}"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1051784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0A2C19-A8E3-44CE-907A-282FBD0944B7}"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533206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0A2C19-A8E3-44CE-907A-282FBD0944B7}" type="datetimeFigureOut">
              <a:rPr lang="en-US" smtClean="0"/>
              <a:t>10/2/2017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322945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0A2C19-A8E3-44CE-907A-282FBD0944B7}" type="datetimeFigureOut">
              <a:rPr lang="en-US" smtClean="0"/>
              <a:t>10/2/2017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2398403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A2C19-A8E3-44CE-907A-282FBD0944B7}" type="datetimeFigureOut">
              <a:rPr lang="en-US" smtClean="0"/>
              <a:t>10/2/2017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2456218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0A2C19-A8E3-44CE-907A-282FBD0944B7}"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2481634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0A2C19-A8E3-44CE-907A-282FBD0944B7}"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1629776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0A2C19-A8E3-44CE-907A-282FBD0944B7}" type="datetimeFigureOut">
              <a:rPr lang="en-US" smtClean="0"/>
              <a:t>10/2/2017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04182-7D95-4608-A7C3-86F41CA5DC46}" type="slidenum">
              <a:rPr lang="en-US" smtClean="0"/>
              <a:t>‹#›</a:t>
            </a:fld>
            <a:endParaRPr lang="en-US"/>
          </a:p>
        </p:txBody>
      </p:sp>
    </p:spTree>
    <p:extLst>
      <p:ext uri="{BB962C8B-B14F-4D97-AF65-F5344CB8AC3E}">
        <p14:creationId xmlns:p14="http://schemas.microsoft.com/office/powerpoint/2010/main" val="2081860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en.wikipedia.org/wiki/Fractal" TargetMode="External"/><Relationship Id="rId4" Type="http://schemas.openxmlformats.org/officeDocument/2006/relationships/hyperlink" Target="https://en.wikipedia.org/wiki/Sierpinski_triangl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057400"/>
            <a:ext cx="7772400" cy="1470025"/>
          </a:xfrm>
        </p:spPr>
        <p:txBody>
          <a:bodyPr>
            <a:normAutofit fontScale="90000"/>
          </a:bodyPr>
          <a:lstStyle/>
          <a:p>
            <a:r>
              <a:rPr lang="en-US" dirty="0" smtClean="0"/>
              <a:t>Introduction to Information Systems and Programming (ISTD 50.001)</a:t>
            </a:r>
            <a:endParaRPr lang="en-US" dirty="0"/>
          </a:p>
        </p:txBody>
      </p:sp>
      <p:sp>
        <p:nvSpPr>
          <p:cNvPr id="3" name="Subtitle 2"/>
          <p:cNvSpPr>
            <a:spLocks noGrp="1"/>
          </p:cNvSpPr>
          <p:nvPr>
            <p:ph type="subTitle" idx="1"/>
          </p:nvPr>
        </p:nvSpPr>
        <p:spPr>
          <a:xfrm>
            <a:off x="1219200" y="3886200"/>
            <a:ext cx="6400800" cy="838200"/>
          </a:xfrm>
        </p:spPr>
        <p:txBody>
          <a:bodyPr/>
          <a:lstStyle/>
          <a:p>
            <a:r>
              <a:rPr lang="en-US" dirty="0" smtClean="0"/>
              <a:t>Recursion 1</a:t>
            </a:r>
            <a:endParaRPr lang="en-US" dirty="0"/>
          </a:p>
        </p:txBody>
      </p:sp>
    </p:spTree>
    <p:extLst>
      <p:ext uri="{BB962C8B-B14F-4D97-AF65-F5344CB8AC3E}">
        <p14:creationId xmlns:p14="http://schemas.microsoft.com/office/powerpoint/2010/main" val="3638764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 – Three steps	</a:t>
            </a:r>
            <a:endParaRPr lang="en-US" dirty="0"/>
          </a:p>
        </p:txBody>
      </p:sp>
      <p:sp>
        <p:nvSpPr>
          <p:cNvPr id="3" name="Content Placeholder 2"/>
          <p:cNvSpPr>
            <a:spLocks noGrp="1"/>
          </p:cNvSpPr>
          <p:nvPr>
            <p:ph idx="1"/>
          </p:nvPr>
        </p:nvSpPr>
        <p:spPr/>
        <p:txBody>
          <a:bodyPr>
            <a:normAutofit/>
          </a:bodyPr>
          <a:lstStyle/>
          <a:p>
            <a:r>
              <a:rPr lang="en-US" dirty="0" smtClean="0"/>
              <a:t>Base case – no recursion</a:t>
            </a:r>
          </a:p>
          <a:p>
            <a:r>
              <a:rPr lang="en-US" dirty="0" smtClean="0"/>
              <a:t>Divide and conquer – frame the problem in terms of the solution of a smaller, but identical sub-problem</a:t>
            </a:r>
          </a:p>
          <a:p>
            <a:r>
              <a:rPr lang="en-US" dirty="0" smtClean="0"/>
              <a:t>Complete the recursive invocation</a:t>
            </a:r>
            <a:endParaRPr lang="en-US" dirty="0"/>
          </a:p>
        </p:txBody>
      </p:sp>
    </p:spTree>
    <p:extLst>
      <p:ext uri="{BB962C8B-B14F-4D97-AF65-F5344CB8AC3E}">
        <p14:creationId xmlns:p14="http://schemas.microsoft.com/office/powerpoint/2010/main" val="1222533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Illustration of Recursive </a:t>
            </a:r>
            <a:r>
              <a:rPr lang="en-US" dirty="0" err="1" smtClean="0"/>
              <a:t>rfact</a:t>
            </a:r>
            <a:r>
              <a:rPr lang="en-US" dirty="0" smtClean="0"/>
              <a:t> call stack</a:t>
            </a:r>
            <a:endParaRPr lang="en-US" dirty="0"/>
          </a:p>
        </p:txBody>
      </p:sp>
      <p:sp>
        <p:nvSpPr>
          <p:cNvPr id="6" name="TextBox 5"/>
          <p:cNvSpPr txBox="1"/>
          <p:nvPr/>
        </p:nvSpPr>
        <p:spPr>
          <a:xfrm>
            <a:off x="419100" y="1784866"/>
            <a:ext cx="685800" cy="369332"/>
          </a:xfrm>
          <a:prstGeom prst="rect">
            <a:avLst/>
          </a:prstGeom>
          <a:noFill/>
          <a:ln>
            <a:solidFill>
              <a:srgbClr val="FF0000"/>
            </a:solidFill>
          </a:ln>
        </p:spPr>
        <p:txBody>
          <a:bodyPr wrap="square" rtlCol="0">
            <a:spAutoFit/>
          </a:bodyPr>
          <a:lstStyle/>
          <a:p>
            <a:r>
              <a:rPr lang="en-US" dirty="0" smtClean="0">
                <a:solidFill>
                  <a:srgbClr val="FF0000"/>
                </a:solidFill>
              </a:rPr>
              <a:t>main</a:t>
            </a:r>
            <a:endParaRPr lang="en-US" dirty="0">
              <a:solidFill>
                <a:srgbClr val="FF0000"/>
              </a:solidFill>
            </a:endParaRPr>
          </a:p>
        </p:txBody>
      </p:sp>
      <p:grpSp>
        <p:nvGrpSpPr>
          <p:cNvPr id="9" name="Group 8"/>
          <p:cNvGrpSpPr/>
          <p:nvPr/>
        </p:nvGrpSpPr>
        <p:grpSpPr>
          <a:xfrm>
            <a:off x="762000" y="3886200"/>
            <a:ext cx="1371600" cy="2274332"/>
            <a:chOff x="762000" y="3886200"/>
            <a:chExt cx="1371600" cy="2274332"/>
          </a:xfrm>
        </p:grpSpPr>
        <p:sp>
          <p:nvSpPr>
            <p:cNvPr id="4" name="Rectangle 3"/>
            <p:cNvSpPr/>
            <p:nvPr/>
          </p:nvSpPr>
          <p:spPr>
            <a:xfrm>
              <a:off x="762000" y="3886200"/>
              <a:ext cx="1371600" cy="1676400"/>
            </a:xfrm>
            <a:prstGeom prst="rect">
              <a:avLst/>
            </a:prstGeom>
            <a:noFill/>
            <a:ln w="2857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83381" y="4443663"/>
              <a:ext cx="990600" cy="369332"/>
            </a:xfrm>
            <a:prstGeom prst="rect">
              <a:avLst/>
            </a:prstGeom>
            <a:noFill/>
          </p:spPr>
          <p:txBody>
            <a:bodyPr wrap="square" rtlCol="0">
              <a:spAutoFit/>
            </a:bodyPr>
            <a:lstStyle/>
            <a:p>
              <a:r>
                <a:rPr lang="en-US" dirty="0" smtClean="0"/>
                <a:t>k ---- 4</a:t>
              </a:r>
            </a:p>
          </p:txBody>
        </p:sp>
        <p:sp>
          <p:nvSpPr>
            <p:cNvPr id="7" name="TextBox 6"/>
            <p:cNvSpPr txBox="1"/>
            <p:nvPr/>
          </p:nvSpPr>
          <p:spPr>
            <a:xfrm>
              <a:off x="914400" y="5791200"/>
              <a:ext cx="1143000" cy="369332"/>
            </a:xfrm>
            <a:prstGeom prst="rect">
              <a:avLst/>
            </a:prstGeom>
            <a:noFill/>
            <a:ln>
              <a:solidFill>
                <a:srgbClr val="FF0000"/>
              </a:solidFill>
            </a:ln>
          </p:spPr>
          <p:txBody>
            <a:bodyPr wrap="square" rtlCol="0">
              <a:spAutoFit/>
            </a:bodyPr>
            <a:lstStyle/>
            <a:p>
              <a:r>
                <a:rPr lang="en-US" dirty="0" smtClean="0">
                  <a:solidFill>
                    <a:srgbClr val="FF0000"/>
                  </a:solidFill>
                </a:rPr>
                <a:t>1</a:t>
              </a:r>
              <a:r>
                <a:rPr lang="en-US" baseline="30000" dirty="0" smtClean="0">
                  <a:solidFill>
                    <a:srgbClr val="FF0000"/>
                  </a:solidFill>
                </a:rPr>
                <a:t>st</a:t>
              </a:r>
              <a:r>
                <a:rPr lang="en-US" dirty="0" smtClean="0">
                  <a:solidFill>
                    <a:srgbClr val="FF0000"/>
                  </a:solidFill>
                </a:rPr>
                <a:t> frame</a:t>
              </a:r>
              <a:endParaRPr lang="en-US" dirty="0">
                <a:solidFill>
                  <a:srgbClr val="FF0000"/>
                </a:solidFill>
              </a:endParaRPr>
            </a:p>
          </p:txBody>
        </p:sp>
        <p:sp>
          <p:nvSpPr>
            <p:cNvPr id="8" name="TextBox 7"/>
            <p:cNvSpPr txBox="1"/>
            <p:nvPr/>
          </p:nvSpPr>
          <p:spPr>
            <a:xfrm>
              <a:off x="762000" y="4970207"/>
              <a:ext cx="1371600" cy="369332"/>
            </a:xfrm>
            <a:prstGeom prst="rect">
              <a:avLst/>
            </a:prstGeom>
            <a:noFill/>
          </p:spPr>
          <p:txBody>
            <a:bodyPr wrap="square" rtlCol="0">
              <a:spAutoFit/>
            </a:bodyPr>
            <a:lstStyle/>
            <a:p>
              <a:r>
                <a:rPr lang="en-US" dirty="0" smtClean="0"/>
                <a:t>temp  ---- ?</a:t>
              </a:r>
            </a:p>
          </p:txBody>
        </p:sp>
      </p:grpSp>
      <p:sp>
        <p:nvSpPr>
          <p:cNvPr id="30" name="Freeform 29"/>
          <p:cNvSpPr/>
          <p:nvPr/>
        </p:nvSpPr>
        <p:spPr>
          <a:xfrm>
            <a:off x="279133" y="2204185"/>
            <a:ext cx="462012" cy="2483318"/>
          </a:xfrm>
          <a:custGeom>
            <a:avLst/>
            <a:gdLst>
              <a:gd name="connsiteX0" fmla="*/ 462012 w 462012"/>
              <a:gd name="connsiteY0" fmla="*/ 0 h 2483318"/>
              <a:gd name="connsiteX1" fmla="*/ 0 w 462012"/>
              <a:gd name="connsiteY1" fmla="*/ 1443790 h 2483318"/>
              <a:gd name="connsiteX2" fmla="*/ 462012 w 462012"/>
              <a:gd name="connsiteY2" fmla="*/ 2483318 h 2483318"/>
            </a:gdLst>
            <a:ahLst/>
            <a:cxnLst>
              <a:cxn ang="0">
                <a:pos x="connsiteX0" y="connsiteY0"/>
              </a:cxn>
              <a:cxn ang="0">
                <a:pos x="connsiteX1" y="connsiteY1"/>
              </a:cxn>
              <a:cxn ang="0">
                <a:pos x="connsiteX2" y="connsiteY2"/>
              </a:cxn>
            </a:cxnLst>
            <a:rect l="l" t="t" r="r" b="b"/>
            <a:pathLst>
              <a:path w="462012" h="2483318">
                <a:moveTo>
                  <a:pt x="462012" y="0"/>
                </a:moveTo>
                <a:cubicBezTo>
                  <a:pt x="231006" y="514952"/>
                  <a:pt x="0" y="1029904"/>
                  <a:pt x="0" y="1443790"/>
                </a:cubicBezTo>
                <a:cubicBezTo>
                  <a:pt x="0" y="1857676"/>
                  <a:pt x="231006" y="2170497"/>
                  <a:pt x="462012" y="2483318"/>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0950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Illustration of Recursive </a:t>
            </a:r>
            <a:r>
              <a:rPr lang="en-US" dirty="0" err="1" smtClean="0"/>
              <a:t>rfact</a:t>
            </a:r>
            <a:r>
              <a:rPr lang="en-US" dirty="0" smtClean="0"/>
              <a:t> call stack</a:t>
            </a:r>
            <a:endParaRPr lang="en-US" dirty="0"/>
          </a:p>
        </p:txBody>
      </p:sp>
      <p:sp>
        <p:nvSpPr>
          <p:cNvPr id="6" name="TextBox 5"/>
          <p:cNvSpPr txBox="1"/>
          <p:nvPr/>
        </p:nvSpPr>
        <p:spPr>
          <a:xfrm>
            <a:off x="419100" y="1784866"/>
            <a:ext cx="685800" cy="369332"/>
          </a:xfrm>
          <a:prstGeom prst="rect">
            <a:avLst/>
          </a:prstGeom>
          <a:noFill/>
          <a:ln>
            <a:solidFill>
              <a:srgbClr val="FF0000"/>
            </a:solidFill>
          </a:ln>
        </p:spPr>
        <p:txBody>
          <a:bodyPr wrap="square" rtlCol="0">
            <a:spAutoFit/>
          </a:bodyPr>
          <a:lstStyle/>
          <a:p>
            <a:r>
              <a:rPr lang="en-US" dirty="0" smtClean="0">
                <a:solidFill>
                  <a:srgbClr val="FF0000"/>
                </a:solidFill>
              </a:rPr>
              <a:t>main</a:t>
            </a:r>
            <a:endParaRPr lang="en-US" dirty="0">
              <a:solidFill>
                <a:srgbClr val="FF0000"/>
              </a:solidFill>
            </a:endParaRPr>
          </a:p>
        </p:txBody>
      </p:sp>
      <p:grpSp>
        <p:nvGrpSpPr>
          <p:cNvPr id="9" name="Group 8"/>
          <p:cNvGrpSpPr/>
          <p:nvPr/>
        </p:nvGrpSpPr>
        <p:grpSpPr>
          <a:xfrm>
            <a:off x="762000" y="3886200"/>
            <a:ext cx="1371600" cy="2274332"/>
            <a:chOff x="762000" y="3886200"/>
            <a:chExt cx="1371600" cy="2274332"/>
          </a:xfrm>
        </p:grpSpPr>
        <p:sp>
          <p:nvSpPr>
            <p:cNvPr id="4" name="Rectangle 3"/>
            <p:cNvSpPr/>
            <p:nvPr/>
          </p:nvSpPr>
          <p:spPr>
            <a:xfrm>
              <a:off x="762000" y="3886200"/>
              <a:ext cx="1371600" cy="1676400"/>
            </a:xfrm>
            <a:prstGeom prst="rect">
              <a:avLst/>
            </a:prstGeom>
            <a:noFill/>
            <a:ln w="2857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83381" y="4443663"/>
              <a:ext cx="990600" cy="369332"/>
            </a:xfrm>
            <a:prstGeom prst="rect">
              <a:avLst/>
            </a:prstGeom>
            <a:noFill/>
          </p:spPr>
          <p:txBody>
            <a:bodyPr wrap="square" rtlCol="0">
              <a:spAutoFit/>
            </a:bodyPr>
            <a:lstStyle/>
            <a:p>
              <a:r>
                <a:rPr lang="en-US" dirty="0" smtClean="0"/>
                <a:t>k ---- 4</a:t>
              </a:r>
            </a:p>
          </p:txBody>
        </p:sp>
        <p:sp>
          <p:nvSpPr>
            <p:cNvPr id="7" name="TextBox 6"/>
            <p:cNvSpPr txBox="1"/>
            <p:nvPr/>
          </p:nvSpPr>
          <p:spPr>
            <a:xfrm>
              <a:off x="914400" y="5791200"/>
              <a:ext cx="1143000" cy="369332"/>
            </a:xfrm>
            <a:prstGeom prst="rect">
              <a:avLst/>
            </a:prstGeom>
            <a:noFill/>
            <a:ln>
              <a:solidFill>
                <a:srgbClr val="FF0000"/>
              </a:solidFill>
            </a:ln>
          </p:spPr>
          <p:txBody>
            <a:bodyPr wrap="square" rtlCol="0">
              <a:spAutoFit/>
            </a:bodyPr>
            <a:lstStyle/>
            <a:p>
              <a:r>
                <a:rPr lang="en-US" dirty="0" smtClean="0">
                  <a:solidFill>
                    <a:srgbClr val="FF0000"/>
                  </a:solidFill>
                </a:rPr>
                <a:t>1</a:t>
              </a:r>
              <a:r>
                <a:rPr lang="en-US" baseline="30000" dirty="0" smtClean="0">
                  <a:solidFill>
                    <a:srgbClr val="FF0000"/>
                  </a:solidFill>
                </a:rPr>
                <a:t>st</a:t>
              </a:r>
              <a:r>
                <a:rPr lang="en-US" dirty="0" smtClean="0">
                  <a:solidFill>
                    <a:srgbClr val="FF0000"/>
                  </a:solidFill>
                </a:rPr>
                <a:t> frame</a:t>
              </a:r>
              <a:endParaRPr lang="en-US" dirty="0">
                <a:solidFill>
                  <a:srgbClr val="FF0000"/>
                </a:solidFill>
              </a:endParaRPr>
            </a:p>
          </p:txBody>
        </p:sp>
        <p:sp>
          <p:nvSpPr>
            <p:cNvPr id="8" name="TextBox 7"/>
            <p:cNvSpPr txBox="1"/>
            <p:nvPr/>
          </p:nvSpPr>
          <p:spPr>
            <a:xfrm>
              <a:off x="762000" y="4970207"/>
              <a:ext cx="1371600" cy="369332"/>
            </a:xfrm>
            <a:prstGeom prst="rect">
              <a:avLst/>
            </a:prstGeom>
            <a:noFill/>
          </p:spPr>
          <p:txBody>
            <a:bodyPr wrap="square" rtlCol="0">
              <a:spAutoFit/>
            </a:bodyPr>
            <a:lstStyle/>
            <a:p>
              <a:r>
                <a:rPr lang="en-US" dirty="0" smtClean="0"/>
                <a:t>temp  ---- ?</a:t>
              </a:r>
            </a:p>
          </p:txBody>
        </p:sp>
      </p:grpSp>
      <p:grpSp>
        <p:nvGrpSpPr>
          <p:cNvPr id="10" name="Group 9"/>
          <p:cNvGrpSpPr/>
          <p:nvPr/>
        </p:nvGrpSpPr>
        <p:grpSpPr>
          <a:xfrm>
            <a:off x="2667000" y="3364468"/>
            <a:ext cx="1371600" cy="2274332"/>
            <a:chOff x="762000" y="3886200"/>
            <a:chExt cx="1371600" cy="2274332"/>
          </a:xfrm>
        </p:grpSpPr>
        <p:sp>
          <p:nvSpPr>
            <p:cNvPr id="11" name="Rectangle 10"/>
            <p:cNvSpPr/>
            <p:nvPr/>
          </p:nvSpPr>
          <p:spPr>
            <a:xfrm>
              <a:off x="762000" y="3886200"/>
              <a:ext cx="1371600" cy="1676400"/>
            </a:xfrm>
            <a:prstGeom prst="rect">
              <a:avLst/>
            </a:prstGeom>
            <a:noFill/>
            <a:ln w="2857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83381" y="4443663"/>
              <a:ext cx="990600" cy="369332"/>
            </a:xfrm>
            <a:prstGeom prst="rect">
              <a:avLst/>
            </a:prstGeom>
            <a:noFill/>
          </p:spPr>
          <p:txBody>
            <a:bodyPr wrap="square" rtlCol="0">
              <a:spAutoFit/>
            </a:bodyPr>
            <a:lstStyle/>
            <a:p>
              <a:r>
                <a:rPr lang="en-US" dirty="0" smtClean="0"/>
                <a:t>k ---- 3</a:t>
              </a:r>
            </a:p>
          </p:txBody>
        </p:sp>
        <p:sp>
          <p:nvSpPr>
            <p:cNvPr id="13" name="TextBox 12"/>
            <p:cNvSpPr txBox="1"/>
            <p:nvPr/>
          </p:nvSpPr>
          <p:spPr>
            <a:xfrm>
              <a:off x="914400" y="5791200"/>
              <a:ext cx="1143000" cy="369332"/>
            </a:xfrm>
            <a:prstGeom prst="rect">
              <a:avLst/>
            </a:prstGeom>
            <a:noFill/>
            <a:ln>
              <a:solidFill>
                <a:srgbClr val="FF0000"/>
              </a:solidFill>
            </a:ln>
          </p:spPr>
          <p:txBody>
            <a:bodyPr wrap="square" rtlCol="0">
              <a:spAutoFit/>
            </a:bodyPr>
            <a:lstStyle/>
            <a:p>
              <a:r>
                <a:rPr lang="en-US" dirty="0" smtClean="0">
                  <a:solidFill>
                    <a:srgbClr val="FF0000"/>
                  </a:solidFill>
                </a:rPr>
                <a:t>2</a:t>
              </a:r>
              <a:r>
                <a:rPr lang="en-US" baseline="30000" dirty="0" smtClean="0">
                  <a:solidFill>
                    <a:srgbClr val="FF0000"/>
                  </a:solidFill>
                </a:rPr>
                <a:t>nd</a:t>
              </a:r>
              <a:r>
                <a:rPr lang="en-US" dirty="0" smtClean="0">
                  <a:solidFill>
                    <a:srgbClr val="FF0000"/>
                  </a:solidFill>
                </a:rPr>
                <a:t> frame</a:t>
              </a:r>
              <a:endParaRPr lang="en-US" dirty="0">
                <a:solidFill>
                  <a:srgbClr val="FF0000"/>
                </a:solidFill>
              </a:endParaRPr>
            </a:p>
          </p:txBody>
        </p:sp>
        <p:sp>
          <p:nvSpPr>
            <p:cNvPr id="14" name="TextBox 13"/>
            <p:cNvSpPr txBox="1"/>
            <p:nvPr/>
          </p:nvSpPr>
          <p:spPr>
            <a:xfrm>
              <a:off x="762000" y="4970207"/>
              <a:ext cx="1371600" cy="369332"/>
            </a:xfrm>
            <a:prstGeom prst="rect">
              <a:avLst/>
            </a:prstGeom>
            <a:noFill/>
          </p:spPr>
          <p:txBody>
            <a:bodyPr wrap="square" rtlCol="0">
              <a:spAutoFit/>
            </a:bodyPr>
            <a:lstStyle/>
            <a:p>
              <a:r>
                <a:rPr lang="en-US" dirty="0" smtClean="0"/>
                <a:t>temp  ---- ?</a:t>
              </a:r>
            </a:p>
          </p:txBody>
        </p:sp>
      </p:grpSp>
      <p:sp>
        <p:nvSpPr>
          <p:cNvPr id="31" name="Freeform 30"/>
          <p:cNvSpPr/>
          <p:nvPr/>
        </p:nvSpPr>
        <p:spPr>
          <a:xfrm>
            <a:off x="1405288" y="2773367"/>
            <a:ext cx="1540043" cy="1134490"/>
          </a:xfrm>
          <a:custGeom>
            <a:avLst/>
            <a:gdLst>
              <a:gd name="connsiteX0" fmla="*/ 0 w 1540043"/>
              <a:gd name="connsiteY0" fmla="*/ 1134490 h 1134490"/>
              <a:gd name="connsiteX1" fmla="*/ 481264 w 1540043"/>
              <a:gd name="connsiteY1" fmla="*/ 152713 h 1134490"/>
              <a:gd name="connsiteX2" fmla="*/ 1164657 w 1540043"/>
              <a:gd name="connsiteY2" fmla="*/ 46835 h 1134490"/>
              <a:gd name="connsiteX3" fmla="*/ 1540043 w 1540043"/>
              <a:gd name="connsiteY3" fmla="*/ 595475 h 1134490"/>
            </a:gdLst>
            <a:ahLst/>
            <a:cxnLst>
              <a:cxn ang="0">
                <a:pos x="connsiteX0" y="connsiteY0"/>
              </a:cxn>
              <a:cxn ang="0">
                <a:pos x="connsiteX1" y="connsiteY1"/>
              </a:cxn>
              <a:cxn ang="0">
                <a:pos x="connsiteX2" y="connsiteY2"/>
              </a:cxn>
              <a:cxn ang="0">
                <a:pos x="connsiteX3" y="connsiteY3"/>
              </a:cxn>
            </a:cxnLst>
            <a:rect l="l" t="t" r="r" b="b"/>
            <a:pathLst>
              <a:path w="1540043" h="1134490">
                <a:moveTo>
                  <a:pt x="0" y="1134490"/>
                </a:moveTo>
                <a:cubicBezTo>
                  <a:pt x="143577" y="734239"/>
                  <a:pt x="287155" y="333989"/>
                  <a:pt x="481264" y="152713"/>
                </a:cubicBezTo>
                <a:cubicBezTo>
                  <a:pt x="675373" y="-28563"/>
                  <a:pt x="988194" y="-26959"/>
                  <a:pt x="1164657" y="46835"/>
                </a:cubicBezTo>
                <a:cubicBezTo>
                  <a:pt x="1341120" y="120629"/>
                  <a:pt x="1440581" y="358052"/>
                  <a:pt x="1540043" y="595475"/>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38457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Illustration of Recursive </a:t>
            </a:r>
            <a:r>
              <a:rPr lang="en-US" dirty="0" err="1" smtClean="0"/>
              <a:t>rfact</a:t>
            </a:r>
            <a:r>
              <a:rPr lang="en-US" dirty="0" smtClean="0"/>
              <a:t> call stack</a:t>
            </a:r>
            <a:endParaRPr lang="en-US" dirty="0"/>
          </a:p>
        </p:txBody>
      </p:sp>
      <p:sp>
        <p:nvSpPr>
          <p:cNvPr id="6" name="TextBox 5"/>
          <p:cNvSpPr txBox="1"/>
          <p:nvPr/>
        </p:nvSpPr>
        <p:spPr>
          <a:xfrm>
            <a:off x="419100" y="1784866"/>
            <a:ext cx="685800" cy="369332"/>
          </a:xfrm>
          <a:prstGeom prst="rect">
            <a:avLst/>
          </a:prstGeom>
          <a:noFill/>
          <a:ln>
            <a:solidFill>
              <a:srgbClr val="FF0000"/>
            </a:solidFill>
          </a:ln>
        </p:spPr>
        <p:txBody>
          <a:bodyPr wrap="square" rtlCol="0">
            <a:spAutoFit/>
          </a:bodyPr>
          <a:lstStyle/>
          <a:p>
            <a:r>
              <a:rPr lang="en-US" dirty="0" smtClean="0">
                <a:solidFill>
                  <a:srgbClr val="FF0000"/>
                </a:solidFill>
              </a:rPr>
              <a:t>main</a:t>
            </a:r>
            <a:endParaRPr lang="en-US" dirty="0">
              <a:solidFill>
                <a:srgbClr val="FF0000"/>
              </a:solidFill>
            </a:endParaRPr>
          </a:p>
        </p:txBody>
      </p:sp>
      <p:grpSp>
        <p:nvGrpSpPr>
          <p:cNvPr id="9" name="Group 8"/>
          <p:cNvGrpSpPr/>
          <p:nvPr/>
        </p:nvGrpSpPr>
        <p:grpSpPr>
          <a:xfrm>
            <a:off x="762000" y="3886200"/>
            <a:ext cx="1371600" cy="2274332"/>
            <a:chOff x="762000" y="3886200"/>
            <a:chExt cx="1371600" cy="2274332"/>
          </a:xfrm>
        </p:grpSpPr>
        <p:sp>
          <p:nvSpPr>
            <p:cNvPr id="4" name="Rectangle 3"/>
            <p:cNvSpPr/>
            <p:nvPr/>
          </p:nvSpPr>
          <p:spPr>
            <a:xfrm>
              <a:off x="762000" y="3886200"/>
              <a:ext cx="1371600" cy="1676400"/>
            </a:xfrm>
            <a:prstGeom prst="rect">
              <a:avLst/>
            </a:prstGeom>
            <a:noFill/>
            <a:ln w="2857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83381" y="4443663"/>
              <a:ext cx="990600" cy="369332"/>
            </a:xfrm>
            <a:prstGeom prst="rect">
              <a:avLst/>
            </a:prstGeom>
            <a:noFill/>
          </p:spPr>
          <p:txBody>
            <a:bodyPr wrap="square" rtlCol="0">
              <a:spAutoFit/>
            </a:bodyPr>
            <a:lstStyle/>
            <a:p>
              <a:r>
                <a:rPr lang="en-US" dirty="0" smtClean="0"/>
                <a:t>k ---- 4</a:t>
              </a:r>
            </a:p>
          </p:txBody>
        </p:sp>
        <p:sp>
          <p:nvSpPr>
            <p:cNvPr id="7" name="TextBox 6"/>
            <p:cNvSpPr txBox="1"/>
            <p:nvPr/>
          </p:nvSpPr>
          <p:spPr>
            <a:xfrm>
              <a:off x="914400" y="5791200"/>
              <a:ext cx="1143000" cy="369332"/>
            </a:xfrm>
            <a:prstGeom prst="rect">
              <a:avLst/>
            </a:prstGeom>
            <a:noFill/>
            <a:ln>
              <a:solidFill>
                <a:srgbClr val="FF0000"/>
              </a:solidFill>
            </a:ln>
          </p:spPr>
          <p:txBody>
            <a:bodyPr wrap="square" rtlCol="0">
              <a:spAutoFit/>
            </a:bodyPr>
            <a:lstStyle/>
            <a:p>
              <a:r>
                <a:rPr lang="en-US" dirty="0" smtClean="0">
                  <a:solidFill>
                    <a:srgbClr val="FF0000"/>
                  </a:solidFill>
                </a:rPr>
                <a:t>1</a:t>
              </a:r>
              <a:r>
                <a:rPr lang="en-US" baseline="30000" dirty="0" smtClean="0">
                  <a:solidFill>
                    <a:srgbClr val="FF0000"/>
                  </a:solidFill>
                </a:rPr>
                <a:t>st</a:t>
              </a:r>
              <a:r>
                <a:rPr lang="en-US" dirty="0" smtClean="0">
                  <a:solidFill>
                    <a:srgbClr val="FF0000"/>
                  </a:solidFill>
                </a:rPr>
                <a:t> frame</a:t>
              </a:r>
              <a:endParaRPr lang="en-US" dirty="0">
                <a:solidFill>
                  <a:srgbClr val="FF0000"/>
                </a:solidFill>
              </a:endParaRPr>
            </a:p>
          </p:txBody>
        </p:sp>
        <p:sp>
          <p:nvSpPr>
            <p:cNvPr id="8" name="TextBox 7"/>
            <p:cNvSpPr txBox="1"/>
            <p:nvPr/>
          </p:nvSpPr>
          <p:spPr>
            <a:xfrm>
              <a:off x="762000" y="4970207"/>
              <a:ext cx="1371600" cy="369332"/>
            </a:xfrm>
            <a:prstGeom prst="rect">
              <a:avLst/>
            </a:prstGeom>
            <a:noFill/>
          </p:spPr>
          <p:txBody>
            <a:bodyPr wrap="square" rtlCol="0">
              <a:spAutoFit/>
            </a:bodyPr>
            <a:lstStyle/>
            <a:p>
              <a:r>
                <a:rPr lang="en-US" dirty="0" smtClean="0"/>
                <a:t>temp  ---- ?</a:t>
              </a:r>
            </a:p>
          </p:txBody>
        </p:sp>
      </p:grpSp>
      <p:grpSp>
        <p:nvGrpSpPr>
          <p:cNvPr id="10" name="Group 9"/>
          <p:cNvGrpSpPr/>
          <p:nvPr/>
        </p:nvGrpSpPr>
        <p:grpSpPr>
          <a:xfrm>
            <a:off x="2667000" y="3364468"/>
            <a:ext cx="1371600" cy="2274332"/>
            <a:chOff x="762000" y="3886200"/>
            <a:chExt cx="1371600" cy="2274332"/>
          </a:xfrm>
        </p:grpSpPr>
        <p:sp>
          <p:nvSpPr>
            <p:cNvPr id="11" name="Rectangle 10"/>
            <p:cNvSpPr/>
            <p:nvPr/>
          </p:nvSpPr>
          <p:spPr>
            <a:xfrm>
              <a:off x="762000" y="3886200"/>
              <a:ext cx="1371600" cy="1676400"/>
            </a:xfrm>
            <a:prstGeom prst="rect">
              <a:avLst/>
            </a:prstGeom>
            <a:noFill/>
            <a:ln w="2857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83381" y="4443663"/>
              <a:ext cx="990600" cy="369332"/>
            </a:xfrm>
            <a:prstGeom prst="rect">
              <a:avLst/>
            </a:prstGeom>
            <a:noFill/>
          </p:spPr>
          <p:txBody>
            <a:bodyPr wrap="square" rtlCol="0">
              <a:spAutoFit/>
            </a:bodyPr>
            <a:lstStyle/>
            <a:p>
              <a:r>
                <a:rPr lang="en-US" dirty="0" smtClean="0"/>
                <a:t>k ---- 3</a:t>
              </a:r>
            </a:p>
          </p:txBody>
        </p:sp>
        <p:sp>
          <p:nvSpPr>
            <p:cNvPr id="13" name="TextBox 12"/>
            <p:cNvSpPr txBox="1"/>
            <p:nvPr/>
          </p:nvSpPr>
          <p:spPr>
            <a:xfrm>
              <a:off x="914400" y="5791200"/>
              <a:ext cx="1143000" cy="369332"/>
            </a:xfrm>
            <a:prstGeom prst="rect">
              <a:avLst/>
            </a:prstGeom>
            <a:noFill/>
            <a:ln>
              <a:solidFill>
                <a:srgbClr val="FF0000"/>
              </a:solidFill>
            </a:ln>
          </p:spPr>
          <p:txBody>
            <a:bodyPr wrap="square" rtlCol="0">
              <a:spAutoFit/>
            </a:bodyPr>
            <a:lstStyle/>
            <a:p>
              <a:r>
                <a:rPr lang="en-US" dirty="0" smtClean="0">
                  <a:solidFill>
                    <a:srgbClr val="FF0000"/>
                  </a:solidFill>
                </a:rPr>
                <a:t>2</a:t>
              </a:r>
              <a:r>
                <a:rPr lang="en-US" baseline="30000" dirty="0" smtClean="0">
                  <a:solidFill>
                    <a:srgbClr val="FF0000"/>
                  </a:solidFill>
                </a:rPr>
                <a:t>nd</a:t>
              </a:r>
              <a:r>
                <a:rPr lang="en-US" dirty="0" smtClean="0">
                  <a:solidFill>
                    <a:srgbClr val="FF0000"/>
                  </a:solidFill>
                </a:rPr>
                <a:t> frame</a:t>
              </a:r>
              <a:endParaRPr lang="en-US" dirty="0">
                <a:solidFill>
                  <a:srgbClr val="FF0000"/>
                </a:solidFill>
              </a:endParaRPr>
            </a:p>
          </p:txBody>
        </p:sp>
        <p:sp>
          <p:nvSpPr>
            <p:cNvPr id="14" name="TextBox 13"/>
            <p:cNvSpPr txBox="1"/>
            <p:nvPr/>
          </p:nvSpPr>
          <p:spPr>
            <a:xfrm>
              <a:off x="762000" y="4970207"/>
              <a:ext cx="1371600" cy="369332"/>
            </a:xfrm>
            <a:prstGeom prst="rect">
              <a:avLst/>
            </a:prstGeom>
            <a:noFill/>
          </p:spPr>
          <p:txBody>
            <a:bodyPr wrap="square" rtlCol="0">
              <a:spAutoFit/>
            </a:bodyPr>
            <a:lstStyle/>
            <a:p>
              <a:r>
                <a:rPr lang="en-US" dirty="0" smtClean="0"/>
                <a:t>temp  ---- ?</a:t>
              </a:r>
            </a:p>
          </p:txBody>
        </p:sp>
      </p:grpSp>
      <p:grpSp>
        <p:nvGrpSpPr>
          <p:cNvPr id="15" name="Group 14"/>
          <p:cNvGrpSpPr/>
          <p:nvPr/>
        </p:nvGrpSpPr>
        <p:grpSpPr>
          <a:xfrm>
            <a:off x="4343400" y="2789872"/>
            <a:ext cx="1371600" cy="2274332"/>
            <a:chOff x="762000" y="3886200"/>
            <a:chExt cx="1371600" cy="2274332"/>
          </a:xfrm>
        </p:grpSpPr>
        <p:sp>
          <p:nvSpPr>
            <p:cNvPr id="16" name="Rectangle 15"/>
            <p:cNvSpPr/>
            <p:nvPr/>
          </p:nvSpPr>
          <p:spPr>
            <a:xfrm>
              <a:off x="762000" y="3886200"/>
              <a:ext cx="1371600" cy="1676400"/>
            </a:xfrm>
            <a:prstGeom prst="rect">
              <a:avLst/>
            </a:prstGeom>
            <a:noFill/>
            <a:ln w="2857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83381" y="4443663"/>
              <a:ext cx="990600" cy="369332"/>
            </a:xfrm>
            <a:prstGeom prst="rect">
              <a:avLst/>
            </a:prstGeom>
            <a:noFill/>
          </p:spPr>
          <p:txBody>
            <a:bodyPr wrap="square" rtlCol="0">
              <a:spAutoFit/>
            </a:bodyPr>
            <a:lstStyle/>
            <a:p>
              <a:r>
                <a:rPr lang="en-US" dirty="0" smtClean="0"/>
                <a:t>k ---- 2</a:t>
              </a:r>
            </a:p>
          </p:txBody>
        </p:sp>
        <p:sp>
          <p:nvSpPr>
            <p:cNvPr id="18" name="TextBox 17"/>
            <p:cNvSpPr txBox="1"/>
            <p:nvPr/>
          </p:nvSpPr>
          <p:spPr>
            <a:xfrm>
              <a:off x="914400" y="5791200"/>
              <a:ext cx="1143000" cy="369332"/>
            </a:xfrm>
            <a:prstGeom prst="rect">
              <a:avLst/>
            </a:prstGeom>
            <a:noFill/>
            <a:ln>
              <a:solidFill>
                <a:srgbClr val="FF0000"/>
              </a:solidFill>
            </a:ln>
          </p:spPr>
          <p:txBody>
            <a:bodyPr wrap="square" rtlCol="0">
              <a:spAutoFit/>
            </a:bodyPr>
            <a:lstStyle/>
            <a:p>
              <a:r>
                <a:rPr lang="en-US" dirty="0" smtClean="0">
                  <a:solidFill>
                    <a:srgbClr val="FF0000"/>
                  </a:solidFill>
                </a:rPr>
                <a:t>3</a:t>
              </a:r>
              <a:r>
                <a:rPr lang="en-US" baseline="30000" dirty="0" smtClean="0">
                  <a:solidFill>
                    <a:srgbClr val="FF0000"/>
                  </a:solidFill>
                </a:rPr>
                <a:t>rd</a:t>
              </a:r>
              <a:r>
                <a:rPr lang="en-US" dirty="0" smtClean="0">
                  <a:solidFill>
                    <a:srgbClr val="FF0000"/>
                  </a:solidFill>
                </a:rPr>
                <a:t> frame</a:t>
              </a:r>
              <a:endParaRPr lang="en-US" dirty="0">
                <a:solidFill>
                  <a:srgbClr val="FF0000"/>
                </a:solidFill>
              </a:endParaRPr>
            </a:p>
          </p:txBody>
        </p:sp>
        <p:sp>
          <p:nvSpPr>
            <p:cNvPr id="19" name="TextBox 18"/>
            <p:cNvSpPr txBox="1"/>
            <p:nvPr/>
          </p:nvSpPr>
          <p:spPr>
            <a:xfrm>
              <a:off x="762000" y="4970207"/>
              <a:ext cx="1371600" cy="369332"/>
            </a:xfrm>
            <a:prstGeom prst="rect">
              <a:avLst/>
            </a:prstGeom>
            <a:noFill/>
          </p:spPr>
          <p:txBody>
            <a:bodyPr wrap="square" rtlCol="0">
              <a:spAutoFit/>
            </a:bodyPr>
            <a:lstStyle/>
            <a:p>
              <a:r>
                <a:rPr lang="en-US" dirty="0" smtClean="0"/>
                <a:t>temp  ---- ?</a:t>
              </a:r>
            </a:p>
          </p:txBody>
        </p:sp>
      </p:grpSp>
      <p:sp>
        <p:nvSpPr>
          <p:cNvPr id="32" name="Freeform 31"/>
          <p:cNvSpPr/>
          <p:nvPr/>
        </p:nvSpPr>
        <p:spPr>
          <a:xfrm>
            <a:off x="3520038" y="2212845"/>
            <a:ext cx="1540043" cy="1134490"/>
          </a:xfrm>
          <a:custGeom>
            <a:avLst/>
            <a:gdLst>
              <a:gd name="connsiteX0" fmla="*/ 0 w 1540043"/>
              <a:gd name="connsiteY0" fmla="*/ 1134490 h 1134490"/>
              <a:gd name="connsiteX1" fmla="*/ 481264 w 1540043"/>
              <a:gd name="connsiteY1" fmla="*/ 152713 h 1134490"/>
              <a:gd name="connsiteX2" fmla="*/ 1164657 w 1540043"/>
              <a:gd name="connsiteY2" fmla="*/ 46835 h 1134490"/>
              <a:gd name="connsiteX3" fmla="*/ 1540043 w 1540043"/>
              <a:gd name="connsiteY3" fmla="*/ 595475 h 1134490"/>
            </a:gdLst>
            <a:ahLst/>
            <a:cxnLst>
              <a:cxn ang="0">
                <a:pos x="connsiteX0" y="connsiteY0"/>
              </a:cxn>
              <a:cxn ang="0">
                <a:pos x="connsiteX1" y="connsiteY1"/>
              </a:cxn>
              <a:cxn ang="0">
                <a:pos x="connsiteX2" y="connsiteY2"/>
              </a:cxn>
              <a:cxn ang="0">
                <a:pos x="connsiteX3" y="connsiteY3"/>
              </a:cxn>
            </a:cxnLst>
            <a:rect l="l" t="t" r="r" b="b"/>
            <a:pathLst>
              <a:path w="1540043" h="1134490">
                <a:moveTo>
                  <a:pt x="0" y="1134490"/>
                </a:moveTo>
                <a:cubicBezTo>
                  <a:pt x="143577" y="734239"/>
                  <a:pt x="287155" y="333989"/>
                  <a:pt x="481264" y="152713"/>
                </a:cubicBezTo>
                <a:cubicBezTo>
                  <a:pt x="675373" y="-28563"/>
                  <a:pt x="988194" y="-26959"/>
                  <a:pt x="1164657" y="46835"/>
                </a:cubicBezTo>
                <a:cubicBezTo>
                  <a:pt x="1341120" y="120629"/>
                  <a:pt x="1440581" y="358052"/>
                  <a:pt x="1540043" y="595475"/>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38457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Illustration of Recursive </a:t>
            </a:r>
            <a:r>
              <a:rPr lang="en-US" dirty="0" err="1" smtClean="0"/>
              <a:t>rfact</a:t>
            </a:r>
            <a:r>
              <a:rPr lang="en-US" dirty="0" smtClean="0"/>
              <a:t> call stack</a:t>
            </a:r>
            <a:endParaRPr lang="en-US" dirty="0"/>
          </a:p>
        </p:txBody>
      </p:sp>
      <p:sp>
        <p:nvSpPr>
          <p:cNvPr id="6" name="TextBox 5"/>
          <p:cNvSpPr txBox="1"/>
          <p:nvPr/>
        </p:nvSpPr>
        <p:spPr>
          <a:xfrm>
            <a:off x="419100" y="1784866"/>
            <a:ext cx="685800" cy="369332"/>
          </a:xfrm>
          <a:prstGeom prst="rect">
            <a:avLst/>
          </a:prstGeom>
          <a:noFill/>
          <a:ln>
            <a:solidFill>
              <a:srgbClr val="FF0000"/>
            </a:solidFill>
          </a:ln>
        </p:spPr>
        <p:txBody>
          <a:bodyPr wrap="square" rtlCol="0">
            <a:spAutoFit/>
          </a:bodyPr>
          <a:lstStyle/>
          <a:p>
            <a:r>
              <a:rPr lang="en-US" dirty="0" smtClean="0">
                <a:solidFill>
                  <a:srgbClr val="FF0000"/>
                </a:solidFill>
              </a:rPr>
              <a:t>main</a:t>
            </a:r>
            <a:endParaRPr lang="en-US" dirty="0">
              <a:solidFill>
                <a:srgbClr val="FF0000"/>
              </a:solidFill>
            </a:endParaRPr>
          </a:p>
        </p:txBody>
      </p:sp>
      <p:grpSp>
        <p:nvGrpSpPr>
          <p:cNvPr id="9" name="Group 8"/>
          <p:cNvGrpSpPr/>
          <p:nvPr/>
        </p:nvGrpSpPr>
        <p:grpSpPr>
          <a:xfrm>
            <a:off x="762000" y="3886200"/>
            <a:ext cx="1371600" cy="2274332"/>
            <a:chOff x="762000" y="3886200"/>
            <a:chExt cx="1371600" cy="2274332"/>
          </a:xfrm>
        </p:grpSpPr>
        <p:sp>
          <p:nvSpPr>
            <p:cNvPr id="4" name="Rectangle 3"/>
            <p:cNvSpPr/>
            <p:nvPr/>
          </p:nvSpPr>
          <p:spPr>
            <a:xfrm>
              <a:off x="762000" y="3886200"/>
              <a:ext cx="1371600" cy="1676400"/>
            </a:xfrm>
            <a:prstGeom prst="rect">
              <a:avLst/>
            </a:prstGeom>
            <a:noFill/>
            <a:ln w="2857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83381" y="4443663"/>
              <a:ext cx="990600" cy="369332"/>
            </a:xfrm>
            <a:prstGeom prst="rect">
              <a:avLst/>
            </a:prstGeom>
            <a:noFill/>
          </p:spPr>
          <p:txBody>
            <a:bodyPr wrap="square" rtlCol="0">
              <a:spAutoFit/>
            </a:bodyPr>
            <a:lstStyle/>
            <a:p>
              <a:r>
                <a:rPr lang="en-US" dirty="0" smtClean="0"/>
                <a:t>k ---- 4</a:t>
              </a:r>
            </a:p>
          </p:txBody>
        </p:sp>
        <p:sp>
          <p:nvSpPr>
            <p:cNvPr id="7" name="TextBox 6"/>
            <p:cNvSpPr txBox="1"/>
            <p:nvPr/>
          </p:nvSpPr>
          <p:spPr>
            <a:xfrm>
              <a:off x="914400" y="5791200"/>
              <a:ext cx="1143000" cy="369332"/>
            </a:xfrm>
            <a:prstGeom prst="rect">
              <a:avLst/>
            </a:prstGeom>
            <a:noFill/>
            <a:ln>
              <a:solidFill>
                <a:srgbClr val="FF0000"/>
              </a:solidFill>
            </a:ln>
          </p:spPr>
          <p:txBody>
            <a:bodyPr wrap="square" rtlCol="0">
              <a:spAutoFit/>
            </a:bodyPr>
            <a:lstStyle/>
            <a:p>
              <a:r>
                <a:rPr lang="en-US" dirty="0" smtClean="0">
                  <a:solidFill>
                    <a:srgbClr val="FF0000"/>
                  </a:solidFill>
                </a:rPr>
                <a:t>1</a:t>
              </a:r>
              <a:r>
                <a:rPr lang="en-US" baseline="30000" dirty="0" smtClean="0">
                  <a:solidFill>
                    <a:srgbClr val="FF0000"/>
                  </a:solidFill>
                </a:rPr>
                <a:t>st</a:t>
              </a:r>
              <a:r>
                <a:rPr lang="en-US" dirty="0" smtClean="0">
                  <a:solidFill>
                    <a:srgbClr val="FF0000"/>
                  </a:solidFill>
                </a:rPr>
                <a:t> frame</a:t>
              </a:r>
              <a:endParaRPr lang="en-US" dirty="0">
                <a:solidFill>
                  <a:srgbClr val="FF0000"/>
                </a:solidFill>
              </a:endParaRPr>
            </a:p>
          </p:txBody>
        </p:sp>
        <p:sp>
          <p:nvSpPr>
            <p:cNvPr id="8" name="TextBox 7"/>
            <p:cNvSpPr txBox="1"/>
            <p:nvPr/>
          </p:nvSpPr>
          <p:spPr>
            <a:xfrm>
              <a:off x="762000" y="4970207"/>
              <a:ext cx="1371600" cy="369332"/>
            </a:xfrm>
            <a:prstGeom prst="rect">
              <a:avLst/>
            </a:prstGeom>
            <a:noFill/>
          </p:spPr>
          <p:txBody>
            <a:bodyPr wrap="square" rtlCol="0">
              <a:spAutoFit/>
            </a:bodyPr>
            <a:lstStyle/>
            <a:p>
              <a:r>
                <a:rPr lang="en-US" dirty="0" smtClean="0"/>
                <a:t>temp  ---- ?</a:t>
              </a:r>
            </a:p>
          </p:txBody>
        </p:sp>
      </p:grpSp>
      <p:grpSp>
        <p:nvGrpSpPr>
          <p:cNvPr id="10" name="Group 9"/>
          <p:cNvGrpSpPr/>
          <p:nvPr/>
        </p:nvGrpSpPr>
        <p:grpSpPr>
          <a:xfrm>
            <a:off x="2667000" y="3364468"/>
            <a:ext cx="1371600" cy="2274332"/>
            <a:chOff x="762000" y="3886200"/>
            <a:chExt cx="1371600" cy="2274332"/>
          </a:xfrm>
        </p:grpSpPr>
        <p:sp>
          <p:nvSpPr>
            <p:cNvPr id="11" name="Rectangle 10"/>
            <p:cNvSpPr/>
            <p:nvPr/>
          </p:nvSpPr>
          <p:spPr>
            <a:xfrm>
              <a:off x="762000" y="3886200"/>
              <a:ext cx="1371600" cy="1676400"/>
            </a:xfrm>
            <a:prstGeom prst="rect">
              <a:avLst/>
            </a:prstGeom>
            <a:noFill/>
            <a:ln w="2857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83381" y="4443663"/>
              <a:ext cx="990600" cy="369332"/>
            </a:xfrm>
            <a:prstGeom prst="rect">
              <a:avLst/>
            </a:prstGeom>
            <a:noFill/>
          </p:spPr>
          <p:txBody>
            <a:bodyPr wrap="square" rtlCol="0">
              <a:spAutoFit/>
            </a:bodyPr>
            <a:lstStyle/>
            <a:p>
              <a:r>
                <a:rPr lang="en-US" dirty="0" smtClean="0"/>
                <a:t>k ---- 3</a:t>
              </a:r>
            </a:p>
          </p:txBody>
        </p:sp>
        <p:sp>
          <p:nvSpPr>
            <p:cNvPr id="13" name="TextBox 12"/>
            <p:cNvSpPr txBox="1"/>
            <p:nvPr/>
          </p:nvSpPr>
          <p:spPr>
            <a:xfrm>
              <a:off x="914400" y="5791200"/>
              <a:ext cx="1143000" cy="369332"/>
            </a:xfrm>
            <a:prstGeom prst="rect">
              <a:avLst/>
            </a:prstGeom>
            <a:noFill/>
            <a:ln>
              <a:solidFill>
                <a:srgbClr val="FF0000"/>
              </a:solidFill>
            </a:ln>
          </p:spPr>
          <p:txBody>
            <a:bodyPr wrap="square" rtlCol="0">
              <a:spAutoFit/>
            </a:bodyPr>
            <a:lstStyle/>
            <a:p>
              <a:r>
                <a:rPr lang="en-US" dirty="0" smtClean="0">
                  <a:solidFill>
                    <a:srgbClr val="FF0000"/>
                  </a:solidFill>
                </a:rPr>
                <a:t>2</a:t>
              </a:r>
              <a:r>
                <a:rPr lang="en-US" baseline="30000" dirty="0" smtClean="0">
                  <a:solidFill>
                    <a:srgbClr val="FF0000"/>
                  </a:solidFill>
                </a:rPr>
                <a:t>nd</a:t>
              </a:r>
              <a:r>
                <a:rPr lang="en-US" dirty="0" smtClean="0">
                  <a:solidFill>
                    <a:srgbClr val="FF0000"/>
                  </a:solidFill>
                </a:rPr>
                <a:t> frame</a:t>
              </a:r>
              <a:endParaRPr lang="en-US" dirty="0">
                <a:solidFill>
                  <a:srgbClr val="FF0000"/>
                </a:solidFill>
              </a:endParaRPr>
            </a:p>
          </p:txBody>
        </p:sp>
        <p:sp>
          <p:nvSpPr>
            <p:cNvPr id="14" name="TextBox 13"/>
            <p:cNvSpPr txBox="1"/>
            <p:nvPr/>
          </p:nvSpPr>
          <p:spPr>
            <a:xfrm>
              <a:off x="762000" y="4970207"/>
              <a:ext cx="1371600" cy="369332"/>
            </a:xfrm>
            <a:prstGeom prst="rect">
              <a:avLst/>
            </a:prstGeom>
            <a:noFill/>
          </p:spPr>
          <p:txBody>
            <a:bodyPr wrap="square" rtlCol="0">
              <a:spAutoFit/>
            </a:bodyPr>
            <a:lstStyle/>
            <a:p>
              <a:r>
                <a:rPr lang="en-US" dirty="0" smtClean="0"/>
                <a:t>temp  ---- ?</a:t>
              </a:r>
            </a:p>
          </p:txBody>
        </p:sp>
      </p:grpSp>
      <p:grpSp>
        <p:nvGrpSpPr>
          <p:cNvPr id="15" name="Group 14"/>
          <p:cNvGrpSpPr/>
          <p:nvPr/>
        </p:nvGrpSpPr>
        <p:grpSpPr>
          <a:xfrm>
            <a:off x="4343400" y="2789872"/>
            <a:ext cx="1371600" cy="2274332"/>
            <a:chOff x="762000" y="3886200"/>
            <a:chExt cx="1371600" cy="2274332"/>
          </a:xfrm>
        </p:grpSpPr>
        <p:sp>
          <p:nvSpPr>
            <p:cNvPr id="16" name="Rectangle 15"/>
            <p:cNvSpPr/>
            <p:nvPr/>
          </p:nvSpPr>
          <p:spPr>
            <a:xfrm>
              <a:off x="762000" y="3886200"/>
              <a:ext cx="1371600" cy="1676400"/>
            </a:xfrm>
            <a:prstGeom prst="rect">
              <a:avLst/>
            </a:prstGeom>
            <a:noFill/>
            <a:ln w="2857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83381" y="4443663"/>
              <a:ext cx="990600" cy="369332"/>
            </a:xfrm>
            <a:prstGeom prst="rect">
              <a:avLst/>
            </a:prstGeom>
            <a:noFill/>
          </p:spPr>
          <p:txBody>
            <a:bodyPr wrap="square" rtlCol="0">
              <a:spAutoFit/>
            </a:bodyPr>
            <a:lstStyle/>
            <a:p>
              <a:r>
                <a:rPr lang="en-US" dirty="0" smtClean="0"/>
                <a:t>k ---- 2</a:t>
              </a:r>
            </a:p>
          </p:txBody>
        </p:sp>
        <p:sp>
          <p:nvSpPr>
            <p:cNvPr id="18" name="TextBox 17"/>
            <p:cNvSpPr txBox="1"/>
            <p:nvPr/>
          </p:nvSpPr>
          <p:spPr>
            <a:xfrm>
              <a:off x="914400" y="5791200"/>
              <a:ext cx="1143000" cy="369332"/>
            </a:xfrm>
            <a:prstGeom prst="rect">
              <a:avLst/>
            </a:prstGeom>
            <a:noFill/>
            <a:ln>
              <a:solidFill>
                <a:srgbClr val="FF0000"/>
              </a:solidFill>
            </a:ln>
          </p:spPr>
          <p:txBody>
            <a:bodyPr wrap="square" rtlCol="0">
              <a:spAutoFit/>
            </a:bodyPr>
            <a:lstStyle/>
            <a:p>
              <a:r>
                <a:rPr lang="en-US" dirty="0" smtClean="0">
                  <a:solidFill>
                    <a:srgbClr val="FF0000"/>
                  </a:solidFill>
                </a:rPr>
                <a:t>3</a:t>
              </a:r>
              <a:r>
                <a:rPr lang="en-US" baseline="30000" dirty="0" smtClean="0">
                  <a:solidFill>
                    <a:srgbClr val="FF0000"/>
                  </a:solidFill>
                </a:rPr>
                <a:t>rd</a:t>
              </a:r>
              <a:r>
                <a:rPr lang="en-US" dirty="0" smtClean="0">
                  <a:solidFill>
                    <a:srgbClr val="FF0000"/>
                  </a:solidFill>
                </a:rPr>
                <a:t> frame</a:t>
              </a:r>
              <a:endParaRPr lang="en-US" dirty="0">
                <a:solidFill>
                  <a:srgbClr val="FF0000"/>
                </a:solidFill>
              </a:endParaRPr>
            </a:p>
          </p:txBody>
        </p:sp>
        <p:sp>
          <p:nvSpPr>
            <p:cNvPr id="19" name="TextBox 18"/>
            <p:cNvSpPr txBox="1"/>
            <p:nvPr/>
          </p:nvSpPr>
          <p:spPr>
            <a:xfrm>
              <a:off x="762000" y="4970207"/>
              <a:ext cx="1371600" cy="369332"/>
            </a:xfrm>
            <a:prstGeom prst="rect">
              <a:avLst/>
            </a:prstGeom>
            <a:noFill/>
          </p:spPr>
          <p:txBody>
            <a:bodyPr wrap="square" rtlCol="0">
              <a:spAutoFit/>
            </a:bodyPr>
            <a:lstStyle/>
            <a:p>
              <a:r>
                <a:rPr lang="en-US" dirty="0" smtClean="0"/>
                <a:t>temp  ---- ?</a:t>
              </a:r>
            </a:p>
          </p:txBody>
        </p:sp>
      </p:grpSp>
      <p:grpSp>
        <p:nvGrpSpPr>
          <p:cNvPr id="20" name="Group 19"/>
          <p:cNvGrpSpPr/>
          <p:nvPr/>
        </p:nvGrpSpPr>
        <p:grpSpPr>
          <a:xfrm>
            <a:off x="6019800" y="2321731"/>
            <a:ext cx="1371600" cy="2274332"/>
            <a:chOff x="762000" y="3886200"/>
            <a:chExt cx="1371600" cy="2274332"/>
          </a:xfrm>
        </p:grpSpPr>
        <p:sp>
          <p:nvSpPr>
            <p:cNvPr id="21" name="Rectangle 20"/>
            <p:cNvSpPr/>
            <p:nvPr/>
          </p:nvSpPr>
          <p:spPr>
            <a:xfrm>
              <a:off x="762000" y="3886200"/>
              <a:ext cx="1371600" cy="1676400"/>
            </a:xfrm>
            <a:prstGeom prst="rect">
              <a:avLst/>
            </a:prstGeom>
            <a:noFill/>
            <a:ln w="2857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983381" y="4443663"/>
              <a:ext cx="990600" cy="369332"/>
            </a:xfrm>
            <a:prstGeom prst="rect">
              <a:avLst/>
            </a:prstGeom>
            <a:noFill/>
          </p:spPr>
          <p:txBody>
            <a:bodyPr wrap="square" rtlCol="0">
              <a:spAutoFit/>
            </a:bodyPr>
            <a:lstStyle/>
            <a:p>
              <a:r>
                <a:rPr lang="en-US" dirty="0" smtClean="0"/>
                <a:t>k ---- 1</a:t>
              </a:r>
            </a:p>
          </p:txBody>
        </p:sp>
        <p:sp>
          <p:nvSpPr>
            <p:cNvPr id="23" name="TextBox 22"/>
            <p:cNvSpPr txBox="1"/>
            <p:nvPr/>
          </p:nvSpPr>
          <p:spPr>
            <a:xfrm>
              <a:off x="914400" y="5791200"/>
              <a:ext cx="1143000" cy="369332"/>
            </a:xfrm>
            <a:prstGeom prst="rect">
              <a:avLst/>
            </a:prstGeom>
            <a:noFill/>
            <a:ln>
              <a:solidFill>
                <a:srgbClr val="FF0000"/>
              </a:solidFill>
            </a:ln>
          </p:spPr>
          <p:txBody>
            <a:bodyPr wrap="square" rtlCol="0">
              <a:spAutoFit/>
            </a:bodyPr>
            <a:lstStyle/>
            <a:p>
              <a:r>
                <a:rPr lang="en-US" dirty="0" smtClean="0">
                  <a:solidFill>
                    <a:srgbClr val="FF0000"/>
                  </a:solidFill>
                </a:rPr>
                <a:t>4</a:t>
              </a:r>
              <a:r>
                <a:rPr lang="en-US" baseline="30000" dirty="0" smtClean="0">
                  <a:solidFill>
                    <a:srgbClr val="FF0000"/>
                  </a:solidFill>
                </a:rPr>
                <a:t>th</a:t>
              </a:r>
              <a:r>
                <a:rPr lang="en-US" dirty="0">
                  <a:solidFill>
                    <a:srgbClr val="FF0000"/>
                  </a:solidFill>
                </a:rPr>
                <a:t> </a:t>
              </a:r>
              <a:r>
                <a:rPr lang="en-US" dirty="0" smtClean="0">
                  <a:solidFill>
                    <a:srgbClr val="FF0000"/>
                  </a:solidFill>
                </a:rPr>
                <a:t>frame</a:t>
              </a:r>
              <a:endParaRPr lang="en-US" dirty="0">
                <a:solidFill>
                  <a:srgbClr val="FF0000"/>
                </a:solidFill>
              </a:endParaRPr>
            </a:p>
          </p:txBody>
        </p:sp>
        <p:sp>
          <p:nvSpPr>
            <p:cNvPr id="24" name="TextBox 23"/>
            <p:cNvSpPr txBox="1"/>
            <p:nvPr/>
          </p:nvSpPr>
          <p:spPr>
            <a:xfrm>
              <a:off x="762000" y="4970207"/>
              <a:ext cx="1371600" cy="369332"/>
            </a:xfrm>
            <a:prstGeom prst="rect">
              <a:avLst/>
            </a:prstGeom>
            <a:noFill/>
          </p:spPr>
          <p:txBody>
            <a:bodyPr wrap="square" rtlCol="0">
              <a:spAutoFit/>
            </a:bodyPr>
            <a:lstStyle/>
            <a:p>
              <a:r>
                <a:rPr lang="en-US" dirty="0" smtClean="0"/>
                <a:t>temp  ---- ?</a:t>
              </a:r>
            </a:p>
          </p:txBody>
        </p:sp>
      </p:grpSp>
      <p:sp>
        <p:nvSpPr>
          <p:cNvPr id="33" name="Freeform 32"/>
          <p:cNvSpPr/>
          <p:nvPr/>
        </p:nvSpPr>
        <p:spPr>
          <a:xfrm>
            <a:off x="5249778" y="1674320"/>
            <a:ext cx="1540043" cy="1134490"/>
          </a:xfrm>
          <a:custGeom>
            <a:avLst/>
            <a:gdLst>
              <a:gd name="connsiteX0" fmla="*/ 0 w 1540043"/>
              <a:gd name="connsiteY0" fmla="*/ 1134490 h 1134490"/>
              <a:gd name="connsiteX1" fmla="*/ 481264 w 1540043"/>
              <a:gd name="connsiteY1" fmla="*/ 152713 h 1134490"/>
              <a:gd name="connsiteX2" fmla="*/ 1164657 w 1540043"/>
              <a:gd name="connsiteY2" fmla="*/ 46835 h 1134490"/>
              <a:gd name="connsiteX3" fmla="*/ 1540043 w 1540043"/>
              <a:gd name="connsiteY3" fmla="*/ 595475 h 1134490"/>
            </a:gdLst>
            <a:ahLst/>
            <a:cxnLst>
              <a:cxn ang="0">
                <a:pos x="connsiteX0" y="connsiteY0"/>
              </a:cxn>
              <a:cxn ang="0">
                <a:pos x="connsiteX1" y="connsiteY1"/>
              </a:cxn>
              <a:cxn ang="0">
                <a:pos x="connsiteX2" y="connsiteY2"/>
              </a:cxn>
              <a:cxn ang="0">
                <a:pos x="connsiteX3" y="connsiteY3"/>
              </a:cxn>
            </a:cxnLst>
            <a:rect l="l" t="t" r="r" b="b"/>
            <a:pathLst>
              <a:path w="1540043" h="1134490">
                <a:moveTo>
                  <a:pt x="0" y="1134490"/>
                </a:moveTo>
                <a:cubicBezTo>
                  <a:pt x="143577" y="734239"/>
                  <a:pt x="287155" y="333989"/>
                  <a:pt x="481264" y="152713"/>
                </a:cubicBezTo>
                <a:cubicBezTo>
                  <a:pt x="675373" y="-28563"/>
                  <a:pt x="988194" y="-26959"/>
                  <a:pt x="1164657" y="46835"/>
                </a:cubicBezTo>
                <a:cubicBezTo>
                  <a:pt x="1341120" y="120629"/>
                  <a:pt x="1440581" y="358052"/>
                  <a:pt x="1540043" y="595475"/>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38457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Illustration of Recursive </a:t>
            </a:r>
            <a:r>
              <a:rPr lang="en-US" dirty="0" err="1" smtClean="0"/>
              <a:t>rfact</a:t>
            </a:r>
            <a:r>
              <a:rPr lang="en-US" dirty="0" smtClean="0"/>
              <a:t> call stack</a:t>
            </a:r>
            <a:endParaRPr lang="en-US" dirty="0"/>
          </a:p>
        </p:txBody>
      </p:sp>
      <p:sp>
        <p:nvSpPr>
          <p:cNvPr id="6" name="TextBox 5"/>
          <p:cNvSpPr txBox="1"/>
          <p:nvPr/>
        </p:nvSpPr>
        <p:spPr>
          <a:xfrm>
            <a:off x="419100" y="1784866"/>
            <a:ext cx="685800" cy="369332"/>
          </a:xfrm>
          <a:prstGeom prst="rect">
            <a:avLst/>
          </a:prstGeom>
          <a:noFill/>
          <a:ln>
            <a:solidFill>
              <a:srgbClr val="FF0000"/>
            </a:solidFill>
          </a:ln>
        </p:spPr>
        <p:txBody>
          <a:bodyPr wrap="square" rtlCol="0">
            <a:spAutoFit/>
          </a:bodyPr>
          <a:lstStyle/>
          <a:p>
            <a:r>
              <a:rPr lang="en-US" dirty="0" smtClean="0">
                <a:solidFill>
                  <a:srgbClr val="FF0000"/>
                </a:solidFill>
              </a:rPr>
              <a:t>main</a:t>
            </a:r>
            <a:endParaRPr lang="en-US" dirty="0">
              <a:solidFill>
                <a:srgbClr val="FF0000"/>
              </a:solidFill>
            </a:endParaRPr>
          </a:p>
        </p:txBody>
      </p:sp>
      <p:grpSp>
        <p:nvGrpSpPr>
          <p:cNvPr id="9" name="Group 8"/>
          <p:cNvGrpSpPr/>
          <p:nvPr/>
        </p:nvGrpSpPr>
        <p:grpSpPr>
          <a:xfrm>
            <a:off x="762000" y="3886200"/>
            <a:ext cx="1371600" cy="2274332"/>
            <a:chOff x="762000" y="3886200"/>
            <a:chExt cx="1371600" cy="2274332"/>
          </a:xfrm>
        </p:grpSpPr>
        <p:sp>
          <p:nvSpPr>
            <p:cNvPr id="4" name="Rectangle 3"/>
            <p:cNvSpPr/>
            <p:nvPr/>
          </p:nvSpPr>
          <p:spPr>
            <a:xfrm>
              <a:off x="762000" y="3886200"/>
              <a:ext cx="1371600" cy="1676400"/>
            </a:xfrm>
            <a:prstGeom prst="rect">
              <a:avLst/>
            </a:prstGeom>
            <a:noFill/>
            <a:ln w="2857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83381" y="4443663"/>
              <a:ext cx="990600" cy="369332"/>
            </a:xfrm>
            <a:prstGeom prst="rect">
              <a:avLst/>
            </a:prstGeom>
            <a:noFill/>
          </p:spPr>
          <p:txBody>
            <a:bodyPr wrap="square" rtlCol="0">
              <a:spAutoFit/>
            </a:bodyPr>
            <a:lstStyle/>
            <a:p>
              <a:r>
                <a:rPr lang="en-US" dirty="0" smtClean="0"/>
                <a:t>k ---- 4</a:t>
              </a:r>
            </a:p>
          </p:txBody>
        </p:sp>
        <p:sp>
          <p:nvSpPr>
            <p:cNvPr id="7" name="TextBox 6"/>
            <p:cNvSpPr txBox="1"/>
            <p:nvPr/>
          </p:nvSpPr>
          <p:spPr>
            <a:xfrm>
              <a:off x="914400" y="5791200"/>
              <a:ext cx="1143000" cy="369332"/>
            </a:xfrm>
            <a:prstGeom prst="rect">
              <a:avLst/>
            </a:prstGeom>
            <a:noFill/>
            <a:ln>
              <a:solidFill>
                <a:srgbClr val="FF0000"/>
              </a:solidFill>
            </a:ln>
          </p:spPr>
          <p:txBody>
            <a:bodyPr wrap="square" rtlCol="0">
              <a:spAutoFit/>
            </a:bodyPr>
            <a:lstStyle/>
            <a:p>
              <a:r>
                <a:rPr lang="en-US" dirty="0" smtClean="0">
                  <a:solidFill>
                    <a:srgbClr val="FF0000"/>
                  </a:solidFill>
                </a:rPr>
                <a:t>1</a:t>
              </a:r>
              <a:r>
                <a:rPr lang="en-US" baseline="30000" dirty="0" smtClean="0">
                  <a:solidFill>
                    <a:srgbClr val="FF0000"/>
                  </a:solidFill>
                </a:rPr>
                <a:t>st</a:t>
              </a:r>
              <a:r>
                <a:rPr lang="en-US" dirty="0" smtClean="0">
                  <a:solidFill>
                    <a:srgbClr val="FF0000"/>
                  </a:solidFill>
                </a:rPr>
                <a:t> frame</a:t>
              </a:r>
              <a:endParaRPr lang="en-US" dirty="0">
                <a:solidFill>
                  <a:srgbClr val="FF0000"/>
                </a:solidFill>
              </a:endParaRPr>
            </a:p>
          </p:txBody>
        </p:sp>
        <p:sp>
          <p:nvSpPr>
            <p:cNvPr id="8" name="TextBox 7"/>
            <p:cNvSpPr txBox="1"/>
            <p:nvPr/>
          </p:nvSpPr>
          <p:spPr>
            <a:xfrm>
              <a:off x="762000" y="4970207"/>
              <a:ext cx="1371600" cy="369332"/>
            </a:xfrm>
            <a:prstGeom prst="rect">
              <a:avLst/>
            </a:prstGeom>
            <a:noFill/>
          </p:spPr>
          <p:txBody>
            <a:bodyPr wrap="square" rtlCol="0">
              <a:spAutoFit/>
            </a:bodyPr>
            <a:lstStyle/>
            <a:p>
              <a:r>
                <a:rPr lang="en-US" dirty="0" smtClean="0"/>
                <a:t>temp  ---- ?</a:t>
              </a:r>
            </a:p>
          </p:txBody>
        </p:sp>
      </p:grpSp>
      <p:grpSp>
        <p:nvGrpSpPr>
          <p:cNvPr id="10" name="Group 9"/>
          <p:cNvGrpSpPr/>
          <p:nvPr/>
        </p:nvGrpSpPr>
        <p:grpSpPr>
          <a:xfrm>
            <a:off x="2667000" y="3364468"/>
            <a:ext cx="1371600" cy="2274332"/>
            <a:chOff x="762000" y="3886200"/>
            <a:chExt cx="1371600" cy="2274332"/>
          </a:xfrm>
        </p:grpSpPr>
        <p:sp>
          <p:nvSpPr>
            <p:cNvPr id="11" name="Rectangle 10"/>
            <p:cNvSpPr/>
            <p:nvPr/>
          </p:nvSpPr>
          <p:spPr>
            <a:xfrm>
              <a:off x="762000" y="3886200"/>
              <a:ext cx="1371600" cy="1676400"/>
            </a:xfrm>
            <a:prstGeom prst="rect">
              <a:avLst/>
            </a:prstGeom>
            <a:noFill/>
            <a:ln w="2857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83381" y="4443663"/>
              <a:ext cx="990600" cy="369332"/>
            </a:xfrm>
            <a:prstGeom prst="rect">
              <a:avLst/>
            </a:prstGeom>
            <a:noFill/>
          </p:spPr>
          <p:txBody>
            <a:bodyPr wrap="square" rtlCol="0">
              <a:spAutoFit/>
            </a:bodyPr>
            <a:lstStyle/>
            <a:p>
              <a:r>
                <a:rPr lang="en-US" dirty="0" smtClean="0"/>
                <a:t>k ---- 3</a:t>
              </a:r>
            </a:p>
          </p:txBody>
        </p:sp>
        <p:sp>
          <p:nvSpPr>
            <p:cNvPr id="13" name="TextBox 12"/>
            <p:cNvSpPr txBox="1"/>
            <p:nvPr/>
          </p:nvSpPr>
          <p:spPr>
            <a:xfrm>
              <a:off x="914400" y="5791200"/>
              <a:ext cx="1143000" cy="369332"/>
            </a:xfrm>
            <a:prstGeom prst="rect">
              <a:avLst/>
            </a:prstGeom>
            <a:noFill/>
            <a:ln>
              <a:solidFill>
                <a:srgbClr val="FF0000"/>
              </a:solidFill>
            </a:ln>
          </p:spPr>
          <p:txBody>
            <a:bodyPr wrap="square" rtlCol="0">
              <a:spAutoFit/>
            </a:bodyPr>
            <a:lstStyle/>
            <a:p>
              <a:r>
                <a:rPr lang="en-US" dirty="0" smtClean="0">
                  <a:solidFill>
                    <a:srgbClr val="FF0000"/>
                  </a:solidFill>
                </a:rPr>
                <a:t>2</a:t>
              </a:r>
              <a:r>
                <a:rPr lang="en-US" baseline="30000" dirty="0" smtClean="0">
                  <a:solidFill>
                    <a:srgbClr val="FF0000"/>
                  </a:solidFill>
                </a:rPr>
                <a:t>nd</a:t>
              </a:r>
              <a:r>
                <a:rPr lang="en-US" dirty="0" smtClean="0">
                  <a:solidFill>
                    <a:srgbClr val="FF0000"/>
                  </a:solidFill>
                </a:rPr>
                <a:t> frame</a:t>
              </a:r>
              <a:endParaRPr lang="en-US" dirty="0">
                <a:solidFill>
                  <a:srgbClr val="FF0000"/>
                </a:solidFill>
              </a:endParaRPr>
            </a:p>
          </p:txBody>
        </p:sp>
        <p:sp>
          <p:nvSpPr>
            <p:cNvPr id="14" name="TextBox 13"/>
            <p:cNvSpPr txBox="1"/>
            <p:nvPr/>
          </p:nvSpPr>
          <p:spPr>
            <a:xfrm>
              <a:off x="762000" y="4970207"/>
              <a:ext cx="1371600" cy="369332"/>
            </a:xfrm>
            <a:prstGeom prst="rect">
              <a:avLst/>
            </a:prstGeom>
            <a:noFill/>
          </p:spPr>
          <p:txBody>
            <a:bodyPr wrap="square" rtlCol="0">
              <a:spAutoFit/>
            </a:bodyPr>
            <a:lstStyle/>
            <a:p>
              <a:r>
                <a:rPr lang="en-US" dirty="0" smtClean="0"/>
                <a:t>temp  ---- ?</a:t>
              </a:r>
            </a:p>
          </p:txBody>
        </p:sp>
      </p:grpSp>
      <p:grpSp>
        <p:nvGrpSpPr>
          <p:cNvPr id="15" name="Group 14"/>
          <p:cNvGrpSpPr/>
          <p:nvPr/>
        </p:nvGrpSpPr>
        <p:grpSpPr>
          <a:xfrm>
            <a:off x="4343400" y="2789872"/>
            <a:ext cx="1371600" cy="2274332"/>
            <a:chOff x="762000" y="3886200"/>
            <a:chExt cx="1371600" cy="2274332"/>
          </a:xfrm>
        </p:grpSpPr>
        <p:sp>
          <p:nvSpPr>
            <p:cNvPr id="16" name="Rectangle 15"/>
            <p:cNvSpPr/>
            <p:nvPr/>
          </p:nvSpPr>
          <p:spPr>
            <a:xfrm>
              <a:off x="762000" y="3886200"/>
              <a:ext cx="1371600" cy="1676400"/>
            </a:xfrm>
            <a:prstGeom prst="rect">
              <a:avLst/>
            </a:prstGeom>
            <a:noFill/>
            <a:ln w="2857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83381" y="4443663"/>
              <a:ext cx="990600" cy="369332"/>
            </a:xfrm>
            <a:prstGeom prst="rect">
              <a:avLst/>
            </a:prstGeom>
            <a:noFill/>
          </p:spPr>
          <p:txBody>
            <a:bodyPr wrap="square" rtlCol="0">
              <a:spAutoFit/>
            </a:bodyPr>
            <a:lstStyle/>
            <a:p>
              <a:r>
                <a:rPr lang="en-US" dirty="0" smtClean="0"/>
                <a:t>k ---- 2</a:t>
              </a:r>
            </a:p>
          </p:txBody>
        </p:sp>
        <p:sp>
          <p:nvSpPr>
            <p:cNvPr id="18" name="TextBox 17"/>
            <p:cNvSpPr txBox="1"/>
            <p:nvPr/>
          </p:nvSpPr>
          <p:spPr>
            <a:xfrm>
              <a:off x="914400" y="5791200"/>
              <a:ext cx="1143000" cy="369332"/>
            </a:xfrm>
            <a:prstGeom prst="rect">
              <a:avLst/>
            </a:prstGeom>
            <a:noFill/>
            <a:ln>
              <a:solidFill>
                <a:srgbClr val="FF0000"/>
              </a:solidFill>
            </a:ln>
          </p:spPr>
          <p:txBody>
            <a:bodyPr wrap="square" rtlCol="0">
              <a:spAutoFit/>
            </a:bodyPr>
            <a:lstStyle/>
            <a:p>
              <a:r>
                <a:rPr lang="en-US" dirty="0" smtClean="0">
                  <a:solidFill>
                    <a:srgbClr val="FF0000"/>
                  </a:solidFill>
                </a:rPr>
                <a:t>3</a:t>
              </a:r>
              <a:r>
                <a:rPr lang="en-US" baseline="30000" dirty="0" smtClean="0">
                  <a:solidFill>
                    <a:srgbClr val="FF0000"/>
                  </a:solidFill>
                </a:rPr>
                <a:t>rd</a:t>
              </a:r>
              <a:r>
                <a:rPr lang="en-US" dirty="0" smtClean="0">
                  <a:solidFill>
                    <a:srgbClr val="FF0000"/>
                  </a:solidFill>
                </a:rPr>
                <a:t> frame</a:t>
              </a:r>
              <a:endParaRPr lang="en-US" dirty="0">
                <a:solidFill>
                  <a:srgbClr val="FF0000"/>
                </a:solidFill>
              </a:endParaRPr>
            </a:p>
          </p:txBody>
        </p:sp>
        <p:sp>
          <p:nvSpPr>
            <p:cNvPr id="19" name="TextBox 18"/>
            <p:cNvSpPr txBox="1"/>
            <p:nvPr/>
          </p:nvSpPr>
          <p:spPr>
            <a:xfrm>
              <a:off x="762000" y="4970207"/>
              <a:ext cx="1371600" cy="369332"/>
            </a:xfrm>
            <a:prstGeom prst="rect">
              <a:avLst/>
            </a:prstGeom>
            <a:noFill/>
          </p:spPr>
          <p:txBody>
            <a:bodyPr wrap="square" rtlCol="0">
              <a:spAutoFit/>
            </a:bodyPr>
            <a:lstStyle/>
            <a:p>
              <a:r>
                <a:rPr lang="en-US" dirty="0" smtClean="0"/>
                <a:t>temp  ---- ?</a:t>
              </a:r>
            </a:p>
          </p:txBody>
        </p:sp>
      </p:grpSp>
      <p:grpSp>
        <p:nvGrpSpPr>
          <p:cNvPr id="20" name="Group 19"/>
          <p:cNvGrpSpPr/>
          <p:nvPr/>
        </p:nvGrpSpPr>
        <p:grpSpPr>
          <a:xfrm>
            <a:off x="6019800" y="2321731"/>
            <a:ext cx="1371600" cy="2274332"/>
            <a:chOff x="762000" y="3886200"/>
            <a:chExt cx="1371600" cy="2274332"/>
          </a:xfrm>
        </p:grpSpPr>
        <p:sp>
          <p:nvSpPr>
            <p:cNvPr id="21" name="Rectangle 20"/>
            <p:cNvSpPr/>
            <p:nvPr/>
          </p:nvSpPr>
          <p:spPr>
            <a:xfrm>
              <a:off x="762000" y="3886200"/>
              <a:ext cx="1371600" cy="1676400"/>
            </a:xfrm>
            <a:prstGeom prst="rect">
              <a:avLst/>
            </a:prstGeom>
            <a:noFill/>
            <a:ln w="2857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983381" y="4443663"/>
              <a:ext cx="990600" cy="369332"/>
            </a:xfrm>
            <a:prstGeom prst="rect">
              <a:avLst/>
            </a:prstGeom>
            <a:noFill/>
          </p:spPr>
          <p:txBody>
            <a:bodyPr wrap="square" rtlCol="0">
              <a:spAutoFit/>
            </a:bodyPr>
            <a:lstStyle/>
            <a:p>
              <a:r>
                <a:rPr lang="en-US" dirty="0" smtClean="0"/>
                <a:t>k ---- 1</a:t>
              </a:r>
            </a:p>
          </p:txBody>
        </p:sp>
        <p:sp>
          <p:nvSpPr>
            <p:cNvPr id="23" name="TextBox 22"/>
            <p:cNvSpPr txBox="1"/>
            <p:nvPr/>
          </p:nvSpPr>
          <p:spPr>
            <a:xfrm>
              <a:off x="914400" y="5791200"/>
              <a:ext cx="1143000" cy="369332"/>
            </a:xfrm>
            <a:prstGeom prst="rect">
              <a:avLst/>
            </a:prstGeom>
            <a:noFill/>
            <a:ln>
              <a:solidFill>
                <a:srgbClr val="FF0000"/>
              </a:solidFill>
            </a:ln>
          </p:spPr>
          <p:txBody>
            <a:bodyPr wrap="square" rtlCol="0">
              <a:spAutoFit/>
            </a:bodyPr>
            <a:lstStyle/>
            <a:p>
              <a:r>
                <a:rPr lang="en-US" dirty="0" smtClean="0">
                  <a:solidFill>
                    <a:srgbClr val="FF0000"/>
                  </a:solidFill>
                </a:rPr>
                <a:t>4</a:t>
              </a:r>
              <a:r>
                <a:rPr lang="en-US" baseline="30000" dirty="0" smtClean="0">
                  <a:solidFill>
                    <a:srgbClr val="FF0000"/>
                  </a:solidFill>
                </a:rPr>
                <a:t>th</a:t>
              </a:r>
              <a:r>
                <a:rPr lang="en-US" dirty="0">
                  <a:solidFill>
                    <a:srgbClr val="FF0000"/>
                  </a:solidFill>
                </a:rPr>
                <a:t> </a:t>
              </a:r>
              <a:r>
                <a:rPr lang="en-US" dirty="0" smtClean="0">
                  <a:solidFill>
                    <a:srgbClr val="FF0000"/>
                  </a:solidFill>
                </a:rPr>
                <a:t>frame</a:t>
              </a:r>
              <a:endParaRPr lang="en-US" dirty="0">
                <a:solidFill>
                  <a:srgbClr val="FF0000"/>
                </a:solidFill>
              </a:endParaRPr>
            </a:p>
          </p:txBody>
        </p:sp>
        <p:sp>
          <p:nvSpPr>
            <p:cNvPr id="24" name="TextBox 23"/>
            <p:cNvSpPr txBox="1"/>
            <p:nvPr/>
          </p:nvSpPr>
          <p:spPr>
            <a:xfrm>
              <a:off x="762000" y="4970207"/>
              <a:ext cx="1371600" cy="369332"/>
            </a:xfrm>
            <a:prstGeom prst="rect">
              <a:avLst/>
            </a:prstGeom>
            <a:noFill/>
          </p:spPr>
          <p:txBody>
            <a:bodyPr wrap="square" rtlCol="0">
              <a:spAutoFit/>
            </a:bodyPr>
            <a:lstStyle/>
            <a:p>
              <a:r>
                <a:rPr lang="en-US" dirty="0" smtClean="0"/>
                <a:t>temp  ---- ?</a:t>
              </a:r>
            </a:p>
          </p:txBody>
        </p:sp>
      </p:grpSp>
      <p:grpSp>
        <p:nvGrpSpPr>
          <p:cNvPr id="25" name="Group 24"/>
          <p:cNvGrpSpPr/>
          <p:nvPr/>
        </p:nvGrpSpPr>
        <p:grpSpPr>
          <a:xfrm>
            <a:off x="7620000" y="1784866"/>
            <a:ext cx="1371600" cy="2274332"/>
            <a:chOff x="762000" y="3886200"/>
            <a:chExt cx="1371600" cy="2274332"/>
          </a:xfrm>
        </p:grpSpPr>
        <p:sp>
          <p:nvSpPr>
            <p:cNvPr id="26" name="Rectangle 25"/>
            <p:cNvSpPr/>
            <p:nvPr/>
          </p:nvSpPr>
          <p:spPr>
            <a:xfrm>
              <a:off x="762000" y="3886200"/>
              <a:ext cx="1371600" cy="1676400"/>
            </a:xfrm>
            <a:prstGeom prst="rect">
              <a:avLst/>
            </a:prstGeom>
            <a:noFill/>
            <a:ln w="2857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83381" y="4443663"/>
              <a:ext cx="990600" cy="369332"/>
            </a:xfrm>
            <a:prstGeom prst="rect">
              <a:avLst/>
            </a:prstGeom>
            <a:noFill/>
          </p:spPr>
          <p:txBody>
            <a:bodyPr wrap="square" rtlCol="0">
              <a:spAutoFit/>
            </a:bodyPr>
            <a:lstStyle/>
            <a:p>
              <a:r>
                <a:rPr lang="en-US" dirty="0" smtClean="0"/>
                <a:t>k ---- 0</a:t>
              </a:r>
            </a:p>
          </p:txBody>
        </p:sp>
        <p:sp>
          <p:nvSpPr>
            <p:cNvPr id="28" name="TextBox 27"/>
            <p:cNvSpPr txBox="1"/>
            <p:nvPr/>
          </p:nvSpPr>
          <p:spPr>
            <a:xfrm>
              <a:off x="914400" y="5791200"/>
              <a:ext cx="1143000" cy="369332"/>
            </a:xfrm>
            <a:prstGeom prst="rect">
              <a:avLst/>
            </a:prstGeom>
            <a:noFill/>
            <a:ln>
              <a:solidFill>
                <a:srgbClr val="FF0000"/>
              </a:solidFill>
            </a:ln>
          </p:spPr>
          <p:txBody>
            <a:bodyPr wrap="square" rtlCol="0">
              <a:spAutoFit/>
            </a:bodyPr>
            <a:lstStyle/>
            <a:p>
              <a:r>
                <a:rPr lang="en-US" dirty="0" smtClean="0">
                  <a:solidFill>
                    <a:srgbClr val="FF0000"/>
                  </a:solidFill>
                </a:rPr>
                <a:t>5</a:t>
              </a:r>
              <a:r>
                <a:rPr lang="en-US" baseline="30000" dirty="0" smtClean="0">
                  <a:solidFill>
                    <a:srgbClr val="FF0000"/>
                  </a:solidFill>
                </a:rPr>
                <a:t>th</a:t>
              </a:r>
              <a:r>
                <a:rPr lang="en-US" dirty="0" smtClean="0">
                  <a:solidFill>
                    <a:srgbClr val="FF0000"/>
                  </a:solidFill>
                </a:rPr>
                <a:t>  frame</a:t>
              </a:r>
              <a:endParaRPr lang="en-US" dirty="0">
                <a:solidFill>
                  <a:srgbClr val="FF0000"/>
                </a:solidFill>
              </a:endParaRPr>
            </a:p>
          </p:txBody>
        </p:sp>
      </p:grpSp>
      <p:sp>
        <p:nvSpPr>
          <p:cNvPr id="34" name="Freeform 33"/>
          <p:cNvSpPr/>
          <p:nvPr/>
        </p:nvSpPr>
        <p:spPr>
          <a:xfrm>
            <a:off x="7071359" y="1167677"/>
            <a:ext cx="1540043" cy="1134490"/>
          </a:xfrm>
          <a:custGeom>
            <a:avLst/>
            <a:gdLst>
              <a:gd name="connsiteX0" fmla="*/ 0 w 1540043"/>
              <a:gd name="connsiteY0" fmla="*/ 1134490 h 1134490"/>
              <a:gd name="connsiteX1" fmla="*/ 481264 w 1540043"/>
              <a:gd name="connsiteY1" fmla="*/ 152713 h 1134490"/>
              <a:gd name="connsiteX2" fmla="*/ 1164657 w 1540043"/>
              <a:gd name="connsiteY2" fmla="*/ 46835 h 1134490"/>
              <a:gd name="connsiteX3" fmla="*/ 1540043 w 1540043"/>
              <a:gd name="connsiteY3" fmla="*/ 595475 h 1134490"/>
            </a:gdLst>
            <a:ahLst/>
            <a:cxnLst>
              <a:cxn ang="0">
                <a:pos x="connsiteX0" y="connsiteY0"/>
              </a:cxn>
              <a:cxn ang="0">
                <a:pos x="connsiteX1" y="connsiteY1"/>
              </a:cxn>
              <a:cxn ang="0">
                <a:pos x="connsiteX2" y="connsiteY2"/>
              </a:cxn>
              <a:cxn ang="0">
                <a:pos x="connsiteX3" y="connsiteY3"/>
              </a:cxn>
            </a:cxnLst>
            <a:rect l="l" t="t" r="r" b="b"/>
            <a:pathLst>
              <a:path w="1540043" h="1134490">
                <a:moveTo>
                  <a:pt x="0" y="1134490"/>
                </a:moveTo>
                <a:cubicBezTo>
                  <a:pt x="143577" y="734239"/>
                  <a:pt x="287155" y="333989"/>
                  <a:pt x="481264" y="152713"/>
                </a:cubicBezTo>
                <a:cubicBezTo>
                  <a:pt x="675373" y="-28563"/>
                  <a:pt x="988194" y="-26959"/>
                  <a:pt x="1164657" y="46835"/>
                </a:cubicBezTo>
                <a:cubicBezTo>
                  <a:pt x="1341120" y="120629"/>
                  <a:pt x="1440581" y="358052"/>
                  <a:pt x="1540043" y="595475"/>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3845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Illustration of Recursive </a:t>
            </a:r>
            <a:r>
              <a:rPr lang="en-US" dirty="0" err="1" smtClean="0"/>
              <a:t>rfact</a:t>
            </a:r>
            <a:r>
              <a:rPr lang="en-US" dirty="0" smtClean="0"/>
              <a:t> call stack</a:t>
            </a:r>
            <a:endParaRPr lang="en-US" dirty="0"/>
          </a:p>
        </p:txBody>
      </p:sp>
      <p:sp>
        <p:nvSpPr>
          <p:cNvPr id="6" name="TextBox 5"/>
          <p:cNvSpPr txBox="1"/>
          <p:nvPr/>
        </p:nvSpPr>
        <p:spPr>
          <a:xfrm>
            <a:off x="419100" y="1784866"/>
            <a:ext cx="685800" cy="369332"/>
          </a:xfrm>
          <a:prstGeom prst="rect">
            <a:avLst/>
          </a:prstGeom>
          <a:noFill/>
          <a:ln>
            <a:solidFill>
              <a:srgbClr val="FF0000"/>
            </a:solidFill>
          </a:ln>
        </p:spPr>
        <p:txBody>
          <a:bodyPr wrap="square" rtlCol="0">
            <a:spAutoFit/>
          </a:bodyPr>
          <a:lstStyle/>
          <a:p>
            <a:r>
              <a:rPr lang="en-US" dirty="0" smtClean="0">
                <a:solidFill>
                  <a:srgbClr val="FF0000"/>
                </a:solidFill>
              </a:rPr>
              <a:t>main</a:t>
            </a:r>
            <a:endParaRPr lang="en-US" dirty="0">
              <a:solidFill>
                <a:srgbClr val="FF0000"/>
              </a:solidFill>
            </a:endParaRPr>
          </a:p>
        </p:txBody>
      </p:sp>
      <p:grpSp>
        <p:nvGrpSpPr>
          <p:cNvPr id="9" name="Group 8"/>
          <p:cNvGrpSpPr/>
          <p:nvPr/>
        </p:nvGrpSpPr>
        <p:grpSpPr>
          <a:xfrm>
            <a:off x="762000" y="3886200"/>
            <a:ext cx="1371600" cy="2274332"/>
            <a:chOff x="762000" y="3886200"/>
            <a:chExt cx="1371600" cy="2274332"/>
          </a:xfrm>
        </p:grpSpPr>
        <p:sp>
          <p:nvSpPr>
            <p:cNvPr id="4" name="Rectangle 3"/>
            <p:cNvSpPr/>
            <p:nvPr/>
          </p:nvSpPr>
          <p:spPr>
            <a:xfrm>
              <a:off x="762000" y="3886200"/>
              <a:ext cx="1371600" cy="1676400"/>
            </a:xfrm>
            <a:prstGeom prst="rect">
              <a:avLst/>
            </a:prstGeom>
            <a:noFill/>
            <a:ln w="2857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83381" y="4443663"/>
              <a:ext cx="990600" cy="369332"/>
            </a:xfrm>
            <a:prstGeom prst="rect">
              <a:avLst/>
            </a:prstGeom>
            <a:noFill/>
          </p:spPr>
          <p:txBody>
            <a:bodyPr wrap="square" rtlCol="0">
              <a:spAutoFit/>
            </a:bodyPr>
            <a:lstStyle/>
            <a:p>
              <a:r>
                <a:rPr lang="en-US" dirty="0" smtClean="0"/>
                <a:t>k ---- 4</a:t>
              </a:r>
            </a:p>
          </p:txBody>
        </p:sp>
        <p:sp>
          <p:nvSpPr>
            <p:cNvPr id="7" name="TextBox 6"/>
            <p:cNvSpPr txBox="1"/>
            <p:nvPr/>
          </p:nvSpPr>
          <p:spPr>
            <a:xfrm>
              <a:off x="914400" y="5791200"/>
              <a:ext cx="1143000" cy="369332"/>
            </a:xfrm>
            <a:prstGeom prst="rect">
              <a:avLst/>
            </a:prstGeom>
            <a:noFill/>
            <a:ln>
              <a:solidFill>
                <a:srgbClr val="FF0000"/>
              </a:solidFill>
            </a:ln>
          </p:spPr>
          <p:txBody>
            <a:bodyPr wrap="square" rtlCol="0">
              <a:spAutoFit/>
            </a:bodyPr>
            <a:lstStyle/>
            <a:p>
              <a:r>
                <a:rPr lang="en-US" dirty="0" smtClean="0">
                  <a:solidFill>
                    <a:srgbClr val="FF0000"/>
                  </a:solidFill>
                </a:rPr>
                <a:t>1</a:t>
              </a:r>
              <a:r>
                <a:rPr lang="en-US" baseline="30000" dirty="0" smtClean="0">
                  <a:solidFill>
                    <a:srgbClr val="FF0000"/>
                  </a:solidFill>
                </a:rPr>
                <a:t>st</a:t>
              </a:r>
              <a:r>
                <a:rPr lang="en-US" dirty="0" smtClean="0">
                  <a:solidFill>
                    <a:srgbClr val="FF0000"/>
                  </a:solidFill>
                </a:rPr>
                <a:t> frame</a:t>
              </a:r>
              <a:endParaRPr lang="en-US" dirty="0">
                <a:solidFill>
                  <a:srgbClr val="FF0000"/>
                </a:solidFill>
              </a:endParaRPr>
            </a:p>
          </p:txBody>
        </p:sp>
        <p:sp>
          <p:nvSpPr>
            <p:cNvPr id="8" name="TextBox 7"/>
            <p:cNvSpPr txBox="1"/>
            <p:nvPr/>
          </p:nvSpPr>
          <p:spPr>
            <a:xfrm>
              <a:off x="762000" y="4970207"/>
              <a:ext cx="1371600" cy="369332"/>
            </a:xfrm>
            <a:prstGeom prst="rect">
              <a:avLst/>
            </a:prstGeom>
            <a:noFill/>
          </p:spPr>
          <p:txBody>
            <a:bodyPr wrap="square" rtlCol="0">
              <a:spAutoFit/>
            </a:bodyPr>
            <a:lstStyle/>
            <a:p>
              <a:r>
                <a:rPr lang="en-US" dirty="0" smtClean="0"/>
                <a:t>temp  ---- ?</a:t>
              </a:r>
            </a:p>
          </p:txBody>
        </p:sp>
      </p:grpSp>
      <p:grpSp>
        <p:nvGrpSpPr>
          <p:cNvPr id="10" name="Group 9"/>
          <p:cNvGrpSpPr/>
          <p:nvPr/>
        </p:nvGrpSpPr>
        <p:grpSpPr>
          <a:xfrm>
            <a:off x="2667000" y="3364468"/>
            <a:ext cx="1371600" cy="2274332"/>
            <a:chOff x="762000" y="3886200"/>
            <a:chExt cx="1371600" cy="2274332"/>
          </a:xfrm>
        </p:grpSpPr>
        <p:sp>
          <p:nvSpPr>
            <p:cNvPr id="11" name="Rectangle 10"/>
            <p:cNvSpPr/>
            <p:nvPr/>
          </p:nvSpPr>
          <p:spPr>
            <a:xfrm>
              <a:off x="762000" y="3886200"/>
              <a:ext cx="1371600" cy="1676400"/>
            </a:xfrm>
            <a:prstGeom prst="rect">
              <a:avLst/>
            </a:prstGeom>
            <a:noFill/>
            <a:ln w="2857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83381" y="4443663"/>
              <a:ext cx="990600" cy="369332"/>
            </a:xfrm>
            <a:prstGeom prst="rect">
              <a:avLst/>
            </a:prstGeom>
            <a:noFill/>
          </p:spPr>
          <p:txBody>
            <a:bodyPr wrap="square" rtlCol="0">
              <a:spAutoFit/>
            </a:bodyPr>
            <a:lstStyle/>
            <a:p>
              <a:r>
                <a:rPr lang="en-US" dirty="0" smtClean="0"/>
                <a:t>k ---- 3</a:t>
              </a:r>
            </a:p>
          </p:txBody>
        </p:sp>
        <p:sp>
          <p:nvSpPr>
            <p:cNvPr id="13" name="TextBox 12"/>
            <p:cNvSpPr txBox="1"/>
            <p:nvPr/>
          </p:nvSpPr>
          <p:spPr>
            <a:xfrm>
              <a:off x="914400" y="5791200"/>
              <a:ext cx="1143000" cy="369332"/>
            </a:xfrm>
            <a:prstGeom prst="rect">
              <a:avLst/>
            </a:prstGeom>
            <a:noFill/>
            <a:ln>
              <a:solidFill>
                <a:srgbClr val="FF0000"/>
              </a:solidFill>
            </a:ln>
          </p:spPr>
          <p:txBody>
            <a:bodyPr wrap="square" rtlCol="0">
              <a:spAutoFit/>
            </a:bodyPr>
            <a:lstStyle/>
            <a:p>
              <a:r>
                <a:rPr lang="en-US" dirty="0" smtClean="0">
                  <a:solidFill>
                    <a:srgbClr val="FF0000"/>
                  </a:solidFill>
                </a:rPr>
                <a:t>2</a:t>
              </a:r>
              <a:r>
                <a:rPr lang="en-US" baseline="30000" dirty="0" smtClean="0">
                  <a:solidFill>
                    <a:srgbClr val="FF0000"/>
                  </a:solidFill>
                </a:rPr>
                <a:t>nd</a:t>
              </a:r>
              <a:r>
                <a:rPr lang="en-US" dirty="0" smtClean="0">
                  <a:solidFill>
                    <a:srgbClr val="FF0000"/>
                  </a:solidFill>
                </a:rPr>
                <a:t> frame</a:t>
              </a:r>
              <a:endParaRPr lang="en-US" dirty="0">
                <a:solidFill>
                  <a:srgbClr val="FF0000"/>
                </a:solidFill>
              </a:endParaRPr>
            </a:p>
          </p:txBody>
        </p:sp>
        <p:sp>
          <p:nvSpPr>
            <p:cNvPr id="14" name="TextBox 13"/>
            <p:cNvSpPr txBox="1"/>
            <p:nvPr/>
          </p:nvSpPr>
          <p:spPr>
            <a:xfrm>
              <a:off x="762000" y="4970207"/>
              <a:ext cx="1371600" cy="369332"/>
            </a:xfrm>
            <a:prstGeom prst="rect">
              <a:avLst/>
            </a:prstGeom>
            <a:noFill/>
          </p:spPr>
          <p:txBody>
            <a:bodyPr wrap="square" rtlCol="0">
              <a:spAutoFit/>
            </a:bodyPr>
            <a:lstStyle/>
            <a:p>
              <a:r>
                <a:rPr lang="en-US" dirty="0" smtClean="0"/>
                <a:t>temp  ---- ?</a:t>
              </a:r>
            </a:p>
          </p:txBody>
        </p:sp>
      </p:grpSp>
      <p:grpSp>
        <p:nvGrpSpPr>
          <p:cNvPr id="15" name="Group 14"/>
          <p:cNvGrpSpPr/>
          <p:nvPr/>
        </p:nvGrpSpPr>
        <p:grpSpPr>
          <a:xfrm>
            <a:off x="4343400" y="2789872"/>
            <a:ext cx="1371600" cy="2274332"/>
            <a:chOff x="762000" y="3886200"/>
            <a:chExt cx="1371600" cy="2274332"/>
          </a:xfrm>
        </p:grpSpPr>
        <p:sp>
          <p:nvSpPr>
            <p:cNvPr id="16" name="Rectangle 15"/>
            <p:cNvSpPr/>
            <p:nvPr/>
          </p:nvSpPr>
          <p:spPr>
            <a:xfrm>
              <a:off x="762000" y="3886200"/>
              <a:ext cx="1371600" cy="1676400"/>
            </a:xfrm>
            <a:prstGeom prst="rect">
              <a:avLst/>
            </a:prstGeom>
            <a:noFill/>
            <a:ln w="2857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83381" y="4443663"/>
              <a:ext cx="990600" cy="369332"/>
            </a:xfrm>
            <a:prstGeom prst="rect">
              <a:avLst/>
            </a:prstGeom>
            <a:noFill/>
          </p:spPr>
          <p:txBody>
            <a:bodyPr wrap="square" rtlCol="0">
              <a:spAutoFit/>
            </a:bodyPr>
            <a:lstStyle/>
            <a:p>
              <a:r>
                <a:rPr lang="en-US" dirty="0" smtClean="0"/>
                <a:t>k ---- 2</a:t>
              </a:r>
            </a:p>
          </p:txBody>
        </p:sp>
        <p:sp>
          <p:nvSpPr>
            <p:cNvPr id="18" name="TextBox 17"/>
            <p:cNvSpPr txBox="1"/>
            <p:nvPr/>
          </p:nvSpPr>
          <p:spPr>
            <a:xfrm>
              <a:off x="914400" y="5791200"/>
              <a:ext cx="1143000" cy="369332"/>
            </a:xfrm>
            <a:prstGeom prst="rect">
              <a:avLst/>
            </a:prstGeom>
            <a:noFill/>
            <a:ln>
              <a:solidFill>
                <a:srgbClr val="FF0000"/>
              </a:solidFill>
            </a:ln>
          </p:spPr>
          <p:txBody>
            <a:bodyPr wrap="square" rtlCol="0">
              <a:spAutoFit/>
            </a:bodyPr>
            <a:lstStyle/>
            <a:p>
              <a:r>
                <a:rPr lang="en-US" dirty="0" smtClean="0">
                  <a:solidFill>
                    <a:srgbClr val="FF0000"/>
                  </a:solidFill>
                </a:rPr>
                <a:t>3</a:t>
              </a:r>
              <a:r>
                <a:rPr lang="en-US" baseline="30000" dirty="0" smtClean="0">
                  <a:solidFill>
                    <a:srgbClr val="FF0000"/>
                  </a:solidFill>
                </a:rPr>
                <a:t>rd</a:t>
              </a:r>
              <a:r>
                <a:rPr lang="en-US" dirty="0" smtClean="0">
                  <a:solidFill>
                    <a:srgbClr val="FF0000"/>
                  </a:solidFill>
                </a:rPr>
                <a:t> frame</a:t>
              </a:r>
              <a:endParaRPr lang="en-US" dirty="0">
                <a:solidFill>
                  <a:srgbClr val="FF0000"/>
                </a:solidFill>
              </a:endParaRPr>
            </a:p>
          </p:txBody>
        </p:sp>
        <p:sp>
          <p:nvSpPr>
            <p:cNvPr id="19" name="TextBox 18"/>
            <p:cNvSpPr txBox="1"/>
            <p:nvPr/>
          </p:nvSpPr>
          <p:spPr>
            <a:xfrm>
              <a:off x="762000" y="4970207"/>
              <a:ext cx="1371600" cy="369332"/>
            </a:xfrm>
            <a:prstGeom prst="rect">
              <a:avLst/>
            </a:prstGeom>
            <a:noFill/>
          </p:spPr>
          <p:txBody>
            <a:bodyPr wrap="square" rtlCol="0">
              <a:spAutoFit/>
            </a:bodyPr>
            <a:lstStyle/>
            <a:p>
              <a:r>
                <a:rPr lang="en-US" dirty="0" smtClean="0"/>
                <a:t>temp  ---- ?</a:t>
              </a:r>
            </a:p>
          </p:txBody>
        </p:sp>
      </p:grpSp>
      <p:grpSp>
        <p:nvGrpSpPr>
          <p:cNvPr id="20" name="Group 19"/>
          <p:cNvGrpSpPr/>
          <p:nvPr/>
        </p:nvGrpSpPr>
        <p:grpSpPr>
          <a:xfrm>
            <a:off x="6019800" y="2321731"/>
            <a:ext cx="1371600" cy="2274332"/>
            <a:chOff x="762000" y="3886200"/>
            <a:chExt cx="1371600" cy="2274332"/>
          </a:xfrm>
        </p:grpSpPr>
        <p:sp>
          <p:nvSpPr>
            <p:cNvPr id="21" name="Rectangle 20"/>
            <p:cNvSpPr/>
            <p:nvPr/>
          </p:nvSpPr>
          <p:spPr>
            <a:xfrm>
              <a:off x="762000" y="3886200"/>
              <a:ext cx="1371600" cy="1676400"/>
            </a:xfrm>
            <a:prstGeom prst="rect">
              <a:avLst/>
            </a:prstGeom>
            <a:noFill/>
            <a:ln w="2857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983381" y="4443663"/>
              <a:ext cx="990600" cy="369332"/>
            </a:xfrm>
            <a:prstGeom prst="rect">
              <a:avLst/>
            </a:prstGeom>
            <a:noFill/>
          </p:spPr>
          <p:txBody>
            <a:bodyPr wrap="square" rtlCol="0">
              <a:spAutoFit/>
            </a:bodyPr>
            <a:lstStyle/>
            <a:p>
              <a:r>
                <a:rPr lang="en-US" dirty="0" smtClean="0"/>
                <a:t>k ---- 1</a:t>
              </a:r>
            </a:p>
          </p:txBody>
        </p:sp>
        <p:sp>
          <p:nvSpPr>
            <p:cNvPr id="23" name="TextBox 22"/>
            <p:cNvSpPr txBox="1"/>
            <p:nvPr/>
          </p:nvSpPr>
          <p:spPr>
            <a:xfrm>
              <a:off x="914400" y="5791200"/>
              <a:ext cx="1143000" cy="369332"/>
            </a:xfrm>
            <a:prstGeom prst="rect">
              <a:avLst/>
            </a:prstGeom>
            <a:noFill/>
            <a:ln>
              <a:solidFill>
                <a:srgbClr val="FF0000"/>
              </a:solidFill>
            </a:ln>
          </p:spPr>
          <p:txBody>
            <a:bodyPr wrap="square" rtlCol="0">
              <a:spAutoFit/>
            </a:bodyPr>
            <a:lstStyle/>
            <a:p>
              <a:r>
                <a:rPr lang="en-US" dirty="0" smtClean="0">
                  <a:solidFill>
                    <a:srgbClr val="FF0000"/>
                  </a:solidFill>
                </a:rPr>
                <a:t>4</a:t>
              </a:r>
              <a:r>
                <a:rPr lang="en-US" baseline="30000" dirty="0" smtClean="0">
                  <a:solidFill>
                    <a:srgbClr val="FF0000"/>
                  </a:solidFill>
                </a:rPr>
                <a:t>th</a:t>
              </a:r>
              <a:r>
                <a:rPr lang="en-US" dirty="0">
                  <a:solidFill>
                    <a:srgbClr val="FF0000"/>
                  </a:solidFill>
                </a:rPr>
                <a:t> </a:t>
              </a:r>
              <a:r>
                <a:rPr lang="en-US" dirty="0" smtClean="0">
                  <a:solidFill>
                    <a:srgbClr val="FF0000"/>
                  </a:solidFill>
                </a:rPr>
                <a:t>frame</a:t>
              </a:r>
              <a:endParaRPr lang="en-US" dirty="0">
                <a:solidFill>
                  <a:srgbClr val="FF0000"/>
                </a:solidFill>
              </a:endParaRPr>
            </a:p>
          </p:txBody>
        </p:sp>
        <p:sp>
          <p:nvSpPr>
            <p:cNvPr id="24" name="TextBox 23"/>
            <p:cNvSpPr txBox="1"/>
            <p:nvPr/>
          </p:nvSpPr>
          <p:spPr>
            <a:xfrm>
              <a:off x="762000" y="4970207"/>
              <a:ext cx="1371600" cy="369332"/>
            </a:xfrm>
            <a:prstGeom prst="rect">
              <a:avLst/>
            </a:prstGeom>
            <a:noFill/>
          </p:spPr>
          <p:txBody>
            <a:bodyPr wrap="square" rtlCol="0">
              <a:spAutoFit/>
            </a:bodyPr>
            <a:lstStyle/>
            <a:p>
              <a:r>
                <a:rPr lang="en-US" dirty="0" smtClean="0"/>
                <a:t>temp  ---- ?</a:t>
              </a:r>
            </a:p>
          </p:txBody>
        </p:sp>
      </p:grpSp>
      <p:grpSp>
        <p:nvGrpSpPr>
          <p:cNvPr id="25" name="Group 24"/>
          <p:cNvGrpSpPr/>
          <p:nvPr/>
        </p:nvGrpSpPr>
        <p:grpSpPr>
          <a:xfrm>
            <a:off x="7620000" y="1784866"/>
            <a:ext cx="1371600" cy="2274332"/>
            <a:chOff x="762000" y="3886200"/>
            <a:chExt cx="1371600" cy="2274332"/>
          </a:xfrm>
        </p:grpSpPr>
        <p:sp>
          <p:nvSpPr>
            <p:cNvPr id="26" name="Rectangle 25"/>
            <p:cNvSpPr/>
            <p:nvPr/>
          </p:nvSpPr>
          <p:spPr>
            <a:xfrm>
              <a:off x="762000" y="3886200"/>
              <a:ext cx="1371600" cy="1676400"/>
            </a:xfrm>
            <a:prstGeom prst="rect">
              <a:avLst/>
            </a:prstGeom>
            <a:noFill/>
            <a:ln w="2857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83381" y="4443663"/>
              <a:ext cx="990600" cy="369332"/>
            </a:xfrm>
            <a:prstGeom prst="rect">
              <a:avLst/>
            </a:prstGeom>
            <a:noFill/>
          </p:spPr>
          <p:txBody>
            <a:bodyPr wrap="square" rtlCol="0">
              <a:spAutoFit/>
            </a:bodyPr>
            <a:lstStyle/>
            <a:p>
              <a:r>
                <a:rPr lang="en-US" dirty="0" smtClean="0"/>
                <a:t>k ---- 0</a:t>
              </a:r>
            </a:p>
          </p:txBody>
        </p:sp>
        <p:sp>
          <p:nvSpPr>
            <p:cNvPr id="28" name="TextBox 27"/>
            <p:cNvSpPr txBox="1"/>
            <p:nvPr/>
          </p:nvSpPr>
          <p:spPr>
            <a:xfrm>
              <a:off x="914400" y="5791200"/>
              <a:ext cx="1143000" cy="369332"/>
            </a:xfrm>
            <a:prstGeom prst="rect">
              <a:avLst/>
            </a:prstGeom>
            <a:noFill/>
            <a:ln>
              <a:solidFill>
                <a:srgbClr val="FF0000"/>
              </a:solidFill>
            </a:ln>
          </p:spPr>
          <p:txBody>
            <a:bodyPr wrap="square" rtlCol="0">
              <a:spAutoFit/>
            </a:bodyPr>
            <a:lstStyle/>
            <a:p>
              <a:r>
                <a:rPr lang="en-US" dirty="0" smtClean="0">
                  <a:solidFill>
                    <a:srgbClr val="FF0000"/>
                  </a:solidFill>
                </a:rPr>
                <a:t>5</a:t>
              </a:r>
              <a:r>
                <a:rPr lang="en-US" baseline="30000" dirty="0" smtClean="0">
                  <a:solidFill>
                    <a:srgbClr val="FF0000"/>
                  </a:solidFill>
                </a:rPr>
                <a:t>th</a:t>
              </a:r>
              <a:r>
                <a:rPr lang="en-US" dirty="0" smtClean="0">
                  <a:solidFill>
                    <a:srgbClr val="FF0000"/>
                  </a:solidFill>
                </a:rPr>
                <a:t>  frame</a:t>
              </a:r>
              <a:endParaRPr lang="en-US" dirty="0">
                <a:solidFill>
                  <a:srgbClr val="FF0000"/>
                </a:solidFill>
              </a:endParaRPr>
            </a:p>
          </p:txBody>
        </p:sp>
      </p:grpSp>
      <p:sp>
        <p:nvSpPr>
          <p:cNvPr id="3" name="Freeform 2"/>
          <p:cNvSpPr/>
          <p:nvPr/>
        </p:nvSpPr>
        <p:spPr>
          <a:xfrm>
            <a:off x="7026442" y="1539881"/>
            <a:ext cx="1299411" cy="789433"/>
          </a:xfrm>
          <a:custGeom>
            <a:avLst/>
            <a:gdLst>
              <a:gd name="connsiteX0" fmla="*/ 1299411 w 1299411"/>
              <a:gd name="connsiteY0" fmla="*/ 231167 h 789433"/>
              <a:gd name="connsiteX1" fmla="*/ 519764 w 1299411"/>
              <a:gd name="connsiteY1" fmla="*/ 29037 h 789433"/>
              <a:gd name="connsiteX2" fmla="*/ 0 w 1299411"/>
              <a:gd name="connsiteY2" fmla="*/ 789433 h 789433"/>
            </a:gdLst>
            <a:ahLst/>
            <a:cxnLst>
              <a:cxn ang="0">
                <a:pos x="connsiteX0" y="connsiteY0"/>
              </a:cxn>
              <a:cxn ang="0">
                <a:pos x="connsiteX1" y="connsiteY1"/>
              </a:cxn>
              <a:cxn ang="0">
                <a:pos x="connsiteX2" y="connsiteY2"/>
              </a:cxn>
            </a:cxnLst>
            <a:rect l="l" t="t" r="r" b="b"/>
            <a:pathLst>
              <a:path w="1299411" h="789433">
                <a:moveTo>
                  <a:pt x="1299411" y="231167"/>
                </a:moveTo>
                <a:cubicBezTo>
                  <a:pt x="1017871" y="83580"/>
                  <a:pt x="736332" y="-64007"/>
                  <a:pt x="519764" y="29037"/>
                </a:cubicBezTo>
                <a:cubicBezTo>
                  <a:pt x="303195" y="122081"/>
                  <a:pt x="151597" y="455757"/>
                  <a:pt x="0" y="789433"/>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7003181" y="1196034"/>
            <a:ext cx="1302619" cy="369332"/>
          </a:xfrm>
          <a:prstGeom prst="rect">
            <a:avLst/>
          </a:prstGeom>
          <a:noFill/>
        </p:spPr>
        <p:txBody>
          <a:bodyPr wrap="square" rtlCol="0">
            <a:spAutoFit/>
          </a:bodyPr>
          <a:lstStyle/>
          <a:p>
            <a:r>
              <a:rPr lang="en-US" dirty="0" smtClean="0"/>
              <a:t>return 1</a:t>
            </a:r>
            <a:endParaRPr lang="en-US" dirty="0"/>
          </a:p>
        </p:txBody>
      </p:sp>
    </p:spTree>
    <p:extLst>
      <p:ext uri="{BB962C8B-B14F-4D97-AF65-F5344CB8AC3E}">
        <p14:creationId xmlns:p14="http://schemas.microsoft.com/office/powerpoint/2010/main" val="35938457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Illustration of Recursive </a:t>
            </a:r>
            <a:r>
              <a:rPr lang="en-US" dirty="0" err="1" smtClean="0"/>
              <a:t>rfact</a:t>
            </a:r>
            <a:r>
              <a:rPr lang="en-US" dirty="0" smtClean="0"/>
              <a:t> call stack</a:t>
            </a:r>
            <a:endParaRPr lang="en-US" dirty="0"/>
          </a:p>
        </p:txBody>
      </p:sp>
      <p:sp>
        <p:nvSpPr>
          <p:cNvPr id="6" name="TextBox 5"/>
          <p:cNvSpPr txBox="1"/>
          <p:nvPr/>
        </p:nvSpPr>
        <p:spPr>
          <a:xfrm>
            <a:off x="419100" y="1784866"/>
            <a:ext cx="685800" cy="369332"/>
          </a:xfrm>
          <a:prstGeom prst="rect">
            <a:avLst/>
          </a:prstGeom>
          <a:noFill/>
          <a:ln>
            <a:solidFill>
              <a:srgbClr val="FF0000"/>
            </a:solidFill>
          </a:ln>
        </p:spPr>
        <p:txBody>
          <a:bodyPr wrap="square" rtlCol="0">
            <a:spAutoFit/>
          </a:bodyPr>
          <a:lstStyle/>
          <a:p>
            <a:r>
              <a:rPr lang="en-US" dirty="0" smtClean="0">
                <a:solidFill>
                  <a:srgbClr val="FF0000"/>
                </a:solidFill>
              </a:rPr>
              <a:t>main</a:t>
            </a:r>
            <a:endParaRPr lang="en-US" dirty="0">
              <a:solidFill>
                <a:srgbClr val="FF0000"/>
              </a:solidFill>
            </a:endParaRPr>
          </a:p>
        </p:txBody>
      </p:sp>
      <p:grpSp>
        <p:nvGrpSpPr>
          <p:cNvPr id="9" name="Group 8"/>
          <p:cNvGrpSpPr/>
          <p:nvPr/>
        </p:nvGrpSpPr>
        <p:grpSpPr>
          <a:xfrm>
            <a:off x="762000" y="3886200"/>
            <a:ext cx="1371600" cy="2274332"/>
            <a:chOff x="762000" y="3886200"/>
            <a:chExt cx="1371600" cy="2274332"/>
          </a:xfrm>
        </p:grpSpPr>
        <p:sp>
          <p:nvSpPr>
            <p:cNvPr id="4" name="Rectangle 3"/>
            <p:cNvSpPr/>
            <p:nvPr/>
          </p:nvSpPr>
          <p:spPr>
            <a:xfrm>
              <a:off x="762000" y="3886200"/>
              <a:ext cx="1371600" cy="1676400"/>
            </a:xfrm>
            <a:prstGeom prst="rect">
              <a:avLst/>
            </a:prstGeom>
            <a:noFill/>
            <a:ln w="2857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83381" y="4443663"/>
              <a:ext cx="990600" cy="369332"/>
            </a:xfrm>
            <a:prstGeom prst="rect">
              <a:avLst/>
            </a:prstGeom>
            <a:noFill/>
          </p:spPr>
          <p:txBody>
            <a:bodyPr wrap="square" rtlCol="0">
              <a:spAutoFit/>
            </a:bodyPr>
            <a:lstStyle/>
            <a:p>
              <a:r>
                <a:rPr lang="en-US" dirty="0" smtClean="0"/>
                <a:t>k ---- 4</a:t>
              </a:r>
            </a:p>
          </p:txBody>
        </p:sp>
        <p:sp>
          <p:nvSpPr>
            <p:cNvPr id="7" name="TextBox 6"/>
            <p:cNvSpPr txBox="1"/>
            <p:nvPr/>
          </p:nvSpPr>
          <p:spPr>
            <a:xfrm>
              <a:off x="914400" y="5791200"/>
              <a:ext cx="1143000" cy="369332"/>
            </a:xfrm>
            <a:prstGeom prst="rect">
              <a:avLst/>
            </a:prstGeom>
            <a:noFill/>
            <a:ln>
              <a:solidFill>
                <a:srgbClr val="FF0000"/>
              </a:solidFill>
            </a:ln>
          </p:spPr>
          <p:txBody>
            <a:bodyPr wrap="square" rtlCol="0">
              <a:spAutoFit/>
            </a:bodyPr>
            <a:lstStyle/>
            <a:p>
              <a:r>
                <a:rPr lang="en-US" dirty="0" smtClean="0">
                  <a:solidFill>
                    <a:srgbClr val="FF0000"/>
                  </a:solidFill>
                </a:rPr>
                <a:t>1</a:t>
              </a:r>
              <a:r>
                <a:rPr lang="en-US" baseline="30000" dirty="0" smtClean="0">
                  <a:solidFill>
                    <a:srgbClr val="FF0000"/>
                  </a:solidFill>
                </a:rPr>
                <a:t>st</a:t>
              </a:r>
              <a:r>
                <a:rPr lang="en-US" dirty="0" smtClean="0">
                  <a:solidFill>
                    <a:srgbClr val="FF0000"/>
                  </a:solidFill>
                </a:rPr>
                <a:t> frame</a:t>
              </a:r>
              <a:endParaRPr lang="en-US" dirty="0">
                <a:solidFill>
                  <a:srgbClr val="FF0000"/>
                </a:solidFill>
              </a:endParaRPr>
            </a:p>
          </p:txBody>
        </p:sp>
        <p:sp>
          <p:nvSpPr>
            <p:cNvPr id="8" name="TextBox 7"/>
            <p:cNvSpPr txBox="1"/>
            <p:nvPr/>
          </p:nvSpPr>
          <p:spPr>
            <a:xfrm>
              <a:off x="762000" y="4970207"/>
              <a:ext cx="1371600" cy="369332"/>
            </a:xfrm>
            <a:prstGeom prst="rect">
              <a:avLst/>
            </a:prstGeom>
            <a:noFill/>
          </p:spPr>
          <p:txBody>
            <a:bodyPr wrap="square" rtlCol="0">
              <a:spAutoFit/>
            </a:bodyPr>
            <a:lstStyle/>
            <a:p>
              <a:r>
                <a:rPr lang="en-US" dirty="0" smtClean="0"/>
                <a:t>temp  ---- ?</a:t>
              </a:r>
            </a:p>
          </p:txBody>
        </p:sp>
      </p:grpSp>
      <p:grpSp>
        <p:nvGrpSpPr>
          <p:cNvPr id="10" name="Group 9"/>
          <p:cNvGrpSpPr/>
          <p:nvPr/>
        </p:nvGrpSpPr>
        <p:grpSpPr>
          <a:xfrm>
            <a:off x="2667000" y="3364468"/>
            <a:ext cx="1371600" cy="2274332"/>
            <a:chOff x="762000" y="3886200"/>
            <a:chExt cx="1371600" cy="2274332"/>
          </a:xfrm>
        </p:grpSpPr>
        <p:sp>
          <p:nvSpPr>
            <p:cNvPr id="11" name="Rectangle 10"/>
            <p:cNvSpPr/>
            <p:nvPr/>
          </p:nvSpPr>
          <p:spPr>
            <a:xfrm>
              <a:off x="762000" y="3886200"/>
              <a:ext cx="1371600" cy="1676400"/>
            </a:xfrm>
            <a:prstGeom prst="rect">
              <a:avLst/>
            </a:prstGeom>
            <a:noFill/>
            <a:ln w="2857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83381" y="4443663"/>
              <a:ext cx="990600" cy="369332"/>
            </a:xfrm>
            <a:prstGeom prst="rect">
              <a:avLst/>
            </a:prstGeom>
            <a:noFill/>
          </p:spPr>
          <p:txBody>
            <a:bodyPr wrap="square" rtlCol="0">
              <a:spAutoFit/>
            </a:bodyPr>
            <a:lstStyle/>
            <a:p>
              <a:r>
                <a:rPr lang="en-US" dirty="0" smtClean="0"/>
                <a:t>k ---- 3</a:t>
              </a:r>
            </a:p>
          </p:txBody>
        </p:sp>
        <p:sp>
          <p:nvSpPr>
            <p:cNvPr id="13" name="TextBox 12"/>
            <p:cNvSpPr txBox="1"/>
            <p:nvPr/>
          </p:nvSpPr>
          <p:spPr>
            <a:xfrm>
              <a:off x="914400" y="5791200"/>
              <a:ext cx="1143000" cy="369332"/>
            </a:xfrm>
            <a:prstGeom prst="rect">
              <a:avLst/>
            </a:prstGeom>
            <a:noFill/>
            <a:ln>
              <a:solidFill>
                <a:srgbClr val="FF0000"/>
              </a:solidFill>
            </a:ln>
          </p:spPr>
          <p:txBody>
            <a:bodyPr wrap="square" rtlCol="0">
              <a:spAutoFit/>
            </a:bodyPr>
            <a:lstStyle/>
            <a:p>
              <a:r>
                <a:rPr lang="en-US" dirty="0" smtClean="0">
                  <a:solidFill>
                    <a:srgbClr val="FF0000"/>
                  </a:solidFill>
                </a:rPr>
                <a:t>2</a:t>
              </a:r>
              <a:r>
                <a:rPr lang="en-US" baseline="30000" dirty="0" smtClean="0">
                  <a:solidFill>
                    <a:srgbClr val="FF0000"/>
                  </a:solidFill>
                </a:rPr>
                <a:t>nd</a:t>
              </a:r>
              <a:r>
                <a:rPr lang="en-US" dirty="0" smtClean="0">
                  <a:solidFill>
                    <a:srgbClr val="FF0000"/>
                  </a:solidFill>
                </a:rPr>
                <a:t> frame</a:t>
              </a:r>
              <a:endParaRPr lang="en-US" dirty="0">
                <a:solidFill>
                  <a:srgbClr val="FF0000"/>
                </a:solidFill>
              </a:endParaRPr>
            </a:p>
          </p:txBody>
        </p:sp>
        <p:sp>
          <p:nvSpPr>
            <p:cNvPr id="14" name="TextBox 13"/>
            <p:cNvSpPr txBox="1"/>
            <p:nvPr/>
          </p:nvSpPr>
          <p:spPr>
            <a:xfrm>
              <a:off x="762000" y="4970207"/>
              <a:ext cx="1371600" cy="369332"/>
            </a:xfrm>
            <a:prstGeom prst="rect">
              <a:avLst/>
            </a:prstGeom>
            <a:noFill/>
          </p:spPr>
          <p:txBody>
            <a:bodyPr wrap="square" rtlCol="0">
              <a:spAutoFit/>
            </a:bodyPr>
            <a:lstStyle/>
            <a:p>
              <a:r>
                <a:rPr lang="en-US" dirty="0" smtClean="0"/>
                <a:t>temp  ---- ?</a:t>
              </a:r>
            </a:p>
          </p:txBody>
        </p:sp>
      </p:grpSp>
      <p:grpSp>
        <p:nvGrpSpPr>
          <p:cNvPr id="15" name="Group 14"/>
          <p:cNvGrpSpPr/>
          <p:nvPr/>
        </p:nvGrpSpPr>
        <p:grpSpPr>
          <a:xfrm>
            <a:off x="4343400" y="2789872"/>
            <a:ext cx="1371600" cy="2274332"/>
            <a:chOff x="762000" y="3886200"/>
            <a:chExt cx="1371600" cy="2274332"/>
          </a:xfrm>
        </p:grpSpPr>
        <p:sp>
          <p:nvSpPr>
            <p:cNvPr id="16" name="Rectangle 15"/>
            <p:cNvSpPr/>
            <p:nvPr/>
          </p:nvSpPr>
          <p:spPr>
            <a:xfrm>
              <a:off x="762000" y="3886200"/>
              <a:ext cx="1371600" cy="1676400"/>
            </a:xfrm>
            <a:prstGeom prst="rect">
              <a:avLst/>
            </a:prstGeom>
            <a:noFill/>
            <a:ln w="2857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83381" y="4443663"/>
              <a:ext cx="990600" cy="369332"/>
            </a:xfrm>
            <a:prstGeom prst="rect">
              <a:avLst/>
            </a:prstGeom>
            <a:noFill/>
          </p:spPr>
          <p:txBody>
            <a:bodyPr wrap="square" rtlCol="0">
              <a:spAutoFit/>
            </a:bodyPr>
            <a:lstStyle/>
            <a:p>
              <a:r>
                <a:rPr lang="en-US" dirty="0" smtClean="0"/>
                <a:t>k ---- 2</a:t>
              </a:r>
            </a:p>
          </p:txBody>
        </p:sp>
        <p:sp>
          <p:nvSpPr>
            <p:cNvPr id="18" name="TextBox 17"/>
            <p:cNvSpPr txBox="1"/>
            <p:nvPr/>
          </p:nvSpPr>
          <p:spPr>
            <a:xfrm>
              <a:off x="914400" y="5791200"/>
              <a:ext cx="1143000" cy="369332"/>
            </a:xfrm>
            <a:prstGeom prst="rect">
              <a:avLst/>
            </a:prstGeom>
            <a:noFill/>
            <a:ln>
              <a:solidFill>
                <a:srgbClr val="FF0000"/>
              </a:solidFill>
            </a:ln>
          </p:spPr>
          <p:txBody>
            <a:bodyPr wrap="square" rtlCol="0">
              <a:spAutoFit/>
            </a:bodyPr>
            <a:lstStyle/>
            <a:p>
              <a:r>
                <a:rPr lang="en-US" dirty="0" smtClean="0">
                  <a:solidFill>
                    <a:srgbClr val="FF0000"/>
                  </a:solidFill>
                </a:rPr>
                <a:t>3</a:t>
              </a:r>
              <a:r>
                <a:rPr lang="en-US" baseline="30000" dirty="0" smtClean="0">
                  <a:solidFill>
                    <a:srgbClr val="FF0000"/>
                  </a:solidFill>
                </a:rPr>
                <a:t>rd</a:t>
              </a:r>
              <a:r>
                <a:rPr lang="en-US" dirty="0" smtClean="0">
                  <a:solidFill>
                    <a:srgbClr val="FF0000"/>
                  </a:solidFill>
                </a:rPr>
                <a:t> frame</a:t>
              </a:r>
              <a:endParaRPr lang="en-US" dirty="0">
                <a:solidFill>
                  <a:srgbClr val="FF0000"/>
                </a:solidFill>
              </a:endParaRPr>
            </a:p>
          </p:txBody>
        </p:sp>
        <p:sp>
          <p:nvSpPr>
            <p:cNvPr id="19" name="TextBox 18"/>
            <p:cNvSpPr txBox="1"/>
            <p:nvPr/>
          </p:nvSpPr>
          <p:spPr>
            <a:xfrm>
              <a:off x="762000" y="4970207"/>
              <a:ext cx="1371600" cy="369332"/>
            </a:xfrm>
            <a:prstGeom prst="rect">
              <a:avLst/>
            </a:prstGeom>
            <a:noFill/>
          </p:spPr>
          <p:txBody>
            <a:bodyPr wrap="square" rtlCol="0">
              <a:spAutoFit/>
            </a:bodyPr>
            <a:lstStyle/>
            <a:p>
              <a:r>
                <a:rPr lang="en-US" dirty="0" smtClean="0"/>
                <a:t>temp  ---- ?</a:t>
              </a:r>
            </a:p>
          </p:txBody>
        </p:sp>
      </p:grpSp>
      <p:grpSp>
        <p:nvGrpSpPr>
          <p:cNvPr id="20" name="Group 19"/>
          <p:cNvGrpSpPr/>
          <p:nvPr/>
        </p:nvGrpSpPr>
        <p:grpSpPr>
          <a:xfrm>
            <a:off x="6019800" y="2321731"/>
            <a:ext cx="1371600" cy="2274332"/>
            <a:chOff x="762000" y="3886200"/>
            <a:chExt cx="1371600" cy="2274332"/>
          </a:xfrm>
        </p:grpSpPr>
        <p:sp>
          <p:nvSpPr>
            <p:cNvPr id="21" name="Rectangle 20"/>
            <p:cNvSpPr/>
            <p:nvPr/>
          </p:nvSpPr>
          <p:spPr>
            <a:xfrm>
              <a:off x="762000" y="3886200"/>
              <a:ext cx="1371600" cy="1676400"/>
            </a:xfrm>
            <a:prstGeom prst="rect">
              <a:avLst/>
            </a:prstGeom>
            <a:noFill/>
            <a:ln w="2857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983381" y="4443663"/>
              <a:ext cx="990600" cy="369332"/>
            </a:xfrm>
            <a:prstGeom prst="rect">
              <a:avLst/>
            </a:prstGeom>
            <a:noFill/>
          </p:spPr>
          <p:txBody>
            <a:bodyPr wrap="square" rtlCol="0">
              <a:spAutoFit/>
            </a:bodyPr>
            <a:lstStyle/>
            <a:p>
              <a:r>
                <a:rPr lang="en-US" dirty="0" smtClean="0"/>
                <a:t>k ---- 1</a:t>
              </a:r>
            </a:p>
          </p:txBody>
        </p:sp>
        <p:sp>
          <p:nvSpPr>
            <p:cNvPr id="23" name="TextBox 22"/>
            <p:cNvSpPr txBox="1"/>
            <p:nvPr/>
          </p:nvSpPr>
          <p:spPr>
            <a:xfrm>
              <a:off x="914400" y="5791200"/>
              <a:ext cx="1143000" cy="369332"/>
            </a:xfrm>
            <a:prstGeom prst="rect">
              <a:avLst/>
            </a:prstGeom>
            <a:noFill/>
            <a:ln>
              <a:solidFill>
                <a:srgbClr val="FF0000"/>
              </a:solidFill>
            </a:ln>
          </p:spPr>
          <p:txBody>
            <a:bodyPr wrap="square" rtlCol="0">
              <a:spAutoFit/>
            </a:bodyPr>
            <a:lstStyle/>
            <a:p>
              <a:r>
                <a:rPr lang="en-US" dirty="0" smtClean="0">
                  <a:solidFill>
                    <a:srgbClr val="FF0000"/>
                  </a:solidFill>
                </a:rPr>
                <a:t>4</a:t>
              </a:r>
              <a:r>
                <a:rPr lang="en-US" baseline="30000" dirty="0" smtClean="0">
                  <a:solidFill>
                    <a:srgbClr val="FF0000"/>
                  </a:solidFill>
                </a:rPr>
                <a:t>th</a:t>
              </a:r>
              <a:r>
                <a:rPr lang="en-US" dirty="0">
                  <a:solidFill>
                    <a:srgbClr val="FF0000"/>
                  </a:solidFill>
                </a:rPr>
                <a:t> </a:t>
              </a:r>
              <a:r>
                <a:rPr lang="en-US" dirty="0" smtClean="0">
                  <a:solidFill>
                    <a:srgbClr val="FF0000"/>
                  </a:solidFill>
                </a:rPr>
                <a:t>frame</a:t>
              </a:r>
              <a:endParaRPr lang="en-US" dirty="0">
                <a:solidFill>
                  <a:srgbClr val="FF0000"/>
                </a:solidFill>
              </a:endParaRPr>
            </a:p>
          </p:txBody>
        </p:sp>
        <p:sp>
          <p:nvSpPr>
            <p:cNvPr id="24" name="TextBox 23"/>
            <p:cNvSpPr txBox="1"/>
            <p:nvPr/>
          </p:nvSpPr>
          <p:spPr>
            <a:xfrm>
              <a:off x="762000" y="4970207"/>
              <a:ext cx="1371600" cy="369332"/>
            </a:xfrm>
            <a:prstGeom prst="rect">
              <a:avLst/>
            </a:prstGeom>
            <a:noFill/>
          </p:spPr>
          <p:txBody>
            <a:bodyPr wrap="square" rtlCol="0">
              <a:spAutoFit/>
            </a:bodyPr>
            <a:lstStyle/>
            <a:p>
              <a:r>
                <a:rPr lang="en-US" dirty="0" smtClean="0"/>
                <a:t>temp  ---- 1</a:t>
              </a:r>
            </a:p>
          </p:txBody>
        </p:sp>
      </p:grpSp>
      <p:sp>
        <p:nvSpPr>
          <p:cNvPr id="37" name="Freeform 36"/>
          <p:cNvSpPr/>
          <p:nvPr/>
        </p:nvSpPr>
        <p:spPr>
          <a:xfrm>
            <a:off x="5395762" y="2000439"/>
            <a:ext cx="1299411" cy="789433"/>
          </a:xfrm>
          <a:custGeom>
            <a:avLst/>
            <a:gdLst>
              <a:gd name="connsiteX0" fmla="*/ 1299411 w 1299411"/>
              <a:gd name="connsiteY0" fmla="*/ 231167 h 789433"/>
              <a:gd name="connsiteX1" fmla="*/ 519764 w 1299411"/>
              <a:gd name="connsiteY1" fmla="*/ 29037 h 789433"/>
              <a:gd name="connsiteX2" fmla="*/ 0 w 1299411"/>
              <a:gd name="connsiteY2" fmla="*/ 789433 h 789433"/>
            </a:gdLst>
            <a:ahLst/>
            <a:cxnLst>
              <a:cxn ang="0">
                <a:pos x="connsiteX0" y="connsiteY0"/>
              </a:cxn>
              <a:cxn ang="0">
                <a:pos x="connsiteX1" y="connsiteY1"/>
              </a:cxn>
              <a:cxn ang="0">
                <a:pos x="connsiteX2" y="connsiteY2"/>
              </a:cxn>
            </a:cxnLst>
            <a:rect l="l" t="t" r="r" b="b"/>
            <a:pathLst>
              <a:path w="1299411" h="789433">
                <a:moveTo>
                  <a:pt x="1299411" y="231167"/>
                </a:moveTo>
                <a:cubicBezTo>
                  <a:pt x="1017871" y="83580"/>
                  <a:pt x="736332" y="-64007"/>
                  <a:pt x="519764" y="29037"/>
                </a:cubicBezTo>
                <a:cubicBezTo>
                  <a:pt x="303195" y="122081"/>
                  <a:pt x="151597" y="455757"/>
                  <a:pt x="0" y="789433"/>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5257800" y="1558242"/>
            <a:ext cx="1302619" cy="369332"/>
          </a:xfrm>
          <a:prstGeom prst="rect">
            <a:avLst/>
          </a:prstGeom>
          <a:noFill/>
        </p:spPr>
        <p:txBody>
          <a:bodyPr wrap="square" rtlCol="0">
            <a:spAutoFit/>
          </a:bodyPr>
          <a:lstStyle/>
          <a:p>
            <a:r>
              <a:rPr lang="en-US" dirty="0" smtClean="0"/>
              <a:t>return 1</a:t>
            </a:r>
            <a:endParaRPr lang="en-US" dirty="0"/>
          </a:p>
        </p:txBody>
      </p:sp>
    </p:spTree>
    <p:extLst>
      <p:ext uri="{BB962C8B-B14F-4D97-AF65-F5344CB8AC3E}">
        <p14:creationId xmlns:p14="http://schemas.microsoft.com/office/powerpoint/2010/main" val="35938457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Illustration of Recursive </a:t>
            </a:r>
            <a:r>
              <a:rPr lang="en-US" dirty="0" err="1" smtClean="0"/>
              <a:t>rfact</a:t>
            </a:r>
            <a:r>
              <a:rPr lang="en-US" dirty="0" smtClean="0"/>
              <a:t> call stack</a:t>
            </a:r>
            <a:endParaRPr lang="en-US" dirty="0"/>
          </a:p>
        </p:txBody>
      </p:sp>
      <p:sp>
        <p:nvSpPr>
          <p:cNvPr id="6" name="TextBox 5"/>
          <p:cNvSpPr txBox="1"/>
          <p:nvPr/>
        </p:nvSpPr>
        <p:spPr>
          <a:xfrm>
            <a:off x="419100" y="1784866"/>
            <a:ext cx="685800" cy="369332"/>
          </a:xfrm>
          <a:prstGeom prst="rect">
            <a:avLst/>
          </a:prstGeom>
          <a:noFill/>
          <a:ln>
            <a:solidFill>
              <a:srgbClr val="FF0000"/>
            </a:solidFill>
          </a:ln>
        </p:spPr>
        <p:txBody>
          <a:bodyPr wrap="square" rtlCol="0">
            <a:spAutoFit/>
          </a:bodyPr>
          <a:lstStyle/>
          <a:p>
            <a:r>
              <a:rPr lang="en-US" dirty="0" smtClean="0">
                <a:solidFill>
                  <a:srgbClr val="FF0000"/>
                </a:solidFill>
              </a:rPr>
              <a:t>main</a:t>
            </a:r>
            <a:endParaRPr lang="en-US" dirty="0">
              <a:solidFill>
                <a:srgbClr val="FF0000"/>
              </a:solidFill>
            </a:endParaRPr>
          </a:p>
        </p:txBody>
      </p:sp>
      <p:grpSp>
        <p:nvGrpSpPr>
          <p:cNvPr id="9" name="Group 8"/>
          <p:cNvGrpSpPr/>
          <p:nvPr/>
        </p:nvGrpSpPr>
        <p:grpSpPr>
          <a:xfrm>
            <a:off x="762000" y="3886200"/>
            <a:ext cx="1371600" cy="2274332"/>
            <a:chOff x="762000" y="3886200"/>
            <a:chExt cx="1371600" cy="2274332"/>
          </a:xfrm>
        </p:grpSpPr>
        <p:sp>
          <p:nvSpPr>
            <p:cNvPr id="4" name="Rectangle 3"/>
            <p:cNvSpPr/>
            <p:nvPr/>
          </p:nvSpPr>
          <p:spPr>
            <a:xfrm>
              <a:off x="762000" y="3886200"/>
              <a:ext cx="1371600" cy="1676400"/>
            </a:xfrm>
            <a:prstGeom prst="rect">
              <a:avLst/>
            </a:prstGeom>
            <a:noFill/>
            <a:ln w="2857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83381" y="4443663"/>
              <a:ext cx="990600" cy="369332"/>
            </a:xfrm>
            <a:prstGeom prst="rect">
              <a:avLst/>
            </a:prstGeom>
            <a:noFill/>
          </p:spPr>
          <p:txBody>
            <a:bodyPr wrap="square" rtlCol="0">
              <a:spAutoFit/>
            </a:bodyPr>
            <a:lstStyle/>
            <a:p>
              <a:r>
                <a:rPr lang="en-US" dirty="0" smtClean="0"/>
                <a:t>k ---- 4</a:t>
              </a:r>
            </a:p>
          </p:txBody>
        </p:sp>
        <p:sp>
          <p:nvSpPr>
            <p:cNvPr id="7" name="TextBox 6"/>
            <p:cNvSpPr txBox="1"/>
            <p:nvPr/>
          </p:nvSpPr>
          <p:spPr>
            <a:xfrm>
              <a:off x="914400" y="5791200"/>
              <a:ext cx="1143000" cy="369332"/>
            </a:xfrm>
            <a:prstGeom prst="rect">
              <a:avLst/>
            </a:prstGeom>
            <a:noFill/>
            <a:ln>
              <a:solidFill>
                <a:srgbClr val="FF0000"/>
              </a:solidFill>
            </a:ln>
          </p:spPr>
          <p:txBody>
            <a:bodyPr wrap="square" rtlCol="0">
              <a:spAutoFit/>
            </a:bodyPr>
            <a:lstStyle/>
            <a:p>
              <a:r>
                <a:rPr lang="en-US" dirty="0" smtClean="0">
                  <a:solidFill>
                    <a:srgbClr val="FF0000"/>
                  </a:solidFill>
                </a:rPr>
                <a:t>1</a:t>
              </a:r>
              <a:r>
                <a:rPr lang="en-US" baseline="30000" dirty="0" smtClean="0">
                  <a:solidFill>
                    <a:srgbClr val="FF0000"/>
                  </a:solidFill>
                </a:rPr>
                <a:t>st</a:t>
              </a:r>
              <a:r>
                <a:rPr lang="en-US" dirty="0" smtClean="0">
                  <a:solidFill>
                    <a:srgbClr val="FF0000"/>
                  </a:solidFill>
                </a:rPr>
                <a:t> frame</a:t>
              </a:r>
              <a:endParaRPr lang="en-US" dirty="0">
                <a:solidFill>
                  <a:srgbClr val="FF0000"/>
                </a:solidFill>
              </a:endParaRPr>
            </a:p>
          </p:txBody>
        </p:sp>
        <p:sp>
          <p:nvSpPr>
            <p:cNvPr id="8" name="TextBox 7"/>
            <p:cNvSpPr txBox="1"/>
            <p:nvPr/>
          </p:nvSpPr>
          <p:spPr>
            <a:xfrm>
              <a:off x="762000" y="4970207"/>
              <a:ext cx="1371600" cy="369332"/>
            </a:xfrm>
            <a:prstGeom prst="rect">
              <a:avLst/>
            </a:prstGeom>
            <a:noFill/>
          </p:spPr>
          <p:txBody>
            <a:bodyPr wrap="square" rtlCol="0">
              <a:spAutoFit/>
            </a:bodyPr>
            <a:lstStyle/>
            <a:p>
              <a:r>
                <a:rPr lang="en-US" dirty="0" smtClean="0"/>
                <a:t>temp  ---- ?</a:t>
              </a:r>
            </a:p>
          </p:txBody>
        </p:sp>
      </p:grpSp>
      <p:grpSp>
        <p:nvGrpSpPr>
          <p:cNvPr id="10" name="Group 9"/>
          <p:cNvGrpSpPr/>
          <p:nvPr/>
        </p:nvGrpSpPr>
        <p:grpSpPr>
          <a:xfrm>
            <a:off x="2667000" y="3364468"/>
            <a:ext cx="1371600" cy="2274332"/>
            <a:chOff x="762000" y="3886200"/>
            <a:chExt cx="1371600" cy="2274332"/>
          </a:xfrm>
        </p:grpSpPr>
        <p:sp>
          <p:nvSpPr>
            <p:cNvPr id="11" name="Rectangle 10"/>
            <p:cNvSpPr/>
            <p:nvPr/>
          </p:nvSpPr>
          <p:spPr>
            <a:xfrm>
              <a:off x="762000" y="3886200"/>
              <a:ext cx="1371600" cy="1676400"/>
            </a:xfrm>
            <a:prstGeom prst="rect">
              <a:avLst/>
            </a:prstGeom>
            <a:noFill/>
            <a:ln w="2857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83381" y="4443663"/>
              <a:ext cx="990600" cy="369332"/>
            </a:xfrm>
            <a:prstGeom prst="rect">
              <a:avLst/>
            </a:prstGeom>
            <a:noFill/>
          </p:spPr>
          <p:txBody>
            <a:bodyPr wrap="square" rtlCol="0">
              <a:spAutoFit/>
            </a:bodyPr>
            <a:lstStyle/>
            <a:p>
              <a:r>
                <a:rPr lang="en-US" dirty="0" smtClean="0"/>
                <a:t>k ---- 3</a:t>
              </a:r>
            </a:p>
          </p:txBody>
        </p:sp>
        <p:sp>
          <p:nvSpPr>
            <p:cNvPr id="13" name="TextBox 12"/>
            <p:cNvSpPr txBox="1"/>
            <p:nvPr/>
          </p:nvSpPr>
          <p:spPr>
            <a:xfrm>
              <a:off x="914400" y="5791200"/>
              <a:ext cx="1143000" cy="369332"/>
            </a:xfrm>
            <a:prstGeom prst="rect">
              <a:avLst/>
            </a:prstGeom>
            <a:noFill/>
            <a:ln>
              <a:solidFill>
                <a:srgbClr val="FF0000"/>
              </a:solidFill>
            </a:ln>
          </p:spPr>
          <p:txBody>
            <a:bodyPr wrap="square" rtlCol="0">
              <a:spAutoFit/>
            </a:bodyPr>
            <a:lstStyle/>
            <a:p>
              <a:r>
                <a:rPr lang="en-US" dirty="0" smtClean="0">
                  <a:solidFill>
                    <a:srgbClr val="FF0000"/>
                  </a:solidFill>
                </a:rPr>
                <a:t>2</a:t>
              </a:r>
              <a:r>
                <a:rPr lang="en-US" baseline="30000" dirty="0" smtClean="0">
                  <a:solidFill>
                    <a:srgbClr val="FF0000"/>
                  </a:solidFill>
                </a:rPr>
                <a:t>nd</a:t>
              </a:r>
              <a:r>
                <a:rPr lang="en-US" dirty="0" smtClean="0">
                  <a:solidFill>
                    <a:srgbClr val="FF0000"/>
                  </a:solidFill>
                </a:rPr>
                <a:t> frame</a:t>
              </a:r>
              <a:endParaRPr lang="en-US" dirty="0">
                <a:solidFill>
                  <a:srgbClr val="FF0000"/>
                </a:solidFill>
              </a:endParaRPr>
            </a:p>
          </p:txBody>
        </p:sp>
        <p:sp>
          <p:nvSpPr>
            <p:cNvPr id="14" name="TextBox 13"/>
            <p:cNvSpPr txBox="1"/>
            <p:nvPr/>
          </p:nvSpPr>
          <p:spPr>
            <a:xfrm>
              <a:off x="762000" y="4970207"/>
              <a:ext cx="1371600" cy="369332"/>
            </a:xfrm>
            <a:prstGeom prst="rect">
              <a:avLst/>
            </a:prstGeom>
            <a:noFill/>
          </p:spPr>
          <p:txBody>
            <a:bodyPr wrap="square" rtlCol="0">
              <a:spAutoFit/>
            </a:bodyPr>
            <a:lstStyle/>
            <a:p>
              <a:r>
                <a:rPr lang="en-US" dirty="0" smtClean="0"/>
                <a:t>temp  ---- ?</a:t>
              </a:r>
            </a:p>
          </p:txBody>
        </p:sp>
      </p:grpSp>
      <p:grpSp>
        <p:nvGrpSpPr>
          <p:cNvPr id="15" name="Group 14"/>
          <p:cNvGrpSpPr/>
          <p:nvPr/>
        </p:nvGrpSpPr>
        <p:grpSpPr>
          <a:xfrm>
            <a:off x="4343400" y="2789872"/>
            <a:ext cx="1371600" cy="2274332"/>
            <a:chOff x="762000" y="3886200"/>
            <a:chExt cx="1371600" cy="2274332"/>
          </a:xfrm>
        </p:grpSpPr>
        <p:sp>
          <p:nvSpPr>
            <p:cNvPr id="16" name="Rectangle 15"/>
            <p:cNvSpPr/>
            <p:nvPr/>
          </p:nvSpPr>
          <p:spPr>
            <a:xfrm>
              <a:off x="762000" y="3886200"/>
              <a:ext cx="1371600" cy="1676400"/>
            </a:xfrm>
            <a:prstGeom prst="rect">
              <a:avLst/>
            </a:prstGeom>
            <a:noFill/>
            <a:ln w="2857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83381" y="4443663"/>
              <a:ext cx="990600" cy="369332"/>
            </a:xfrm>
            <a:prstGeom prst="rect">
              <a:avLst/>
            </a:prstGeom>
            <a:noFill/>
          </p:spPr>
          <p:txBody>
            <a:bodyPr wrap="square" rtlCol="0">
              <a:spAutoFit/>
            </a:bodyPr>
            <a:lstStyle/>
            <a:p>
              <a:r>
                <a:rPr lang="en-US" dirty="0" smtClean="0"/>
                <a:t>k ---- 2</a:t>
              </a:r>
            </a:p>
          </p:txBody>
        </p:sp>
        <p:sp>
          <p:nvSpPr>
            <p:cNvPr id="18" name="TextBox 17"/>
            <p:cNvSpPr txBox="1"/>
            <p:nvPr/>
          </p:nvSpPr>
          <p:spPr>
            <a:xfrm>
              <a:off x="914400" y="5791200"/>
              <a:ext cx="1143000" cy="369332"/>
            </a:xfrm>
            <a:prstGeom prst="rect">
              <a:avLst/>
            </a:prstGeom>
            <a:noFill/>
            <a:ln>
              <a:solidFill>
                <a:srgbClr val="FF0000"/>
              </a:solidFill>
            </a:ln>
          </p:spPr>
          <p:txBody>
            <a:bodyPr wrap="square" rtlCol="0">
              <a:spAutoFit/>
            </a:bodyPr>
            <a:lstStyle/>
            <a:p>
              <a:r>
                <a:rPr lang="en-US" dirty="0" smtClean="0">
                  <a:solidFill>
                    <a:srgbClr val="FF0000"/>
                  </a:solidFill>
                </a:rPr>
                <a:t>3</a:t>
              </a:r>
              <a:r>
                <a:rPr lang="en-US" baseline="30000" dirty="0" smtClean="0">
                  <a:solidFill>
                    <a:srgbClr val="FF0000"/>
                  </a:solidFill>
                </a:rPr>
                <a:t>rd</a:t>
              </a:r>
              <a:r>
                <a:rPr lang="en-US" dirty="0" smtClean="0">
                  <a:solidFill>
                    <a:srgbClr val="FF0000"/>
                  </a:solidFill>
                </a:rPr>
                <a:t> frame</a:t>
              </a:r>
              <a:endParaRPr lang="en-US" dirty="0">
                <a:solidFill>
                  <a:srgbClr val="FF0000"/>
                </a:solidFill>
              </a:endParaRPr>
            </a:p>
          </p:txBody>
        </p:sp>
        <p:sp>
          <p:nvSpPr>
            <p:cNvPr id="19" name="TextBox 18"/>
            <p:cNvSpPr txBox="1"/>
            <p:nvPr/>
          </p:nvSpPr>
          <p:spPr>
            <a:xfrm>
              <a:off x="762000" y="4970207"/>
              <a:ext cx="1371600" cy="369332"/>
            </a:xfrm>
            <a:prstGeom prst="rect">
              <a:avLst/>
            </a:prstGeom>
            <a:noFill/>
          </p:spPr>
          <p:txBody>
            <a:bodyPr wrap="square" rtlCol="0">
              <a:spAutoFit/>
            </a:bodyPr>
            <a:lstStyle/>
            <a:p>
              <a:r>
                <a:rPr lang="en-US" dirty="0" smtClean="0"/>
                <a:t>temp  ---- 2</a:t>
              </a:r>
            </a:p>
          </p:txBody>
        </p:sp>
      </p:grpSp>
      <p:sp>
        <p:nvSpPr>
          <p:cNvPr id="38" name="Freeform 37"/>
          <p:cNvSpPr/>
          <p:nvPr/>
        </p:nvSpPr>
        <p:spPr>
          <a:xfrm>
            <a:off x="3581400" y="2563644"/>
            <a:ext cx="1299411" cy="789433"/>
          </a:xfrm>
          <a:custGeom>
            <a:avLst/>
            <a:gdLst>
              <a:gd name="connsiteX0" fmla="*/ 1299411 w 1299411"/>
              <a:gd name="connsiteY0" fmla="*/ 231167 h 789433"/>
              <a:gd name="connsiteX1" fmla="*/ 519764 w 1299411"/>
              <a:gd name="connsiteY1" fmla="*/ 29037 h 789433"/>
              <a:gd name="connsiteX2" fmla="*/ 0 w 1299411"/>
              <a:gd name="connsiteY2" fmla="*/ 789433 h 789433"/>
            </a:gdLst>
            <a:ahLst/>
            <a:cxnLst>
              <a:cxn ang="0">
                <a:pos x="connsiteX0" y="connsiteY0"/>
              </a:cxn>
              <a:cxn ang="0">
                <a:pos x="connsiteX1" y="connsiteY1"/>
              </a:cxn>
              <a:cxn ang="0">
                <a:pos x="connsiteX2" y="connsiteY2"/>
              </a:cxn>
            </a:cxnLst>
            <a:rect l="l" t="t" r="r" b="b"/>
            <a:pathLst>
              <a:path w="1299411" h="789433">
                <a:moveTo>
                  <a:pt x="1299411" y="231167"/>
                </a:moveTo>
                <a:cubicBezTo>
                  <a:pt x="1017871" y="83580"/>
                  <a:pt x="736332" y="-64007"/>
                  <a:pt x="519764" y="29037"/>
                </a:cubicBezTo>
                <a:cubicBezTo>
                  <a:pt x="303195" y="122081"/>
                  <a:pt x="151597" y="455757"/>
                  <a:pt x="0" y="789433"/>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3390900" y="2143522"/>
            <a:ext cx="1302619" cy="369332"/>
          </a:xfrm>
          <a:prstGeom prst="rect">
            <a:avLst/>
          </a:prstGeom>
          <a:noFill/>
        </p:spPr>
        <p:txBody>
          <a:bodyPr wrap="square" rtlCol="0">
            <a:spAutoFit/>
          </a:bodyPr>
          <a:lstStyle/>
          <a:p>
            <a:r>
              <a:rPr lang="en-US" dirty="0" smtClean="0"/>
              <a:t>return 2</a:t>
            </a:r>
            <a:endParaRPr lang="en-US" dirty="0"/>
          </a:p>
        </p:txBody>
      </p:sp>
    </p:spTree>
    <p:extLst>
      <p:ext uri="{BB962C8B-B14F-4D97-AF65-F5344CB8AC3E}">
        <p14:creationId xmlns:p14="http://schemas.microsoft.com/office/powerpoint/2010/main" val="35938457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Illustration of Recursive </a:t>
            </a:r>
            <a:r>
              <a:rPr lang="en-US" dirty="0" err="1" smtClean="0"/>
              <a:t>rfact</a:t>
            </a:r>
            <a:r>
              <a:rPr lang="en-US" dirty="0" smtClean="0"/>
              <a:t> call stack</a:t>
            </a:r>
            <a:endParaRPr lang="en-US" dirty="0"/>
          </a:p>
        </p:txBody>
      </p:sp>
      <p:sp>
        <p:nvSpPr>
          <p:cNvPr id="6" name="TextBox 5"/>
          <p:cNvSpPr txBox="1"/>
          <p:nvPr/>
        </p:nvSpPr>
        <p:spPr>
          <a:xfrm>
            <a:off x="419100" y="1784866"/>
            <a:ext cx="685800" cy="369332"/>
          </a:xfrm>
          <a:prstGeom prst="rect">
            <a:avLst/>
          </a:prstGeom>
          <a:noFill/>
          <a:ln>
            <a:solidFill>
              <a:srgbClr val="FF0000"/>
            </a:solidFill>
          </a:ln>
        </p:spPr>
        <p:txBody>
          <a:bodyPr wrap="square" rtlCol="0">
            <a:spAutoFit/>
          </a:bodyPr>
          <a:lstStyle/>
          <a:p>
            <a:r>
              <a:rPr lang="en-US" dirty="0" smtClean="0">
                <a:solidFill>
                  <a:srgbClr val="FF0000"/>
                </a:solidFill>
              </a:rPr>
              <a:t>main</a:t>
            </a:r>
            <a:endParaRPr lang="en-US" dirty="0">
              <a:solidFill>
                <a:srgbClr val="FF0000"/>
              </a:solidFill>
            </a:endParaRPr>
          </a:p>
        </p:txBody>
      </p:sp>
      <p:grpSp>
        <p:nvGrpSpPr>
          <p:cNvPr id="9" name="Group 8"/>
          <p:cNvGrpSpPr/>
          <p:nvPr/>
        </p:nvGrpSpPr>
        <p:grpSpPr>
          <a:xfrm>
            <a:off x="762000" y="3886200"/>
            <a:ext cx="1371600" cy="2274332"/>
            <a:chOff x="762000" y="3886200"/>
            <a:chExt cx="1371600" cy="2274332"/>
          </a:xfrm>
        </p:grpSpPr>
        <p:sp>
          <p:nvSpPr>
            <p:cNvPr id="4" name="Rectangle 3"/>
            <p:cNvSpPr/>
            <p:nvPr/>
          </p:nvSpPr>
          <p:spPr>
            <a:xfrm>
              <a:off x="762000" y="3886200"/>
              <a:ext cx="1371600" cy="1676400"/>
            </a:xfrm>
            <a:prstGeom prst="rect">
              <a:avLst/>
            </a:prstGeom>
            <a:noFill/>
            <a:ln w="2857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83381" y="4443663"/>
              <a:ext cx="990600" cy="369332"/>
            </a:xfrm>
            <a:prstGeom prst="rect">
              <a:avLst/>
            </a:prstGeom>
            <a:noFill/>
          </p:spPr>
          <p:txBody>
            <a:bodyPr wrap="square" rtlCol="0">
              <a:spAutoFit/>
            </a:bodyPr>
            <a:lstStyle/>
            <a:p>
              <a:r>
                <a:rPr lang="en-US" dirty="0" smtClean="0"/>
                <a:t>k ---- 4</a:t>
              </a:r>
            </a:p>
          </p:txBody>
        </p:sp>
        <p:sp>
          <p:nvSpPr>
            <p:cNvPr id="7" name="TextBox 6"/>
            <p:cNvSpPr txBox="1"/>
            <p:nvPr/>
          </p:nvSpPr>
          <p:spPr>
            <a:xfrm>
              <a:off x="914400" y="5791200"/>
              <a:ext cx="1143000" cy="369332"/>
            </a:xfrm>
            <a:prstGeom prst="rect">
              <a:avLst/>
            </a:prstGeom>
            <a:noFill/>
            <a:ln>
              <a:solidFill>
                <a:srgbClr val="FF0000"/>
              </a:solidFill>
            </a:ln>
          </p:spPr>
          <p:txBody>
            <a:bodyPr wrap="square" rtlCol="0">
              <a:spAutoFit/>
            </a:bodyPr>
            <a:lstStyle/>
            <a:p>
              <a:r>
                <a:rPr lang="en-US" dirty="0" smtClean="0">
                  <a:solidFill>
                    <a:srgbClr val="FF0000"/>
                  </a:solidFill>
                </a:rPr>
                <a:t>1</a:t>
              </a:r>
              <a:r>
                <a:rPr lang="en-US" baseline="30000" dirty="0" smtClean="0">
                  <a:solidFill>
                    <a:srgbClr val="FF0000"/>
                  </a:solidFill>
                </a:rPr>
                <a:t>st</a:t>
              </a:r>
              <a:r>
                <a:rPr lang="en-US" dirty="0" smtClean="0">
                  <a:solidFill>
                    <a:srgbClr val="FF0000"/>
                  </a:solidFill>
                </a:rPr>
                <a:t> frame</a:t>
              </a:r>
              <a:endParaRPr lang="en-US" dirty="0">
                <a:solidFill>
                  <a:srgbClr val="FF0000"/>
                </a:solidFill>
              </a:endParaRPr>
            </a:p>
          </p:txBody>
        </p:sp>
        <p:sp>
          <p:nvSpPr>
            <p:cNvPr id="8" name="TextBox 7"/>
            <p:cNvSpPr txBox="1"/>
            <p:nvPr/>
          </p:nvSpPr>
          <p:spPr>
            <a:xfrm>
              <a:off x="762000" y="4970207"/>
              <a:ext cx="1371600" cy="369332"/>
            </a:xfrm>
            <a:prstGeom prst="rect">
              <a:avLst/>
            </a:prstGeom>
            <a:noFill/>
          </p:spPr>
          <p:txBody>
            <a:bodyPr wrap="square" rtlCol="0">
              <a:spAutoFit/>
            </a:bodyPr>
            <a:lstStyle/>
            <a:p>
              <a:r>
                <a:rPr lang="en-US" dirty="0" smtClean="0"/>
                <a:t>temp  ---- ?</a:t>
              </a:r>
            </a:p>
          </p:txBody>
        </p:sp>
      </p:grpSp>
      <p:grpSp>
        <p:nvGrpSpPr>
          <p:cNvPr id="10" name="Group 9"/>
          <p:cNvGrpSpPr/>
          <p:nvPr/>
        </p:nvGrpSpPr>
        <p:grpSpPr>
          <a:xfrm>
            <a:off x="2667000" y="3364468"/>
            <a:ext cx="1371600" cy="2274332"/>
            <a:chOff x="762000" y="3886200"/>
            <a:chExt cx="1371600" cy="2274332"/>
          </a:xfrm>
        </p:grpSpPr>
        <p:sp>
          <p:nvSpPr>
            <p:cNvPr id="11" name="Rectangle 10"/>
            <p:cNvSpPr/>
            <p:nvPr/>
          </p:nvSpPr>
          <p:spPr>
            <a:xfrm>
              <a:off x="762000" y="3886200"/>
              <a:ext cx="1371600" cy="1676400"/>
            </a:xfrm>
            <a:prstGeom prst="rect">
              <a:avLst/>
            </a:prstGeom>
            <a:noFill/>
            <a:ln w="2857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83381" y="4443663"/>
              <a:ext cx="990600" cy="369332"/>
            </a:xfrm>
            <a:prstGeom prst="rect">
              <a:avLst/>
            </a:prstGeom>
            <a:noFill/>
          </p:spPr>
          <p:txBody>
            <a:bodyPr wrap="square" rtlCol="0">
              <a:spAutoFit/>
            </a:bodyPr>
            <a:lstStyle/>
            <a:p>
              <a:r>
                <a:rPr lang="en-US" dirty="0" smtClean="0"/>
                <a:t>k ---- 3</a:t>
              </a:r>
            </a:p>
          </p:txBody>
        </p:sp>
        <p:sp>
          <p:nvSpPr>
            <p:cNvPr id="13" name="TextBox 12"/>
            <p:cNvSpPr txBox="1"/>
            <p:nvPr/>
          </p:nvSpPr>
          <p:spPr>
            <a:xfrm>
              <a:off x="914400" y="5791200"/>
              <a:ext cx="1143000" cy="369332"/>
            </a:xfrm>
            <a:prstGeom prst="rect">
              <a:avLst/>
            </a:prstGeom>
            <a:noFill/>
            <a:ln>
              <a:solidFill>
                <a:srgbClr val="FF0000"/>
              </a:solidFill>
            </a:ln>
          </p:spPr>
          <p:txBody>
            <a:bodyPr wrap="square" rtlCol="0">
              <a:spAutoFit/>
            </a:bodyPr>
            <a:lstStyle/>
            <a:p>
              <a:r>
                <a:rPr lang="en-US" dirty="0" smtClean="0">
                  <a:solidFill>
                    <a:srgbClr val="FF0000"/>
                  </a:solidFill>
                </a:rPr>
                <a:t>2</a:t>
              </a:r>
              <a:r>
                <a:rPr lang="en-US" baseline="30000" dirty="0" smtClean="0">
                  <a:solidFill>
                    <a:srgbClr val="FF0000"/>
                  </a:solidFill>
                </a:rPr>
                <a:t>nd</a:t>
              </a:r>
              <a:r>
                <a:rPr lang="en-US" dirty="0" smtClean="0">
                  <a:solidFill>
                    <a:srgbClr val="FF0000"/>
                  </a:solidFill>
                </a:rPr>
                <a:t> frame</a:t>
              </a:r>
              <a:endParaRPr lang="en-US" dirty="0">
                <a:solidFill>
                  <a:srgbClr val="FF0000"/>
                </a:solidFill>
              </a:endParaRPr>
            </a:p>
          </p:txBody>
        </p:sp>
        <p:sp>
          <p:nvSpPr>
            <p:cNvPr id="14" name="TextBox 13"/>
            <p:cNvSpPr txBox="1"/>
            <p:nvPr/>
          </p:nvSpPr>
          <p:spPr>
            <a:xfrm>
              <a:off x="762000" y="4970207"/>
              <a:ext cx="1371600" cy="369332"/>
            </a:xfrm>
            <a:prstGeom prst="rect">
              <a:avLst/>
            </a:prstGeom>
            <a:noFill/>
          </p:spPr>
          <p:txBody>
            <a:bodyPr wrap="square" rtlCol="0">
              <a:spAutoFit/>
            </a:bodyPr>
            <a:lstStyle/>
            <a:p>
              <a:r>
                <a:rPr lang="en-US" dirty="0" smtClean="0"/>
                <a:t>temp  ---- 6 </a:t>
              </a:r>
            </a:p>
          </p:txBody>
        </p:sp>
      </p:grpSp>
      <p:sp>
        <p:nvSpPr>
          <p:cNvPr id="39" name="Freeform 38"/>
          <p:cNvSpPr/>
          <p:nvPr/>
        </p:nvSpPr>
        <p:spPr>
          <a:xfrm>
            <a:off x="1588970" y="3096767"/>
            <a:ext cx="1299411" cy="789433"/>
          </a:xfrm>
          <a:custGeom>
            <a:avLst/>
            <a:gdLst>
              <a:gd name="connsiteX0" fmla="*/ 1299411 w 1299411"/>
              <a:gd name="connsiteY0" fmla="*/ 231167 h 789433"/>
              <a:gd name="connsiteX1" fmla="*/ 519764 w 1299411"/>
              <a:gd name="connsiteY1" fmla="*/ 29037 h 789433"/>
              <a:gd name="connsiteX2" fmla="*/ 0 w 1299411"/>
              <a:gd name="connsiteY2" fmla="*/ 789433 h 789433"/>
            </a:gdLst>
            <a:ahLst/>
            <a:cxnLst>
              <a:cxn ang="0">
                <a:pos x="connsiteX0" y="connsiteY0"/>
              </a:cxn>
              <a:cxn ang="0">
                <a:pos x="connsiteX1" y="connsiteY1"/>
              </a:cxn>
              <a:cxn ang="0">
                <a:pos x="connsiteX2" y="connsiteY2"/>
              </a:cxn>
            </a:cxnLst>
            <a:rect l="l" t="t" r="r" b="b"/>
            <a:pathLst>
              <a:path w="1299411" h="789433">
                <a:moveTo>
                  <a:pt x="1299411" y="231167"/>
                </a:moveTo>
                <a:cubicBezTo>
                  <a:pt x="1017871" y="83580"/>
                  <a:pt x="736332" y="-64007"/>
                  <a:pt x="519764" y="29037"/>
                </a:cubicBezTo>
                <a:cubicBezTo>
                  <a:pt x="303195" y="122081"/>
                  <a:pt x="151597" y="455757"/>
                  <a:pt x="0" y="789433"/>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523198" y="2707134"/>
            <a:ext cx="1302619" cy="369332"/>
          </a:xfrm>
          <a:prstGeom prst="rect">
            <a:avLst/>
          </a:prstGeom>
          <a:noFill/>
        </p:spPr>
        <p:txBody>
          <a:bodyPr wrap="square" rtlCol="0">
            <a:spAutoFit/>
          </a:bodyPr>
          <a:lstStyle/>
          <a:p>
            <a:r>
              <a:rPr lang="en-US" dirty="0" smtClean="0"/>
              <a:t>return 6</a:t>
            </a:r>
            <a:endParaRPr lang="en-US" dirty="0"/>
          </a:p>
        </p:txBody>
      </p:sp>
    </p:spTree>
    <p:extLst>
      <p:ext uri="{BB962C8B-B14F-4D97-AF65-F5344CB8AC3E}">
        <p14:creationId xmlns:p14="http://schemas.microsoft.com/office/powerpoint/2010/main" val="3593845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Recursion 1 (Week 4 Session 2)</a:t>
            </a:r>
            <a:endParaRPr lang="en-US" dirty="0"/>
          </a:p>
        </p:txBody>
      </p:sp>
      <p:sp>
        <p:nvSpPr>
          <p:cNvPr id="3" name="Content Placeholder 2"/>
          <p:cNvSpPr>
            <a:spLocks noGrp="1"/>
          </p:cNvSpPr>
          <p:nvPr>
            <p:ph idx="1"/>
          </p:nvPr>
        </p:nvSpPr>
        <p:spPr>
          <a:xfrm>
            <a:off x="457200" y="1219200"/>
            <a:ext cx="8229600" cy="4525963"/>
          </a:xfrm>
        </p:spPr>
        <p:txBody>
          <a:bodyPr>
            <a:noAutofit/>
          </a:bodyPr>
          <a:lstStyle/>
          <a:p>
            <a:r>
              <a:rPr lang="en-US" dirty="0" smtClean="0"/>
              <a:t>What is recursion?</a:t>
            </a:r>
          </a:p>
          <a:p>
            <a:r>
              <a:rPr lang="en-US" dirty="0" smtClean="0"/>
              <a:t>Common scenarios from our experience</a:t>
            </a:r>
          </a:p>
          <a:p>
            <a:r>
              <a:rPr lang="en-US" dirty="0" smtClean="0"/>
              <a:t>Structured problem solving using recursion </a:t>
            </a:r>
          </a:p>
          <a:p>
            <a:r>
              <a:rPr lang="en-US" dirty="0" smtClean="0"/>
              <a:t>Some simple examples</a:t>
            </a:r>
          </a:p>
          <a:p>
            <a:r>
              <a:rPr lang="en-US" dirty="0" smtClean="0"/>
              <a:t> Uses of recursion </a:t>
            </a:r>
          </a:p>
          <a:p>
            <a:r>
              <a:rPr lang="en-US" dirty="0" smtClean="0"/>
              <a:t>Example – recursive listing / searching in directory structure of he Linux OS</a:t>
            </a:r>
          </a:p>
          <a:p>
            <a:r>
              <a:rPr lang="en-US" dirty="0"/>
              <a:t>C</a:t>
            </a:r>
            <a:r>
              <a:rPr lang="en-US" dirty="0" smtClean="0"/>
              <a:t>ohort exercises </a:t>
            </a:r>
          </a:p>
        </p:txBody>
      </p:sp>
    </p:spTree>
    <p:extLst>
      <p:ext uri="{BB962C8B-B14F-4D97-AF65-F5344CB8AC3E}">
        <p14:creationId xmlns:p14="http://schemas.microsoft.com/office/powerpoint/2010/main" val="3347264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Illustration of Recursive </a:t>
            </a:r>
            <a:r>
              <a:rPr lang="en-US" dirty="0" err="1" smtClean="0"/>
              <a:t>rfact</a:t>
            </a:r>
            <a:r>
              <a:rPr lang="en-US" dirty="0" smtClean="0"/>
              <a:t> call stack</a:t>
            </a:r>
            <a:endParaRPr lang="en-US" dirty="0"/>
          </a:p>
        </p:txBody>
      </p:sp>
      <p:sp>
        <p:nvSpPr>
          <p:cNvPr id="6" name="TextBox 5"/>
          <p:cNvSpPr txBox="1"/>
          <p:nvPr/>
        </p:nvSpPr>
        <p:spPr>
          <a:xfrm>
            <a:off x="419100" y="1784866"/>
            <a:ext cx="685800" cy="369332"/>
          </a:xfrm>
          <a:prstGeom prst="rect">
            <a:avLst/>
          </a:prstGeom>
          <a:noFill/>
          <a:ln>
            <a:solidFill>
              <a:srgbClr val="FF0000"/>
            </a:solidFill>
          </a:ln>
        </p:spPr>
        <p:txBody>
          <a:bodyPr wrap="square" rtlCol="0">
            <a:spAutoFit/>
          </a:bodyPr>
          <a:lstStyle/>
          <a:p>
            <a:r>
              <a:rPr lang="en-US" dirty="0" smtClean="0">
                <a:solidFill>
                  <a:srgbClr val="FF0000"/>
                </a:solidFill>
              </a:rPr>
              <a:t>main</a:t>
            </a:r>
            <a:endParaRPr lang="en-US" dirty="0">
              <a:solidFill>
                <a:srgbClr val="FF0000"/>
              </a:solidFill>
            </a:endParaRPr>
          </a:p>
        </p:txBody>
      </p:sp>
      <p:grpSp>
        <p:nvGrpSpPr>
          <p:cNvPr id="9" name="Group 8"/>
          <p:cNvGrpSpPr/>
          <p:nvPr/>
        </p:nvGrpSpPr>
        <p:grpSpPr>
          <a:xfrm>
            <a:off x="762000" y="3886200"/>
            <a:ext cx="1371600" cy="2274332"/>
            <a:chOff x="762000" y="3886200"/>
            <a:chExt cx="1371600" cy="2274332"/>
          </a:xfrm>
        </p:grpSpPr>
        <p:sp>
          <p:nvSpPr>
            <p:cNvPr id="4" name="Rectangle 3"/>
            <p:cNvSpPr/>
            <p:nvPr/>
          </p:nvSpPr>
          <p:spPr>
            <a:xfrm>
              <a:off x="762000" y="3886200"/>
              <a:ext cx="1371600" cy="1676400"/>
            </a:xfrm>
            <a:prstGeom prst="rect">
              <a:avLst/>
            </a:prstGeom>
            <a:noFill/>
            <a:ln w="2857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83381" y="4443663"/>
              <a:ext cx="990600" cy="369332"/>
            </a:xfrm>
            <a:prstGeom prst="rect">
              <a:avLst/>
            </a:prstGeom>
            <a:noFill/>
          </p:spPr>
          <p:txBody>
            <a:bodyPr wrap="square" rtlCol="0">
              <a:spAutoFit/>
            </a:bodyPr>
            <a:lstStyle/>
            <a:p>
              <a:r>
                <a:rPr lang="en-US" dirty="0" smtClean="0"/>
                <a:t>k ---- 4</a:t>
              </a:r>
            </a:p>
          </p:txBody>
        </p:sp>
        <p:sp>
          <p:nvSpPr>
            <p:cNvPr id="7" name="TextBox 6"/>
            <p:cNvSpPr txBox="1"/>
            <p:nvPr/>
          </p:nvSpPr>
          <p:spPr>
            <a:xfrm>
              <a:off x="914400" y="5791200"/>
              <a:ext cx="1143000" cy="369332"/>
            </a:xfrm>
            <a:prstGeom prst="rect">
              <a:avLst/>
            </a:prstGeom>
            <a:noFill/>
            <a:ln>
              <a:solidFill>
                <a:srgbClr val="FF0000"/>
              </a:solidFill>
            </a:ln>
          </p:spPr>
          <p:txBody>
            <a:bodyPr wrap="square" rtlCol="0">
              <a:spAutoFit/>
            </a:bodyPr>
            <a:lstStyle/>
            <a:p>
              <a:r>
                <a:rPr lang="en-US" dirty="0" smtClean="0">
                  <a:solidFill>
                    <a:srgbClr val="FF0000"/>
                  </a:solidFill>
                </a:rPr>
                <a:t>1</a:t>
              </a:r>
              <a:r>
                <a:rPr lang="en-US" baseline="30000" dirty="0" smtClean="0">
                  <a:solidFill>
                    <a:srgbClr val="FF0000"/>
                  </a:solidFill>
                </a:rPr>
                <a:t>st</a:t>
              </a:r>
              <a:r>
                <a:rPr lang="en-US" dirty="0" smtClean="0">
                  <a:solidFill>
                    <a:srgbClr val="FF0000"/>
                  </a:solidFill>
                </a:rPr>
                <a:t> frame</a:t>
              </a:r>
              <a:endParaRPr lang="en-US" dirty="0">
                <a:solidFill>
                  <a:srgbClr val="FF0000"/>
                </a:solidFill>
              </a:endParaRPr>
            </a:p>
          </p:txBody>
        </p:sp>
        <p:sp>
          <p:nvSpPr>
            <p:cNvPr id="8" name="TextBox 7"/>
            <p:cNvSpPr txBox="1"/>
            <p:nvPr/>
          </p:nvSpPr>
          <p:spPr>
            <a:xfrm>
              <a:off x="762000" y="4970207"/>
              <a:ext cx="1371600" cy="369332"/>
            </a:xfrm>
            <a:prstGeom prst="rect">
              <a:avLst/>
            </a:prstGeom>
            <a:noFill/>
          </p:spPr>
          <p:txBody>
            <a:bodyPr wrap="square" rtlCol="0">
              <a:spAutoFit/>
            </a:bodyPr>
            <a:lstStyle/>
            <a:p>
              <a:r>
                <a:rPr lang="en-US" dirty="0" smtClean="0"/>
                <a:t>temp  ---- 24</a:t>
              </a:r>
            </a:p>
          </p:txBody>
        </p:sp>
      </p:grpSp>
      <p:sp>
        <p:nvSpPr>
          <p:cNvPr id="40" name="Freeform 39"/>
          <p:cNvSpPr/>
          <p:nvPr/>
        </p:nvSpPr>
        <p:spPr>
          <a:xfrm>
            <a:off x="914400" y="2175309"/>
            <a:ext cx="423755" cy="1713297"/>
          </a:xfrm>
          <a:custGeom>
            <a:avLst/>
            <a:gdLst>
              <a:gd name="connsiteX0" fmla="*/ 0 w 423755"/>
              <a:gd name="connsiteY0" fmla="*/ 1713297 h 1713297"/>
              <a:gd name="connsiteX1" fmla="*/ 423512 w 423755"/>
              <a:gd name="connsiteY1" fmla="*/ 991403 h 1713297"/>
              <a:gd name="connsiteX2" fmla="*/ 48126 w 423755"/>
              <a:gd name="connsiteY2" fmla="*/ 0 h 1713297"/>
            </a:gdLst>
            <a:ahLst/>
            <a:cxnLst>
              <a:cxn ang="0">
                <a:pos x="connsiteX0" y="connsiteY0"/>
              </a:cxn>
              <a:cxn ang="0">
                <a:pos x="connsiteX1" y="connsiteY1"/>
              </a:cxn>
              <a:cxn ang="0">
                <a:pos x="connsiteX2" y="connsiteY2"/>
              </a:cxn>
            </a:cxnLst>
            <a:rect l="l" t="t" r="r" b="b"/>
            <a:pathLst>
              <a:path w="423755" h="1713297">
                <a:moveTo>
                  <a:pt x="0" y="1713297"/>
                </a:moveTo>
                <a:cubicBezTo>
                  <a:pt x="207745" y="1495124"/>
                  <a:pt x="415491" y="1276952"/>
                  <a:pt x="423512" y="991403"/>
                </a:cubicBezTo>
                <a:cubicBezTo>
                  <a:pt x="431533" y="705854"/>
                  <a:pt x="239829" y="352927"/>
                  <a:pt x="48126"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600200" y="2847291"/>
            <a:ext cx="1302619" cy="369332"/>
          </a:xfrm>
          <a:prstGeom prst="rect">
            <a:avLst/>
          </a:prstGeom>
          <a:noFill/>
        </p:spPr>
        <p:txBody>
          <a:bodyPr wrap="square" rtlCol="0">
            <a:spAutoFit/>
          </a:bodyPr>
          <a:lstStyle/>
          <a:p>
            <a:r>
              <a:rPr lang="en-US" dirty="0" smtClean="0"/>
              <a:t>return 24</a:t>
            </a:r>
            <a:endParaRPr lang="en-US" dirty="0"/>
          </a:p>
        </p:txBody>
      </p:sp>
    </p:spTree>
    <p:extLst>
      <p:ext uri="{BB962C8B-B14F-4D97-AF65-F5344CB8AC3E}">
        <p14:creationId xmlns:p14="http://schemas.microsoft.com/office/powerpoint/2010/main" val="35938457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Illustration of Recursive </a:t>
            </a:r>
            <a:r>
              <a:rPr lang="en-US" dirty="0" err="1" smtClean="0"/>
              <a:t>rfact</a:t>
            </a:r>
            <a:r>
              <a:rPr lang="en-US" dirty="0" smtClean="0"/>
              <a:t> call stack</a:t>
            </a:r>
            <a:endParaRPr lang="en-US" dirty="0"/>
          </a:p>
        </p:txBody>
      </p:sp>
      <p:sp>
        <p:nvSpPr>
          <p:cNvPr id="6" name="TextBox 5"/>
          <p:cNvSpPr txBox="1"/>
          <p:nvPr/>
        </p:nvSpPr>
        <p:spPr>
          <a:xfrm>
            <a:off x="419100" y="1784866"/>
            <a:ext cx="685800" cy="369332"/>
          </a:xfrm>
          <a:prstGeom prst="rect">
            <a:avLst/>
          </a:prstGeom>
          <a:noFill/>
          <a:ln>
            <a:solidFill>
              <a:srgbClr val="FF0000"/>
            </a:solidFill>
          </a:ln>
        </p:spPr>
        <p:txBody>
          <a:bodyPr wrap="square" rtlCol="0">
            <a:spAutoFit/>
          </a:bodyPr>
          <a:lstStyle/>
          <a:p>
            <a:r>
              <a:rPr lang="en-US" dirty="0" smtClean="0">
                <a:solidFill>
                  <a:srgbClr val="FF0000"/>
                </a:solidFill>
              </a:rPr>
              <a:t>main</a:t>
            </a:r>
            <a:endParaRPr lang="en-US" dirty="0">
              <a:solidFill>
                <a:srgbClr val="FF0000"/>
              </a:solidFill>
            </a:endParaRPr>
          </a:p>
        </p:txBody>
      </p:sp>
      <p:sp>
        <p:nvSpPr>
          <p:cNvPr id="41" name="TextBox 40"/>
          <p:cNvSpPr txBox="1"/>
          <p:nvPr/>
        </p:nvSpPr>
        <p:spPr>
          <a:xfrm>
            <a:off x="2057400" y="1763829"/>
            <a:ext cx="1524000" cy="369332"/>
          </a:xfrm>
          <a:prstGeom prst="rect">
            <a:avLst/>
          </a:prstGeom>
          <a:noFill/>
        </p:spPr>
        <p:txBody>
          <a:bodyPr wrap="square" rtlCol="0">
            <a:spAutoFit/>
          </a:bodyPr>
          <a:lstStyle/>
          <a:p>
            <a:r>
              <a:rPr lang="en-US" dirty="0" smtClean="0"/>
              <a:t>Answer = 24</a:t>
            </a:r>
            <a:endParaRPr lang="en-US" dirty="0"/>
          </a:p>
        </p:txBody>
      </p:sp>
    </p:spTree>
    <p:extLst>
      <p:ext uri="{BB962C8B-B14F-4D97-AF65-F5344CB8AC3E}">
        <p14:creationId xmlns:p14="http://schemas.microsoft.com/office/powerpoint/2010/main" val="35938457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096000" cy="650507"/>
          </a:xfrm>
        </p:spPr>
        <p:txBody>
          <a:bodyPr>
            <a:normAutofit/>
          </a:bodyPr>
          <a:lstStyle/>
          <a:p>
            <a:r>
              <a:rPr lang="en-US" sz="3200" dirty="0" smtClean="0"/>
              <a:t>Fibonacci - revisited</a:t>
            </a:r>
            <a:endParaRPr lang="en-US" sz="3200" dirty="0"/>
          </a:p>
        </p:txBody>
      </p:sp>
      <p:sp>
        <p:nvSpPr>
          <p:cNvPr id="3" name="Content Placeholder 2"/>
          <p:cNvSpPr>
            <a:spLocks noGrp="1"/>
          </p:cNvSpPr>
          <p:nvPr>
            <p:ph idx="1"/>
          </p:nvPr>
        </p:nvSpPr>
        <p:spPr>
          <a:xfrm>
            <a:off x="990600" y="762000"/>
            <a:ext cx="7162800" cy="6096000"/>
          </a:xfrm>
        </p:spPr>
        <p:txBody>
          <a:bodyPr>
            <a:normAutofit/>
          </a:bodyPr>
          <a:lstStyle/>
          <a:p>
            <a:pPr marL="0" indent="0">
              <a:buNone/>
            </a:pPr>
            <a:r>
              <a:rPr lang="en-US" dirty="0" smtClean="0"/>
              <a:t>	public </a:t>
            </a:r>
            <a:r>
              <a:rPr lang="en-US" dirty="0"/>
              <a:t>static </a:t>
            </a:r>
            <a:r>
              <a:rPr lang="en-US" dirty="0" err="1" smtClean="0"/>
              <a:t>int</a:t>
            </a:r>
            <a:r>
              <a:rPr lang="en-US" dirty="0" smtClean="0"/>
              <a:t> </a:t>
            </a:r>
            <a:r>
              <a:rPr lang="en-US" dirty="0" err="1" smtClean="0"/>
              <a:t>ifib</a:t>
            </a:r>
            <a:r>
              <a:rPr lang="en-US" dirty="0" smtClean="0"/>
              <a:t>( </a:t>
            </a:r>
            <a:r>
              <a:rPr lang="en-US" dirty="0" err="1" smtClean="0"/>
              <a:t>int</a:t>
            </a:r>
            <a:r>
              <a:rPr lang="en-US" dirty="0" smtClean="0"/>
              <a:t> n) {  </a:t>
            </a:r>
            <a:r>
              <a:rPr lang="en-US" dirty="0"/>
              <a:t/>
            </a:r>
            <a:br>
              <a:rPr lang="en-US" dirty="0"/>
            </a:br>
            <a:r>
              <a:rPr lang="en-US" dirty="0" smtClean="0"/>
              <a:t>		</a:t>
            </a:r>
            <a:r>
              <a:rPr lang="en-US" dirty="0" err="1" smtClean="0"/>
              <a:t>int</a:t>
            </a:r>
            <a:r>
              <a:rPr lang="en-US" dirty="0" smtClean="0"/>
              <a:t> </a:t>
            </a:r>
            <a:r>
              <a:rPr lang="en-US" dirty="0"/>
              <a:t>f1=0;</a:t>
            </a:r>
            <a:br>
              <a:rPr lang="en-US" dirty="0"/>
            </a:br>
            <a:r>
              <a:rPr lang="en-US" dirty="0" smtClean="0"/>
              <a:t>		</a:t>
            </a:r>
            <a:r>
              <a:rPr lang="en-US" dirty="0" err="1" smtClean="0"/>
              <a:t>int</a:t>
            </a:r>
            <a:r>
              <a:rPr lang="en-US" dirty="0" smtClean="0"/>
              <a:t> </a:t>
            </a:r>
            <a:r>
              <a:rPr lang="en-US" dirty="0"/>
              <a:t>f2=1</a:t>
            </a:r>
            <a:r>
              <a:rPr lang="en-US" dirty="0" smtClean="0"/>
              <a:t>;</a:t>
            </a:r>
          </a:p>
          <a:p>
            <a:pPr marL="0" indent="0">
              <a:buNone/>
            </a:pPr>
            <a:r>
              <a:rPr lang="en-US" dirty="0"/>
              <a:t> </a:t>
            </a:r>
            <a:r>
              <a:rPr lang="en-US" dirty="0" smtClean="0"/>
              <a:t>                   </a:t>
            </a:r>
            <a:r>
              <a:rPr lang="en-US" dirty="0" err="1" smtClean="0"/>
              <a:t>int</a:t>
            </a:r>
            <a:r>
              <a:rPr lang="en-US" dirty="0" smtClean="0"/>
              <a:t> result = 0; </a:t>
            </a:r>
            <a:r>
              <a:rPr lang="en-US" dirty="0"/>
              <a:t/>
            </a:r>
            <a:br>
              <a:rPr lang="en-US" dirty="0"/>
            </a:br>
            <a:r>
              <a:rPr lang="en-US" dirty="0" smtClean="0"/>
              <a:t>		for ( </a:t>
            </a:r>
            <a:r>
              <a:rPr lang="en-US" dirty="0" err="1" smtClean="0"/>
              <a:t>int</a:t>
            </a:r>
            <a:r>
              <a:rPr lang="en-US" dirty="0" smtClean="0"/>
              <a:t> </a:t>
            </a:r>
            <a:r>
              <a:rPr lang="en-US" dirty="0" err="1" smtClean="0"/>
              <a:t>i</a:t>
            </a:r>
            <a:r>
              <a:rPr lang="en-US" dirty="0" smtClean="0"/>
              <a:t> = 2; </a:t>
            </a:r>
            <a:r>
              <a:rPr lang="en-US" dirty="0" err="1" smtClean="0"/>
              <a:t>i</a:t>
            </a:r>
            <a:r>
              <a:rPr lang="en-US" dirty="0" smtClean="0"/>
              <a:t> &lt;= n;  </a:t>
            </a:r>
            <a:r>
              <a:rPr lang="en-US" dirty="0" err="1" smtClean="0"/>
              <a:t>i</a:t>
            </a:r>
            <a:r>
              <a:rPr lang="en-US" dirty="0"/>
              <a:t>++){</a:t>
            </a:r>
            <a:br>
              <a:rPr lang="en-US" dirty="0"/>
            </a:br>
            <a:r>
              <a:rPr lang="en-US" dirty="0" smtClean="0"/>
              <a:t>			result = </a:t>
            </a:r>
            <a:r>
              <a:rPr lang="en-US" dirty="0"/>
              <a:t>f1+f2;</a:t>
            </a:r>
            <a:br>
              <a:rPr lang="en-US" dirty="0"/>
            </a:br>
            <a:r>
              <a:rPr lang="en-US" dirty="0" smtClean="0"/>
              <a:t>			f1=f2</a:t>
            </a:r>
            <a:r>
              <a:rPr lang="en-US" dirty="0"/>
              <a:t>;</a:t>
            </a:r>
            <a:br>
              <a:rPr lang="en-US" dirty="0"/>
            </a:br>
            <a:r>
              <a:rPr lang="en-US" dirty="0" smtClean="0"/>
              <a:t>			f2=result;</a:t>
            </a:r>
            <a:r>
              <a:rPr lang="en-US" dirty="0"/>
              <a:t/>
            </a:r>
            <a:br>
              <a:rPr lang="en-US" dirty="0"/>
            </a:br>
            <a:r>
              <a:rPr lang="en-US" dirty="0" smtClean="0"/>
              <a:t>		} </a:t>
            </a:r>
            <a:r>
              <a:rPr lang="en-US" dirty="0"/>
              <a:t/>
            </a:r>
            <a:br>
              <a:rPr lang="en-US" dirty="0"/>
            </a:br>
            <a:r>
              <a:rPr lang="en-US" dirty="0" smtClean="0"/>
              <a:t>		return result;</a:t>
            </a:r>
            <a:r>
              <a:rPr lang="en-US" dirty="0"/>
              <a:t/>
            </a:r>
            <a:br>
              <a:rPr lang="en-US" dirty="0"/>
            </a:br>
            <a:r>
              <a:rPr lang="en-US" dirty="0" smtClean="0"/>
              <a:t>	}</a:t>
            </a:r>
            <a:r>
              <a:rPr lang="en-US" dirty="0"/>
              <a:t/>
            </a:r>
            <a:br>
              <a:rPr lang="en-US" dirty="0"/>
            </a:br>
            <a:endParaRPr lang="en-US" dirty="0"/>
          </a:p>
          <a:p>
            <a:pPr marL="0" indent="0">
              <a:buNone/>
            </a:pPr>
            <a:endParaRPr lang="en-US" dirty="0"/>
          </a:p>
        </p:txBody>
      </p:sp>
      <p:sp>
        <p:nvSpPr>
          <p:cNvPr id="4" name="TextBox 3"/>
          <p:cNvSpPr txBox="1"/>
          <p:nvPr/>
        </p:nvSpPr>
        <p:spPr>
          <a:xfrm>
            <a:off x="7010400" y="211574"/>
            <a:ext cx="1828800" cy="369332"/>
          </a:xfrm>
          <a:prstGeom prst="rect">
            <a:avLst/>
          </a:prstGeom>
          <a:noFill/>
          <a:ln w="28575">
            <a:solidFill>
              <a:srgbClr val="FF0000"/>
            </a:solidFill>
          </a:ln>
        </p:spPr>
        <p:txBody>
          <a:bodyPr wrap="square" rtlCol="0">
            <a:spAutoFit/>
          </a:bodyPr>
          <a:lstStyle/>
          <a:p>
            <a:r>
              <a:rPr lang="en-US" dirty="0" smtClean="0">
                <a:solidFill>
                  <a:srgbClr val="FF0000"/>
                </a:solidFill>
              </a:rPr>
              <a:t>Assuming n &gt; 2</a:t>
            </a:r>
            <a:endParaRPr lang="en-US" dirty="0">
              <a:solidFill>
                <a:srgbClr val="FF0000"/>
              </a:solidFill>
            </a:endParaRPr>
          </a:p>
        </p:txBody>
      </p:sp>
      <p:sp>
        <p:nvSpPr>
          <p:cNvPr id="6" name="Freeform 5"/>
          <p:cNvSpPr/>
          <p:nvPr/>
        </p:nvSpPr>
        <p:spPr>
          <a:xfrm>
            <a:off x="6096000" y="606392"/>
            <a:ext cx="1810859" cy="423511"/>
          </a:xfrm>
          <a:custGeom>
            <a:avLst/>
            <a:gdLst>
              <a:gd name="connsiteX0" fmla="*/ 914400 w 967044"/>
              <a:gd name="connsiteY0" fmla="*/ 0 h 847023"/>
              <a:gd name="connsiteX1" fmla="*/ 866273 w 967044"/>
              <a:gd name="connsiteY1" fmla="*/ 577515 h 847023"/>
              <a:gd name="connsiteX2" fmla="*/ 0 w 967044"/>
              <a:gd name="connsiteY2" fmla="*/ 847023 h 847023"/>
            </a:gdLst>
            <a:ahLst/>
            <a:cxnLst>
              <a:cxn ang="0">
                <a:pos x="connsiteX0" y="connsiteY0"/>
              </a:cxn>
              <a:cxn ang="0">
                <a:pos x="connsiteX1" y="connsiteY1"/>
              </a:cxn>
              <a:cxn ang="0">
                <a:pos x="connsiteX2" y="connsiteY2"/>
              </a:cxn>
            </a:cxnLst>
            <a:rect l="l" t="t" r="r" b="b"/>
            <a:pathLst>
              <a:path w="967044" h="847023">
                <a:moveTo>
                  <a:pt x="914400" y="0"/>
                </a:moveTo>
                <a:cubicBezTo>
                  <a:pt x="966536" y="218172"/>
                  <a:pt x="1018673" y="436345"/>
                  <a:pt x="866273" y="577515"/>
                </a:cubicBezTo>
                <a:cubicBezTo>
                  <a:pt x="713873" y="718685"/>
                  <a:pt x="356936" y="782854"/>
                  <a:pt x="0" y="847023"/>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49334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Fibonacci</a:t>
            </a:r>
            <a:endParaRPr lang="en-US" dirty="0"/>
          </a:p>
        </p:txBody>
      </p:sp>
      <p:sp>
        <p:nvSpPr>
          <p:cNvPr id="3" name="Content Placeholder 2"/>
          <p:cNvSpPr>
            <a:spLocks noGrp="1"/>
          </p:cNvSpPr>
          <p:nvPr>
            <p:ph idx="1"/>
          </p:nvPr>
        </p:nvSpPr>
        <p:spPr/>
        <p:txBody>
          <a:bodyPr/>
          <a:lstStyle/>
          <a:p>
            <a:pPr marL="0" indent="0">
              <a:buNone/>
            </a:pPr>
            <a:r>
              <a:rPr lang="en-US" dirty="0" smtClean="0"/>
              <a:t>public static </a:t>
            </a:r>
            <a:r>
              <a:rPr lang="en-US" dirty="0" err="1" smtClean="0"/>
              <a:t>int</a:t>
            </a:r>
            <a:r>
              <a:rPr lang="en-US" dirty="0" smtClean="0"/>
              <a:t> </a:t>
            </a:r>
            <a:r>
              <a:rPr lang="en-US" dirty="0" err="1" smtClean="0"/>
              <a:t>rfib</a:t>
            </a:r>
            <a:r>
              <a:rPr lang="en-US" dirty="0" smtClean="0"/>
              <a:t> (</a:t>
            </a:r>
            <a:r>
              <a:rPr lang="en-US" dirty="0" err="1" smtClean="0"/>
              <a:t>int</a:t>
            </a:r>
            <a:r>
              <a:rPr lang="en-US" dirty="0" smtClean="0"/>
              <a:t> k)</a:t>
            </a:r>
          </a:p>
          <a:p>
            <a:pPr marL="0" indent="0">
              <a:buNone/>
            </a:pPr>
            <a:r>
              <a:rPr lang="en-US" dirty="0"/>
              <a:t> </a:t>
            </a:r>
            <a:r>
              <a:rPr lang="en-US" dirty="0" smtClean="0"/>
              <a:t>    if (k == 0) </a:t>
            </a:r>
            <a:r>
              <a:rPr lang="en-US" dirty="0"/>
              <a:t>	</a:t>
            </a:r>
            <a:r>
              <a:rPr lang="en-US" dirty="0" smtClean="0"/>
              <a:t>return 0;</a:t>
            </a:r>
          </a:p>
          <a:p>
            <a:pPr marL="0" indent="0">
              <a:buNone/>
            </a:pPr>
            <a:r>
              <a:rPr lang="en-US" dirty="0" smtClean="0"/>
              <a:t>    else if (k == 1) return 1;</a:t>
            </a:r>
          </a:p>
          <a:p>
            <a:pPr marL="0" indent="0">
              <a:buNone/>
            </a:pPr>
            <a:r>
              <a:rPr lang="en-US" dirty="0" smtClean="0"/>
              <a:t>    else {</a:t>
            </a:r>
          </a:p>
          <a:p>
            <a:pPr marL="0" indent="0">
              <a:buNone/>
            </a:pPr>
            <a:r>
              <a:rPr lang="en-US" dirty="0"/>
              <a:t>	</a:t>
            </a:r>
            <a:r>
              <a:rPr lang="en-US" dirty="0" smtClean="0"/>
              <a:t>return </a:t>
            </a:r>
            <a:r>
              <a:rPr lang="en-US" dirty="0" err="1" smtClean="0"/>
              <a:t>rfib</a:t>
            </a:r>
            <a:r>
              <a:rPr lang="en-US" dirty="0" smtClean="0"/>
              <a:t> (k - 1) + </a:t>
            </a:r>
            <a:r>
              <a:rPr lang="en-US" dirty="0" err="1" smtClean="0"/>
              <a:t>rfib</a:t>
            </a:r>
            <a:r>
              <a:rPr lang="en-US" dirty="0" smtClean="0"/>
              <a:t> (k - 2);</a:t>
            </a:r>
          </a:p>
          <a:p>
            <a:pPr marL="0" indent="0">
              <a:buNone/>
            </a:pPr>
            <a:r>
              <a:rPr lang="en-US" dirty="0" smtClean="0"/>
              <a:t>    } </a:t>
            </a:r>
          </a:p>
          <a:p>
            <a:pPr marL="0" indent="0">
              <a:buNone/>
            </a:pPr>
            <a:r>
              <a:rPr lang="en-US" dirty="0"/>
              <a:t>}</a:t>
            </a:r>
          </a:p>
        </p:txBody>
      </p:sp>
    </p:spTree>
    <p:extLst>
      <p:ext uri="{BB962C8B-B14F-4D97-AF65-F5344CB8AC3E}">
        <p14:creationId xmlns:p14="http://schemas.microsoft.com/office/powerpoint/2010/main" val="8377778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Autofit/>
          </a:bodyPr>
          <a:lstStyle/>
          <a:p>
            <a:r>
              <a:rPr lang="en-US" sz="3200" dirty="0" smtClean="0"/>
              <a:t>Tree of recursive </a:t>
            </a:r>
            <a:r>
              <a:rPr lang="en-US" sz="3200" dirty="0" smtClean="0">
                <a:solidFill>
                  <a:srgbClr val="FF0000"/>
                </a:solidFill>
              </a:rPr>
              <a:t>calls</a:t>
            </a:r>
            <a:r>
              <a:rPr lang="en-US" sz="3200" dirty="0" smtClean="0"/>
              <a:t> and </a:t>
            </a:r>
            <a:r>
              <a:rPr lang="en-US" sz="3200" dirty="0" smtClean="0">
                <a:solidFill>
                  <a:srgbClr val="FF0000"/>
                </a:solidFill>
              </a:rPr>
              <a:t>returns</a:t>
            </a:r>
            <a:r>
              <a:rPr lang="en-US" sz="3200" dirty="0" smtClean="0"/>
              <a:t> from </a:t>
            </a:r>
            <a:r>
              <a:rPr lang="en-US" sz="3200" dirty="0" err="1" smtClean="0"/>
              <a:t>fibonacci</a:t>
            </a:r>
            <a:r>
              <a:rPr lang="en-US" sz="3200" dirty="0" smtClean="0"/>
              <a:t> </a:t>
            </a:r>
            <a:endParaRPr lang="en-US" sz="3200" dirty="0"/>
          </a:p>
        </p:txBody>
      </p:sp>
      <p:grpSp>
        <p:nvGrpSpPr>
          <p:cNvPr id="6" name="Group 5"/>
          <p:cNvGrpSpPr/>
          <p:nvPr/>
        </p:nvGrpSpPr>
        <p:grpSpPr>
          <a:xfrm>
            <a:off x="495300" y="5456321"/>
            <a:ext cx="685800" cy="381000"/>
            <a:chOff x="3048000" y="1828800"/>
            <a:chExt cx="685800" cy="381000"/>
          </a:xfrm>
        </p:grpSpPr>
        <p:sp>
          <p:nvSpPr>
            <p:cNvPr id="4" name="TextBox 3"/>
            <p:cNvSpPr txBox="1"/>
            <p:nvPr/>
          </p:nvSpPr>
          <p:spPr>
            <a:xfrm>
              <a:off x="3048000" y="1828800"/>
              <a:ext cx="685800" cy="381000"/>
            </a:xfrm>
            <a:prstGeom prst="rect">
              <a:avLst/>
            </a:prstGeom>
            <a:noFill/>
            <a:ln>
              <a:solidFill>
                <a:schemeClr val="tx1"/>
              </a:solidFill>
              <a:headEnd type="none" w="med" len="med"/>
              <a:tailEnd type="arrow" w="med" len="med"/>
            </a:ln>
          </p:spPr>
          <p:txBody>
            <a:bodyPr wrap="square" rtlCol="0">
              <a:spAutoFit/>
            </a:bodyPr>
            <a:lstStyle/>
            <a:p>
              <a:r>
                <a:rPr lang="en-US" dirty="0" smtClean="0"/>
                <a:t>fib(1)</a:t>
              </a:r>
              <a:endParaRPr lang="en-US" dirty="0"/>
            </a:p>
          </p:txBody>
        </p:sp>
        <p:sp>
          <p:nvSpPr>
            <p:cNvPr id="5" name="Rectangle 4"/>
            <p:cNvSpPr/>
            <p:nvPr/>
          </p:nvSpPr>
          <p:spPr>
            <a:xfrm>
              <a:off x="3048000" y="1828800"/>
              <a:ext cx="685800" cy="381000"/>
            </a:xfrm>
            <a:prstGeom prst="rect">
              <a:avLst/>
            </a:pr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2362200" y="2514600"/>
            <a:ext cx="685800" cy="381000"/>
            <a:chOff x="3048000" y="1828800"/>
            <a:chExt cx="685800" cy="381000"/>
          </a:xfrm>
        </p:grpSpPr>
        <p:sp>
          <p:nvSpPr>
            <p:cNvPr id="8" name="TextBox 7"/>
            <p:cNvSpPr txBox="1"/>
            <p:nvPr/>
          </p:nvSpPr>
          <p:spPr>
            <a:xfrm>
              <a:off x="3048000" y="1828800"/>
              <a:ext cx="685800" cy="381000"/>
            </a:xfrm>
            <a:prstGeom prst="rect">
              <a:avLst/>
            </a:prstGeom>
            <a:noFill/>
            <a:ln>
              <a:solidFill>
                <a:schemeClr val="tx1"/>
              </a:solidFill>
              <a:headEnd type="none" w="med" len="med"/>
              <a:tailEnd type="arrow" w="med" len="med"/>
            </a:ln>
          </p:spPr>
          <p:txBody>
            <a:bodyPr wrap="square" rtlCol="0">
              <a:spAutoFit/>
            </a:bodyPr>
            <a:lstStyle/>
            <a:p>
              <a:r>
                <a:rPr lang="en-US" dirty="0" smtClean="0"/>
                <a:t>fib(4)</a:t>
              </a:r>
              <a:endParaRPr lang="en-US" dirty="0"/>
            </a:p>
          </p:txBody>
        </p:sp>
        <p:sp>
          <p:nvSpPr>
            <p:cNvPr id="9" name="Rectangle 8"/>
            <p:cNvSpPr/>
            <p:nvPr/>
          </p:nvSpPr>
          <p:spPr>
            <a:xfrm>
              <a:off x="3048000" y="1828800"/>
              <a:ext cx="685800" cy="381000"/>
            </a:xfrm>
            <a:prstGeom prst="rect">
              <a:avLst/>
            </a:pr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1371600" y="3505200"/>
            <a:ext cx="685800" cy="381000"/>
            <a:chOff x="3048000" y="1828800"/>
            <a:chExt cx="685800" cy="381000"/>
          </a:xfrm>
        </p:grpSpPr>
        <p:sp>
          <p:nvSpPr>
            <p:cNvPr id="14" name="TextBox 13"/>
            <p:cNvSpPr txBox="1"/>
            <p:nvPr/>
          </p:nvSpPr>
          <p:spPr>
            <a:xfrm>
              <a:off x="3048000" y="1828800"/>
              <a:ext cx="685800" cy="381000"/>
            </a:xfrm>
            <a:prstGeom prst="rect">
              <a:avLst/>
            </a:prstGeom>
            <a:noFill/>
            <a:ln>
              <a:solidFill>
                <a:schemeClr val="tx1"/>
              </a:solidFill>
              <a:headEnd type="none" w="med" len="med"/>
              <a:tailEnd type="arrow" w="med" len="med"/>
            </a:ln>
          </p:spPr>
          <p:txBody>
            <a:bodyPr wrap="square" rtlCol="0">
              <a:spAutoFit/>
            </a:bodyPr>
            <a:lstStyle/>
            <a:p>
              <a:r>
                <a:rPr lang="en-US" dirty="0" smtClean="0"/>
                <a:t>fib(3)</a:t>
              </a:r>
              <a:endParaRPr lang="en-US" dirty="0"/>
            </a:p>
          </p:txBody>
        </p:sp>
        <p:sp>
          <p:nvSpPr>
            <p:cNvPr id="15" name="Rectangle 14"/>
            <p:cNvSpPr/>
            <p:nvPr/>
          </p:nvSpPr>
          <p:spPr>
            <a:xfrm>
              <a:off x="3048000" y="1828800"/>
              <a:ext cx="685800" cy="381000"/>
            </a:xfrm>
            <a:prstGeom prst="rect">
              <a:avLst/>
            </a:pr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838200" y="4648200"/>
            <a:ext cx="685800" cy="381000"/>
            <a:chOff x="3048000" y="1828800"/>
            <a:chExt cx="685800" cy="381000"/>
          </a:xfrm>
        </p:grpSpPr>
        <p:sp>
          <p:nvSpPr>
            <p:cNvPr id="17" name="TextBox 16"/>
            <p:cNvSpPr txBox="1"/>
            <p:nvPr/>
          </p:nvSpPr>
          <p:spPr>
            <a:xfrm>
              <a:off x="3048000" y="1828800"/>
              <a:ext cx="685800" cy="381000"/>
            </a:xfrm>
            <a:prstGeom prst="rect">
              <a:avLst/>
            </a:prstGeom>
            <a:noFill/>
            <a:ln>
              <a:solidFill>
                <a:schemeClr val="tx1"/>
              </a:solidFill>
              <a:headEnd type="none" w="med" len="med"/>
              <a:tailEnd type="arrow" w="med" len="med"/>
            </a:ln>
          </p:spPr>
          <p:txBody>
            <a:bodyPr wrap="square" rtlCol="0">
              <a:spAutoFit/>
            </a:bodyPr>
            <a:lstStyle/>
            <a:p>
              <a:r>
                <a:rPr lang="en-US" dirty="0" smtClean="0"/>
                <a:t>fib(2)</a:t>
              </a:r>
              <a:endParaRPr lang="en-US" dirty="0"/>
            </a:p>
          </p:txBody>
        </p:sp>
        <p:sp>
          <p:nvSpPr>
            <p:cNvPr id="18" name="Rectangle 17"/>
            <p:cNvSpPr/>
            <p:nvPr/>
          </p:nvSpPr>
          <p:spPr>
            <a:xfrm>
              <a:off x="3048000" y="1828800"/>
              <a:ext cx="685800" cy="381000"/>
            </a:xfrm>
            <a:prstGeom prst="rect">
              <a:avLst/>
            </a:pr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4343400" y="1524000"/>
            <a:ext cx="685800" cy="381000"/>
            <a:chOff x="3048000" y="1828800"/>
            <a:chExt cx="685800" cy="381000"/>
          </a:xfrm>
        </p:grpSpPr>
        <p:sp>
          <p:nvSpPr>
            <p:cNvPr id="20" name="TextBox 19"/>
            <p:cNvSpPr txBox="1"/>
            <p:nvPr/>
          </p:nvSpPr>
          <p:spPr>
            <a:xfrm>
              <a:off x="3048000" y="1828800"/>
              <a:ext cx="685800" cy="381000"/>
            </a:xfrm>
            <a:prstGeom prst="rect">
              <a:avLst/>
            </a:prstGeom>
            <a:noFill/>
            <a:ln>
              <a:solidFill>
                <a:schemeClr val="tx1"/>
              </a:solidFill>
              <a:headEnd type="none" w="med" len="med"/>
              <a:tailEnd type="arrow" w="med" len="med"/>
            </a:ln>
          </p:spPr>
          <p:txBody>
            <a:bodyPr wrap="square" rtlCol="0">
              <a:spAutoFit/>
            </a:bodyPr>
            <a:lstStyle/>
            <a:p>
              <a:r>
                <a:rPr lang="en-US" dirty="0" smtClean="0"/>
                <a:t>fib(5)</a:t>
              </a:r>
              <a:endParaRPr lang="en-US" dirty="0"/>
            </a:p>
          </p:txBody>
        </p:sp>
        <p:sp>
          <p:nvSpPr>
            <p:cNvPr id="21" name="Rectangle 20"/>
            <p:cNvSpPr/>
            <p:nvPr/>
          </p:nvSpPr>
          <p:spPr>
            <a:xfrm>
              <a:off x="3048000" y="1828800"/>
              <a:ext cx="685800" cy="381000"/>
            </a:xfrm>
            <a:prstGeom prst="rect">
              <a:avLst/>
            </a:pr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2057400" y="4609699"/>
            <a:ext cx="685800" cy="381000"/>
            <a:chOff x="3048000" y="1828800"/>
            <a:chExt cx="685800" cy="381000"/>
          </a:xfrm>
        </p:grpSpPr>
        <p:sp>
          <p:nvSpPr>
            <p:cNvPr id="26" name="TextBox 25"/>
            <p:cNvSpPr txBox="1"/>
            <p:nvPr/>
          </p:nvSpPr>
          <p:spPr>
            <a:xfrm>
              <a:off x="3048000" y="1828800"/>
              <a:ext cx="685800" cy="381000"/>
            </a:xfrm>
            <a:prstGeom prst="rect">
              <a:avLst/>
            </a:prstGeom>
            <a:noFill/>
            <a:ln>
              <a:solidFill>
                <a:schemeClr val="tx1"/>
              </a:solidFill>
              <a:headEnd type="none" w="med" len="med"/>
              <a:tailEnd type="arrow" w="med" len="med"/>
            </a:ln>
          </p:spPr>
          <p:txBody>
            <a:bodyPr wrap="square" rtlCol="0">
              <a:spAutoFit/>
            </a:bodyPr>
            <a:lstStyle/>
            <a:p>
              <a:r>
                <a:rPr lang="en-US" dirty="0" smtClean="0"/>
                <a:t>fib(1)</a:t>
              </a:r>
              <a:endParaRPr lang="en-US" dirty="0"/>
            </a:p>
          </p:txBody>
        </p:sp>
        <p:sp>
          <p:nvSpPr>
            <p:cNvPr id="27" name="Rectangle 26"/>
            <p:cNvSpPr/>
            <p:nvPr/>
          </p:nvSpPr>
          <p:spPr>
            <a:xfrm>
              <a:off x="3048000" y="1828800"/>
              <a:ext cx="685800" cy="381000"/>
            </a:xfrm>
            <a:prstGeom prst="rect">
              <a:avLst/>
            </a:pr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3429000" y="3505200"/>
            <a:ext cx="685800" cy="381000"/>
            <a:chOff x="3048000" y="1828800"/>
            <a:chExt cx="685800" cy="381000"/>
          </a:xfrm>
        </p:grpSpPr>
        <p:sp>
          <p:nvSpPr>
            <p:cNvPr id="29" name="TextBox 28"/>
            <p:cNvSpPr txBox="1"/>
            <p:nvPr/>
          </p:nvSpPr>
          <p:spPr>
            <a:xfrm>
              <a:off x="3048000" y="1828800"/>
              <a:ext cx="685800" cy="381000"/>
            </a:xfrm>
            <a:prstGeom prst="rect">
              <a:avLst/>
            </a:prstGeom>
            <a:noFill/>
            <a:ln>
              <a:solidFill>
                <a:schemeClr val="tx1"/>
              </a:solidFill>
              <a:headEnd type="none" w="med" len="med"/>
              <a:tailEnd type="arrow" w="med" len="med"/>
            </a:ln>
          </p:spPr>
          <p:txBody>
            <a:bodyPr wrap="square" rtlCol="0">
              <a:spAutoFit/>
            </a:bodyPr>
            <a:lstStyle/>
            <a:p>
              <a:r>
                <a:rPr lang="en-US" dirty="0" smtClean="0"/>
                <a:t>fib(2)</a:t>
              </a:r>
              <a:endParaRPr lang="en-US" dirty="0"/>
            </a:p>
          </p:txBody>
        </p:sp>
        <p:sp>
          <p:nvSpPr>
            <p:cNvPr id="30" name="Rectangle 29"/>
            <p:cNvSpPr/>
            <p:nvPr/>
          </p:nvSpPr>
          <p:spPr>
            <a:xfrm>
              <a:off x="3048000" y="1828800"/>
              <a:ext cx="685800" cy="381000"/>
            </a:xfrm>
            <a:prstGeom prst="rect">
              <a:avLst/>
            </a:pr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1550469" y="5456321"/>
            <a:ext cx="685800" cy="381000"/>
            <a:chOff x="3048000" y="1828800"/>
            <a:chExt cx="685800" cy="381000"/>
          </a:xfrm>
        </p:grpSpPr>
        <p:sp>
          <p:nvSpPr>
            <p:cNvPr id="32" name="TextBox 31"/>
            <p:cNvSpPr txBox="1"/>
            <p:nvPr/>
          </p:nvSpPr>
          <p:spPr>
            <a:xfrm>
              <a:off x="3048000" y="1828800"/>
              <a:ext cx="685800" cy="381000"/>
            </a:xfrm>
            <a:prstGeom prst="rect">
              <a:avLst/>
            </a:prstGeom>
            <a:noFill/>
            <a:ln>
              <a:solidFill>
                <a:schemeClr val="tx1"/>
              </a:solidFill>
              <a:headEnd type="none" w="med" len="med"/>
              <a:tailEnd type="arrow" w="med" len="med"/>
            </a:ln>
          </p:spPr>
          <p:txBody>
            <a:bodyPr wrap="square" rtlCol="0">
              <a:spAutoFit/>
            </a:bodyPr>
            <a:lstStyle/>
            <a:p>
              <a:r>
                <a:rPr lang="en-US" dirty="0" smtClean="0"/>
                <a:t>fib(0)</a:t>
              </a:r>
              <a:endParaRPr lang="en-US" dirty="0"/>
            </a:p>
          </p:txBody>
        </p:sp>
        <p:sp>
          <p:nvSpPr>
            <p:cNvPr id="33" name="Rectangle 32"/>
            <p:cNvSpPr/>
            <p:nvPr/>
          </p:nvSpPr>
          <p:spPr>
            <a:xfrm>
              <a:off x="3048000" y="1828800"/>
              <a:ext cx="685800" cy="381000"/>
            </a:xfrm>
            <a:prstGeom prst="rect">
              <a:avLst/>
            </a:pr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200400" y="4495800"/>
            <a:ext cx="685800" cy="381000"/>
            <a:chOff x="3048000" y="1828800"/>
            <a:chExt cx="685800" cy="381000"/>
          </a:xfrm>
        </p:grpSpPr>
        <p:sp>
          <p:nvSpPr>
            <p:cNvPr id="35" name="TextBox 34"/>
            <p:cNvSpPr txBox="1"/>
            <p:nvPr/>
          </p:nvSpPr>
          <p:spPr>
            <a:xfrm>
              <a:off x="3048000" y="1828800"/>
              <a:ext cx="685800" cy="381000"/>
            </a:xfrm>
            <a:prstGeom prst="rect">
              <a:avLst/>
            </a:prstGeom>
            <a:noFill/>
            <a:ln>
              <a:solidFill>
                <a:schemeClr val="tx1"/>
              </a:solidFill>
              <a:headEnd type="none" w="med" len="med"/>
              <a:tailEnd type="arrow" w="med" len="med"/>
            </a:ln>
          </p:spPr>
          <p:txBody>
            <a:bodyPr wrap="square" rtlCol="0">
              <a:spAutoFit/>
            </a:bodyPr>
            <a:lstStyle/>
            <a:p>
              <a:r>
                <a:rPr lang="en-US" dirty="0" smtClean="0"/>
                <a:t>fib(1)</a:t>
              </a:r>
              <a:endParaRPr lang="en-US" dirty="0"/>
            </a:p>
          </p:txBody>
        </p:sp>
        <p:sp>
          <p:nvSpPr>
            <p:cNvPr id="36" name="Rectangle 35"/>
            <p:cNvSpPr/>
            <p:nvPr/>
          </p:nvSpPr>
          <p:spPr>
            <a:xfrm>
              <a:off x="3048000" y="1828800"/>
              <a:ext cx="685800" cy="381000"/>
            </a:xfrm>
            <a:prstGeom prst="rect">
              <a:avLst/>
            </a:pr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4229100" y="4495800"/>
            <a:ext cx="685800" cy="381000"/>
            <a:chOff x="3048000" y="1828800"/>
            <a:chExt cx="685800" cy="381000"/>
          </a:xfrm>
        </p:grpSpPr>
        <p:sp>
          <p:nvSpPr>
            <p:cNvPr id="38" name="TextBox 37"/>
            <p:cNvSpPr txBox="1"/>
            <p:nvPr/>
          </p:nvSpPr>
          <p:spPr>
            <a:xfrm>
              <a:off x="3048000" y="1828800"/>
              <a:ext cx="685800" cy="381000"/>
            </a:xfrm>
            <a:prstGeom prst="rect">
              <a:avLst/>
            </a:prstGeom>
            <a:noFill/>
            <a:ln>
              <a:solidFill>
                <a:schemeClr val="tx1"/>
              </a:solidFill>
              <a:headEnd type="none" w="med" len="med"/>
              <a:tailEnd type="arrow" w="med" len="med"/>
            </a:ln>
          </p:spPr>
          <p:txBody>
            <a:bodyPr wrap="square" rtlCol="0">
              <a:spAutoFit/>
            </a:bodyPr>
            <a:lstStyle/>
            <a:p>
              <a:r>
                <a:rPr lang="en-US" dirty="0" smtClean="0"/>
                <a:t>fib(0)</a:t>
              </a:r>
              <a:endParaRPr lang="en-US" dirty="0"/>
            </a:p>
          </p:txBody>
        </p:sp>
        <p:sp>
          <p:nvSpPr>
            <p:cNvPr id="39" name="Rectangle 38"/>
            <p:cNvSpPr/>
            <p:nvPr/>
          </p:nvSpPr>
          <p:spPr>
            <a:xfrm>
              <a:off x="3048000" y="1828800"/>
              <a:ext cx="685800" cy="381000"/>
            </a:xfrm>
            <a:prstGeom prst="rect">
              <a:avLst/>
            </a:pr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5372100" y="4389521"/>
            <a:ext cx="685800" cy="381000"/>
            <a:chOff x="3048000" y="1828800"/>
            <a:chExt cx="685800" cy="381000"/>
          </a:xfrm>
        </p:grpSpPr>
        <p:sp>
          <p:nvSpPr>
            <p:cNvPr id="41" name="TextBox 40"/>
            <p:cNvSpPr txBox="1"/>
            <p:nvPr/>
          </p:nvSpPr>
          <p:spPr>
            <a:xfrm>
              <a:off x="3048000" y="1828800"/>
              <a:ext cx="685800" cy="381000"/>
            </a:xfrm>
            <a:prstGeom prst="rect">
              <a:avLst/>
            </a:prstGeom>
            <a:noFill/>
            <a:ln>
              <a:solidFill>
                <a:schemeClr val="tx1"/>
              </a:solidFill>
              <a:headEnd type="none" w="med" len="med"/>
              <a:tailEnd type="none" w="med" len="med"/>
            </a:ln>
          </p:spPr>
          <p:txBody>
            <a:bodyPr wrap="square" rtlCol="0">
              <a:spAutoFit/>
            </a:bodyPr>
            <a:lstStyle/>
            <a:p>
              <a:r>
                <a:rPr lang="en-US" dirty="0" smtClean="0"/>
                <a:t>fib(1)</a:t>
              </a:r>
              <a:endParaRPr lang="en-US" dirty="0"/>
            </a:p>
          </p:txBody>
        </p:sp>
        <p:sp>
          <p:nvSpPr>
            <p:cNvPr id="42" name="Rectangle 41"/>
            <p:cNvSpPr/>
            <p:nvPr/>
          </p:nvSpPr>
          <p:spPr>
            <a:xfrm>
              <a:off x="3048000" y="1828800"/>
              <a:ext cx="685800" cy="381000"/>
            </a:xfrm>
            <a:prstGeom prst="rect">
              <a:avLst/>
            </a:pr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6248400" y="2438400"/>
            <a:ext cx="685800" cy="381000"/>
            <a:chOff x="3048000" y="1828800"/>
            <a:chExt cx="685800" cy="381000"/>
          </a:xfrm>
        </p:grpSpPr>
        <p:sp>
          <p:nvSpPr>
            <p:cNvPr id="44" name="TextBox 43"/>
            <p:cNvSpPr txBox="1"/>
            <p:nvPr/>
          </p:nvSpPr>
          <p:spPr>
            <a:xfrm>
              <a:off x="3048000" y="1828800"/>
              <a:ext cx="685800" cy="381000"/>
            </a:xfrm>
            <a:prstGeom prst="rect">
              <a:avLst/>
            </a:prstGeom>
            <a:noFill/>
            <a:ln>
              <a:solidFill>
                <a:schemeClr val="tx1"/>
              </a:solidFill>
              <a:headEnd type="none" w="med" len="med"/>
              <a:tailEnd type="none" w="med" len="med"/>
            </a:ln>
          </p:spPr>
          <p:txBody>
            <a:bodyPr wrap="square" rtlCol="0">
              <a:spAutoFit/>
            </a:bodyPr>
            <a:lstStyle/>
            <a:p>
              <a:r>
                <a:rPr lang="en-US" dirty="0" smtClean="0"/>
                <a:t>fib(3)</a:t>
              </a:r>
              <a:endParaRPr lang="en-US" dirty="0"/>
            </a:p>
          </p:txBody>
        </p:sp>
        <p:sp>
          <p:nvSpPr>
            <p:cNvPr id="45" name="Rectangle 44"/>
            <p:cNvSpPr/>
            <p:nvPr/>
          </p:nvSpPr>
          <p:spPr>
            <a:xfrm>
              <a:off x="3048000" y="1828800"/>
              <a:ext cx="685800" cy="381000"/>
            </a:xfrm>
            <a:prstGeom prst="rect">
              <a:avLst/>
            </a:pr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p:cNvGrpSpPr/>
          <p:nvPr/>
        </p:nvGrpSpPr>
        <p:grpSpPr>
          <a:xfrm>
            <a:off x="5715000" y="3581400"/>
            <a:ext cx="685800" cy="381000"/>
            <a:chOff x="3048000" y="1828800"/>
            <a:chExt cx="685800" cy="381000"/>
          </a:xfrm>
        </p:grpSpPr>
        <p:sp>
          <p:nvSpPr>
            <p:cNvPr id="47" name="TextBox 46"/>
            <p:cNvSpPr txBox="1"/>
            <p:nvPr/>
          </p:nvSpPr>
          <p:spPr>
            <a:xfrm>
              <a:off x="3048000" y="1828800"/>
              <a:ext cx="685800" cy="381000"/>
            </a:xfrm>
            <a:prstGeom prst="rect">
              <a:avLst/>
            </a:prstGeom>
            <a:noFill/>
            <a:ln>
              <a:solidFill>
                <a:schemeClr val="tx1"/>
              </a:solidFill>
              <a:headEnd type="none" w="med" len="med"/>
              <a:tailEnd type="none" w="med" len="med"/>
            </a:ln>
          </p:spPr>
          <p:txBody>
            <a:bodyPr wrap="square" rtlCol="0">
              <a:spAutoFit/>
            </a:bodyPr>
            <a:lstStyle/>
            <a:p>
              <a:r>
                <a:rPr lang="en-US" dirty="0" smtClean="0"/>
                <a:t>fib(2)</a:t>
              </a:r>
              <a:endParaRPr lang="en-US" dirty="0"/>
            </a:p>
          </p:txBody>
        </p:sp>
        <p:sp>
          <p:nvSpPr>
            <p:cNvPr id="48" name="Rectangle 47"/>
            <p:cNvSpPr/>
            <p:nvPr/>
          </p:nvSpPr>
          <p:spPr>
            <a:xfrm>
              <a:off x="3048000" y="1828800"/>
              <a:ext cx="685800" cy="381000"/>
            </a:xfrm>
            <a:prstGeom prst="rect">
              <a:avLst/>
            </a:pr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6934200" y="3542899"/>
            <a:ext cx="685800" cy="381000"/>
            <a:chOff x="3048000" y="1828800"/>
            <a:chExt cx="685800" cy="381000"/>
          </a:xfrm>
        </p:grpSpPr>
        <p:sp>
          <p:nvSpPr>
            <p:cNvPr id="50" name="TextBox 49"/>
            <p:cNvSpPr txBox="1"/>
            <p:nvPr/>
          </p:nvSpPr>
          <p:spPr>
            <a:xfrm>
              <a:off x="3048000" y="1828800"/>
              <a:ext cx="685800" cy="381000"/>
            </a:xfrm>
            <a:prstGeom prst="rect">
              <a:avLst/>
            </a:prstGeom>
            <a:noFill/>
            <a:ln>
              <a:solidFill>
                <a:schemeClr val="tx1"/>
              </a:solidFill>
              <a:headEnd type="none" w="med" len="med"/>
              <a:tailEnd type="none" w="med" len="med"/>
            </a:ln>
          </p:spPr>
          <p:txBody>
            <a:bodyPr wrap="square" rtlCol="0">
              <a:spAutoFit/>
            </a:bodyPr>
            <a:lstStyle/>
            <a:p>
              <a:r>
                <a:rPr lang="en-US" dirty="0" smtClean="0"/>
                <a:t>fib(1)</a:t>
              </a:r>
              <a:endParaRPr lang="en-US" dirty="0"/>
            </a:p>
          </p:txBody>
        </p:sp>
        <p:sp>
          <p:nvSpPr>
            <p:cNvPr id="51" name="Rectangle 50"/>
            <p:cNvSpPr/>
            <p:nvPr/>
          </p:nvSpPr>
          <p:spPr>
            <a:xfrm>
              <a:off x="3048000" y="1828800"/>
              <a:ext cx="685800" cy="381000"/>
            </a:xfrm>
            <a:prstGeom prst="rect">
              <a:avLst/>
            </a:pr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p:cNvGrpSpPr/>
          <p:nvPr/>
        </p:nvGrpSpPr>
        <p:grpSpPr>
          <a:xfrm>
            <a:off x="6427269" y="4389521"/>
            <a:ext cx="685800" cy="381000"/>
            <a:chOff x="3048000" y="1828800"/>
            <a:chExt cx="685800" cy="381000"/>
          </a:xfrm>
        </p:grpSpPr>
        <p:sp>
          <p:nvSpPr>
            <p:cNvPr id="53" name="TextBox 52"/>
            <p:cNvSpPr txBox="1"/>
            <p:nvPr/>
          </p:nvSpPr>
          <p:spPr>
            <a:xfrm>
              <a:off x="3048000" y="1828800"/>
              <a:ext cx="685800" cy="381000"/>
            </a:xfrm>
            <a:prstGeom prst="rect">
              <a:avLst/>
            </a:prstGeom>
            <a:noFill/>
            <a:ln>
              <a:solidFill>
                <a:schemeClr val="tx1"/>
              </a:solidFill>
              <a:headEnd type="none" w="med" len="med"/>
              <a:tailEnd type="none" w="med" len="med"/>
            </a:ln>
          </p:spPr>
          <p:txBody>
            <a:bodyPr wrap="square" rtlCol="0">
              <a:spAutoFit/>
            </a:bodyPr>
            <a:lstStyle/>
            <a:p>
              <a:r>
                <a:rPr lang="en-US" dirty="0" smtClean="0"/>
                <a:t>fib(0)</a:t>
              </a:r>
              <a:endParaRPr lang="en-US" dirty="0"/>
            </a:p>
          </p:txBody>
        </p:sp>
        <p:sp>
          <p:nvSpPr>
            <p:cNvPr id="54" name="Rectangle 53"/>
            <p:cNvSpPr/>
            <p:nvPr/>
          </p:nvSpPr>
          <p:spPr>
            <a:xfrm>
              <a:off x="3048000" y="1828800"/>
              <a:ext cx="685800" cy="381000"/>
            </a:xfrm>
            <a:prstGeom prst="rect">
              <a:avLst/>
            </a:pr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6" name="Straight Arrow Connector 55"/>
          <p:cNvCxnSpPr>
            <a:endCxn id="8" idx="0"/>
          </p:cNvCxnSpPr>
          <p:nvPr/>
        </p:nvCxnSpPr>
        <p:spPr>
          <a:xfrm flipH="1">
            <a:off x="2705100" y="1905000"/>
            <a:ext cx="1638300" cy="6096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5029200" y="1905000"/>
            <a:ext cx="1219200" cy="5334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5" idx="0"/>
          </p:cNvCxnSpPr>
          <p:nvPr/>
        </p:nvCxnSpPr>
        <p:spPr>
          <a:xfrm flipH="1">
            <a:off x="1714500" y="2895600"/>
            <a:ext cx="685800" cy="6096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9" idx="0"/>
          </p:cNvCxnSpPr>
          <p:nvPr/>
        </p:nvCxnSpPr>
        <p:spPr>
          <a:xfrm>
            <a:off x="3054417" y="2890386"/>
            <a:ext cx="717483" cy="61481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4" idx="2"/>
          </p:cNvCxnSpPr>
          <p:nvPr/>
        </p:nvCxnSpPr>
        <p:spPr>
          <a:xfrm>
            <a:off x="6591300" y="2819400"/>
            <a:ext cx="685800" cy="6858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54" idx="0"/>
          </p:cNvCxnSpPr>
          <p:nvPr/>
        </p:nvCxnSpPr>
        <p:spPr>
          <a:xfrm>
            <a:off x="6160569" y="3962400"/>
            <a:ext cx="609600" cy="42712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8" idx="0"/>
          </p:cNvCxnSpPr>
          <p:nvPr/>
        </p:nvCxnSpPr>
        <p:spPr>
          <a:xfrm>
            <a:off x="3810000" y="3886200"/>
            <a:ext cx="762000" cy="6096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26" idx="0"/>
          </p:cNvCxnSpPr>
          <p:nvPr/>
        </p:nvCxnSpPr>
        <p:spPr>
          <a:xfrm>
            <a:off x="1750995" y="3909460"/>
            <a:ext cx="649305" cy="70023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8" idx="2"/>
          </p:cNvCxnSpPr>
          <p:nvPr/>
        </p:nvCxnSpPr>
        <p:spPr>
          <a:xfrm>
            <a:off x="1181100" y="5029200"/>
            <a:ext cx="647700" cy="406466"/>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17" idx="0"/>
          </p:cNvCxnSpPr>
          <p:nvPr/>
        </p:nvCxnSpPr>
        <p:spPr>
          <a:xfrm flipH="1">
            <a:off x="1181100" y="3886200"/>
            <a:ext cx="533400" cy="762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endCxn id="4" idx="0"/>
          </p:cNvCxnSpPr>
          <p:nvPr/>
        </p:nvCxnSpPr>
        <p:spPr>
          <a:xfrm flipH="1">
            <a:off x="838200" y="5029200"/>
            <a:ext cx="342900" cy="42712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endCxn id="35" idx="0"/>
          </p:cNvCxnSpPr>
          <p:nvPr/>
        </p:nvCxnSpPr>
        <p:spPr>
          <a:xfrm flipH="1">
            <a:off x="3543300" y="3886200"/>
            <a:ext cx="212758" cy="6096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endCxn id="42" idx="0"/>
          </p:cNvCxnSpPr>
          <p:nvPr/>
        </p:nvCxnSpPr>
        <p:spPr>
          <a:xfrm flipH="1">
            <a:off x="5715000" y="3954779"/>
            <a:ext cx="419901" cy="434742"/>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endCxn id="47" idx="0"/>
          </p:cNvCxnSpPr>
          <p:nvPr/>
        </p:nvCxnSpPr>
        <p:spPr>
          <a:xfrm flipH="1">
            <a:off x="6057900" y="2819400"/>
            <a:ext cx="527785" cy="762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2531444" y="1639378"/>
            <a:ext cx="1771049" cy="834315"/>
          </a:xfrm>
          <a:custGeom>
            <a:avLst/>
            <a:gdLst>
              <a:gd name="connsiteX0" fmla="*/ 1771049 w 1771049"/>
              <a:gd name="connsiteY0" fmla="*/ 35418 h 834315"/>
              <a:gd name="connsiteX1" fmla="*/ 490889 w 1771049"/>
              <a:gd name="connsiteY1" fmla="*/ 93169 h 834315"/>
              <a:gd name="connsiteX2" fmla="*/ 0 w 1771049"/>
              <a:gd name="connsiteY2" fmla="*/ 834315 h 834315"/>
            </a:gdLst>
            <a:ahLst/>
            <a:cxnLst>
              <a:cxn ang="0">
                <a:pos x="connsiteX0" y="connsiteY0"/>
              </a:cxn>
              <a:cxn ang="0">
                <a:pos x="connsiteX1" y="connsiteY1"/>
              </a:cxn>
              <a:cxn ang="0">
                <a:pos x="connsiteX2" y="connsiteY2"/>
              </a:cxn>
            </a:cxnLst>
            <a:rect l="l" t="t" r="r" b="b"/>
            <a:pathLst>
              <a:path w="1771049" h="834315">
                <a:moveTo>
                  <a:pt x="1771049" y="35418"/>
                </a:moveTo>
                <a:cubicBezTo>
                  <a:pt x="1278556" y="-2282"/>
                  <a:pt x="786064" y="-39981"/>
                  <a:pt x="490889" y="93169"/>
                </a:cubicBezTo>
                <a:cubicBezTo>
                  <a:pt x="195714" y="226319"/>
                  <a:pt x="97857" y="530317"/>
                  <a:pt x="0" y="834315"/>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1636295" y="2744852"/>
            <a:ext cx="712269" cy="720243"/>
          </a:xfrm>
          <a:custGeom>
            <a:avLst/>
            <a:gdLst>
              <a:gd name="connsiteX0" fmla="*/ 712269 w 712269"/>
              <a:gd name="connsiteY0" fmla="*/ 27224 h 720243"/>
              <a:gd name="connsiteX1" fmla="*/ 548640 w 712269"/>
              <a:gd name="connsiteY1" fmla="*/ 7973 h 720243"/>
              <a:gd name="connsiteX2" fmla="*/ 125128 w 712269"/>
              <a:gd name="connsiteY2" fmla="*/ 142727 h 720243"/>
              <a:gd name="connsiteX3" fmla="*/ 0 w 712269"/>
              <a:gd name="connsiteY3" fmla="*/ 720243 h 720243"/>
            </a:gdLst>
            <a:ahLst/>
            <a:cxnLst>
              <a:cxn ang="0">
                <a:pos x="connsiteX0" y="connsiteY0"/>
              </a:cxn>
              <a:cxn ang="0">
                <a:pos x="connsiteX1" y="connsiteY1"/>
              </a:cxn>
              <a:cxn ang="0">
                <a:pos x="connsiteX2" y="connsiteY2"/>
              </a:cxn>
              <a:cxn ang="0">
                <a:pos x="connsiteX3" y="connsiteY3"/>
              </a:cxn>
            </a:cxnLst>
            <a:rect l="l" t="t" r="r" b="b"/>
            <a:pathLst>
              <a:path w="712269" h="720243">
                <a:moveTo>
                  <a:pt x="712269" y="27224"/>
                </a:moveTo>
                <a:cubicBezTo>
                  <a:pt x="679383" y="7973"/>
                  <a:pt x="646497" y="-11277"/>
                  <a:pt x="548640" y="7973"/>
                </a:cubicBezTo>
                <a:cubicBezTo>
                  <a:pt x="450783" y="27223"/>
                  <a:pt x="216568" y="24015"/>
                  <a:pt x="125128" y="142727"/>
                </a:cubicBezTo>
                <a:cubicBezTo>
                  <a:pt x="33688" y="261439"/>
                  <a:pt x="16844" y="490841"/>
                  <a:pt x="0" y="720243"/>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940875" y="3830855"/>
            <a:ext cx="416287" cy="770021"/>
          </a:xfrm>
          <a:custGeom>
            <a:avLst/>
            <a:gdLst>
              <a:gd name="connsiteX0" fmla="*/ 416287 w 416287"/>
              <a:gd name="connsiteY0" fmla="*/ 0 h 770021"/>
              <a:gd name="connsiteX1" fmla="*/ 31277 w 416287"/>
              <a:gd name="connsiteY1" fmla="*/ 308008 h 770021"/>
              <a:gd name="connsiteX2" fmla="*/ 50527 w 416287"/>
              <a:gd name="connsiteY2" fmla="*/ 770021 h 770021"/>
            </a:gdLst>
            <a:ahLst/>
            <a:cxnLst>
              <a:cxn ang="0">
                <a:pos x="connsiteX0" y="connsiteY0"/>
              </a:cxn>
              <a:cxn ang="0">
                <a:pos x="connsiteX1" y="connsiteY1"/>
              </a:cxn>
              <a:cxn ang="0">
                <a:pos x="connsiteX2" y="connsiteY2"/>
              </a:cxn>
            </a:cxnLst>
            <a:rect l="l" t="t" r="r" b="b"/>
            <a:pathLst>
              <a:path w="416287" h="770021">
                <a:moveTo>
                  <a:pt x="416287" y="0"/>
                </a:moveTo>
                <a:cubicBezTo>
                  <a:pt x="254262" y="89835"/>
                  <a:pt x="92237" y="179671"/>
                  <a:pt x="31277" y="308008"/>
                </a:cubicBezTo>
                <a:cubicBezTo>
                  <a:pt x="-29683" y="436345"/>
                  <a:pt x="10422" y="603183"/>
                  <a:pt x="50527" y="770021"/>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454308" y="5034013"/>
            <a:ext cx="325338" cy="365760"/>
          </a:xfrm>
          <a:custGeom>
            <a:avLst/>
            <a:gdLst>
              <a:gd name="connsiteX0" fmla="*/ 325338 w 325338"/>
              <a:gd name="connsiteY0" fmla="*/ 0 h 365760"/>
              <a:gd name="connsiteX1" fmla="*/ 17330 w 325338"/>
              <a:gd name="connsiteY1" fmla="*/ 67376 h 365760"/>
              <a:gd name="connsiteX2" fmla="*/ 36580 w 325338"/>
              <a:gd name="connsiteY2" fmla="*/ 365760 h 365760"/>
            </a:gdLst>
            <a:ahLst/>
            <a:cxnLst>
              <a:cxn ang="0">
                <a:pos x="connsiteX0" y="connsiteY0"/>
              </a:cxn>
              <a:cxn ang="0">
                <a:pos x="connsiteX1" y="connsiteY1"/>
              </a:cxn>
              <a:cxn ang="0">
                <a:pos x="connsiteX2" y="connsiteY2"/>
              </a:cxn>
            </a:cxnLst>
            <a:rect l="l" t="t" r="r" b="b"/>
            <a:pathLst>
              <a:path w="325338" h="365760">
                <a:moveTo>
                  <a:pt x="325338" y="0"/>
                </a:moveTo>
                <a:cubicBezTo>
                  <a:pt x="195397" y="3208"/>
                  <a:pt x="65456" y="6416"/>
                  <a:pt x="17330" y="67376"/>
                </a:cubicBezTo>
                <a:cubicBezTo>
                  <a:pt x="-30796" y="128336"/>
                  <a:pt x="36580" y="365760"/>
                  <a:pt x="36580" y="36576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1020278" y="5139891"/>
            <a:ext cx="239767" cy="298383"/>
          </a:xfrm>
          <a:custGeom>
            <a:avLst/>
            <a:gdLst>
              <a:gd name="connsiteX0" fmla="*/ 0 w 239767"/>
              <a:gd name="connsiteY0" fmla="*/ 298383 h 298383"/>
              <a:gd name="connsiteX1" fmla="*/ 221381 w 239767"/>
              <a:gd name="connsiteY1" fmla="*/ 231006 h 298383"/>
              <a:gd name="connsiteX2" fmla="*/ 211756 w 239767"/>
              <a:gd name="connsiteY2" fmla="*/ 0 h 298383"/>
            </a:gdLst>
            <a:ahLst/>
            <a:cxnLst>
              <a:cxn ang="0">
                <a:pos x="connsiteX0" y="connsiteY0"/>
              </a:cxn>
              <a:cxn ang="0">
                <a:pos x="connsiteX1" y="connsiteY1"/>
              </a:cxn>
              <a:cxn ang="0">
                <a:pos x="connsiteX2" y="connsiteY2"/>
              </a:cxn>
            </a:cxnLst>
            <a:rect l="l" t="t" r="r" b="b"/>
            <a:pathLst>
              <a:path w="239767" h="298383">
                <a:moveTo>
                  <a:pt x="0" y="298383"/>
                </a:moveTo>
                <a:cubicBezTo>
                  <a:pt x="93044" y="289559"/>
                  <a:pt x="186088" y="280736"/>
                  <a:pt x="221381" y="231006"/>
                </a:cubicBezTo>
                <a:cubicBezTo>
                  <a:pt x="256674" y="181276"/>
                  <a:pt x="234215" y="90638"/>
                  <a:pt x="211756" y="0"/>
                </a:cubicBezTo>
              </a:path>
            </a:pathLst>
          </a:custGeom>
          <a:noFill/>
          <a:ln>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1328286" y="5082139"/>
            <a:ext cx="192506" cy="558265"/>
          </a:xfrm>
          <a:custGeom>
            <a:avLst/>
            <a:gdLst>
              <a:gd name="connsiteX0" fmla="*/ 0 w 192506"/>
              <a:gd name="connsiteY0" fmla="*/ 0 h 558265"/>
              <a:gd name="connsiteX1" fmla="*/ 38501 w 192506"/>
              <a:gd name="connsiteY1" fmla="*/ 298383 h 558265"/>
              <a:gd name="connsiteX2" fmla="*/ 192506 w 192506"/>
              <a:gd name="connsiteY2" fmla="*/ 558265 h 558265"/>
            </a:gdLst>
            <a:ahLst/>
            <a:cxnLst>
              <a:cxn ang="0">
                <a:pos x="connsiteX0" y="connsiteY0"/>
              </a:cxn>
              <a:cxn ang="0">
                <a:pos x="connsiteX1" y="connsiteY1"/>
              </a:cxn>
              <a:cxn ang="0">
                <a:pos x="connsiteX2" y="connsiteY2"/>
              </a:cxn>
            </a:cxnLst>
            <a:rect l="l" t="t" r="r" b="b"/>
            <a:pathLst>
              <a:path w="192506" h="558265">
                <a:moveTo>
                  <a:pt x="0" y="0"/>
                </a:moveTo>
                <a:cubicBezTo>
                  <a:pt x="3208" y="102669"/>
                  <a:pt x="6417" y="205339"/>
                  <a:pt x="38501" y="298383"/>
                </a:cubicBezTo>
                <a:cubicBezTo>
                  <a:pt x="70585" y="391427"/>
                  <a:pt x="192506" y="558265"/>
                  <a:pt x="192506" y="558265"/>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1472665" y="5091764"/>
            <a:ext cx="437490" cy="356135"/>
          </a:xfrm>
          <a:custGeom>
            <a:avLst/>
            <a:gdLst>
              <a:gd name="connsiteX0" fmla="*/ 433137 w 437490"/>
              <a:gd name="connsiteY0" fmla="*/ 356135 h 356135"/>
              <a:gd name="connsiteX1" fmla="*/ 375386 w 437490"/>
              <a:gd name="connsiteY1" fmla="*/ 173255 h 356135"/>
              <a:gd name="connsiteX2" fmla="*/ 0 w 437490"/>
              <a:gd name="connsiteY2" fmla="*/ 0 h 356135"/>
            </a:gdLst>
            <a:ahLst/>
            <a:cxnLst>
              <a:cxn ang="0">
                <a:pos x="connsiteX0" y="connsiteY0"/>
              </a:cxn>
              <a:cxn ang="0">
                <a:pos x="connsiteX1" y="connsiteY1"/>
              </a:cxn>
              <a:cxn ang="0">
                <a:pos x="connsiteX2" y="connsiteY2"/>
              </a:cxn>
            </a:cxnLst>
            <a:rect l="l" t="t" r="r" b="b"/>
            <a:pathLst>
              <a:path w="437490" h="356135">
                <a:moveTo>
                  <a:pt x="433137" y="356135"/>
                </a:moveTo>
                <a:cubicBezTo>
                  <a:pt x="440356" y="294373"/>
                  <a:pt x="447575" y="232611"/>
                  <a:pt x="375386" y="173255"/>
                </a:cubicBezTo>
                <a:cubicBezTo>
                  <a:pt x="303197" y="113899"/>
                  <a:pt x="151598" y="56949"/>
                  <a:pt x="0" y="0"/>
                </a:cubicBezTo>
              </a:path>
            </a:pathLst>
          </a:custGeom>
          <a:noFill/>
          <a:ln>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1357162" y="4004109"/>
            <a:ext cx="432609" cy="627186"/>
          </a:xfrm>
          <a:custGeom>
            <a:avLst/>
            <a:gdLst>
              <a:gd name="connsiteX0" fmla="*/ 0 w 432609"/>
              <a:gd name="connsiteY0" fmla="*/ 625643 h 627186"/>
              <a:gd name="connsiteX1" fmla="*/ 394636 w 432609"/>
              <a:gd name="connsiteY1" fmla="*/ 529390 h 627186"/>
              <a:gd name="connsiteX2" fmla="*/ 394636 w 432609"/>
              <a:gd name="connsiteY2" fmla="*/ 0 h 627186"/>
            </a:gdLst>
            <a:ahLst/>
            <a:cxnLst>
              <a:cxn ang="0">
                <a:pos x="connsiteX0" y="connsiteY0"/>
              </a:cxn>
              <a:cxn ang="0">
                <a:pos x="connsiteX1" y="connsiteY1"/>
              </a:cxn>
              <a:cxn ang="0">
                <a:pos x="connsiteX2" y="connsiteY2"/>
              </a:cxn>
            </a:cxnLst>
            <a:rect l="l" t="t" r="r" b="b"/>
            <a:pathLst>
              <a:path w="432609" h="627186">
                <a:moveTo>
                  <a:pt x="0" y="625643"/>
                </a:moveTo>
                <a:cubicBezTo>
                  <a:pt x="164431" y="629653"/>
                  <a:pt x="328863" y="633664"/>
                  <a:pt x="394636" y="529390"/>
                </a:cubicBezTo>
                <a:cubicBezTo>
                  <a:pt x="460409" y="425116"/>
                  <a:pt x="427522" y="212558"/>
                  <a:pt x="394636" y="0"/>
                </a:cubicBezTo>
              </a:path>
            </a:pathLst>
          </a:custGeom>
          <a:noFill/>
          <a:ln>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1812038" y="4004109"/>
            <a:ext cx="478775" cy="577516"/>
          </a:xfrm>
          <a:custGeom>
            <a:avLst/>
            <a:gdLst>
              <a:gd name="connsiteX0" fmla="*/ 7137 w 478775"/>
              <a:gd name="connsiteY0" fmla="*/ 0 h 577516"/>
              <a:gd name="connsiteX1" fmla="*/ 64888 w 478775"/>
              <a:gd name="connsiteY1" fmla="*/ 365760 h 577516"/>
              <a:gd name="connsiteX2" fmla="*/ 478775 w 478775"/>
              <a:gd name="connsiteY2" fmla="*/ 577516 h 577516"/>
              <a:gd name="connsiteX3" fmla="*/ 478775 w 478775"/>
              <a:gd name="connsiteY3" fmla="*/ 577516 h 577516"/>
            </a:gdLst>
            <a:ahLst/>
            <a:cxnLst>
              <a:cxn ang="0">
                <a:pos x="connsiteX0" y="connsiteY0"/>
              </a:cxn>
              <a:cxn ang="0">
                <a:pos x="connsiteX1" y="connsiteY1"/>
              </a:cxn>
              <a:cxn ang="0">
                <a:pos x="connsiteX2" y="connsiteY2"/>
              </a:cxn>
              <a:cxn ang="0">
                <a:pos x="connsiteX3" y="connsiteY3"/>
              </a:cxn>
            </a:cxnLst>
            <a:rect l="l" t="t" r="r" b="b"/>
            <a:pathLst>
              <a:path w="478775" h="577516">
                <a:moveTo>
                  <a:pt x="7137" y="0"/>
                </a:moveTo>
                <a:cubicBezTo>
                  <a:pt x="-3291" y="134753"/>
                  <a:pt x="-13718" y="269507"/>
                  <a:pt x="64888" y="365760"/>
                </a:cubicBezTo>
                <a:cubicBezTo>
                  <a:pt x="143494" y="462013"/>
                  <a:pt x="478775" y="577516"/>
                  <a:pt x="478775" y="577516"/>
                </a:cubicBezTo>
                <a:lnTo>
                  <a:pt x="478775" y="577516"/>
                </a:ln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2011680" y="3955983"/>
            <a:ext cx="394636" cy="625642"/>
          </a:xfrm>
          <a:custGeom>
            <a:avLst/>
            <a:gdLst>
              <a:gd name="connsiteX0" fmla="*/ 394636 w 394636"/>
              <a:gd name="connsiteY0" fmla="*/ 625642 h 625642"/>
              <a:gd name="connsiteX1" fmla="*/ 308008 w 394636"/>
              <a:gd name="connsiteY1" fmla="*/ 211756 h 625642"/>
              <a:gd name="connsiteX2" fmla="*/ 0 w 394636"/>
              <a:gd name="connsiteY2" fmla="*/ 0 h 625642"/>
            </a:gdLst>
            <a:ahLst/>
            <a:cxnLst>
              <a:cxn ang="0">
                <a:pos x="connsiteX0" y="connsiteY0"/>
              </a:cxn>
              <a:cxn ang="0">
                <a:pos x="connsiteX1" y="connsiteY1"/>
              </a:cxn>
              <a:cxn ang="0">
                <a:pos x="connsiteX2" y="connsiteY2"/>
              </a:cxn>
            </a:cxnLst>
            <a:rect l="l" t="t" r="r" b="b"/>
            <a:pathLst>
              <a:path w="394636" h="625642">
                <a:moveTo>
                  <a:pt x="394636" y="625642"/>
                </a:moveTo>
                <a:cubicBezTo>
                  <a:pt x="384208" y="470836"/>
                  <a:pt x="373781" y="316030"/>
                  <a:pt x="308008" y="211756"/>
                </a:cubicBezTo>
                <a:cubicBezTo>
                  <a:pt x="242235" y="107482"/>
                  <a:pt x="121117" y="53741"/>
                  <a:pt x="0" y="0"/>
                </a:cubicBezTo>
              </a:path>
            </a:pathLst>
          </a:custGeom>
          <a:noFill/>
          <a:ln>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963554" y="2945331"/>
            <a:ext cx="567593" cy="519764"/>
          </a:xfrm>
          <a:custGeom>
            <a:avLst/>
            <a:gdLst>
              <a:gd name="connsiteX0" fmla="*/ 0 w 567593"/>
              <a:gd name="connsiteY0" fmla="*/ 519764 h 519764"/>
              <a:gd name="connsiteX1" fmla="*/ 500513 w 567593"/>
              <a:gd name="connsiteY1" fmla="*/ 423511 h 519764"/>
              <a:gd name="connsiteX2" fmla="*/ 548640 w 567593"/>
              <a:gd name="connsiteY2" fmla="*/ 0 h 519764"/>
            </a:gdLst>
            <a:ahLst/>
            <a:cxnLst>
              <a:cxn ang="0">
                <a:pos x="connsiteX0" y="connsiteY0"/>
              </a:cxn>
              <a:cxn ang="0">
                <a:pos x="connsiteX1" y="connsiteY1"/>
              </a:cxn>
              <a:cxn ang="0">
                <a:pos x="connsiteX2" y="connsiteY2"/>
              </a:cxn>
            </a:cxnLst>
            <a:rect l="l" t="t" r="r" b="b"/>
            <a:pathLst>
              <a:path w="567593" h="519764">
                <a:moveTo>
                  <a:pt x="0" y="519764"/>
                </a:moveTo>
                <a:cubicBezTo>
                  <a:pt x="204536" y="514951"/>
                  <a:pt x="409073" y="510138"/>
                  <a:pt x="500513" y="423511"/>
                </a:cubicBezTo>
                <a:cubicBezTo>
                  <a:pt x="591953" y="336884"/>
                  <a:pt x="570296" y="168442"/>
                  <a:pt x="548640" y="0"/>
                </a:cubicBezTo>
              </a:path>
            </a:pathLst>
          </a:custGeom>
          <a:noFill/>
          <a:ln>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2791326" y="2916455"/>
            <a:ext cx="673769" cy="548640"/>
          </a:xfrm>
          <a:custGeom>
            <a:avLst/>
            <a:gdLst>
              <a:gd name="connsiteX0" fmla="*/ 0 w 673769"/>
              <a:gd name="connsiteY0" fmla="*/ 0 h 548640"/>
              <a:gd name="connsiteX1" fmla="*/ 202131 w 673769"/>
              <a:gd name="connsiteY1" fmla="*/ 365760 h 548640"/>
              <a:gd name="connsiteX2" fmla="*/ 673769 w 673769"/>
              <a:gd name="connsiteY2" fmla="*/ 548640 h 548640"/>
            </a:gdLst>
            <a:ahLst/>
            <a:cxnLst>
              <a:cxn ang="0">
                <a:pos x="connsiteX0" y="connsiteY0"/>
              </a:cxn>
              <a:cxn ang="0">
                <a:pos x="connsiteX1" y="connsiteY1"/>
              </a:cxn>
              <a:cxn ang="0">
                <a:pos x="connsiteX2" y="connsiteY2"/>
              </a:cxn>
            </a:cxnLst>
            <a:rect l="l" t="t" r="r" b="b"/>
            <a:pathLst>
              <a:path w="673769" h="548640">
                <a:moveTo>
                  <a:pt x="0" y="0"/>
                </a:moveTo>
                <a:cubicBezTo>
                  <a:pt x="44918" y="137160"/>
                  <a:pt x="89836" y="274320"/>
                  <a:pt x="202131" y="365760"/>
                </a:cubicBezTo>
                <a:cubicBezTo>
                  <a:pt x="314426" y="457200"/>
                  <a:pt x="494097" y="502920"/>
                  <a:pt x="673769" y="54864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3357981" y="3927107"/>
            <a:ext cx="261118" cy="529390"/>
          </a:xfrm>
          <a:custGeom>
            <a:avLst/>
            <a:gdLst>
              <a:gd name="connsiteX0" fmla="*/ 261118 w 261118"/>
              <a:gd name="connsiteY0" fmla="*/ 0 h 529390"/>
              <a:gd name="connsiteX1" fmla="*/ 10861 w 261118"/>
              <a:gd name="connsiteY1" fmla="*/ 163630 h 529390"/>
              <a:gd name="connsiteX2" fmla="*/ 68613 w 261118"/>
              <a:gd name="connsiteY2" fmla="*/ 529390 h 529390"/>
            </a:gdLst>
            <a:ahLst/>
            <a:cxnLst>
              <a:cxn ang="0">
                <a:pos x="connsiteX0" y="connsiteY0"/>
              </a:cxn>
              <a:cxn ang="0">
                <a:pos x="connsiteX1" y="connsiteY1"/>
              </a:cxn>
              <a:cxn ang="0">
                <a:pos x="connsiteX2" y="connsiteY2"/>
              </a:cxn>
            </a:cxnLst>
            <a:rect l="l" t="t" r="r" b="b"/>
            <a:pathLst>
              <a:path w="261118" h="529390">
                <a:moveTo>
                  <a:pt x="261118" y="0"/>
                </a:moveTo>
                <a:cubicBezTo>
                  <a:pt x="152031" y="37699"/>
                  <a:pt x="42945" y="75398"/>
                  <a:pt x="10861" y="163630"/>
                </a:cubicBezTo>
                <a:cubicBezTo>
                  <a:pt x="-21223" y="251862"/>
                  <a:pt x="23695" y="390626"/>
                  <a:pt x="68613" y="52939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3676851" y="3975234"/>
            <a:ext cx="145829" cy="490888"/>
          </a:xfrm>
          <a:custGeom>
            <a:avLst/>
            <a:gdLst>
              <a:gd name="connsiteX0" fmla="*/ 0 w 145829"/>
              <a:gd name="connsiteY0" fmla="*/ 490888 h 490888"/>
              <a:gd name="connsiteX1" fmla="*/ 125128 w 145829"/>
              <a:gd name="connsiteY1" fmla="*/ 259882 h 490888"/>
              <a:gd name="connsiteX2" fmla="*/ 144378 w 145829"/>
              <a:gd name="connsiteY2" fmla="*/ 0 h 490888"/>
            </a:gdLst>
            <a:ahLst/>
            <a:cxnLst>
              <a:cxn ang="0">
                <a:pos x="connsiteX0" y="connsiteY0"/>
              </a:cxn>
              <a:cxn ang="0">
                <a:pos x="connsiteX1" y="connsiteY1"/>
              </a:cxn>
              <a:cxn ang="0">
                <a:pos x="connsiteX2" y="connsiteY2"/>
              </a:cxn>
            </a:cxnLst>
            <a:rect l="l" t="t" r="r" b="b"/>
            <a:pathLst>
              <a:path w="145829" h="490888">
                <a:moveTo>
                  <a:pt x="0" y="490888"/>
                </a:moveTo>
                <a:cubicBezTo>
                  <a:pt x="50532" y="416292"/>
                  <a:pt x="101065" y="341697"/>
                  <a:pt x="125128" y="259882"/>
                </a:cubicBezTo>
                <a:cubicBezTo>
                  <a:pt x="149191" y="178067"/>
                  <a:pt x="146784" y="89033"/>
                  <a:pt x="144378" y="0"/>
                </a:cubicBezTo>
              </a:path>
            </a:pathLst>
          </a:custGeom>
          <a:noFill/>
          <a:ln>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3917482" y="4004109"/>
            <a:ext cx="471638" cy="462013"/>
          </a:xfrm>
          <a:custGeom>
            <a:avLst/>
            <a:gdLst>
              <a:gd name="connsiteX0" fmla="*/ 0 w 471638"/>
              <a:gd name="connsiteY0" fmla="*/ 0 h 462013"/>
              <a:gd name="connsiteX1" fmla="*/ 231006 w 471638"/>
              <a:gd name="connsiteY1" fmla="*/ 375386 h 462013"/>
              <a:gd name="connsiteX2" fmla="*/ 471638 w 471638"/>
              <a:gd name="connsiteY2" fmla="*/ 462013 h 462013"/>
            </a:gdLst>
            <a:ahLst/>
            <a:cxnLst>
              <a:cxn ang="0">
                <a:pos x="connsiteX0" y="connsiteY0"/>
              </a:cxn>
              <a:cxn ang="0">
                <a:pos x="connsiteX1" y="connsiteY1"/>
              </a:cxn>
              <a:cxn ang="0">
                <a:pos x="connsiteX2" y="connsiteY2"/>
              </a:cxn>
            </a:cxnLst>
            <a:rect l="l" t="t" r="r" b="b"/>
            <a:pathLst>
              <a:path w="471638" h="462013">
                <a:moveTo>
                  <a:pt x="0" y="0"/>
                </a:moveTo>
                <a:cubicBezTo>
                  <a:pt x="76200" y="149192"/>
                  <a:pt x="152400" y="298384"/>
                  <a:pt x="231006" y="375386"/>
                </a:cubicBezTo>
                <a:cubicBezTo>
                  <a:pt x="309612" y="452388"/>
                  <a:pt x="390625" y="457200"/>
                  <a:pt x="471638" y="462013"/>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3984859" y="3965608"/>
            <a:ext cx="660852" cy="462013"/>
          </a:xfrm>
          <a:custGeom>
            <a:avLst/>
            <a:gdLst>
              <a:gd name="connsiteX0" fmla="*/ 616017 w 660852"/>
              <a:gd name="connsiteY0" fmla="*/ 462013 h 462013"/>
              <a:gd name="connsiteX1" fmla="*/ 596766 w 660852"/>
              <a:gd name="connsiteY1" fmla="*/ 211756 h 462013"/>
              <a:gd name="connsiteX2" fmla="*/ 0 w 660852"/>
              <a:gd name="connsiteY2" fmla="*/ 0 h 462013"/>
            </a:gdLst>
            <a:ahLst/>
            <a:cxnLst>
              <a:cxn ang="0">
                <a:pos x="connsiteX0" y="connsiteY0"/>
              </a:cxn>
              <a:cxn ang="0">
                <a:pos x="connsiteX1" y="connsiteY1"/>
              </a:cxn>
              <a:cxn ang="0">
                <a:pos x="connsiteX2" y="connsiteY2"/>
              </a:cxn>
            </a:cxnLst>
            <a:rect l="l" t="t" r="r" b="b"/>
            <a:pathLst>
              <a:path w="660852" h="462013">
                <a:moveTo>
                  <a:pt x="616017" y="462013"/>
                </a:moveTo>
                <a:cubicBezTo>
                  <a:pt x="657726" y="375385"/>
                  <a:pt x="699435" y="288758"/>
                  <a:pt x="596766" y="211756"/>
                </a:cubicBezTo>
                <a:cubicBezTo>
                  <a:pt x="494097" y="134754"/>
                  <a:pt x="247048" y="67377"/>
                  <a:pt x="0" y="0"/>
                </a:cubicBezTo>
              </a:path>
            </a:pathLst>
          </a:custGeom>
          <a:noFill/>
          <a:ln>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3089709" y="2848934"/>
            <a:ext cx="712270" cy="587285"/>
          </a:xfrm>
          <a:custGeom>
            <a:avLst/>
            <a:gdLst>
              <a:gd name="connsiteX0" fmla="*/ 712270 w 712270"/>
              <a:gd name="connsiteY0" fmla="*/ 587285 h 587285"/>
              <a:gd name="connsiteX1" fmla="*/ 375386 w 712270"/>
              <a:gd name="connsiteY1" fmla="*/ 96397 h 587285"/>
              <a:gd name="connsiteX2" fmla="*/ 0 w 712270"/>
              <a:gd name="connsiteY2" fmla="*/ 144 h 587285"/>
            </a:gdLst>
            <a:ahLst/>
            <a:cxnLst>
              <a:cxn ang="0">
                <a:pos x="connsiteX0" y="connsiteY0"/>
              </a:cxn>
              <a:cxn ang="0">
                <a:pos x="connsiteX1" y="connsiteY1"/>
              </a:cxn>
              <a:cxn ang="0">
                <a:pos x="connsiteX2" y="connsiteY2"/>
              </a:cxn>
            </a:cxnLst>
            <a:rect l="l" t="t" r="r" b="b"/>
            <a:pathLst>
              <a:path w="712270" h="587285">
                <a:moveTo>
                  <a:pt x="712270" y="587285"/>
                </a:moveTo>
                <a:cubicBezTo>
                  <a:pt x="603184" y="390769"/>
                  <a:pt x="494098" y="194254"/>
                  <a:pt x="375386" y="96397"/>
                </a:cubicBezTo>
                <a:cubicBezTo>
                  <a:pt x="256674" y="-1460"/>
                  <a:pt x="128337" y="-658"/>
                  <a:pt x="0" y="144"/>
                </a:cubicBezTo>
              </a:path>
            </a:pathLst>
          </a:custGeom>
          <a:noFill/>
          <a:ln>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2964581" y="1992429"/>
            <a:ext cx="1414914" cy="545637"/>
          </a:xfrm>
          <a:custGeom>
            <a:avLst/>
            <a:gdLst>
              <a:gd name="connsiteX0" fmla="*/ 0 w 1414914"/>
              <a:gd name="connsiteY0" fmla="*/ 490889 h 545637"/>
              <a:gd name="connsiteX1" fmla="*/ 789272 w 1414914"/>
              <a:gd name="connsiteY1" fmla="*/ 500514 h 545637"/>
              <a:gd name="connsiteX2" fmla="*/ 1414914 w 1414914"/>
              <a:gd name="connsiteY2" fmla="*/ 0 h 545637"/>
            </a:gdLst>
            <a:ahLst/>
            <a:cxnLst>
              <a:cxn ang="0">
                <a:pos x="connsiteX0" y="connsiteY0"/>
              </a:cxn>
              <a:cxn ang="0">
                <a:pos x="connsiteX1" y="connsiteY1"/>
              </a:cxn>
              <a:cxn ang="0">
                <a:pos x="connsiteX2" y="connsiteY2"/>
              </a:cxn>
            </a:cxnLst>
            <a:rect l="l" t="t" r="r" b="b"/>
            <a:pathLst>
              <a:path w="1414914" h="545637">
                <a:moveTo>
                  <a:pt x="0" y="490889"/>
                </a:moveTo>
                <a:cubicBezTo>
                  <a:pt x="276726" y="536609"/>
                  <a:pt x="553453" y="582329"/>
                  <a:pt x="789272" y="500514"/>
                </a:cubicBezTo>
                <a:cubicBezTo>
                  <a:pt x="1025091" y="418699"/>
                  <a:pt x="1220002" y="209349"/>
                  <a:pt x="1414914" y="0"/>
                </a:cubicBezTo>
              </a:path>
            </a:pathLst>
          </a:custGeom>
          <a:noFill/>
          <a:ln>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2809374" y="1454712"/>
            <a:ext cx="391026" cy="369332"/>
          </a:xfrm>
          <a:prstGeom prst="rect">
            <a:avLst/>
          </a:prstGeom>
          <a:noFill/>
          <a:ln>
            <a:noFill/>
          </a:ln>
        </p:spPr>
        <p:txBody>
          <a:bodyPr wrap="square" rtlCol="0">
            <a:spAutoFit/>
          </a:bodyPr>
          <a:lstStyle/>
          <a:p>
            <a:r>
              <a:rPr lang="en-US" dirty="0" smtClean="0">
                <a:solidFill>
                  <a:srgbClr val="FF0000"/>
                </a:solidFill>
              </a:rPr>
              <a:t>1</a:t>
            </a:r>
            <a:endParaRPr lang="en-US" dirty="0">
              <a:solidFill>
                <a:srgbClr val="FF0000"/>
              </a:solidFill>
            </a:endParaRPr>
          </a:p>
        </p:txBody>
      </p:sp>
      <p:sp>
        <p:nvSpPr>
          <p:cNvPr id="84" name="TextBox 83"/>
          <p:cNvSpPr txBox="1"/>
          <p:nvPr/>
        </p:nvSpPr>
        <p:spPr>
          <a:xfrm>
            <a:off x="1600200" y="2526268"/>
            <a:ext cx="391026" cy="369332"/>
          </a:xfrm>
          <a:prstGeom prst="rect">
            <a:avLst/>
          </a:prstGeom>
          <a:noFill/>
          <a:ln>
            <a:noFill/>
          </a:ln>
        </p:spPr>
        <p:txBody>
          <a:bodyPr wrap="square" rtlCol="0">
            <a:spAutoFit/>
          </a:bodyPr>
          <a:lstStyle/>
          <a:p>
            <a:r>
              <a:rPr lang="en-US" dirty="0" smtClean="0">
                <a:solidFill>
                  <a:srgbClr val="FF0000"/>
                </a:solidFill>
              </a:rPr>
              <a:t>2</a:t>
            </a:r>
            <a:endParaRPr lang="en-US" dirty="0">
              <a:solidFill>
                <a:srgbClr val="FF0000"/>
              </a:solidFill>
            </a:endParaRPr>
          </a:p>
        </p:txBody>
      </p:sp>
      <p:sp>
        <p:nvSpPr>
          <p:cNvPr id="85" name="TextBox 84"/>
          <p:cNvSpPr txBox="1"/>
          <p:nvPr/>
        </p:nvSpPr>
        <p:spPr>
          <a:xfrm>
            <a:off x="838200" y="3745468"/>
            <a:ext cx="391026" cy="369332"/>
          </a:xfrm>
          <a:prstGeom prst="rect">
            <a:avLst/>
          </a:prstGeom>
          <a:noFill/>
          <a:ln>
            <a:noFill/>
          </a:ln>
        </p:spPr>
        <p:txBody>
          <a:bodyPr wrap="square" rtlCol="0">
            <a:spAutoFit/>
          </a:bodyPr>
          <a:lstStyle/>
          <a:p>
            <a:r>
              <a:rPr lang="en-US" dirty="0" smtClean="0">
                <a:solidFill>
                  <a:srgbClr val="FF0000"/>
                </a:solidFill>
              </a:rPr>
              <a:t>3</a:t>
            </a:r>
            <a:endParaRPr lang="en-US" dirty="0">
              <a:solidFill>
                <a:srgbClr val="FF0000"/>
              </a:solidFill>
            </a:endParaRPr>
          </a:p>
        </p:txBody>
      </p:sp>
      <p:sp>
        <p:nvSpPr>
          <p:cNvPr id="86" name="TextBox 85"/>
          <p:cNvSpPr txBox="1"/>
          <p:nvPr/>
        </p:nvSpPr>
        <p:spPr>
          <a:xfrm>
            <a:off x="304800" y="4812268"/>
            <a:ext cx="391026" cy="369332"/>
          </a:xfrm>
          <a:prstGeom prst="rect">
            <a:avLst/>
          </a:prstGeom>
          <a:noFill/>
          <a:ln>
            <a:noFill/>
          </a:ln>
        </p:spPr>
        <p:txBody>
          <a:bodyPr wrap="square" rtlCol="0">
            <a:spAutoFit/>
          </a:bodyPr>
          <a:lstStyle/>
          <a:p>
            <a:r>
              <a:rPr lang="en-US" dirty="0" smtClean="0">
                <a:solidFill>
                  <a:srgbClr val="FF0000"/>
                </a:solidFill>
              </a:rPr>
              <a:t>4</a:t>
            </a:r>
            <a:endParaRPr lang="en-US" dirty="0">
              <a:solidFill>
                <a:srgbClr val="FF0000"/>
              </a:solidFill>
            </a:endParaRPr>
          </a:p>
        </p:txBody>
      </p:sp>
      <p:sp>
        <p:nvSpPr>
          <p:cNvPr id="87" name="TextBox 86"/>
          <p:cNvSpPr txBox="1"/>
          <p:nvPr/>
        </p:nvSpPr>
        <p:spPr>
          <a:xfrm>
            <a:off x="991806" y="5104416"/>
            <a:ext cx="391026" cy="369332"/>
          </a:xfrm>
          <a:prstGeom prst="rect">
            <a:avLst/>
          </a:prstGeom>
          <a:noFill/>
          <a:ln>
            <a:noFill/>
          </a:ln>
        </p:spPr>
        <p:txBody>
          <a:bodyPr wrap="square" rtlCol="0">
            <a:spAutoFit/>
          </a:bodyPr>
          <a:lstStyle/>
          <a:p>
            <a:r>
              <a:rPr lang="en-US" dirty="0" smtClean="0">
                <a:solidFill>
                  <a:srgbClr val="0070C0"/>
                </a:solidFill>
              </a:rPr>
              <a:t>5</a:t>
            </a:r>
            <a:endParaRPr lang="en-US" dirty="0">
              <a:solidFill>
                <a:srgbClr val="0070C0"/>
              </a:solidFill>
            </a:endParaRPr>
          </a:p>
        </p:txBody>
      </p:sp>
      <p:sp>
        <p:nvSpPr>
          <p:cNvPr id="88" name="TextBox 87"/>
          <p:cNvSpPr txBox="1"/>
          <p:nvPr/>
        </p:nvSpPr>
        <p:spPr>
          <a:xfrm>
            <a:off x="1361574" y="5181600"/>
            <a:ext cx="391026" cy="369332"/>
          </a:xfrm>
          <a:prstGeom prst="rect">
            <a:avLst/>
          </a:prstGeom>
          <a:noFill/>
          <a:ln>
            <a:noFill/>
          </a:ln>
        </p:spPr>
        <p:txBody>
          <a:bodyPr wrap="square" rtlCol="0">
            <a:spAutoFit/>
          </a:bodyPr>
          <a:lstStyle/>
          <a:p>
            <a:r>
              <a:rPr lang="en-US" dirty="0" smtClean="0">
                <a:solidFill>
                  <a:srgbClr val="FF0000"/>
                </a:solidFill>
              </a:rPr>
              <a:t>6</a:t>
            </a:r>
            <a:endParaRPr lang="en-US" dirty="0">
              <a:solidFill>
                <a:srgbClr val="FF0000"/>
              </a:solidFill>
            </a:endParaRPr>
          </a:p>
        </p:txBody>
      </p:sp>
      <p:sp>
        <p:nvSpPr>
          <p:cNvPr id="89" name="TextBox 88"/>
          <p:cNvSpPr txBox="1"/>
          <p:nvPr/>
        </p:nvSpPr>
        <p:spPr>
          <a:xfrm>
            <a:off x="1666374" y="4953000"/>
            <a:ext cx="391026" cy="369332"/>
          </a:xfrm>
          <a:prstGeom prst="rect">
            <a:avLst/>
          </a:prstGeom>
          <a:noFill/>
          <a:ln>
            <a:noFill/>
          </a:ln>
        </p:spPr>
        <p:txBody>
          <a:bodyPr wrap="square" rtlCol="0">
            <a:spAutoFit/>
          </a:bodyPr>
          <a:lstStyle/>
          <a:p>
            <a:r>
              <a:rPr lang="en-US" dirty="0" smtClean="0">
                <a:solidFill>
                  <a:srgbClr val="0070C0"/>
                </a:solidFill>
              </a:rPr>
              <a:t>7</a:t>
            </a:r>
            <a:endParaRPr lang="en-US" dirty="0">
              <a:solidFill>
                <a:srgbClr val="0070C0"/>
              </a:solidFill>
            </a:endParaRPr>
          </a:p>
        </p:txBody>
      </p:sp>
      <p:sp>
        <p:nvSpPr>
          <p:cNvPr id="90" name="TextBox 89"/>
          <p:cNvSpPr txBox="1"/>
          <p:nvPr/>
        </p:nvSpPr>
        <p:spPr>
          <a:xfrm>
            <a:off x="1590174" y="4507468"/>
            <a:ext cx="391026" cy="369332"/>
          </a:xfrm>
          <a:prstGeom prst="rect">
            <a:avLst/>
          </a:prstGeom>
          <a:noFill/>
          <a:ln>
            <a:noFill/>
          </a:ln>
        </p:spPr>
        <p:txBody>
          <a:bodyPr wrap="square" rtlCol="0">
            <a:spAutoFit/>
          </a:bodyPr>
          <a:lstStyle/>
          <a:p>
            <a:r>
              <a:rPr lang="en-US" dirty="0" smtClean="0">
                <a:solidFill>
                  <a:srgbClr val="0070C0"/>
                </a:solidFill>
              </a:rPr>
              <a:t>8</a:t>
            </a:r>
            <a:endParaRPr lang="en-US" dirty="0">
              <a:solidFill>
                <a:srgbClr val="0070C0"/>
              </a:solidFill>
            </a:endParaRPr>
          </a:p>
        </p:txBody>
      </p:sp>
      <p:sp>
        <p:nvSpPr>
          <p:cNvPr id="91" name="TextBox 90"/>
          <p:cNvSpPr txBox="1"/>
          <p:nvPr/>
        </p:nvSpPr>
        <p:spPr>
          <a:xfrm>
            <a:off x="1742574" y="4038600"/>
            <a:ext cx="391026" cy="369332"/>
          </a:xfrm>
          <a:prstGeom prst="rect">
            <a:avLst/>
          </a:prstGeom>
          <a:noFill/>
          <a:ln>
            <a:noFill/>
          </a:ln>
        </p:spPr>
        <p:txBody>
          <a:bodyPr wrap="square" rtlCol="0">
            <a:spAutoFit/>
          </a:bodyPr>
          <a:lstStyle/>
          <a:p>
            <a:r>
              <a:rPr lang="en-US" dirty="0" smtClean="0">
                <a:solidFill>
                  <a:srgbClr val="FF0000"/>
                </a:solidFill>
              </a:rPr>
              <a:t>9</a:t>
            </a:r>
            <a:endParaRPr lang="en-US" dirty="0">
              <a:solidFill>
                <a:srgbClr val="FF0000"/>
              </a:solidFill>
            </a:endParaRPr>
          </a:p>
        </p:txBody>
      </p:sp>
      <p:sp>
        <p:nvSpPr>
          <p:cNvPr id="92" name="TextBox 91"/>
          <p:cNvSpPr txBox="1"/>
          <p:nvPr/>
        </p:nvSpPr>
        <p:spPr>
          <a:xfrm>
            <a:off x="2275974" y="3962400"/>
            <a:ext cx="467226" cy="369332"/>
          </a:xfrm>
          <a:prstGeom prst="rect">
            <a:avLst/>
          </a:prstGeom>
          <a:noFill/>
          <a:ln>
            <a:noFill/>
          </a:ln>
        </p:spPr>
        <p:txBody>
          <a:bodyPr wrap="square" rtlCol="0">
            <a:spAutoFit/>
          </a:bodyPr>
          <a:lstStyle/>
          <a:p>
            <a:r>
              <a:rPr lang="en-US" dirty="0" smtClean="0">
                <a:solidFill>
                  <a:srgbClr val="0070C0"/>
                </a:solidFill>
              </a:rPr>
              <a:t>10</a:t>
            </a:r>
            <a:endParaRPr lang="en-US" dirty="0">
              <a:solidFill>
                <a:srgbClr val="0070C0"/>
              </a:solidFill>
            </a:endParaRPr>
          </a:p>
        </p:txBody>
      </p:sp>
      <p:sp>
        <p:nvSpPr>
          <p:cNvPr id="93" name="TextBox 92"/>
          <p:cNvSpPr txBox="1"/>
          <p:nvPr/>
        </p:nvSpPr>
        <p:spPr>
          <a:xfrm>
            <a:off x="2428374" y="3200400"/>
            <a:ext cx="457200" cy="369332"/>
          </a:xfrm>
          <a:prstGeom prst="rect">
            <a:avLst/>
          </a:prstGeom>
          <a:noFill/>
          <a:ln>
            <a:noFill/>
          </a:ln>
        </p:spPr>
        <p:txBody>
          <a:bodyPr wrap="square" rtlCol="0">
            <a:spAutoFit/>
          </a:bodyPr>
          <a:lstStyle/>
          <a:p>
            <a:r>
              <a:rPr lang="en-US" dirty="0" smtClean="0">
                <a:solidFill>
                  <a:srgbClr val="0070C0"/>
                </a:solidFill>
              </a:rPr>
              <a:t>11</a:t>
            </a:r>
            <a:endParaRPr lang="en-US" dirty="0">
              <a:solidFill>
                <a:srgbClr val="0070C0"/>
              </a:solidFill>
            </a:endParaRPr>
          </a:p>
        </p:txBody>
      </p:sp>
      <p:sp>
        <p:nvSpPr>
          <p:cNvPr id="94" name="TextBox 93"/>
          <p:cNvSpPr txBox="1"/>
          <p:nvPr/>
        </p:nvSpPr>
        <p:spPr>
          <a:xfrm>
            <a:off x="2885573" y="3276600"/>
            <a:ext cx="424113" cy="369332"/>
          </a:xfrm>
          <a:prstGeom prst="rect">
            <a:avLst/>
          </a:prstGeom>
          <a:noFill/>
          <a:ln>
            <a:noFill/>
          </a:ln>
        </p:spPr>
        <p:txBody>
          <a:bodyPr wrap="square" rtlCol="0">
            <a:spAutoFit/>
          </a:bodyPr>
          <a:lstStyle/>
          <a:p>
            <a:r>
              <a:rPr lang="en-US" dirty="0" smtClean="0">
                <a:solidFill>
                  <a:srgbClr val="FF0000"/>
                </a:solidFill>
              </a:rPr>
              <a:t>12</a:t>
            </a:r>
            <a:endParaRPr lang="en-US" dirty="0">
              <a:solidFill>
                <a:srgbClr val="FF0000"/>
              </a:solidFill>
            </a:endParaRPr>
          </a:p>
        </p:txBody>
      </p:sp>
      <p:sp>
        <p:nvSpPr>
          <p:cNvPr id="95" name="TextBox 94"/>
          <p:cNvSpPr txBox="1"/>
          <p:nvPr/>
        </p:nvSpPr>
        <p:spPr>
          <a:xfrm>
            <a:off x="3048000" y="3962400"/>
            <a:ext cx="504925" cy="369332"/>
          </a:xfrm>
          <a:prstGeom prst="rect">
            <a:avLst/>
          </a:prstGeom>
          <a:noFill/>
          <a:ln>
            <a:noFill/>
          </a:ln>
        </p:spPr>
        <p:txBody>
          <a:bodyPr wrap="square" rtlCol="0">
            <a:spAutoFit/>
          </a:bodyPr>
          <a:lstStyle/>
          <a:p>
            <a:r>
              <a:rPr lang="en-US" dirty="0" smtClean="0">
                <a:solidFill>
                  <a:srgbClr val="FF0000"/>
                </a:solidFill>
              </a:rPr>
              <a:t>13</a:t>
            </a:r>
            <a:endParaRPr lang="en-US" dirty="0">
              <a:solidFill>
                <a:srgbClr val="FF0000"/>
              </a:solidFill>
            </a:endParaRPr>
          </a:p>
        </p:txBody>
      </p:sp>
      <p:sp>
        <p:nvSpPr>
          <p:cNvPr id="96" name="TextBox 95"/>
          <p:cNvSpPr txBox="1"/>
          <p:nvPr/>
        </p:nvSpPr>
        <p:spPr>
          <a:xfrm>
            <a:off x="3649679" y="4126468"/>
            <a:ext cx="457200" cy="369332"/>
          </a:xfrm>
          <a:prstGeom prst="rect">
            <a:avLst/>
          </a:prstGeom>
          <a:noFill/>
          <a:ln>
            <a:noFill/>
          </a:ln>
        </p:spPr>
        <p:txBody>
          <a:bodyPr wrap="square" rtlCol="0">
            <a:spAutoFit/>
          </a:bodyPr>
          <a:lstStyle/>
          <a:p>
            <a:r>
              <a:rPr lang="en-US" dirty="0" smtClean="0">
                <a:solidFill>
                  <a:srgbClr val="0070C0"/>
                </a:solidFill>
              </a:rPr>
              <a:t>14</a:t>
            </a:r>
            <a:endParaRPr lang="en-US" dirty="0">
              <a:solidFill>
                <a:srgbClr val="0070C0"/>
              </a:solidFill>
            </a:endParaRPr>
          </a:p>
        </p:txBody>
      </p:sp>
      <p:sp>
        <p:nvSpPr>
          <p:cNvPr id="97" name="TextBox 96"/>
          <p:cNvSpPr txBox="1"/>
          <p:nvPr/>
        </p:nvSpPr>
        <p:spPr>
          <a:xfrm>
            <a:off x="4000500" y="4100763"/>
            <a:ext cx="457200" cy="369332"/>
          </a:xfrm>
          <a:prstGeom prst="rect">
            <a:avLst/>
          </a:prstGeom>
          <a:noFill/>
          <a:ln>
            <a:noFill/>
          </a:ln>
        </p:spPr>
        <p:txBody>
          <a:bodyPr wrap="square" rtlCol="0">
            <a:spAutoFit/>
          </a:bodyPr>
          <a:lstStyle/>
          <a:p>
            <a:r>
              <a:rPr lang="en-US" dirty="0" smtClean="0">
                <a:solidFill>
                  <a:srgbClr val="FF0000"/>
                </a:solidFill>
              </a:rPr>
              <a:t>15</a:t>
            </a:r>
            <a:endParaRPr lang="en-US" dirty="0">
              <a:solidFill>
                <a:srgbClr val="FF0000"/>
              </a:solidFill>
            </a:endParaRPr>
          </a:p>
        </p:txBody>
      </p:sp>
      <p:sp>
        <p:nvSpPr>
          <p:cNvPr id="98" name="TextBox 97"/>
          <p:cNvSpPr txBox="1"/>
          <p:nvPr/>
        </p:nvSpPr>
        <p:spPr>
          <a:xfrm>
            <a:off x="4409574" y="3886200"/>
            <a:ext cx="505326" cy="369332"/>
          </a:xfrm>
          <a:prstGeom prst="rect">
            <a:avLst/>
          </a:prstGeom>
          <a:noFill/>
          <a:ln>
            <a:noFill/>
          </a:ln>
        </p:spPr>
        <p:txBody>
          <a:bodyPr wrap="square" rtlCol="0">
            <a:spAutoFit/>
          </a:bodyPr>
          <a:lstStyle/>
          <a:p>
            <a:r>
              <a:rPr lang="en-US" dirty="0" smtClean="0">
                <a:solidFill>
                  <a:srgbClr val="0070C0"/>
                </a:solidFill>
              </a:rPr>
              <a:t>16</a:t>
            </a:r>
            <a:endParaRPr lang="en-US" dirty="0">
              <a:solidFill>
                <a:srgbClr val="0070C0"/>
              </a:solidFill>
            </a:endParaRPr>
          </a:p>
        </p:txBody>
      </p:sp>
      <p:sp>
        <p:nvSpPr>
          <p:cNvPr id="99" name="TextBox 98"/>
          <p:cNvSpPr txBox="1"/>
          <p:nvPr/>
        </p:nvSpPr>
        <p:spPr>
          <a:xfrm>
            <a:off x="3505199" y="2819400"/>
            <a:ext cx="479659" cy="369332"/>
          </a:xfrm>
          <a:prstGeom prst="rect">
            <a:avLst/>
          </a:prstGeom>
          <a:noFill/>
          <a:ln>
            <a:noFill/>
          </a:ln>
        </p:spPr>
        <p:txBody>
          <a:bodyPr wrap="square" rtlCol="0">
            <a:spAutoFit/>
          </a:bodyPr>
          <a:lstStyle/>
          <a:p>
            <a:r>
              <a:rPr lang="en-US" dirty="0" smtClean="0">
                <a:solidFill>
                  <a:srgbClr val="0070C0"/>
                </a:solidFill>
              </a:rPr>
              <a:t>17</a:t>
            </a:r>
            <a:endParaRPr lang="en-US" dirty="0">
              <a:solidFill>
                <a:srgbClr val="0070C0"/>
              </a:solidFill>
            </a:endParaRPr>
          </a:p>
        </p:txBody>
      </p:sp>
      <p:sp>
        <p:nvSpPr>
          <p:cNvPr id="100" name="TextBox 99"/>
          <p:cNvSpPr txBox="1"/>
          <p:nvPr/>
        </p:nvSpPr>
        <p:spPr>
          <a:xfrm>
            <a:off x="3733800" y="2362200"/>
            <a:ext cx="457200" cy="369332"/>
          </a:xfrm>
          <a:prstGeom prst="rect">
            <a:avLst/>
          </a:prstGeom>
          <a:noFill/>
          <a:ln>
            <a:noFill/>
          </a:ln>
        </p:spPr>
        <p:txBody>
          <a:bodyPr wrap="square" rtlCol="0">
            <a:spAutoFit/>
          </a:bodyPr>
          <a:lstStyle/>
          <a:p>
            <a:r>
              <a:rPr lang="en-US" dirty="0" smtClean="0">
                <a:solidFill>
                  <a:srgbClr val="0070C0"/>
                </a:solidFill>
              </a:rPr>
              <a:t>18</a:t>
            </a:r>
            <a:endParaRPr lang="en-US" dirty="0">
              <a:solidFill>
                <a:srgbClr val="0070C0"/>
              </a:solidFill>
            </a:endParaRPr>
          </a:p>
        </p:txBody>
      </p:sp>
      <p:sp>
        <p:nvSpPr>
          <p:cNvPr id="3" name="Freeform 2"/>
          <p:cNvSpPr/>
          <p:nvPr/>
        </p:nvSpPr>
        <p:spPr>
          <a:xfrm>
            <a:off x="5105400" y="1676400"/>
            <a:ext cx="3065798" cy="4259158"/>
          </a:xfrm>
          <a:custGeom>
            <a:avLst/>
            <a:gdLst>
              <a:gd name="connsiteX0" fmla="*/ 1284420 w 3065798"/>
              <a:gd name="connsiteY0" fmla="*/ 52484 h 4259158"/>
              <a:gd name="connsiteX1" fmla="*/ 447022 w 3065798"/>
              <a:gd name="connsiteY1" fmla="*/ 1034261 h 4259158"/>
              <a:gd name="connsiteX2" fmla="*/ 4260 w 3065798"/>
              <a:gd name="connsiteY2" fmla="*/ 2583929 h 4259158"/>
              <a:gd name="connsiteX3" fmla="*/ 360395 w 3065798"/>
              <a:gd name="connsiteY3" fmla="*/ 4104720 h 4259158"/>
              <a:gd name="connsiteX4" fmla="*/ 2218070 w 3065798"/>
              <a:gd name="connsiteY4" fmla="*/ 3989217 h 4259158"/>
              <a:gd name="connsiteX5" fmla="*/ 3065093 w 3065798"/>
              <a:gd name="connsiteY5" fmla="*/ 2170042 h 4259158"/>
              <a:gd name="connsiteX6" fmla="*/ 2343199 w 3065798"/>
              <a:gd name="connsiteY6" fmla="*/ 350868 h 4259158"/>
              <a:gd name="connsiteX7" fmla="*/ 1284420 w 3065798"/>
              <a:gd name="connsiteY7" fmla="*/ 52484 h 425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65798" h="4259158">
                <a:moveTo>
                  <a:pt x="1284420" y="52484"/>
                </a:moveTo>
                <a:cubicBezTo>
                  <a:pt x="968391" y="166383"/>
                  <a:pt x="660382" y="612354"/>
                  <a:pt x="447022" y="1034261"/>
                </a:cubicBezTo>
                <a:cubicBezTo>
                  <a:pt x="233662" y="1456169"/>
                  <a:pt x="18698" y="2072186"/>
                  <a:pt x="4260" y="2583929"/>
                </a:cubicBezTo>
                <a:cubicBezTo>
                  <a:pt x="-10178" y="3095672"/>
                  <a:pt x="-8573" y="3870505"/>
                  <a:pt x="360395" y="4104720"/>
                </a:cubicBezTo>
                <a:cubicBezTo>
                  <a:pt x="729363" y="4338935"/>
                  <a:pt x="1767287" y="4311663"/>
                  <a:pt x="2218070" y="3989217"/>
                </a:cubicBezTo>
                <a:cubicBezTo>
                  <a:pt x="2668853" y="3666771"/>
                  <a:pt x="3044238" y="2776433"/>
                  <a:pt x="3065093" y="2170042"/>
                </a:cubicBezTo>
                <a:cubicBezTo>
                  <a:pt x="3085948" y="1563651"/>
                  <a:pt x="2639978" y="703794"/>
                  <a:pt x="2343199" y="350868"/>
                </a:cubicBezTo>
                <a:cubicBezTo>
                  <a:pt x="2046420" y="-2058"/>
                  <a:pt x="1600449" y="-61415"/>
                  <a:pt x="1284420" y="52484"/>
                </a:cubicBezTo>
                <a:close/>
              </a:path>
            </a:pathLst>
          </a:custGeom>
          <a:noFill/>
          <a:ln w="1270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303319" y="5034013"/>
            <a:ext cx="2933700" cy="923330"/>
          </a:xfrm>
          <a:prstGeom prst="rect">
            <a:avLst/>
          </a:prstGeom>
          <a:noFill/>
        </p:spPr>
        <p:txBody>
          <a:bodyPr wrap="square" rtlCol="0">
            <a:spAutoFit/>
          </a:bodyPr>
          <a:lstStyle/>
          <a:p>
            <a:r>
              <a:rPr lang="en-US" dirty="0" smtClean="0"/>
              <a:t>Note that this subtree will be evaluated only after the left subtree is evaluated</a:t>
            </a:r>
            <a:endParaRPr lang="en-US" dirty="0"/>
          </a:p>
        </p:txBody>
      </p:sp>
    </p:spTree>
    <p:extLst>
      <p:ext uri="{BB962C8B-B14F-4D97-AF65-F5344CB8AC3E}">
        <p14:creationId xmlns:p14="http://schemas.microsoft.com/office/powerpoint/2010/main" val="34781414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4" name="Content Placeholder 3"/>
          <p:cNvSpPr>
            <a:spLocks noGrp="1"/>
          </p:cNvSpPr>
          <p:nvPr>
            <p:ph idx="1"/>
          </p:nvPr>
        </p:nvSpPr>
        <p:spPr>
          <a:xfrm>
            <a:off x="1905000" y="1600200"/>
            <a:ext cx="4724400" cy="990600"/>
          </a:xfrm>
        </p:spPr>
        <p:txBody>
          <a:bodyPr>
            <a:normAutofit fontScale="85000" lnSpcReduction="20000"/>
          </a:bodyPr>
          <a:lstStyle/>
          <a:p>
            <a:pPr marL="0" indent="0">
              <a:buNone/>
            </a:pPr>
            <a:r>
              <a:rPr lang="en-US" sz="4000" dirty="0" smtClean="0"/>
              <a:t>A</a:t>
            </a:r>
            <a:r>
              <a:rPr lang="en-US" sz="4000" baseline="30000" dirty="0" smtClean="0"/>
              <a:t>n</a:t>
            </a:r>
            <a:r>
              <a:rPr lang="en-US" sz="4000" dirty="0" smtClean="0"/>
              <a:t> = A * A * A … * A </a:t>
            </a:r>
            <a:endParaRPr lang="en-US" sz="4000" dirty="0"/>
          </a:p>
          <a:p>
            <a:pPr marL="0" indent="0">
              <a:buNone/>
            </a:pPr>
            <a:r>
              <a:rPr lang="en-US" dirty="0" smtClean="0"/>
              <a:t>   </a:t>
            </a:r>
            <a:endParaRPr lang="en-US" dirty="0"/>
          </a:p>
        </p:txBody>
      </p:sp>
      <p:sp>
        <p:nvSpPr>
          <p:cNvPr id="5" name="Content Placeholder 3"/>
          <p:cNvSpPr txBox="1">
            <a:spLocks/>
          </p:cNvSpPr>
          <p:nvPr/>
        </p:nvSpPr>
        <p:spPr>
          <a:xfrm>
            <a:off x="547838" y="4343400"/>
            <a:ext cx="8229600" cy="129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t>Key idea – divide the problem into sub-problems by dividing the exponent by two.</a:t>
            </a:r>
            <a:endParaRPr lang="en-US" dirty="0"/>
          </a:p>
        </p:txBody>
      </p:sp>
      <p:sp>
        <p:nvSpPr>
          <p:cNvPr id="6" name="Content Placeholder 3"/>
          <p:cNvSpPr txBox="1">
            <a:spLocks/>
          </p:cNvSpPr>
          <p:nvPr/>
        </p:nvSpPr>
        <p:spPr>
          <a:xfrm>
            <a:off x="1828800" y="2209800"/>
            <a:ext cx="5181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t>O(log(n)) – time complexity</a:t>
            </a:r>
            <a:endParaRPr lang="en-US" dirty="0"/>
          </a:p>
        </p:txBody>
      </p:sp>
      <p:sp>
        <p:nvSpPr>
          <p:cNvPr id="7" name="Title 1"/>
          <p:cNvSpPr txBox="1">
            <a:spLocks/>
          </p:cNvSpPr>
          <p:nvPr/>
        </p:nvSpPr>
        <p:spPr>
          <a:xfrm>
            <a:off x="381000" y="30480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Fast exponentiation</a:t>
            </a:r>
            <a:endParaRPr lang="en-US" dirty="0"/>
          </a:p>
        </p:txBody>
      </p:sp>
    </p:spTree>
    <p:extLst>
      <p:ext uri="{BB962C8B-B14F-4D97-AF65-F5344CB8AC3E}">
        <p14:creationId xmlns:p14="http://schemas.microsoft.com/office/powerpoint/2010/main" val="26693428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Solution – </a:t>
            </a:r>
            <a:r>
              <a:rPr lang="en-US" dirty="0" err="1" smtClean="0"/>
              <a:t>wikipedia</a:t>
            </a:r>
            <a:r>
              <a:rPr lang="en-US" dirty="0" smtClean="0"/>
              <a:t> algorithm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914400"/>
            <a:ext cx="6552629" cy="4914471"/>
          </a:xfrm>
          <a:prstGeom prst="rect">
            <a:avLst/>
          </a:prstGeom>
        </p:spPr>
      </p:pic>
    </p:spTree>
    <p:extLst>
      <p:ext uri="{BB962C8B-B14F-4D97-AF65-F5344CB8AC3E}">
        <p14:creationId xmlns:p14="http://schemas.microsoft.com/office/powerpoint/2010/main" val="14461994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Pseudocode (from </a:t>
            </a:r>
            <a:r>
              <a:rPr lang="en-US" dirty="0" err="1" smtClean="0"/>
              <a:t>wikipedia</a:t>
            </a:r>
            <a:r>
              <a:rPr lang="en-US" dirty="0" smtClean="0"/>
              <a:t>)</a:t>
            </a:r>
            <a:endParaRPr lang="en-US" dirty="0"/>
          </a:p>
        </p:txBody>
      </p:sp>
      <p:sp>
        <p:nvSpPr>
          <p:cNvPr id="3" name="Content Placeholder 2"/>
          <p:cNvSpPr>
            <a:spLocks noGrp="1"/>
          </p:cNvSpPr>
          <p:nvPr>
            <p:ph idx="1"/>
          </p:nvPr>
        </p:nvSpPr>
        <p:spPr>
          <a:xfrm>
            <a:off x="0" y="1600200"/>
            <a:ext cx="9144000" cy="4525963"/>
          </a:xfrm>
        </p:spPr>
        <p:txBody>
          <a:bodyPr>
            <a:normAutofit/>
          </a:bodyPr>
          <a:lstStyle/>
          <a:p>
            <a:pPr marL="0" indent="0">
              <a:buNone/>
            </a:pPr>
            <a:r>
              <a:rPr lang="en-US" sz="2600" b="1" dirty="0"/>
              <a:t>Function</a:t>
            </a:r>
            <a:r>
              <a:rPr lang="en-US" sz="2600" dirty="0"/>
              <a:t> </a:t>
            </a:r>
            <a:r>
              <a:rPr lang="en-US" sz="2600" dirty="0" err="1"/>
              <a:t>exp_by_squaring</a:t>
            </a:r>
            <a:r>
              <a:rPr lang="en-US" sz="2600" dirty="0"/>
              <a:t>(x, n) </a:t>
            </a:r>
            <a:endParaRPr lang="en-US" sz="2600" dirty="0" smtClean="0"/>
          </a:p>
          <a:p>
            <a:pPr marL="0" indent="0">
              <a:buNone/>
            </a:pPr>
            <a:r>
              <a:rPr lang="en-US" sz="2600" b="1" dirty="0" smtClean="0"/>
              <a:t>if</a:t>
            </a:r>
            <a:r>
              <a:rPr lang="en-US" sz="2600" dirty="0" smtClean="0"/>
              <a:t> </a:t>
            </a:r>
            <a:r>
              <a:rPr lang="en-US" sz="2600" dirty="0"/>
              <a:t>n &lt; 0 </a:t>
            </a:r>
            <a:r>
              <a:rPr lang="en-US" sz="2600" b="1" dirty="0"/>
              <a:t>then</a:t>
            </a:r>
            <a:r>
              <a:rPr lang="en-US" sz="2600" dirty="0"/>
              <a:t> return </a:t>
            </a:r>
            <a:r>
              <a:rPr lang="en-US" sz="2600" dirty="0" err="1"/>
              <a:t>exp_by_squaring</a:t>
            </a:r>
            <a:r>
              <a:rPr lang="en-US" sz="2600" dirty="0"/>
              <a:t>(1 / x, -n</a:t>
            </a:r>
            <a:r>
              <a:rPr lang="en-US" sz="2600" dirty="0" smtClean="0"/>
              <a:t>);</a:t>
            </a:r>
          </a:p>
          <a:p>
            <a:pPr marL="0" indent="0">
              <a:buNone/>
            </a:pPr>
            <a:r>
              <a:rPr lang="en-US" sz="2600" dirty="0" smtClean="0"/>
              <a:t> </a:t>
            </a:r>
            <a:r>
              <a:rPr lang="en-US" sz="2600" b="1" dirty="0"/>
              <a:t>else</a:t>
            </a:r>
            <a:r>
              <a:rPr lang="en-US" sz="2600" dirty="0"/>
              <a:t> </a:t>
            </a:r>
            <a:r>
              <a:rPr lang="en-US" sz="2600" b="1" dirty="0"/>
              <a:t>if</a:t>
            </a:r>
            <a:r>
              <a:rPr lang="en-US" sz="2600" dirty="0"/>
              <a:t> n = 0 </a:t>
            </a:r>
            <a:r>
              <a:rPr lang="en-US" sz="2600" b="1" dirty="0"/>
              <a:t>then</a:t>
            </a:r>
            <a:r>
              <a:rPr lang="en-US" sz="2600" dirty="0"/>
              <a:t> return 1; </a:t>
            </a:r>
            <a:endParaRPr lang="en-US" sz="2600" dirty="0" smtClean="0"/>
          </a:p>
          <a:p>
            <a:pPr marL="0" indent="0">
              <a:buNone/>
            </a:pPr>
            <a:r>
              <a:rPr lang="en-US" sz="2600" b="1" dirty="0"/>
              <a:t> </a:t>
            </a:r>
            <a:r>
              <a:rPr lang="en-US" sz="2600" b="1" dirty="0" smtClean="0"/>
              <a:t>else</a:t>
            </a:r>
            <a:r>
              <a:rPr lang="en-US" sz="2600" dirty="0" smtClean="0"/>
              <a:t> </a:t>
            </a:r>
            <a:r>
              <a:rPr lang="en-US" sz="2600" b="1" dirty="0"/>
              <a:t>if</a:t>
            </a:r>
            <a:r>
              <a:rPr lang="en-US" sz="2600" dirty="0"/>
              <a:t> n = 1 </a:t>
            </a:r>
            <a:r>
              <a:rPr lang="en-US" sz="2600" b="1" dirty="0"/>
              <a:t>then</a:t>
            </a:r>
            <a:r>
              <a:rPr lang="en-US" sz="2600" dirty="0"/>
              <a:t> return x ; </a:t>
            </a:r>
            <a:endParaRPr lang="en-US" sz="2600" dirty="0" smtClean="0"/>
          </a:p>
          <a:p>
            <a:pPr marL="0" indent="0">
              <a:buNone/>
            </a:pPr>
            <a:r>
              <a:rPr lang="en-US" sz="2600" b="1" dirty="0"/>
              <a:t> </a:t>
            </a:r>
            <a:r>
              <a:rPr lang="en-US" sz="2600" b="1" dirty="0" smtClean="0"/>
              <a:t>else</a:t>
            </a:r>
            <a:r>
              <a:rPr lang="en-US" sz="2600" dirty="0" smtClean="0"/>
              <a:t> </a:t>
            </a:r>
            <a:r>
              <a:rPr lang="en-US" sz="2600" b="1" dirty="0"/>
              <a:t>if</a:t>
            </a:r>
            <a:r>
              <a:rPr lang="en-US" sz="2600" dirty="0"/>
              <a:t> n </a:t>
            </a:r>
            <a:r>
              <a:rPr lang="en-US" sz="2600" b="1" dirty="0"/>
              <a:t>is</a:t>
            </a:r>
            <a:r>
              <a:rPr lang="en-US" sz="2600" dirty="0"/>
              <a:t> even </a:t>
            </a:r>
            <a:r>
              <a:rPr lang="en-US" sz="2600" b="1" dirty="0"/>
              <a:t>then</a:t>
            </a:r>
            <a:r>
              <a:rPr lang="en-US" sz="2600" dirty="0"/>
              <a:t> return </a:t>
            </a:r>
            <a:r>
              <a:rPr lang="en-US" sz="2600" dirty="0" err="1"/>
              <a:t>exp_by_squaring</a:t>
            </a:r>
            <a:r>
              <a:rPr lang="en-US" sz="2600" dirty="0"/>
              <a:t>(x * x, n / 2</a:t>
            </a:r>
            <a:r>
              <a:rPr lang="en-US" sz="2600" dirty="0" smtClean="0"/>
              <a:t>);</a:t>
            </a:r>
          </a:p>
          <a:p>
            <a:pPr marL="0" indent="0">
              <a:buNone/>
            </a:pPr>
            <a:r>
              <a:rPr lang="en-US" sz="2600" dirty="0" smtClean="0"/>
              <a:t> </a:t>
            </a:r>
            <a:r>
              <a:rPr lang="en-US" sz="2600" b="1" dirty="0"/>
              <a:t>else</a:t>
            </a:r>
            <a:r>
              <a:rPr lang="en-US" sz="2600" dirty="0"/>
              <a:t> </a:t>
            </a:r>
            <a:r>
              <a:rPr lang="en-US" sz="2600" b="1" dirty="0"/>
              <a:t>if</a:t>
            </a:r>
            <a:r>
              <a:rPr lang="en-US" sz="2600" dirty="0"/>
              <a:t> n </a:t>
            </a:r>
            <a:r>
              <a:rPr lang="en-US" sz="2600" b="1" dirty="0"/>
              <a:t>is</a:t>
            </a:r>
            <a:r>
              <a:rPr lang="en-US" sz="2600" dirty="0"/>
              <a:t> odd </a:t>
            </a:r>
            <a:r>
              <a:rPr lang="en-US" sz="2600" b="1" dirty="0"/>
              <a:t>then</a:t>
            </a:r>
            <a:r>
              <a:rPr lang="en-US" sz="2600" dirty="0"/>
              <a:t> return x * </a:t>
            </a:r>
            <a:r>
              <a:rPr lang="en-US" sz="2600" dirty="0" err="1"/>
              <a:t>exp_by_squaring</a:t>
            </a:r>
            <a:r>
              <a:rPr lang="en-US" sz="2600" dirty="0"/>
              <a:t>(x * x, (n - 1) / 2);</a:t>
            </a:r>
          </a:p>
        </p:txBody>
      </p:sp>
    </p:spTree>
    <p:extLst>
      <p:ext uri="{BB962C8B-B14F-4D97-AF65-F5344CB8AC3E}">
        <p14:creationId xmlns:p14="http://schemas.microsoft.com/office/powerpoint/2010/main" val="480788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Tail-recursive functions</a:t>
            </a:r>
            <a:endParaRPr lang="en-US" dirty="0"/>
          </a:p>
        </p:txBody>
      </p:sp>
      <p:sp>
        <p:nvSpPr>
          <p:cNvPr id="3" name="Content Placeholder 2"/>
          <p:cNvSpPr>
            <a:spLocks noGrp="1"/>
          </p:cNvSpPr>
          <p:nvPr>
            <p:ph idx="1"/>
          </p:nvPr>
        </p:nvSpPr>
        <p:spPr>
          <a:xfrm>
            <a:off x="149994" y="889787"/>
            <a:ext cx="8534400" cy="1396214"/>
          </a:xfrm>
        </p:spPr>
        <p:txBody>
          <a:bodyPr>
            <a:noAutofit/>
          </a:bodyPr>
          <a:lstStyle/>
          <a:p>
            <a:r>
              <a:rPr lang="en-US" sz="2400" dirty="0" smtClean="0"/>
              <a:t>Do not build up any deferred operations. </a:t>
            </a:r>
          </a:p>
          <a:p>
            <a:r>
              <a:rPr lang="en-US" sz="2400" dirty="0" err="1" smtClean="0">
                <a:solidFill>
                  <a:srgbClr val="FF0000"/>
                </a:solidFill>
              </a:rPr>
              <a:t>gcd</a:t>
            </a:r>
            <a:r>
              <a:rPr lang="en-US" sz="2400" dirty="0" smtClean="0">
                <a:solidFill>
                  <a:srgbClr val="FF0000"/>
                </a:solidFill>
              </a:rPr>
              <a:t> </a:t>
            </a:r>
            <a:r>
              <a:rPr lang="en-US" sz="2400" dirty="0" smtClean="0"/>
              <a:t>function is tail-recursive, however  the </a:t>
            </a:r>
            <a:r>
              <a:rPr lang="en-US" sz="2400" dirty="0" smtClean="0">
                <a:solidFill>
                  <a:srgbClr val="FF0000"/>
                </a:solidFill>
              </a:rPr>
              <a:t>fib </a:t>
            </a:r>
            <a:r>
              <a:rPr lang="en-US" sz="2400" dirty="0" smtClean="0"/>
              <a:t>function is not tail-recursive</a:t>
            </a:r>
          </a:p>
          <a:p>
            <a:r>
              <a:rPr lang="en-US" sz="2400" dirty="0" smtClean="0"/>
              <a:t>Can you say Why?</a:t>
            </a:r>
          </a:p>
          <a:p>
            <a:pPr marL="0" indent="0">
              <a:buNone/>
            </a:pPr>
            <a:endParaRPr lang="en-US" sz="2400" dirty="0"/>
          </a:p>
        </p:txBody>
      </p:sp>
      <p:sp>
        <p:nvSpPr>
          <p:cNvPr id="7" name="Content Placeholder 2"/>
          <p:cNvSpPr txBox="1">
            <a:spLocks/>
          </p:cNvSpPr>
          <p:nvPr/>
        </p:nvSpPr>
        <p:spPr>
          <a:xfrm>
            <a:off x="152400" y="2971800"/>
            <a:ext cx="4114800" cy="2620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800" u="sng" dirty="0" smtClean="0"/>
              <a:t>Tail recursion:</a:t>
            </a:r>
            <a:r>
              <a:rPr lang="en-US" sz="1800" dirty="0" smtClean="0"/>
              <a:t>	 </a:t>
            </a:r>
          </a:p>
          <a:p>
            <a:pPr marL="0" indent="0">
              <a:buNone/>
            </a:pPr>
            <a:r>
              <a:rPr lang="en-US" sz="1800" i="1" dirty="0" smtClean="0"/>
              <a:t>//    INPUT</a:t>
            </a:r>
            <a:r>
              <a:rPr lang="en-US" sz="1800" i="1" dirty="0"/>
              <a:t>: Integers x, </a:t>
            </a:r>
            <a:r>
              <a:rPr lang="en-US" sz="1800" i="1" dirty="0" smtClean="0"/>
              <a:t>y</a:t>
            </a:r>
          </a:p>
          <a:p>
            <a:pPr marL="0" indent="0">
              <a:buNone/>
            </a:pPr>
            <a:r>
              <a:rPr lang="en-US" sz="1800" i="1" dirty="0" smtClean="0"/>
              <a:t>//    such </a:t>
            </a:r>
            <a:r>
              <a:rPr lang="en-US" sz="1800" i="1" dirty="0"/>
              <a:t>that x &gt;= y and y &gt; 0</a:t>
            </a:r>
            <a:r>
              <a:rPr lang="en-US" sz="1800" dirty="0" smtClean="0"/>
              <a:t> </a:t>
            </a:r>
          </a:p>
          <a:p>
            <a:pPr marL="0" indent="0">
              <a:buNone/>
            </a:pPr>
            <a:endParaRPr lang="en-US" sz="1800" dirty="0"/>
          </a:p>
          <a:p>
            <a:pPr marL="0" indent="0">
              <a:buNone/>
            </a:pPr>
            <a:r>
              <a:rPr lang="en-US" sz="1800" dirty="0" err="1" smtClean="0"/>
              <a:t>int</a:t>
            </a:r>
            <a:r>
              <a:rPr lang="en-US" sz="1800" dirty="0" smtClean="0"/>
              <a:t> </a:t>
            </a:r>
            <a:r>
              <a:rPr lang="en-US" sz="1800" dirty="0" err="1" smtClean="0">
                <a:solidFill>
                  <a:srgbClr val="FF0000"/>
                </a:solidFill>
              </a:rPr>
              <a:t>gcd</a:t>
            </a:r>
            <a:r>
              <a:rPr lang="en-US" sz="1800" dirty="0" smtClean="0">
                <a:solidFill>
                  <a:srgbClr val="FF0000"/>
                </a:solidFill>
              </a:rPr>
              <a:t> </a:t>
            </a:r>
            <a:r>
              <a:rPr lang="en-US" sz="1800" dirty="0" smtClean="0"/>
              <a:t>(</a:t>
            </a:r>
            <a:r>
              <a:rPr lang="en-US" sz="1800" dirty="0" err="1"/>
              <a:t>int</a:t>
            </a:r>
            <a:r>
              <a:rPr lang="en-US" sz="1800" dirty="0" smtClean="0"/>
              <a:t> x, </a:t>
            </a:r>
            <a:r>
              <a:rPr lang="en-US" sz="1800" dirty="0" err="1"/>
              <a:t>int</a:t>
            </a:r>
            <a:r>
              <a:rPr lang="en-US" sz="1800" dirty="0" smtClean="0"/>
              <a:t> y) { </a:t>
            </a:r>
          </a:p>
          <a:p>
            <a:pPr marL="0" indent="0">
              <a:buNone/>
            </a:pPr>
            <a:r>
              <a:rPr lang="en-US" sz="1800" b="1" dirty="0"/>
              <a:t>	</a:t>
            </a:r>
            <a:r>
              <a:rPr lang="en-US" sz="1800" b="1" dirty="0" smtClean="0"/>
              <a:t>if</a:t>
            </a:r>
            <a:r>
              <a:rPr lang="en-US" sz="1800" dirty="0" smtClean="0"/>
              <a:t> (y </a:t>
            </a:r>
            <a:r>
              <a:rPr lang="en-US" sz="1800" dirty="0"/>
              <a:t>==</a:t>
            </a:r>
            <a:r>
              <a:rPr lang="en-US" sz="1800" dirty="0" smtClean="0"/>
              <a:t> </a:t>
            </a:r>
            <a:r>
              <a:rPr lang="en-US" sz="1800" dirty="0"/>
              <a:t>0</a:t>
            </a:r>
            <a:r>
              <a:rPr lang="en-US" sz="1800" dirty="0" smtClean="0"/>
              <a:t>) </a:t>
            </a:r>
          </a:p>
          <a:p>
            <a:pPr marL="0" indent="0">
              <a:buNone/>
            </a:pPr>
            <a:r>
              <a:rPr lang="en-US" sz="1800" b="1" dirty="0"/>
              <a:t>	</a:t>
            </a:r>
            <a:r>
              <a:rPr lang="en-US" sz="1800" b="1" dirty="0" smtClean="0"/>
              <a:t>	return</a:t>
            </a:r>
            <a:r>
              <a:rPr lang="en-US" sz="1800" dirty="0" smtClean="0"/>
              <a:t> x; </a:t>
            </a:r>
          </a:p>
          <a:p>
            <a:pPr marL="0" indent="0">
              <a:buNone/>
            </a:pPr>
            <a:r>
              <a:rPr lang="en-US" sz="1800" b="1" dirty="0"/>
              <a:t>	</a:t>
            </a:r>
            <a:r>
              <a:rPr lang="en-US" sz="1800" b="1" dirty="0" smtClean="0"/>
              <a:t>else</a:t>
            </a:r>
            <a:r>
              <a:rPr lang="en-US" sz="1800" dirty="0" smtClean="0"/>
              <a:t> </a:t>
            </a:r>
          </a:p>
          <a:p>
            <a:pPr marL="0" indent="0">
              <a:buNone/>
            </a:pPr>
            <a:r>
              <a:rPr lang="en-US" sz="1800" b="1" dirty="0"/>
              <a:t>	</a:t>
            </a:r>
            <a:r>
              <a:rPr lang="en-US" sz="1800" b="1" dirty="0" smtClean="0"/>
              <a:t>	return</a:t>
            </a:r>
            <a:r>
              <a:rPr lang="en-US" sz="1800" dirty="0" smtClean="0"/>
              <a:t> </a:t>
            </a:r>
            <a:r>
              <a:rPr lang="en-US" sz="1800" dirty="0" err="1" smtClean="0"/>
              <a:t>gcd</a:t>
            </a:r>
            <a:r>
              <a:rPr lang="en-US" sz="1800" dirty="0" smtClean="0"/>
              <a:t> (y, x </a:t>
            </a:r>
            <a:r>
              <a:rPr lang="en-US" sz="1800" dirty="0"/>
              <a:t>%</a:t>
            </a:r>
            <a:r>
              <a:rPr lang="en-US" sz="1800" dirty="0" smtClean="0"/>
              <a:t> y); </a:t>
            </a:r>
          </a:p>
          <a:p>
            <a:pPr marL="0" indent="0">
              <a:buNone/>
            </a:pPr>
            <a:r>
              <a:rPr lang="en-US" sz="1800" dirty="0" smtClean="0"/>
              <a:t>}</a:t>
            </a:r>
          </a:p>
        </p:txBody>
      </p:sp>
      <p:sp>
        <p:nvSpPr>
          <p:cNvPr id="8" name="Content Placeholder 2"/>
          <p:cNvSpPr txBox="1">
            <a:spLocks/>
          </p:cNvSpPr>
          <p:nvPr/>
        </p:nvSpPr>
        <p:spPr>
          <a:xfrm>
            <a:off x="4710545" y="3101181"/>
            <a:ext cx="4191000" cy="24915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800" u="sng" dirty="0" smtClean="0"/>
              <a:t>Not tail recursion:</a:t>
            </a:r>
          </a:p>
          <a:p>
            <a:pPr marL="0" indent="0">
              <a:buNone/>
            </a:pPr>
            <a:r>
              <a:rPr lang="en-US" sz="1800" i="1" dirty="0" smtClean="0"/>
              <a:t>// INPUT: n is an Integer </a:t>
            </a:r>
          </a:p>
          <a:p>
            <a:pPr marL="0" indent="0">
              <a:buNone/>
            </a:pPr>
            <a:r>
              <a:rPr lang="en-US" sz="1800" i="1" dirty="0" smtClean="0"/>
              <a:t>// such </a:t>
            </a:r>
            <a:r>
              <a:rPr lang="en-US" sz="1800" i="1" dirty="0"/>
              <a:t>that n &gt;= </a:t>
            </a:r>
            <a:r>
              <a:rPr lang="en-US" sz="1800" i="1" dirty="0" smtClean="0"/>
              <a:t>0</a:t>
            </a:r>
          </a:p>
          <a:p>
            <a:pPr marL="0" indent="0">
              <a:buNone/>
            </a:pPr>
            <a:endParaRPr lang="en-US" sz="1800" i="1" dirty="0"/>
          </a:p>
          <a:p>
            <a:pPr marL="0" indent="0">
              <a:buNone/>
            </a:pPr>
            <a:r>
              <a:rPr lang="en-US" sz="1800" dirty="0" smtClean="0"/>
              <a:t> </a:t>
            </a:r>
            <a:r>
              <a:rPr lang="en-US" sz="1800" dirty="0" err="1"/>
              <a:t>int</a:t>
            </a:r>
            <a:r>
              <a:rPr lang="en-US" sz="1800" dirty="0" smtClean="0"/>
              <a:t> </a:t>
            </a:r>
            <a:r>
              <a:rPr lang="en-US" sz="1800" dirty="0" smtClean="0">
                <a:solidFill>
                  <a:srgbClr val="FF0000"/>
                </a:solidFill>
              </a:rPr>
              <a:t>fib </a:t>
            </a:r>
            <a:r>
              <a:rPr lang="en-US" sz="1800" dirty="0" smtClean="0"/>
              <a:t>(</a:t>
            </a:r>
            <a:r>
              <a:rPr lang="en-US" sz="1800" dirty="0" err="1" smtClean="0"/>
              <a:t>int</a:t>
            </a:r>
            <a:r>
              <a:rPr lang="en-US" sz="1800" dirty="0" smtClean="0"/>
              <a:t> n) { </a:t>
            </a:r>
          </a:p>
          <a:p>
            <a:pPr marL="0" indent="0">
              <a:buNone/>
            </a:pPr>
            <a:r>
              <a:rPr lang="en-US" sz="1800" b="1" dirty="0"/>
              <a:t>	if </a:t>
            </a:r>
            <a:r>
              <a:rPr lang="en-US" sz="1800" dirty="0"/>
              <a:t>(n &lt; 2) </a:t>
            </a:r>
            <a:r>
              <a:rPr lang="en-US" sz="1800" b="1" dirty="0"/>
              <a:t>return </a:t>
            </a:r>
            <a:r>
              <a:rPr lang="en-US" sz="1800" dirty="0"/>
              <a:t>1</a:t>
            </a:r>
          </a:p>
          <a:p>
            <a:pPr marL="0" indent="0">
              <a:buNone/>
            </a:pPr>
            <a:r>
              <a:rPr lang="en-US" sz="1800" b="1" dirty="0"/>
              <a:t>    else </a:t>
            </a:r>
            <a:r>
              <a:rPr lang="en-US" sz="1800" dirty="0"/>
              <a:t>return </a:t>
            </a:r>
            <a:r>
              <a:rPr lang="en-US" sz="1800" dirty="0" smtClean="0"/>
              <a:t>fib(n-1</a:t>
            </a:r>
            <a:r>
              <a:rPr lang="en-US" sz="1800" dirty="0"/>
              <a:t>) + </a:t>
            </a:r>
            <a:r>
              <a:rPr lang="en-US" sz="1800" dirty="0" smtClean="0"/>
              <a:t>fib(n-2</a:t>
            </a:r>
            <a:r>
              <a:rPr lang="en-US" sz="1800" dirty="0"/>
              <a:t>)</a:t>
            </a:r>
          </a:p>
          <a:p>
            <a:pPr marL="0" indent="0">
              <a:buNone/>
            </a:pPr>
            <a:r>
              <a:rPr lang="en-US" sz="1800" dirty="0" smtClean="0"/>
              <a:t>}</a:t>
            </a:r>
            <a:endParaRPr lang="en-US" sz="1800" dirty="0"/>
          </a:p>
        </p:txBody>
      </p:sp>
    </p:spTree>
    <p:extLst>
      <p:ext uri="{BB962C8B-B14F-4D97-AF65-F5344CB8AC3E}">
        <p14:creationId xmlns:p14="http://schemas.microsoft.com/office/powerpoint/2010/main" val="12503411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smtClean="0"/>
              <a:t>Tail-recursive functions</a:t>
            </a:r>
            <a:endParaRPr lang="en-US" dirty="0"/>
          </a:p>
        </p:txBody>
      </p:sp>
      <p:sp>
        <p:nvSpPr>
          <p:cNvPr id="9" name="Content Placeholder 2"/>
          <p:cNvSpPr txBox="1">
            <a:spLocks/>
          </p:cNvSpPr>
          <p:nvPr/>
        </p:nvSpPr>
        <p:spPr>
          <a:xfrm>
            <a:off x="1524000" y="4419600"/>
            <a:ext cx="7239000" cy="12493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2000" dirty="0"/>
          </a:p>
        </p:txBody>
      </p:sp>
      <p:sp>
        <p:nvSpPr>
          <p:cNvPr id="10" name="Content Placeholder 2"/>
          <p:cNvSpPr>
            <a:spLocks noGrp="1"/>
          </p:cNvSpPr>
          <p:nvPr>
            <p:ph idx="1"/>
          </p:nvPr>
        </p:nvSpPr>
        <p:spPr>
          <a:xfrm>
            <a:off x="304800" y="1447800"/>
            <a:ext cx="8534400" cy="3886200"/>
          </a:xfrm>
        </p:spPr>
        <p:txBody>
          <a:bodyPr>
            <a:normAutofit/>
          </a:bodyPr>
          <a:lstStyle/>
          <a:p>
            <a:r>
              <a:rPr lang="en-US" sz="2000" dirty="0" smtClean="0"/>
              <a:t>A compiler or interpreter treats tail-recursive calls as jumps rather than function calls, a tail-recursive function such as </a:t>
            </a:r>
            <a:r>
              <a:rPr lang="en-US" sz="2000" dirty="0" err="1" smtClean="0"/>
              <a:t>gcd</a:t>
            </a:r>
            <a:r>
              <a:rPr lang="en-US" sz="2000" dirty="0" smtClean="0"/>
              <a:t> will execute using constant space. Thus the program is essentially iterative, equivalent to using imperative language control structures like the "for" and "while" loops.</a:t>
            </a:r>
          </a:p>
          <a:p>
            <a:pPr marL="0" indent="0">
              <a:buNone/>
            </a:pPr>
            <a:endParaRPr lang="en-US" sz="2000" dirty="0" smtClean="0"/>
          </a:p>
          <a:p>
            <a:r>
              <a:rPr lang="en-US" sz="2000" dirty="0" smtClean="0"/>
              <a:t>The significance of tail recursion is that when making a tail-recursive call, the caller's return position need not be saved on the call stack; when the recursive call returns, it will branch directly on the previously saved return position. Therefore, in languages that recognize this property of tail calls, tail recursion saves both space and time.</a:t>
            </a:r>
          </a:p>
          <a:p>
            <a:endParaRPr lang="en-US" sz="2000" dirty="0" smtClean="0"/>
          </a:p>
          <a:p>
            <a:endParaRPr lang="en-US" dirty="0" smtClean="0"/>
          </a:p>
        </p:txBody>
      </p:sp>
    </p:spTree>
    <p:extLst>
      <p:ext uri="{BB962C8B-B14F-4D97-AF65-F5344CB8AC3E}">
        <p14:creationId xmlns:p14="http://schemas.microsoft.com/office/powerpoint/2010/main" val="33032799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recursion?</a:t>
            </a:r>
            <a:endParaRPr lang="en-US" dirty="0"/>
          </a:p>
        </p:txBody>
      </p:sp>
      <p:sp>
        <p:nvSpPr>
          <p:cNvPr id="3" name="Content Placeholder 2"/>
          <p:cNvSpPr>
            <a:spLocks noGrp="1"/>
          </p:cNvSpPr>
          <p:nvPr>
            <p:ph idx="1"/>
          </p:nvPr>
        </p:nvSpPr>
        <p:spPr>
          <a:xfrm>
            <a:off x="381000" y="1447800"/>
            <a:ext cx="8229600" cy="4525963"/>
          </a:xfrm>
        </p:spPr>
        <p:txBody>
          <a:bodyPr>
            <a:normAutofit fontScale="92500" lnSpcReduction="20000"/>
          </a:bodyPr>
          <a:lstStyle/>
          <a:p>
            <a:r>
              <a:rPr lang="en-US" b="1" dirty="0"/>
              <a:t>Recursion in computer science</a:t>
            </a:r>
            <a:r>
              <a:rPr lang="en-US" dirty="0"/>
              <a:t> is a method where the solution to a problem depends on solutions to smaller instances of the same problem (as opposed to iteration</a:t>
            </a:r>
            <a:r>
              <a:rPr lang="en-US" dirty="0" smtClean="0"/>
              <a:t>).</a:t>
            </a:r>
          </a:p>
          <a:p>
            <a:endParaRPr lang="en-US" dirty="0" smtClean="0"/>
          </a:p>
          <a:p>
            <a:r>
              <a:rPr lang="en-US" b="1" dirty="0" smtClean="0"/>
              <a:t>Recursion in programming,</a:t>
            </a:r>
            <a:r>
              <a:rPr lang="en-US" dirty="0"/>
              <a:t> is a tool a </a:t>
            </a:r>
            <a:r>
              <a:rPr lang="en-US" b="1" dirty="0"/>
              <a:t>programmer</a:t>
            </a:r>
            <a:r>
              <a:rPr lang="en-US" dirty="0"/>
              <a:t> can use to invoke a function call on itself. Fibonacci sequence is the textbook example of how </a:t>
            </a:r>
            <a:r>
              <a:rPr lang="en-US" b="1" dirty="0"/>
              <a:t>recursion</a:t>
            </a:r>
            <a:r>
              <a:rPr lang="en-US" dirty="0"/>
              <a:t> is used. </a:t>
            </a:r>
            <a:r>
              <a:rPr lang="en-US" dirty="0" smtClean="0"/>
              <a:t>Most </a:t>
            </a:r>
            <a:r>
              <a:rPr lang="en-US" b="1" dirty="0" smtClean="0"/>
              <a:t>recursive</a:t>
            </a:r>
            <a:r>
              <a:rPr lang="en-US" dirty="0"/>
              <a:t> code if not all can be expressed as iterative function, but its usually messy.</a:t>
            </a:r>
          </a:p>
        </p:txBody>
      </p:sp>
    </p:spTree>
    <p:extLst>
      <p:ext uri="{BB962C8B-B14F-4D97-AF65-F5344CB8AC3E}">
        <p14:creationId xmlns:p14="http://schemas.microsoft.com/office/powerpoint/2010/main" val="18144648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33400" y="21771"/>
            <a:ext cx="7641771" cy="576943"/>
          </a:xfrm>
          <a:noFill/>
        </p:spPr>
        <p:txBody>
          <a:bodyPr>
            <a:noAutofit/>
          </a:bodyPr>
          <a:lstStyle/>
          <a:p>
            <a:r>
              <a:rPr lang="en-US" sz="3600" dirty="0" smtClean="0"/>
              <a:t>Case Study: Finding the Directory Size</a:t>
            </a:r>
            <a:endParaRPr lang="en-SG" sz="3600" dirty="0"/>
          </a:p>
        </p:txBody>
      </p:sp>
      <p:sp>
        <p:nvSpPr>
          <p:cNvPr id="4" name="Title 1"/>
          <p:cNvSpPr txBox="1">
            <a:spLocks/>
          </p:cNvSpPr>
          <p:nvPr/>
        </p:nvSpPr>
        <p:spPr>
          <a:xfrm>
            <a:off x="990600" y="6172200"/>
            <a:ext cx="7641771" cy="576943"/>
          </a:xfrm>
          <a:prstGeom prst="rect">
            <a:avLst/>
          </a:prstGeom>
          <a:noFill/>
        </p:spPr>
        <p:txBody>
          <a:bodyPr vert="horz" lIns="91440" tIns="45720" rIns="91440" bIns="45720" rtlCol="0" anchor="ct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(Source: “Introduction to Java Programming” Y. Daniel Liang)</a:t>
            </a:r>
            <a:endParaRPr lang="en-SG" sz="2800"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14400"/>
            <a:ext cx="7677150"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3276600"/>
            <a:ext cx="8496300"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5190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33400" y="21771"/>
            <a:ext cx="7641771" cy="576943"/>
          </a:xfrm>
          <a:noFill/>
        </p:spPr>
        <p:txBody>
          <a:bodyPr>
            <a:noAutofit/>
          </a:bodyPr>
          <a:lstStyle/>
          <a:p>
            <a:r>
              <a:rPr lang="en-US" sz="3600" dirty="0" smtClean="0"/>
              <a:t>Case Study: Finding the Directory Size</a:t>
            </a:r>
            <a:endParaRPr lang="en-SG" sz="3600" dirty="0"/>
          </a:p>
        </p:txBody>
      </p:sp>
      <p:sp>
        <p:nvSpPr>
          <p:cNvPr id="4" name="Title 1"/>
          <p:cNvSpPr txBox="1">
            <a:spLocks/>
          </p:cNvSpPr>
          <p:nvPr/>
        </p:nvSpPr>
        <p:spPr>
          <a:xfrm>
            <a:off x="990600" y="6172200"/>
            <a:ext cx="7641771" cy="576943"/>
          </a:xfrm>
          <a:prstGeom prst="rect">
            <a:avLst/>
          </a:prstGeom>
          <a:noFill/>
        </p:spPr>
        <p:txBody>
          <a:bodyPr vert="horz" lIns="91440" tIns="45720" rIns="91440" bIns="45720" rtlCol="0" anchor="ct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(Source: “Introduction to Java Programming” Y. Daniel Liang)</a:t>
            </a:r>
            <a:endParaRPr lang="en-SG" sz="2800" dirty="0"/>
          </a:p>
        </p:txBody>
      </p:sp>
      <p:grpSp>
        <p:nvGrpSpPr>
          <p:cNvPr id="2" name="Group 1"/>
          <p:cNvGrpSpPr/>
          <p:nvPr/>
        </p:nvGrpSpPr>
        <p:grpSpPr>
          <a:xfrm>
            <a:off x="990600" y="675758"/>
            <a:ext cx="7010400" cy="5572642"/>
            <a:chOff x="1304925" y="533400"/>
            <a:chExt cx="7381875" cy="6324600"/>
          </a:xfrm>
        </p:grpSpPr>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533400"/>
              <a:ext cx="6858000" cy="27517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925" y="3266350"/>
              <a:ext cx="7381875" cy="359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7825000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recursion and related topics </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dirty="0" smtClean="0"/>
              <a:t>Multiply recursive functions, </a:t>
            </a:r>
            <a:r>
              <a:rPr lang="en-US" dirty="0" err="1" smtClean="0"/>
              <a:t>eg</a:t>
            </a:r>
            <a:r>
              <a:rPr lang="en-US" dirty="0" smtClean="0"/>
              <a:t>. Tree traversal</a:t>
            </a:r>
          </a:p>
          <a:p>
            <a:r>
              <a:rPr lang="en-US" dirty="0" smtClean="0"/>
              <a:t>Mutually recursive functions – </a:t>
            </a:r>
            <a:r>
              <a:rPr lang="en-US" dirty="0" err="1" smtClean="0"/>
              <a:t>eg</a:t>
            </a:r>
            <a:r>
              <a:rPr lang="en-US" dirty="0" smtClean="0"/>
              <a:t>. f calls g and g calls f</a:t>
            </a:r>
          </a:p>
          <a:p>
            <a:r>
              <a:rPr lang="en-US" dirty="0" smtClean="0"/>
              <a:t>Structural versus generative recursion</a:t>
            </a:r>
            <a:endParaRPr lang="en-US" sz="1900" dirty="0" smtClean="0"/>
          </a:p>
          <a:p>
            <a:r>
              <a:rPr lang="en-US" dirty="0"/>
              <a:t>C</a:t>
            </a:r>
            <a:r>
              <a:rPr lang="en-US" dirty="0" smtClean="0"/>
              <a:t>omplexity issues</a:t>
            </a:r>
          </a:p>
          <a:p>
            <a:pPr lvl="1"/>
            <a:r>
              <a:rPr lang="en-US" dirty="0" smtClean="0"/>
              <a:t>Time </a:t>
            </a:r>
          </a:p>
          <a:p>
            <a:pPr lvl="1"/>
            <a:r>
              <a:rPr lang="en-US" dirty="0" smtClean="0"/>
              <a:t>Space</a:t>
            </a:r>
            <a:endParaRPr lang="en-US" dirty="0"/>
          </a:p>
        </p:txBody>
      </p:sp>
    </p:spTree>
    <p:extLst>
      <p:ext uri="{BB962C8B-B14F-4D97-AF65-F5344CB8AC3E}">
        <p14:creationId xmlns:p14="http://schemas.microsoft.com/office/powerpoint/2010/main" val="21040511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recursion</a:t>
            </a:r>
            <a:endParaRPr lang="en-SG" dirty="0"/>
          </a:p>
        </p:txBody>
      </p:sp>
      <p:pic>
        <p:nvPicPr>
          <p:cNvPr id="1026" name="Picture 2" descr="https://upload.wikimedia.org/wikipedia/commons/f/f7/RecursiveTre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212396"/>
            <a:ext cx="3619500" cy="47720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267200" y="5984421"/>
            <a:ext cx="4724400" cy="646331"/>
          </a:xfrm>
          <a:prstGeom prst="rect">
            <a:avLst/>
          </a:prstGeom>
          <a:noFill/>
        </p:spPr>
        <p:txBody>
          <a:bodyPr wrap="square" rtlCol="0">
            <a:spAutoFit/>
          </a:bodyPr>
          <a:lstStyle/>
          <a:p>
            <a:r>
              <a:rPr lang="en-US" dirty="0" smtClean="0"/>
              <a:t>Tree printed using logo, a programming language that makes extensive use of recursion</a:t>
            </a:r>
            <a:endParaRPr lang="en-SG" dirty="0"/>
          </a:p>
        </p:txBody>
      </p:sp>
      <p:sp>
        <p:nvSpPr>
          <p:cNvPr id="5" name="TextBox 4"/>
          <p:cNvSpPr txBox="1"/>
          <p:nvPr/>
        </p:nvSpPr>
        <p:spPr>
          <a:xfrm>
            <a:off x="533400" y="1828800"/>
            <a:ext cx="37338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Operating systems</a:t>
            </a:r>
          </a:p>
          <a:p>
            <a:pPr marL="342900" indent="-342900">
              <a:buFont typeface="Arial" panose="020B0604020202020204" pitchFamily="34" charset="0"/>
              <a:buChar char="•"/>
            </a:pPr>
            <a:r>
              <a:rPr lang="en-US" sz="2400" dirty="0" smtClean="0"/>
              <a:t>Programming languages</a:t>
            </a:r>
          </a:p>
          <a:p>
            <a:pPr marL="342900" indent="-342900">
              <a:buFont typeface="Arial" panose="020B0604020202020204" pitchFamily="34" charset="0"/>
              <a:buChar char="•"/>
            </a:pPr>
            <a:r>
              <a:rPr lang="en-US" sz="2400" dirty="0" smtClean="0"/>
              <a:t>Computer graphics</a:t>
            </a:r>
          </a:p>
          <a:p>
            <a:pPr marL="342900" indent="-342900">
              <a:buFont typeface="Arial" panose="020B0604020202020204" pitchFamily="34" charset="0"/>
              <a:buChar char="•"/>
            </a:pPr>
            <a:r>
              <a:rPr lang="en-US" sz="2400" dirty="0" smtClean="0"/>
              <a:t>Computational mathematics</a:t>
            </a:r>
          </a:p>
          <a:p>
            <a:pPr marL="342900" indent="-342900">
              <a:buFont typeface="Arial" panose="020B0604020202020204" pitchFamily="34" charset="0"/>
              <a:buChar char="•"/>
            </a:pPr>
            <a:r>
              <a:rPr lang="en-US" sz="2400" dirty="0" smtClean="0"/>
              <a:t>Data analytics</a:t>
            </a:r>
          </a:p>
          <a:p>
            <a:pPr marL="342900" indent="-342900">
              <a:buFont typeface="Arial" panose="020B0604020202020204" pitchFamily="34" charset="0"/>
              <a:buChar char="•"/>
            </a:pPr>
            <a:r>
              <a:rPr lang="en-US" sz="2400" dirty="0" smtClean="0"/>
              <a:t>Big data  </a:t>
            </a:r>
          </a:p>
          <a:p>
            <a:pPr marL="342900" indent="-342900">
              <a:buFont typeface="Arial" panose="020B0604020202020204" pitchFamily="34" charset="0"/>
              <a:buChar char="•"/>
            </a:pPr>
            <a:r>
              <a:rPr lang="en-US" sz="2400" dirty="0" smtClean="0"/>
              <a:t>… </a:t>
            </a:r>
            <a:endParaRPr lang="en-SG" sz="2400" dirty="0"/>
          </a:p>
        </p:txBody>
      </p:sp>
    </p:spTree>
    <p:extLst>
      <p:ext uri="{BB962C8B-B14F-4D97-AF65-F5344CB8AC3E}">
        <p14:creationId xmlns:p14="http://schemas.microsoft.com/office/powerpoint/2010/main" val="35220960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156"/>
            <a:ext cx="8229600" cy="1143000"/>
          </a:xfrm>
        </p:spPr>
        <p:txBody>
          <a:bodyPr>
            <a:normAutofit/>
          </a:bodyPr>
          <a:lstStyle/>
          <a:p>
            <a:r>
              <a:rPr lang="en-US" dirty="0" smtClean="0"/>
              <a:t>Recursion with Strings - example 1 </a:t>
            </a:r>
            <a:endParaRPr lang="en-US" dirty="0"/>
          </a:p>
        </p:txBody>
      </p:sp>
      <p:sp>
        <p:nvSpPr>
          <p:cNvPr id="3" name="Content Placeholder 2"/>
          <p:cNvSpPr>
            <a:spLocks noGrp="1"/>
          </p:cNvSpPr>
          <p:nvPr>
            <p:ph idx="1"/>
          </p:nvPr>
        </p:nvSpPr>
        <p:spPr>
          <a:xfrm>
            <a:off x="-9698" y="1066800"/>
            <a:ext cx="9153698" cy="5334000"/>
          </a:xfrm>
        </p:spPr>
        <p:txBody>
          <a:bodyPr>
            <a:normAutofit/>
          </a:bodyPr>
          <a:lstStyle/>
          <a:p>
            <a:pPr marL="0" indent="0">
              <a:buNone/>
            </a:pPr>
            <a:r>
              <a:rPr lang="en-US" sz="2800" dirty="0"/>
              <a:t>Given a string, compute recursively a new string where all the lowercase ‘k' chars have been moved to the end of the string</a:t>
            </a:r>
            <a:r>
              <a:rPr lang="en-US" sz="2800" dirty="0" smtClean="0"/>
              <a:t>. Hint: You may use the following Java string functions: </a:t>
            </a:r>
          </a:p>
          <a:p>
            <a:r>
              <a:rPr lang="en-US" sz="2400" dirty="0" smtClean="0"/>
              <a:t>String  </a:t>
            </a:r>
            <a:r>
              <a:rPr lang="en-US" sz="2400" dirty="0" err="1" smtClean="0"/>
              <a:t>s.substring</a:t>
            </a:r>
            <a:r>
              <a:rPr lang="en-US" sz="2400" dirty="0" smtClean="0"/>
              <a:t> (</a:t>
            </a:r>
            <a:r>
              <a:rPr lang="en-US" sz="2400" dirty="0" err="1" smtClean="0"/>
              <a:t>i,j</a:t>
            </a:r>
            <a:r>
              <a:rPr lang="en-US" sz="2400" dirty="0" smtClean="0"/>
              <a:t>) where </a:t>
            </a:r>
            <a:r>
              <a:rPr lang="en-US" sz="2400" dirty="0" err="1" smtClean="0"/>
              <a:t>i</a:t>
            </a:r>
            <a:r>
              <a:rPr lang="en-US" sz="2400" dirty="0" smtClean="0"/>
              <a:t> and j are indices within the string. </a:t>
            </a:r>
          </a:p>
          <a:p>
            <a:r>
              <a:rPr lang="en-US" sz="2400" dirty="0" err="1" smtClean="0"/>
              <a:t>int</a:t>
            </a:r>
            <a:r>
              <a:rPr lang="en-US" sz="2400" dirty="0" smtClean="0"/>
              <a:t> </a:t>
            </a:r>
            <a:r>
              <a:rPr lang="en-US" sz="2400" dirty="0" err="1" smtClean="0"/>
              <a:t>s.indexOf</a:t>
            </a:r>
            <a:r>
              <a:rPr lang="en-US" sz="2400" dirty="0" smtClean="0"/>
              <a:t> (“</a:t>
            </a:r>
            <a:r>
              <a:rPr lang="en-US" sz="2400" dirty="0" err="1" smtClean="0"/>
              <a:t>abc</a:t>
            </a:r>
            <a:r>
              <a:rPr lang="en-US" sz="2400" dirty="0" smtClean="0"/>
              <a:t>”); returns index of  1</a:t>
            </a:r>
            <a:r>
              <a:rPr lang="en-US" sz="2400" baseline="30000" dirty="0" smtClean="0"/>
              <a:t>st</a:t>
            </a:r>
            <a:r>
              <a:rPr lang="en-US" sz="2400" dirty="0" smtClean="0"/>
              <a:t> occurrence of “</a:t>
            </a:r>
            <a:r>
              <a:rPr lang="en-US" sz="2400" dirty="0" err="1" smtClean="0"/>
              <a:t>abc</a:t>
            </a:r>
            <a:r>
              <a:rPr lang="en-US" sz="2400" dirty="0" smtClean="0"/>
              <a:t>” in s </a:t>
            </a:r>
          </a:p>
          <a:p>
            <a:pPr marL="0" indent="0">
              <a:buNone/>
            </a:pPr>
            <a:endParaRPr lang="en-US" sz="2800" dirty="0"/>
          </a:p>
          <a:p>
            <a:pPr marL="0" indent="0">
              <a:buNone/>
            </a:pPr>
            <a:r>
              <a:rPr lang="en-US" sz="2800" dirty="0" err="1" smtClean="0"/>
              <a:t>endX</a:t>
            </a:r>
            <a:r>
              <a:rPr lang="en-US" sz="2800" dirty="0"/>
              <a:t>(“</a:t>
            </a:r>
            <a:r>
              <a:rPr lang="en-US" sz="2800" dirty="0" err="1"/>
              <a:t>kkre</a:t>
            </a:r>
            <a:r>
              <a:rPr lang="en-US" sz="2800" dirty="0"/>
              <a:t>") → "</a:t>
            </a:r>
            <a:r>
              <a:rPr lang="en-US" sz="2800" dirty="0" err="1"/>
              <a:t>rekk</a:t>
            </a:r>
            <a:r>
              <a:rPr lang="en-US" sz="2800" dirty="0"/>
              <a:t>"</a:t>
            </a:r>
          </a:p>
          <a:p>
            <a:pPr marL="0" indent="0">
              <a:buNone/>
            </a:pPr>
            <a:r>
              <a:rPr lang="en-US" sz="2800" dirty="0" err="1"/>
              <a:t>endX</a:t>
            </a:r>
            <a:r>
              <a:rPr lang="en-US" sz="2800" dirty="0"/>
              <a:t>(“</a:t>
            </a:r>
            <a:r>
              <a:rPr lang="en-US" sz="2800" dirty="0" err="1"/>
              <a:t>kkhikk</a:t>
            </a:r>
            <a:r>
              <a:rPr lang="en-US" sz="2800" dirty="0"/>
              <a:t>") → "</a:t>
            </a:r>
            <a:r>
              <a:rPr lang="en-US" sz="2800" dirty="0" err="1"/>
              <a:t>hikkkk</a:t>
            </a:r>
            <a:r>
              <a:rPr lang="en-US" sz="2800" dirty="0"/>
              <a:t>"</a:t>
            </a:r>
          </a:p>
          <a:p>
            <a:pPr marL="0" indent="0">
              <a:buNone/>
            </a:pPr>
            <a:r>
              <a:rPr lang="en-US" sz="2800" dirty="0" err="1"/>
              <a:t>endX</a:t>
            </a:r>
            <a:r>
              <a:rPr lang="en-US" sz="2800" dirty="0"/>
              <a:t>(“</a:t>
            </a:r>
            <a:r>
              <a:rPr lang="en-US" sz="2800" dirty="0" err="1"/>
              <a:t>khikhik</a:t>
            </a:r>
            <a:r>
              <a:rPr lang="en-US" sz="2800" dirty="0"/>
              <a:t>") → "</a:t>
            </a:r>
            <a:r>
              <a:rPr lang="en-US" sz="2800" dirty="0" err="1"/>
              <a:t>hihikkk</a:t>
            </a:r>
            <a:r>
              <a:rPr lang="en-US" sz="2800" dirty="0"/>
              <a:t>"</a:t>
            </a:r>
          </a:p>
          <a:p>
            <a:pPr marL="0" indent="0">
              <a:buNone/>
            </a:pPr>
            <a:endParaRPr lang="en-US" sz="2800" dirty="0" smtClean="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2161428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156"/>
            <a:ext cx="8229600" cy="1143000"/>
          </a:xfrm>
        </p:spPr>
        <p:txBody>
          <a:bodyPr>
            <a:normAutofit/>
          </a:bodyPr>
          <a:lstStyle/>
          <a:p>
            <a:r>
              <a:rPr lang="en-US" dirty="0" smtClean="0"/>
              <a:t>Recursion with Strings - example 2 </a:t>
            </a:r>
            <a:endParaRPr lang="en-US" dirty="0"/>
          </a:p>
        </p:txBody>
      </p:sp>
      <p:sp>
        <p:nvSpPr>
          <p:cNvPr id="3" name="Content Placeholder 2"/>
          <p:cNvSpPr>
            <a:spLocks noGrp="1"/>
          </p:cNvSpPr>
          <p:nvPr>
            <p:ph idx="1"/>
          </p:nvPr>
        </p:nvSpPr>
        <p:spPr>
          <a:xfrm>
            <a:off x="-9698" y="1066800"/>
            <a:ext cx="9153698" cy="5334000"/>
          </a:xfrm>
        </p:spPr>
        <p:txBody>
          <a:bodyPr>
            <a:normAutofit/>
          </a:bodyPr>
          <a:lstStyle/>
          <a:p>
            <a:pPr marL="0" indent="0">
              <a:buNone/>
            </a:pPr>
            <a:r>
              <a:rPr lang="en-US" sz="2800" dirty="0"/>
              <a:t>Given a string, compute recursively a new string where identical chars that are adjacent in the original string are separated from each other by a "*". Note an empty string shouldn’t crash your program!</a:t>
            </a:r>
          </a:p>
          <a:p>
            <a:pPr marL="0" indent="0">
              <a:buNone/>
            </a:pPr>
            <a:endParaRPr lang="en-US" sz="2800" dirty="0"/>
          </a:p>
          <a:p>
            <a:pPr marL="0" indent="0">
              <a:buNone/>
            </a:pPr>
            <a:r>
              <a:rPr lang="en-US" sz="2800" dirty="0" err="1" smtClean="0"/>
              <a:t>moveInStars</a:t>
            </a:r>
            <a:r>
              <a:rPr lang="en-US" sz="2800" dirty="0" smtClean="0"/>
              <a:t>("</a:t>
            </a:r>
            <a:r>
              <a:rPr lang="en-US" sz="2800" dirty="0"/>
              <a:t>hello") → "</a:t>
            </a:r>
            <a:r>
              <a:rPr lang="en-US" sz="2800" dirty="0" err="1"/>
              <a:t>hel</a:t>
            </a:r>
            <a:r>
              <a:rPr lang="en-US" sz="2800" dirty="0"/>
              <a:t>*lo"</a:t>
            </a:r>
          </a:p>
          <a:p>
            <a:pPr marL="0" indent="0">
              <a:buNone/>
            </a:pPr>
            <a:r>
              <a:rPr lang="en-US" sz="2800" dirty="0" err="1" smtClean="0"/>
              <a:t>moveInStars</a:t>
            </a:r>
            <a:r>
              <a:rPr lang="en-US" sz="2800" dirty="0" smtClean="0"/>
              <a:t>("</a:t>
            </a:r>
            <a:r>
              <a:rPr lang="en-US" sz="2800" dirty="0" err="1"/>
              <a:t>xxyy</a:t>
            </a:r>
            <a:r>
              <a:rPr lang="en-US" sz="2800" dirty="0"/>
              <a:t>") → "x*</a:t>
            </a:r>
            <a:r>
              <a:rPr lang="en-US" sz="2800" dirty="0" err="1"/>
              <a:t>xy</a:t>
            </a:r>
            <a:r>
              <a:rPr lang="en-US" sz="2800" dirty="0"/>
              <a:t>*y"</a:t>
            </a:r>
          </a:p>
          <a:p>
            <a:pPr marL="0" indent="0">
              <a:buNone/>
            </a:pPr>
            <a:r>
              <a:rPr lang="en-US" sz="2800" dirty="0" err="1" smtClean="0"/>
              <a:t>moveInStars</a:t>
            </a:r>
            <a:r>
              <a:rPr lang="en-US" sz="2800" dirty="0" smtClean="0"/>
              <a:t>("</a:t>
            </a:r>
            <a:r>
              <a:rPr lang="en-US" sz="2800" dirty="0" err="1"/>
              <a:t>aaaa</a:t>
            </a:r>
            <a:r>
              <a:rPr lang="en-US" sz="2800" dirty="0"/>
              <a:t>") → "</a:t>
            </a:r>
            <a:r>
              <a:rPr lang="en-US" sz="2800" dirty="0" smtClean="0"/>
              <a:t>a*a*a*a“</a:t>
            </a:r>
          </a:p>
          <a:p>
            <a:pPr marL="0" indent="0">
              <a:buNone/>
            </a:pPr>
            <a:r>
              <a:rPr lang="en-US" sz="2800" dirty="0" err="1" smtClean="0"/>
              <a:t>moveInStars</a:t>
            </a:r>
            <a:r>
              <a:rPr lang="en-US" sz="2800" dirty="0" smtClean="0"/>
              <a:t>(“</a:t>
            </a:r>
            <a:r>
              <a:rPr lang="en-US" sz="2800" dirty="0" err="1" smtClean="0"/>
              <a:t>Massachussetts</a:t>
            </a:r>
            <a:r>
              <a:rPr lang="en-US" sz="2800" dirty="0" smtClean="0"/>
              <a:t>”) → “Mas*</a:t>
            </a:r>
            <a:r>
              <a:rPr lang="en-US" sz="2800" dirty="0" err="1" smtClean="0"/>
              <a:t>sachus</a:t>
            </a:r>
            <a:r>
              <a:rPr lang="en-US" sz="2800" dirty="0" smtClean="0"/>
              <a:t>*set*</a:t>
            </a:r>
            <a:r>
              <a:rPr lang="en-US" sz="2800" dirty="0" err="1" smtClean="0"/>
              <a:t>ts</a:t>
            </a:r>
            <a:r>
              <a:rPr lang="en-US" sz="2800" dirty="0" smtClean="0"/>
              <a:t>”</a:t>
            </a:r>
            <a:endParaRPr lang="en-US" sz="2800" dirty="0"/>
          </a:p>
          <a:p>
            <a:pPr marL="0" indent="0">
              <a:buNone/>
            </a:pPr>
            <a:endParaRPr lang="en-US" sz="2800" dirty="0" smtClean="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316491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156"/>
            <a:ext cx="8229600" cy="1143000"/>
          </a:xfrm>
        </p:spPr>
        <p:txBody>
          <a:bodyPr>
            <a:normAutofit/>
          </a:bodyPr>
          <a:lstStyle/>
          <a:p>
            <a:r>
              <a:rPr lang="en-US" dirty="0" smtClean="0"/>
              <a:t>Recursion with Strings - example </a:t>
            </a:r>
            <a:r>
              <a:rPr lang="en-US" dirty="0" smtClean="0"/>
              <a:t>3 </a:t>
            </a:r>
            <a:endParaRPr lang="en-US" dirty="0"/>
          </a:p>
        </p:txBody>
      </p:sp>
      <p:sp>
        <p:nvSpPr>
          <p:cNvPr id="3" name="Content Placeholder 2"/>
          <p:cNvSpPr>
            <a:spLocks noGrp="1"/>
          </p:cNvSpPr>
          <p:nvPr>
            <p:ph idx="1"/>
          </p:nvPr>
        </p:nvSpPr>
        <p:spPr>
          <a:xfrm>
            <a:off x="-9698" y="1066800"/>
            <a:ext cx="9153698" cy="5334000"/>
          </a:xfrm>
        </p:spPr>
        <p:txBody>
          <a:bodyPr>
            <a:normAutofit/>
          </a:bodyPr>
          <a:lstStyle/>
          <a:p>
            <a:pPr marL="0" indent="0">
              <a:buNone/>
            </a:pPr>
            <a:r>
              <a:rPr lang="en-US" sz="2800" dirty="0"/>
              <a:t>Given a string, </a:t>
            </a:r>
            <a:r>
              <a:rPr lang="en-US" sz="2800" dirty="0" smtClean="0"/>
              <a:t>write a recursive program to test whether it is a Palindrome or not. (Note a Palindrome is a string that reads the same, both ways). You may assume case insensitivity.</a:t>
            </a:r>
            <a:endParaRPr lang="en-US" sz="2800" dirty="0"/>
          </a:p>
          <a:p>
            <a:pPr marL="0" indent="0">
              <a:buNone/>
            </a:pPr>
            <a:endParaRPr lang="en-US" sz="2800" dirty="0"/>
          </a:p>
          <a:p>
            <a:pPr marL="0" indent="0">
              <a:buNone/>
            </a:pPr>
            <a:r>
              <a:rPr lang="en-US" sz="2800" dirty="0" err="1" smtClean="0"/>
              <a:t>testPalindrome</a:t>
            </a:r>
            <a:r>
              <a:rPr lang="en-US" sz="2800" dirty="0"/>
              <a:t>("</a:t>
            </a:r>
            <a:r>
              <a:rPr lang="en-US" sz="2800" dirty="0" smtClean="0"/>
              <a:t>Pp</a:t>
            </a:r>
            <a:r>
              <a:rPr lang="en-US" sz="2800" dirty="0" smtClean="0"/>
              <a:t>") </a:t>
            </a:r>
            <a:r>
              <a:rPr lang="en-US" sz="2800" dirty="0"/>
              <a:t>→ </a:t>
            </a:r>
            <a:r>
              <a:rPr lang="en-US" sz="2800" dirty="0" smtClean="0"/>
              <a:t>true</a:t>
            </a:r>
            <a:endParaRPr lang="en-US" sz="2800" dirty="0"/>
          </a:p>
          <a:p>
            <a:pPr marL="0" indent="0">
              <a:buNone/>
            </a:pPr>
            <a:r>
              <a:rPr lang="en-US" sz="2800" dirty="0" err="1" smtClean="0"/>
              <a:t>testPalindrome</a:t>
            </a:r>
            <a:r>
              <a:rPr lang="en-US" sz="2800" dirty="0" smtClean="0"/>
              <a:t>("</a:t>
            </a:r>
            <a:r>
              <a:rPr lang="en-US" sz="2800" dirty="0" err="1" smtClean="0"/>
              <a:t>Annna</a:t>
            </a:r>
            <a:r>
              <a:rPr lang="en-US" sz="2800" dirty="0" smtClean="0"/>
              <a:t>") </a:t>
            </a:r>
            <a:r>
              <a:rPr lang="en-US" sz="2800" dirty="0"/>
              <a:t>→ </a:t>
            </a:r>
            <a:r>
              <a:rPr lang="en-US" sz="2800" dirty="0" smtClean="0"/>
              <a:t>true</a:t>
            </a:r>
            <a:endParaRPr lang="en-US" sz="2800" dirty="0"/>
          </a:p>
          <a:p>
            <a:pPr marL="0" indent="0">
              <a:buNone/>
            </a:pPr>
            <a:r>
              <a:rPr lang="en-US" sz="2800" dirty="0" err="1" smtClean="0"/>
              <a:t>testPalindrome</a:t>
            </a:r>
            <a:r>
              <a:rPr lang="en-US" sz="2800" dirty="0" smtClean="0"/>
              <a:t>(“Palindrome") </a:t>
            </a:r>
            <a:r>
              <a:rPr lang="en-US" sz="2800" dirty="0"/>
              <a:t>→ </a:t>
            </a:r>
            <a:r>
              <a:rPr lang="en-US" sz="2800" dirty="0" smtClean="0"/>
              <a:t>false</a:t>
            </a:r>
            <a:endParaRPr lang="en-US" sz="2800" dirty="0" smtClean="0"/>
          </a:p>
          <a:p>
            <a:pPr marL="0" indent="0">
              <a:buNone/>
            </a:pPr>
            <a:r>
              <a:rPr lang="en-US" sz="2800" dirty="0" err="1" smtClean="0"/>
              <a:t>testPalindrome</a:t>
            </a:r>
            <a:r>
              <a:rPr lang="en-US" sz="2800" dirty="0" smtClean="0"/>
              <a:t>("</a:t>
            </a:r>
            <a:r>
              <a:rPr lang="en-US" sz="2800" dirty="0" err="1" smtClean="0"/>
              <a:t>abba</a:t>
            </a:r>
            <a:r>
              <a:rPr lang="en-US" sz="2800" dirty="0"/>
              <a:t>") </a:t>
            </a:r>
            <a:r>
              <a:rPr lang="en-US" sz="2800" dirty="0" smtClean="0"/>
              <a:t>→ </a:t>
            </a:r>
            <a:r>
              <a:rPr lang="en-US" sz="2800" dirty="0" smtClean="0"/>
              <a:t>true</a:t>
            </a:r>
            <a:endParaRPr lang="en-US" sz="2800" dirty="0"/>
          </a:p>
          <a:p>
            <a:pPr marL="0" indent="0">
              <a:buNone/>
            </a:pPr>
            <a:endParaRPr lang="en-US" sz="2800" dirty="0" smtClean="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8485909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709"/>
            <a:ext cx="8229600" cy="1143000"/>
          </a:xfrm>
        </p:spPr>
        <p:txBody>
          <a:bodyPr/>
          <a:lstStyle/>
          <a:p>
            <a:r>
              <a:rPr lang="en-US" dirty="0" smtClean="0"/>
              <a:t>Cohort Activity (from PS2B)</a:t>
            </a:r>
            <a:endParaRPr lang="en-US" dirty="0"/>
          </a:p>
        </p:txBody>
      </p:sp>
      <p:sp>
        <p:nvSpPr>
          <p:cNvPr id="4" name="Content Placeholder 3"/>
          <p:cNvSpPr>
            <a:spLocks noGrp="1"/>
          </p:cNvSpPr>
          <p:nvPr>
            <p:ph idx="1"/>
          </p:nvPr>
        </p:nvSpPr>
        <p:spPr>
          <a:xfrm>
            <a:off x="914400" y="1295400"/>
            <a:ext cx="7086600" cy="4343400"/>
          </a:xfrm>
        </p:spPr>
        <p:txBody>
          <a:bodyPr>
            <a:normAutofit/>
          </a:bodyPr>
          <a:lstStyle/>
          <a:p>
            <a:pPr marL="0" indent="0">
              <a:buNone/>
            </a:pPr>
            <a:r>
              <a:rPr lang="en-SG" sz="2400" dirty="0"/>
              <a:t>Title: </a:t>
            </a:r>
            <a:r>
              <a:rPr lang="en-SG" sz="2400" b="1" u="sng" dirty="0" err="1"/>
              <a:t>RecurMulti</a:t>
            </a:r>
            <a:endParaRPr lang="en-US" sz="2400" dirty="0"/>
          </a:p>
          <a:p>
            <a:pPr marL="0" indent="0">
              <a:buNone/>
            </a:pPr>
            <a:r>
              <a:rPr lang="en-US" sz="2400" dirty="0"/>
              <a:t>Q3. 	[5 points]  Write a recursive program, </a:t>
            </a:r>
            <a:r>
              <a:rPr lang="en-US" sz="2400" dirty="0" err="1"/>
              <a:t>RecurMulti</a:t>
            </a:r>
            <a:r>
              <a:rPr lang="en-US" sz="2400" dirty="0"/>
              <a:t> that computes the multiplication of two numbers. For example, 7 multiplied by 4 equals 28.  </a:t>
            </a:r>
          </a:p>
          <a:p>
            <a:pPr marL="0" indent="0">
              <a:buNone/>
            </a:pPr>
            <a:r>
              <a:rPr lang="en-US" sz="2400" b="1" dirty="0"/>
              <a:t> </a:t>
            </a:r>
            <a:endParaRPr lang="en-US" sz="2400" dirty="0"/>
          </a:p>
          <a:p>
            <a:pPr marL="0" indent="0">
              <a:buNone/>
            </a:pPr>
            <a:r>
              <a:rPr lang="en-SG" sz="2400" b="1" dirty="0"/>
              <a:t>Test cases</a:t>
            </a:r>
            <a:endParaRPr lang="en-US" sz="2400" dirty="0"/>
          </a:p>
          <a:p>
            <a:pPr marL="0" indent="0">
              <a:buNone/>
            </a:pPr>
            <a:r>
              <a:rPr lang="en-SG" sz="2400" dirty="0"/>
              <a:t> </a:t>
            </a:r>
            <a:endParaRPr lang="en-US" sz="2400" dirty="0"/>
          </a:p>
          <a:p>
            <a:pPr marL="0" indent="0">
              <a:buNone/>
            </a:pPr>
            <a:r>
              <a:rPr lang="en-SG" sz="2400" dirty="0" err="1"/>
              <a:t>System.out.println</a:t>
            </a:r>
            <a:r>
              <a:rPr lang="en-SG" sz="2400" dirty="0"/>
              <a:t>(multiply(4,7));</a:t>
            </a:r>
            <a:endParaRPr lang="en-US" sz="2400" dirty="0"/>
          </a:p>
          <a:p>
            <a:pPr marL="0" indent="0">
              <a:buNone/>
            </a:pPr>
            <a:r>
              <a:rPr lang="en-SG" sz="2400" dirty="0" err="1"/>
              <a:t>System.out.println</a:t>
            </a:r>
            <a:r>
              <a:rPr lang="en-SG" sz="2400" dirty="0"/>
              <a:t>(multiply(0,7)); </a:t>
            </a:r>
            <a:endParaRPr lang="en-US" sz="2400" dirty="0"/>
          </a:p>
          <a:p>
            <a:pPr marL="0" indent="0">
              <a:buNone/>
            </a:pPr>
            <a:r>
              <a:rPr lang="en-SG" sz="2400" dirty="0" err="1"/>
              <a:t>System.out.println</a:t>
            </a:r>
            <a:r>
              <a:rPr lang="en-SG" sz="2400" dirty="0"/>
              <a:t>(multiply(4,0));</a:t>
            </a:r>
            <a:endParaRPr lang="en-US" sz="2400" dirty="0"/>
          </a:p>
        </p:txBody>
      </p:sp>
    </p:spTree>
    <p:extLst>
      <p:ext uri="{BB962C8B-B14F-4D97-AF65-F5344CB8AC3E}">
        <p14:creationId xmlns:p14="http://schemas.microsoft.com/office/powerpoint/2010/main" val="26832361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Cohort Activity (from PS2B)</a:t>
            </a:r>
            <a:endParaRPr lang="en-US" dirty="0"/>
          </a:p>
        </p:txBody>
      </p:sp>
      <p:sp>
        <p:nvSpPr>
          <p:cNvPr id="3" name="Content Placeholder 2"/>
          <p:cNvSpPr>
            <a:spLocks noGrp="1"/>
          </p:cNvSpPr>
          <p:nvPr>
            <p:ph idx="1"/>
          </p:nvPr>
        </p:nvSpPr>
        <p:spPr/>
        <p:txBody>
          <a:bodyPr>
            <a:normAutofit/>
          </a:bodyPr>
          <a:lstStyle/>
          <a:p>
            <a:pPr marL="0" indent="0">
              <a:buNone/>
            </a:pPr>
            <a:r>
              <a:rPr lang="en-SG" sz="2400" dirty="0"/>
              <a:t>Title: </a:t>
            </a:r>
            <a:r>
              <a:rPr lang="en-SG" sz="2400" b="1" u="sng" dirty="0" err="1"/>
              <a:t>SumDigits</a:t>
            </a:r>
            <a:r>
              <a:rPr lang="en-SG" sz="2400" b="1" u="sng" dirty="0"/>
              <a:t> </a:t>
            </a:r>
            <a:endParaRPr lang="en-US" sz="2400" dirty="0"/>
          </a:p>
          <a:p>
            <a:pPr marL="0" indent="0">
              <a:buNone/>
            </a:pPr>
            <a:r>
              <a:rPr lang="en-SG" sz="2400" dirty="0"/>
              <a:t>Q4.   [10 points] Write a recursive method, </a:t>
            </a:r>
            <a:r>
              <a:rPr lang="en-SG" sz="2400" dirty="0" err="1"/>
              <a:t>sumDigits</a:t>
            </a:r>
            <a:r>
              <a:rPr lang="en-SG" sz="2400" dirty="0"/>
              <a:t>(</a:t>
            </a:r>
            <a:r>
              <a:rPr lang="en-SG" sz="2400" dirty="0" err="1"/>
              <a:t>int</a:t>
            </a:r>
            <a:r>
              <a:rPr lang="en-SG" sz="2400" dirty="0"/>
              <a:t> number) that will compute the sum of the digits in an integer number. For example, if the number is 55, the return result is 10. If the number is -54, the return result is 9.  </a:t>
            </a:r>
            <a:r>
              <a:rPr lang="en-US" sz="2400" dirty="0"/>
              <a:t>The method signature is below: </a:t>
            </a:r>
          </a:p>
          <a:p>
            <a:pPr marL="0" indent="0">
              <a:buNone/>
            </a:pPr>
            <a:r>
              <a:rPr lang="en-SG" sz="2400" dirty="0"/>
              <a:t> </a:t>
            </a:r>
            <a:endParaRPr lang="en-US" sz="2400" dirty="0"/>
          </a:p>
          <a:p>
            <a:pPr marL="0" indent="0">
              <a:buNone/>
            </a:pPr>
            <a:r>
              <a:rPr lang="en-SG" sz="2400" dirty="0"/>
              <a:t>    public static </a:t>
            </a:r>
            <a:r>
              <a:rPr lang="en-SG" sz="2400" dirty="0" err="1"/>
              <a:t>int</a:t>
            </a:r>
            <a:r>
              <a:rPr lang="en-SG" sz="2400" dirty="0"/>
              <a:t> </a:t>
            </a:r>
            <a:r>
              <a:rPr lang="en-SG" sz="2400" dirty="0" err="1"/>
              <a:t>sumDigits</a:t>
            </a:r>
            <a:r>
              <a:rPr lang="en-SG" sz="2400" dirty="0"/>
              <a:t>(</a:t>
            </a:r>
            <a:r>
              <a:rPr lang="en-SG" sz="2400" dirty="0" err="1"/>
              <a:t>int</a:t>
            </a:r>
            <a:r>
              <a:rPr lang="en-SG" sz="2400" dirty="0"/>
              <a:t> number) </a:t>
            </a:r>
            <a:endParaRPr lang="en-US" sz="2400" dirty="0"/>
          </a:p>
          <a:p>
            <a:endParaRPr lang="en-US" dirty="0"/>
          </a:p>
        </p:txBody>
      </p:sp>
    </p:spTree>
    <p:extLst>
      <p:ext uri="{BB962C8B-B14F-4D97-AF65-F5344CB8AC3E}">
        <p14:creationId xmlns:p14="http://schemas.microsoft.com/office/powerpoint/2010/main" val="1255360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96000" cy="1143000"/>
          </a:xfrm>
        </p:spPr>
        <p:txBody>
          <a:bodyPr/>
          <a:lstStyle/>
          <a:p>
            <a:r>
              <a:rPr lang="en-US" dirty="0" smtClean="0"/>
              <a:t>Some examples</a:t>
            </a:r>
            <a:endParaRPr lang="en-US" dirty="0"/>
          </a:p>
        </p:txBody>
      </p:sp>
      <p:pic>
        <p:nvPicPr>
          <p:cNvPr id="1026" name="Picture 2" descr="Image result for pictures of branches of a tree"/>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323734" y="83127"/>
            <a:ext cx="2570526" cy="30093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4/45/Sierpinski_triangle.svg/250px-Sierpinski_triangl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709862"/>
            <a:ext cx="2381250" cy="20669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05400" y="5241169"/>
            <a:ext cx="3200400" cy="1200329"/>
          </a:xfrm>
          <a:prstGeom prst="rect">
            <a:avLst/>
          </a:prstGeom>
          <a:noFill/>
        </p:spPr>
        <p:txBody>
          <a:bodyPr wrap="square" rtlCol="0">
            <a:spAutoFit/>
          </a:bodyPr>
          <a:lstStyle/>
          <a:p>
            <a:r>
              <a:rPr lang="en-US" dirty="0" smtClean="0"/>
              <a:t>The</a:t>
            </a:r>
            <a:r>
              <a:rPr lang="en-US" dirty="0"/>
              <a:t> </a:t>
            </a:r>
            <a:r>
              <a:rPr lang="en-US" dirty="0" err="1">
                <a:hlinkClick r:id="rId4" tooltip="Sierpinski triangle"/>
              </a:rPr>
              <a:t>Sierpinski</a:t>
            </a:r>
            <a:r>
              <a:rPr lang="en-US" dirty="0">
                <a:hlinkClick r:id="rId4" tooltip="Sierpinski triangle"/>
              </a:rPr>
              <a:t> triangle</a:t>
            </a:r>
            <a:r>
              <a:rPr lang="en-US" dirty="0"/>
              <a:t>—a confined recursion of triangles that form a </a:t>
            </a:r>
            <a:r>
              <a:rPr lang="en-US" dirty="0" smtClean="0">
                <a:hlinkClick r:id="rId5" tooltip="Fractal"/>
              </a:rPr>
              <a:t>fractal</a:t>
            </a:r>
            <a:r>
              <a:rPr lang="en-US" dirty="0" smtClean="0"/>
              <a:t> </a:t>
            </a:r>
          </a:p>
          <a:p>
            <a:r>
              <a:rPr lang="en-US" dirty="0" smtClean="0"/>
              <a:t>(Source: </a:t>
            </a:r>
            <a:r>
              <a:rPr lang="en-US" dirty="0" err="1" smtClean="0"/>
              <a:t>wikipedia</a:t>
            </a:r>
            <a:r>
              <a:rPr lang="en-US" dirty="0" smtClean="0"/>
              <a:t>)</a:t>
            </a:r>
            <a:endParaRPr lang="en-US" dirty="0"/>
          </a:p>
        </p:txBody>
      </p:sp>
      <p:pic>
        <p:nvPicPr>
          <p:cNvPr id="1030" name="Picture 6" descr="Image result for picture of directory structure in operating syste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669473"/>
            <a:ext cx="4752975" cy="4772025"/>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Fibonacci Spir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Fibonacci Spir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Fibonacci Spir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62193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	</a:t>
            </a:r>
            <a:endParaRPr lang="en-US" dirty="0"/>
          </a:p>
        </p:txBody>
      </p:sp>
      <p:sp>
        <p:nvSpPr>
          <p:cNvPr id="3" name="Content Placeholder 2"/>
          <p:cNvSpPr>
            <a:spLocks noGrp="1"/>
          </p:cNvSpPr>
          <p:nvPr>
            <p:ph idx="1"/>
          </p:nvPr>
        </p:nvSpPr>
        <p:spPr/>
        <p:txBody>
          <a:bodyPr/>
          <a:lstStyle/>
          <a:p>
            <a:r>
              <a:rPr lang="en-US" dirty="0" smtClean="0"/>
              <a:t>Recursion: When a function (method) calls itself</a:t>
            </a:r>
          </a:p>
          <a:p>
            <a:r>
              <a:rPr lang="en-US" dirty="0" smtClean="0"/>
              <a:t>Example: Factorial</a:t>
            </a:r>
          </a:p>
          <a:p>
            <a:pPr marL="0" indent="0">
              <a:buNone/>
            </a:pPr>
            <a:r>
              <a:rPr lang="en-US" dirty="0"/>
              <a:t> </a:t>
            </a:r>
            <a:r>
              <a:rPr lang="en-US" dirty="0" smtClean="0"/>
              <a:t>                   n! = n * (n-1)!</a:t>
            </a:r>
          </a:p>
          <a:p>
            <a:pPr marL="0" indent="0">
              <a:buNone/>
            </a:pPr>
            <a:r>
              <a:rPr lang="en-US" dirty="0"/>
              <a:t> </a:t>
            </a:r>
            <a:r>
              <a:rPr lang="en-US" dirty="0" smtClean="0"/>
              <a:t>  in Java, </a:t>
            </a:r>
          </a:p>
          <a:p>
            <a:pPr marL="0" indent="0">
              <a:buNone/>
            </a:pPr>
            <a:r>
              <a:rPr lang="en-US" dirty="0"/>
              <a:t> </a:t>
            </a:r>
            <a:r>
              <a:rPr lang="en-US" dirty="0" smtClean="0"/>
              <a:t>                  factorial (n) = n * factorial (n-1)</a:t>
            </a:r>
          </a:p>
        </p:txBody>
      </p:sp>
    </p:spTree>
    <p:extLst>
      <p:ext uri="{BB962C8B-B14F-4D97-AF65-F5344CB8AC3E}">
        <p14:creationId xmlns:p14="http://schemas.microsoft.com/office/powerpoint/2010/main" val="1258758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factorial - </a:t>
            </a:r>
            <a:r>
              <a:rPr lang="en-US" dirty="0" err="1" smtClean="0"/>
              <a:t>ifact</a:t>
            </a:r>
            <a:endParaRPr lang="en-US" dirty="0"/>
          </a:p>
        </p:txBody>
      </p:sp>
      <p:sp>
        <p:nvSpPr>
          <p:cNvPr id="4" name="Content Placeholder 3"/>
          <p:cNvSpPr>
            <a:spLocks noGrp="1"/>
          </p:cNvSpPr>
          <p:nvPr>
            <p:ph idx="1"/>
          </p:nvPr>
        </p:nvSpPr>
        <p:spPr/>
        <p:txBody>
          <a:bodyPr>
            <a:normAutofit fontScale="70000" lnSpcReduction="20000"/>
          </a:bodyPr>
          <a:lstStyle/>
          <a:p>
            <a:pPr marL="0" indent="0">
              <a:buNone/>
            </a:pPr>
            <a:r>
              <a:rPr lang="en-US" dirty="0" smtClean="0"/>
              <a:t>public class </a:t>
            </a:r>
            <a:r>
              <a:rPr lang="en-US" dirty="0" err="1" smtClean="0"/>
              <a:t>MyClass</a:t>
            </a:r>
            <a:r>
              <a:rPr lang="en-US" dirty="0" smtClean="0"/>
              <a:t> {</a:t>
            </a:r>
          </a:p>
          <a:p>
            <a:pPr marL="0" indent="0">
              <a:buNone/>
            </a:pPr>
            <a:r>
              <a:rPr lang="en-US" dirty="0"/>
              <a:t> </a:t>
            </a:r>
            <a:r>
              <a:rPr lang="en-US" dirty="0" smtClean="0"/>
              <a:t>   public static void main (String[] </a:t>
            </a:r>
            <a:r>
              <a:rPr lang="en-US" dirty="0" err="1" smtClean="0"/>
              <a:t>args</a:t>
            </a:r>
            <a:r>
              <a:rPr lang="en-US" dirty="0" smtClean="0"/>
              <a:t>) {</a:t>
            </a:r>
          </a:p>
          <a:p>
            <a:pPr marL="0" indent="0">
              <a:buNone/>
            </a:pPr>
            <a:r>
              <a:rPr lang="en-US" dirty="0"/>
              <a:t> </a:t>
            </a:r>
            <a:r>
              <a:rPr lang="en-US" dirty="0" smtClean="0"/>
              <a:t>         </a:t>
            </a:r>
            <a:r>
              <a:rPr lang="en-US" dirty="0" err="1" smtClean="0"/>
              <a:t>int</a:t>
            </a:r>
            <a:r>
              <a:rPr lang="en-US" dirty="0" smtClean="0"/>
              <a:t> n = 4; </a:t>
            </a:r>
          </a:p>
          <a:p>
            <a:pPr marL="0" indent="0">
              <a:buNone/>
            </a:pPr>
            <a:r>
              <a:rPr lang="en-US" dirty="0"/>
              <a:t>	</a:t>
            </a:r>
            <a:r>
              <a:rPr lang="en-US" dirty="0" err="1" smtClean="0"/>
              <a:t>System.out.println</a:t>
            </a:r>
            <a:r>
              <a:rPr lang="en-US" dirty="0" smtClean="0"/>
              <a:t> (</a:t>
            </a:r>
            <a:r>
              <a:rPr lang="en-US" dirty="0" err="1" smtClean="0"/>
              <a:t>ifact</a:t>
            </a:r>
            <a:r>
              <a:rPr lang="en-US" dirty="0" smtClean="0"/>
              <a:t>(n));</a:t>
            </a:r>
          </a:p>
          <a:p>
            <a:pPr marL="0" indent="0">
              <a:buNone/>
            </a:pPr>
            <a:r>
              <a:rPr lang="en-US" dirty="0"/>
              <a:t> </a:t>
            </a:r>
            <a:r>
              <a:rPr lang="en-US" dirty="0" smtClean="0"/>
              <a:t>   }</a:t>
            </a:r>
          </a:p>
          <a:p>
            <a:pPr marL="0" indent="0">
              <a:buNone/>
            </a:pPr>
            <a:r>
              <a:rPr lang="en-US" dirty="0"/>
              <a:t> </a:t>
            </a:r>
            <a:r>
              <a:rPr lang="en-US" dirty="0" smtClean="0"/>
              <a:t>   public static </a:t>
            </a:r>
            <a:r>
              <a:rPr lang="en-US" dirty="0" err="1" smtClean="0"/>
              <a:t>int</a:t>
            </a:r>
            <a:r>
              <a:rPr lang="en-US" dirty="0" smtClean="0"/>
              <a:t> </a:t>
            </a:r>
            <a:r>
              <a:rPr lang="en-US" dirty="0" err="1" smtClean="0"/>
              <a:t>ifact</a:t>
            </a:r>
            <a:r>
              <a:rPr lang="en-US" dirty="0" smtClean="0"/>
              <a:t> (</a:t>
            </a:r>
            <a:r>
              <a:rPr lang="en-US" dirty="0" err="1" smtClean="0"/>
              <a:t>int</a:t>
            </a:r>
            <a:r>
              <a:rPr lang="en-US" dirty="0" smtClean="0"/>
              <a:t> k) {</a:t>
            </a:r>
          </a:p>
          <a:p>
            <a:pPr marL="0" indent="0">
              <a:buNone/>
            </a:pPr>
            <a:r>
              <a:rPr lang="en-US" dirty="0"/>
              <a:t>	</a:t>
            </a:r>
            <a:r>
              <a:rPr lang="en-US" dirty="0" err="1" smtClean="0"/>
              <a:t>int</a:t>
            </a:r>
            <a:r>
              <a:rPr lang="en-US" dirty="0" smtClean="0"/>
              <a:t> result = 1;</a:t>
            </a:r>
          </a:p>
          <a:p>
            <a:pPr marL="0" indent="0">
              <a:buNone/>
            </a:pPr>
            <a:r>
              <a:rPr lang="en-US" dirty="0"/>
              <a:t>	</a:t>
            </a:r>
            <a:r>
              <a:rPr lang="en-US" dirty="0" smtClean="0"/>
              <a:t>for (</a:t>
            </a:r>
            <a:r>
              <a:rPr lang="en-US" dirty="0" err="1" smtClean="0"/>
              <a:t>int</a:t>
            </a:r>
            <a:r>
              <a:rPr lang="en-US" dirty="0" smtClean="0"/>
              <a:t> </a:t>
            </a:r>
            <a:r>
              <a:rPr lang="en-US" dirty="0" err="1" smtClean="0"/>
              <a:t>i</a:t>
            </a:r>
            <a:r>
              <a:rPr lang="en-US" dirty="0" smtClean="0"/>
              <a:t> = 1; </a:t>
            </a:r>
            <a:r>
              <a:rPr lang="en-US" dirty="0" err="1" smtClean="0"/>
              <a:t>i</a:t>
            </a:r>
            <a:r>
              <a:rPr lang="en-US" dirty="0" smtClean="0"/>
              <a:t> &lt;= k; </a:t>
            </a:r>
            <a:r>
              <a:rPr lang="en-US" dirty="0" err="1" smtClean="0"/>
              <a:t>i</a:t>
            </a:r>
            <a:r>
              <a:rPr lang="en-US" dirty="0" smtClean="0"/>
              <a:t>++) {</a:t>
            </a:r>
          </a:p>
          <a:p>
            <a:pPr marL="0" indent="0">
              <a:buNone/>
            </a:pPr>
            <a:r>
              <a:rPr lang="en-US" dirty="0"/>
              <a:t>	</a:t>
            </a:r>
            <a:r>
              <a:rPr lang="en-US" dirty="0" smtClean="0"/>
              <a:t>	result = result * </a:t>
            </a:r>
            <a:r>
              <a:rPr lang="en-US" dirty="0" err="1" smtClean="0"/>
              <a:t>i</a:t>
            </a:r>
            <a:r>
              <a:rPr lang="en-US" dirty="0" smtClean="0"/>
              <a:t>;</a:t>
            </a:r>
          </a:p>
          <a:p>
            <a:pPr marL="0" indent="0">
              <a:buNone/>
            </a:pPr>
            <a:r>
              <a:rPr lang="en-US" dirty="0"/>
              <a:t> </a:t>
            </a:r>
            <a:r>
              <a:rPr lang="en-US" dirty="0" smtClean="0"/>
              <a:t>              }</a:t>
            </a:r>
          </a:p>
          <a:p>
            <a:pPr marL="0" indent="0">
              <a:buNone/>
            </a:pPr>
            <a:r>
              <a:rPr lang="en-US" dirty="0"/>
              <a:t> </a:t>
            </a:r>
            <a:r>
              <a:rPr lang="en-US" dirty="0" smtClean="0"/>
              <a:t>          return (result);</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444239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factorial - </a:t>
            </a:r>
            <a:r>
              <a:rPr lang="en-US" dirty="0" err="1" smtClean="0"/>
              <a:t>rfact</a:t>
            </a:r>
            <a:endParaRPr lang="en-US" dirty="0"/>
          </a:p>
        </p:txBody>
      </p:sp>
      <p:sp>
        <p:nvSpPr>
          <p:cNvPr id="4" name="Content Placeholder 3"/>
          <p:cNvSpPr>
            <a:spLocks noGrp="1"/>
          </p:cNvSpPr>
          <p:nvPr>
            <p:ph idx="1"/>
          </p:nvPr>
        </p:nvSpPr>
        <p:spPr/>
        <p:txBody>
          <a:bodyPr>
            <a:normAutofit lnSpcReduction="10000"/>
          </a:bodyPr>
          <a:lstStyle/>
          <a:p>
            <a:pPr marL="0" indent="0">
              <a:buNone/>
            </a:pPr>
            <a:r>
              <a:rPr lang="en-US" dirty="0" smtClean="0"/>
              <a:t>public class </a:t>
            </a:r>
            <a:r>
              <a:rPr lang="en-US" dirty="0" err="1" smtClean="0"/>
              <a:t>MyClass</a:t>
            </a:r>
            <a:r>
              <a:rPr lang="en-US" dirty="0" smtClean="0"/>
              <a:t> {</a:t>
            </a:r>
          </a:p>
          <a:p>
            <a:pPr marL="0" indent="0">
              <a:buNone/>
            </a:pPr>
            <a:r>
              <a:rPr lang="en-US" dirty="0"/>
              <a:t> </a:t>
            </a:r>
            <a:r>
              <a:rPr lang="en-US" dirty="0" smtClean="0"/>
              <a:t>   public static void main (String[] </a:t>
            </a:r>
            <a:r>
              <a:rPr lang="en-US" dirty="0" err="1" smtClean="0"/>
              <a:t>args</a:t>
            </a:r>
            <a:r>
              <a:rPr lang="en-US" dirty="0" smtClean="0"/>
              <a:t>) {</a:t>
            </a:r>
          </a:p>
          <a:p>
            <a:pPr marL="0" indent="0">
              <a:buNone/>
            </a:pPr>
            <a:r>
              <a:rPr lang="en-US" dirty="0"/>
              <a:t> </a:t>
            </a:r>
            <a:r>
              <a:rPr lang="en-US" dirty="0" smtClean="0"/>
              <a:t>         </a:t>
            </a:r>
            <a:r>
              <a:rPr lang="en-US" dirty="0" err="1" smtClean="0"/>
              <a:t>int</a:t>
            </a:r>
            <a:r>
              <a:rPr lang="en-US" dirty="0" smtClean="0"/>
              <a:t> k = 4; </a:t>
            </a:r>
          </a:p>
          <a:p>
            <a:pPr marL="0" indent="0">
              <a:buNone/>
            </a:pPr>
            <a:r>
              <a:rPr lang="en-US" dirty="0"/>
              <a:t>	</a:t>
            </a:r>
            <a:r>
              <a:rPr lang="en-US" dirty="0" err="1" smtClean="0"/>
              <a:t>System.out.println</a:t>
            </a:r>
            <a:r>
              <a:rPr lang="en-US" dirty="0" smtClean="0"/>
              <a:t> (</a:t>
            </a:r>
            <a:r>
              <a:rPr lang="en-US" dirty="0" err="1"/>
              <a:t>r</a:t>
            </a:r>
            <a:r>
              <a:rPr lang="en-US" dirty="0" err="1" smtClean="0"/>
              <a:t>fact</a:t>
            </a:r>
            <a:r>
              <a:rPr lang="en-US" dirty="0" smtClean="0"/>
              <a:t>(k));</a:t>
            </a:r>
          </a:p>
          <a:p>
            <a:pPr marL="0" indent="0">
              <a:buNone/>
            </a:pPr>
            <a:r>
              <a:rPr lang="en-US" dirty="0"/>
              <a:t> </a:t>
            </a:r>
            <a:r>
              <a:rPr lang="en-US" dirty="0" smtClean="0"/>
              <a:t>   }</a:t>
            </a:r>
          </a:p>
          <a:p>
            <a:pPr marL="0" indent="0">
              <a:buNone/>
            </a:pPr>
            <a:r>
              <a:rPr lang="en-US" dirty="0"/>
              <a:t> </a:t>
            </a:r>
            <a:r>
              <a:rPr lang="en-US" dirty="0" smtClean="0"/>
              <a:t>   public static </a:t>
            </a:r>
            <a:r>
              <a:rPr lang="en-US" dirty="0" err="1" smtClean="0"/>
              <a:t>int</a:t>
            </a:r>
            <a:r>
              <a:rPr lang="en-US" dirty="0" smtClean="0"/>
              <a:t> </a:t>
            </a:r>
            <a:r>
              <a:rPr lang="en-US" dirty="0" err="1"/>
              <a:t>r</a:t>
            </a:r>
            <a:r>
              <a:rPr lang="en-US" dirty="0" err="1" smtClean="0"/>
              <a:t>fact</a:t>
            </a:r>
            <a:r>
              <a:rPr lang="en-US" dirty="0" smtClean="0"/>
              <a:t> (</a:t>
            </a:r>
            <a:r>
              <a:rPr lang="en-US" dirty="0" err="1" smtClean="0"/>
              <a:t>int</a:t>
            </a:r>
            <a:r>
              <a:rPr lang="en-US" dirty="0" smtClean="0"/>
              <a:t> k) {</a:t>
            </a:r>
          </a:p>
          <a:p>
            <a:pPr marL="0" indent="0">
              <a:buNone/>
            </a:pPr>
            <a:r>
              <a:rPr lang="en-US" dirty="0"/>
              <a:t> </a:t>
            </a:r>
            <a:r>
              <a:rPr lang="en-US" dirty="0" smtClean="0"/>
              <a:t>          return (k * </a:t>
            </a:r>
            <a:r>
              <a:rPr lang="en-US" dirty="0" err="1"/>
              <a:t>r</a:t>
            </a:r>
            <a:r>
              <a:rPr lang="en-US" dirty="0" err="1" smtClean="0"/>
              <a:t>fact</a:t>
            </a:r>
            <a:r>
              <a:rPr lang="en-US" dirty="0" smtClean="0"/>
              <a:t> (k-1));</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13441314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 - </a:t>
            </a:r>
            <a:r>
              <a:rPr lang="en-US" dirty="0" err="1" smtClean="0"/>
              <a:t>rfact</a:t>
            </a:r>
            <a:endParaRPr lang="en-US" dirty="0"/>
          </a:p>
        </p:txBody>
      </p:sp>
      <p:sp>
        <p:nvSpPr>
          <p:cNvPr id="4" name="Content Placeholder 3"/>
          <p:cNvSpPr>
            <a:spLocks noGrp="1"/>
          </p:cNvSpPr>
          <p:nvPr>
            <p:ph idx="1"/>
          </p:nvPr>
        </p:nvSpPr>
        <p:spPr>
          <a:xfrm>
            <a:off x="2438400" y="2590800"/>
            <a:ext cx="4267200" cy="1219200"/>
          </a:xfrm>
        </p:spPr>
        <p:txBody>
          <a:bodyPr>
            <a:normAutofit/>
          </a:bodyPr>
          <a:lstStyle/>
          <a:p>
            <a:pPr marL="0" indent="0">
              <a:buNone/>
            </a:pPr>
            <a:r>
              <a:rPr lang="en-US" dirty="0" smtClean="0"/>
              <a:t>What’s the problem?</a:t>
            </a:r>
            <a:endParaRPr lang="en-US" dirty="0"/>
          </a:p>
        </p:txBody>
      </p:sp>
    </p:spTree>
    <p:extLst>
      <p:ext uri="{BB962C8B-B14F-4D97-AF65-F5344CB8AC3E}">
        <p14:creationId xmlns:p14="http://schemas.microsoft.com/office/powerpoint/2010/main" val="2082642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Recursion – corrected version</a:t>
            </a:r>
            <a:endParaRPr lang="en-US" dirty="0"/>
          </a:p>
        </p:txBody>
      </p:sp>
      <p:sp>
        <p:nvSpPr>
          <p:cNvPr id="4" name="Content Placeholder 3"/>
          <p:cNvSpPr>
            <a:spLocks noGrp="1"/>
          </p:cNvSpPr>
          <p:nvPr>
            <p:ph idx="1"/>
          </p:nvPr>
        </p:nvSpPr>
        <p:spPr>
          <a:xfrm>
            <a:off x="457200" y="2133600"/>
            <a:ext cx="8382000" cy="2468563"/>
          </a:xfrm>
        </p:spPr>
        <p:txBody>
          <a:bodyPr>
            <a:normAutofit/>
          </a:bodyPr>
          <a:lstStyle/>
          <a:p>
            <a:pPr marL="0" indent="0">
              <a:buNone/>
            </a:pPr>
            <a:r>
              <a:rPr lang="en-US" dirty="0" smtClean="0"/>
              <a:t>public static </a:t>
            </a:r>
            <a:r>
              <a:rPr lang="en-US" dirty="0" err="1" smtClean="0"/>
              <a:t>int</a:t>
            </a:r>
            <a:r>
              <a:rPr lang="en-US" dirty="0" smtClean="0"/>
              <a:t> factorial (</a:t>
            </a:r>
            <a:r>
              <a:rPr lang="en-US" dirty="0" err="1" smtClean="0"/>
              <a:t>int</a:t>
            </a:r>
            <a:r>
              <a:rPr lang="en-US" dirty="0" smtClean="0"/>
              <a:t> k) {</a:t>
            </a:r>
          </a:p>
          <a:p>
            <a:pPr marL="0" indent="0">
              <a:buNone/>
            </a:pPr>
            <a:r>
              <a:rPr lang="en-US" dirty="0"/>
              <a:t> </a:t>
            </a:r>
            <a:r>
              <a:rPr lang="en-US" dirty="0" smtClean="0"/>
              <a:t>          if (k == 0 ) return 1;</a:t>
            </a:r>
          </a:p>
          <a:p>
            <a:pPr marL="0" indent="0">
              <a:buNone/>
            </a:pPr>
            <a:r>
              <a:rPr lang="en-US" dirty="0"/>
              <a:t>	</a:t>
            </a:r>
            <a:r>
              <a:rPr lang="en-US" dirty="0" smtClean="0"/>
              <a:t>      else  return (k * factorial (k-1)); </a:t>
            </a:r>
          </a:p>
          <a:p>
            <a:pPr marL="0" indent="0">
              <a:buNone/>
            </a:pPr>
            <a:endParaRPr lang="en-US" dirty="0"/>
          </a:p>
        </p:txBody>
      </p:sp>
    </p:spTree>
    <p:extLst>
      <p:ext uri="{BB962C8B-B14F-4D97-AF65-F5344CB8AC3E}">
        <p14:creationId xmlns:p14="http://schemas.microsoft.com/office/powerpoint/2010/main" val="40113493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1653</TotalTime>
  <Words>1356</Words>
  <Application>Microsoft Office PowerPoint</Application>
  <PresentationFormat>On-screen Show (4:3)</PresentationFormat>
  <Paragraphs>320</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Introduction to Information Systems and Programming (ISTD 50.001)</vt:lpstr>
      <vt:lpstr>Recursion 1 (Week 4 Session 2)</vt:lpstr>
      <vt:lpstr>What is recursion?</vt:lpstr>
      <vt:lpstr>Some examples</vt:lpstr>
      <vt:lpstr>Recursion </vt:lpstr>
      <vt:lpstr>Iterative factorial - ifact</vt:lpstr>
      <vt:lpstr>Recursive factorial - rfact</vt:lpstr>
      <vt:lpstr>Recursion - rfact</vt:lpstr>
      <vt:lpstr>Recursion – corrected version</vt:lpstr>
      <vt:lpstr>Recursion – Three steps </vt:lpstr>
      <vt:lpstr>Illustration of Recursive rfact call stack</vt:lpstr>
      <vt:lpstr>Illustration of Recursive rfact call stack</vt:lpstr>
      <vt:lpstr>Illustration of Recursive rfact call stack</vt:lpstr>
      <vt:lpstr>Illustration of Recursive rfact call stack</vt:lpstr>
      <vt:lpstr>Illustration of Recursive rfact call stack</vt:lpstr>
      <vt:lpstr>Illustration of Recursive rfact call stack</vt:lpstr>
      <vt:lpstr>Illustration of Recursive rfact call stack</vt:lpstr>
      <vt:lpstr>Illustration of Recursive rfact call stack</vt:lpstr>
      <vt:lpstr>Illustration of Recursive rfact call stack</vt:lpstr>
      <vt:lpstr>Illustration of Recursive rfact call stack</vt:lpstr>
      <vt:lpstr>Illustration of Recursive rfact call stack</vt:lpstr>
      <vt:lpstr>Fibonacci - revisited</vt:lpstr>
      <vt:lpstr>Recursive Fibonacci</vt:lpstr>
      <vt:lpstr>Tree of recursive calls and returns from fibonacci </vt:lpstr>
      <vt:lpstr>Example </vt:lpstr>
      <vt:lpstr>Solution – wikipedia algorithm</vt:lpstr>
      <vt:lpstr>Pseudocode (from wikipedia)</vt:lpstr>
      <vt:lpstr>Tail-recursive functions</vt:lpstr>
      <vt:lpstr>Tail-recursive functions</vt:lpstr>
      <vt:lpstr>Case Study: Finding the Directory Size</vt:lpstr>
      <vt:lpstr>Case Study: Finding the Directory Size</vt:lpstr>
      <vt:lpstr>Types of recursion and related topics </vt:lpstr>
      <vt:lpstr>Uses of recursion</vt:lpstr>
      <vt:lpstr>Recursion with Strings - example 1 </vt:lpstr>
      <vt:lpstr>Recursion with Strings - example 2 </vt:lpstr>
      <vt:lpstr>Recursion with Strings - example 3 </vt:lpstr>
      <vt:lpstr>Cohort Activity (from PS2B)</vt:lpstr>
      <vt:lpstr>Cohort Activity (from PS2B)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Recursion</dc:title>
  <dc:creator>Jit Biswas</dc:creator>
  <cp:lastModifiedBy>Jit Biswas</cp:lastModifiedBy>
  <cp:revision>56</cp:revision>
  <dcterms:created xsi:type="dcterms:W3CDTF">2016-09-28T23:57:47Z</dcterms:created>
  <dcterms:modified xsi:type="dcterms:W3CDTF">2017-10-02T15:07:50Z</dcterms:modified>
</cp:coreProperties>
</file>