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72" r:id="rId3"/>
    <p:sldId id="268" r:id="rId4"/>
    <p:sldId id="267" r:id="rId5"/>
    <p:sldId id="293" r:id="rId6"/>
    <p:sldId id="339" r:id="rId7"/>
    <p:sldId id="340" r:id="rId8"/>
    <p:sldId id="341" r:id="rId9"/>
    <p:sldId id="342" r:id="rId10"/>
    <p:sldId id="343" r:id="rId11"/>
    <p:sldId id="344" r:id="rId12"/>
    <p:sldId id="269" r:id="rId13"/>
    <p:sldId id="270" r:id="rId14"/>
    <p:sldId id="273" r:id="rId15"/>
    <p:sldId id="274" r:id="rId16"/>
    <p:sldId id="275" r:id="rId17"/>
    <p:sldId id="276" r:id="rId18"/>
    <p:sldId id="277" r:id="rId19"/>
    <p:sldId id="278" r:id="rId20"/>
    <p:sldId id="279" r:id="rId21"/>
    <p:sldId id="280" r:id="rId22"/>
    <p:sldId id="281" r:id="rId23"/>
    <p:sldId id="282" r:id="rId24"/>
    <p:sldId id="351" r:id="rId25"/>
    <p:sldId id="350" r:id="rId26"/>
    <p:sldId id="326" r:id="rId27"/>
    <p:sldId id="294" r:id="rId28"/>
    <p:sldId id="306" r:id="rId29"/>
    <p:sldId id="295" r:id="rId30"/>
    <p:sldId id="307" r:id="rId31"/>
    <p:sldId id="308" r:id="rId32"/>
    <p:sldId id="309" r:id="rId33"/>
    <p:sldId id="310" r:id="rId34"/>
    <p:sldId id="311" r:id="rId35"/>
    <p:sldId id="312" r:id="rId36"/>
    <p:sldId id="313" r:id="rId37"/>
    <p:sldId id="314" r:id="rId38"/>
    <p:sldId id="316" r:id="rId39"/>
    <p:sldId id="315" r:id="rId40"/>
    <p:sldId id="317" r:id="rId41"/>
    <p:sldId id="322" r:id="rId42"/>
    <p:sldId id="318" r:id="rId43"/>
    <p:sldId id="320" r:id="rId44"/>
    <p:sldId id="323" r:id="rId45"/>
    <p:sldId id="324" r:id="rId46"/>
    <p:sldId id="325" r:id="rId47"/>
    <p:sldId id="291" r:id="rId48"/>
    <p:sldId id="333" r:id="rId49"/>
    <p:sldId id="338" r:id="rId50"/>
    <p:sldId id="330" r:id="rId51"/>
    <p:sldId id="334" r:id="rId52"/>
    <p:sldId id="336" r:id="rId53"/>
    <p:sldId id="335" r:id="rId54"/>
    <p:sldId id="337" r:id="rId55"/>
    <p:sldId id="348" r:id="rId56"/>
    <p:sldId id="349" r:id="rId57"/>
    <p:sldId id="352" r:id="rId58"/>
    <p:sldId id="353" r:id="rId59"/>
    <p:sldId id="354"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p:scale>
          <a:sx n="50" d="100"/>
          <a:sy n="50" d="100"/>
        </p:scale>
        <p:origin x="-600" y="-252"/>
      </p:cViewPr>
      <p:guideLst>
        <p:guide orient="horz" pos="2160"/>
        <p:guide pos="2880"/>
      </p:guideLst>
    </p:cSldViewPr>
  </p:slideViewPr>
  <p:notesTextViewPr>
    <p:cViewPr>
      <p:scale>
        <a:sx n="1" d="1"/>
        <a:sy n="1" d="1"/>
      </p:scale>
      <p:origin x="0" y="0"/>
    </p:cViewPr>
  </p:notesTextViewPr>
  <p:sorterViewPr>
    <p:cViewPr>
      <p:scale>
        <a:sx n="100" d="100"/>
        <a:sy n="100" d="100"/>
      </p:scale>
      <p:origin x="0" y="231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6B7482-09AC-487F-B32E-B8F0AC662E1D}" type="datetimeFigureOut">
              <a:rPr lang="en-US" smtClean="0"/>
              <a:t>10/4/2017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5E40AF-D211-492F-AF8C-141C1C87AA44}" type="slidenum">
              <a:rPr lang="en-US" smtClean="0"/>
              <a:t>‹#›</a:t>
            </a:fld>
            <a:endParaRPr lang="en-US"/>
          </a:p>
        </p:txBody>
      </p:sp>
    </p:spTree>
    <p:extLst>
      <p:ext uri="{BB962C8B-B14F-4D97-AF65-F5344CB8AC3E}">
        <p14:creationId xmlns:p14="http://schemas.microsoft.com/office/powerpoint/2010/main" val="2932955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spcBef>
                <a:spcPct val="30000"/>
              </a:spcBef>
              <a:defRPr sz="1200">
                <a:solidFill>
                  <a:schemeClr val="tx1"/>
                </a:solidFill>
                <a:latin typeface="Times New Roman" pitchFamily="18" charset="0"/>
              </a:defRPr>
            </a:lvl1pPr>
            <a:lvl2pPr marL="729057" indent="-280406" defTabSz="914437">
              <a:spcBef>
                <a:spcPct val="30000"/>
              </a:spcBef>
              <a:defRPr sz="1200">
                <a:solidFill>
                  <a:schemeClr val="tx1"/>
                </a:solidFill>
                <a:latin typeface="Times New Roman" pitchFamily="18" charset="0"/>
              </a:defRPr>
            </a:lvl2pPr>
            <a:lvl3pPr marL="1121626" indent="-224325" defTabSz="914437">
              <a:spcBef>
                <a:spcPct val="30000"/>
              </a:spcBef>
              <a:defRPr sz="1200">
                <a:solidFill>
                  <a:schemeClr val="tx1"/>
                </a:solidFill>
                <a:latin typeface="Times New Roman" pitchFamily="18" charset="0"/>
              </a:defRPr>
            </a:lvl3pPr>
            <a:lvl4pPr marL="1570276" indent="-224325" defTabSz="914437">
              <a:spcBef>
                <a:spcPct val="30000"/>
              </a:spcBef>
              <a:defRPr sz="1200">
                <a:solidFill>
                  <a:schemeClr val="tx1"/>
                </a:solidFill>
                <a:latin typeface="Times New Roman" pitchFamily="18" charset="0"/>
              </a:defRPr>
            </a:lvl4pPr>
            <a:lvl5pPr marL="2018927" indent="-224325" defTabSz="914437">
              <a:spcBef>
                <a:spcPct val="30000"/>
              </a:spcBef>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pPr>
              <a:spcBef>
                <a:spcPct val="0"/>
              </a:spcBef>
            </a:pPr>
            <a:r>
              <a:rPr lang="en-US" altLang="en-US" smtClean="0"/>
              <a:t>Intro to OOP with Java, C. Thomas Wu</a:t>
            </a:r>
          </a:p>
        </p:txBody>
      </p:sp>
      <p:sp>
        <p:nvSpPr>
          <p:cNvPr id="235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spcBef>
                <a:spcPct val="30000"/>
              </a:spcBef>
              <a:defRPr sz="1200">
                <a:solidFill>
                  <a:schemeClr val="tx1"/>
                </a:solidFill>
                <a:latin typeface="Times New Roman" pitchFamily="18" charset="0"/>
              </a:defRPr>
            </a:lvl1pPr>
            <a:lvl2pPr marL="729057" indent="-280406" defTabSz="914437">
              <a:spcBef>
                <a:spcPct val="30000"/>
              </a:spcBef>
              <a:defRPr sz="1200">
                <a:solidFill>
                  <a:schemeClr val="tx1"/>
                </a:solidFill>
                <a:latin typeface="Times New Roman" pitchFamily="18" charset="0"/>
              </a:defRPr>
            </a:lvl2pPr>
            <a:lvl3pPr marL="1121626" indent="-224325" defTabSz="914437">
              <a:spcBef>
                <a:spcPct val="30000"/>
              </a:spcBef>
              <a:defRPr sz="1200">
                <a:solidFill>
                  <a:schemeClr val="tx1"/>
                </a:solidFill>
                <a:latin typeface="Times New Roman" pitchFamily="18" charset="0"/>
              </a:defRPr>
            </a:lvl3pPr>
            <a:lvl4pPr marL="1570276" indent="-224325" defTabSz="914437">
              <a:spcBef>
                <a:spcPct val="30000"/>
              </a:spcBef>
              <a:defRPr sz="1200">
                <a:solidFill>
                  <a:schemeClr val="tx1"/>
                </a:solidFill>
                <a:latin typeface="Times New Roman" pitchFamily="18" charset="0"/>
              </a:defRPr>
            </a:lvl4pPr>
            <a:lvl5pPr marL="2018927" indent="-224325" defTabSz="914437">
              <a:spcBef>
                <a:spcPct val="30000"/>
              </a:spcBef>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pPr>
              <a:spcBef>
                <a:spcPct val="0"/>
              </a:spcBef>
            </a:pPr>
            <a:r>
              <a:rPr lang="en-US" altLang="en-US" smtClean="0"/>
              <a:t>©The McGraw-Hill Companies, Inc.</a:t>
            </a:r>
          </a:p>
        </p:txBody>
      </p:sp>
      <p:sp>
        <p:nvSpPr>
          <p:cNvPr id="235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spcBef>
                <a:spcPct val="30000"/>
              </a:spcBef>
              <a:defRPr sz="1200">
                <a:solidFill>
                  <a:schemeClr val="tx1"/>
                </a:solidFill>
                <a:latin typeface="Times New Roman" pitchFamily="18" charset="0"/>
              </a:defRPr>
            </a:lvl1pPr>
            <a:lvl2pPr marL="729057" indent="-280406" defTabSz="914437">
              <a:spcBef>
                <a:spcPct val="30000"/>
              </a:spcBef>
              <a:defRPr sz="1200">
                <a:solidFill>
                  <a:schemeClr val="tx1"/>
                </a:solidFill>
                <a:latin typeface="Times New Roman" pitchFamily="18" charset="0"/>
              </a:defRPr>
            </a:lvl2pPr>
            <a:lvl3pPr marL="1121626" indent="-224325" defTabSz="914437">
              <a:spcBef>
                <a:spcPct val="30000"/>
              </a:spcBef>
              <a:defRPr sz="1200">
                <a:solidFill>
                  <a:schemeClr val="tx1"/>
                </a:solidFill>
                <a:latin typeface="Times New Roman" pitchFamily="18" charset="0"/>
              </a:defRPr>
            </a:lvl3pPr>
            <a:lvl4pPr marL="1570276" indent="-224325" defTabSz="914437">
              <a:spcBef>
                <a:spcPct val="30000"/>
              </a:spcBef>
              <a:defRPr sz="1200">
                <a:solidFill>
                  <a:schemeClr val="tx1"/>
                </a:solidFill>
                <a:latin typeface="Times New Roman" pitchFamily="18" charset="0"/>
              </a:defRPr>
            </a:lvl4pPr>
            <a:lvl5pPr marL="2018927" indent="-224325" defTabSz="914437">
              <a:spcBef>
                <a:spcPct val="30000"/>
              </a:spcBef>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0A74C009-505F-43D3-B8E7-A239E0CBC331}" type="slidenum">
              <a:rPr lang="en-US" altLang="en-US"/>
              <a:pPr>
                <a:spcBef>
                  <a:spcPct val="0"/>
                </a:spcBef>
              </a:pPr>
              <a:t>12</a:t>
            </a:fld>
            <a:endParaRPr lang="en-US" altLang="en-US"/>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spcBef>
                <a:spcPct val="30000"/>
              </a:spcBef>
              <a:defRPr sz="1200">
                <a:solidFill>
                  <a:schemeClr val="tx1"/>
                </a:solidFill>
                <a:latin typeface="Times New Roman" pitchFamily="18" charset="0"/>
              </a:defRPr>
            </a:lvl1pPr>
            <a:lvl2pPr marL="729057" indent="-280406" defTabSz="914437">
              <a:spcBef>
                <a:spcPct val="30000"/>
              </a:spcBef>
              <a:defRPr sz="1200">
                <a:solidFill>
                  <a:schemeClr val="tx1"/>
                </a:solidFill>
                <a:latin typeface="Times New Roman" pitchFamily="18" charset="0"/>
              </a:defRPr>
            </a:lvl2pPr>
            <a:lvl3pPr marL="1121626" indent="-224325" defTabSz="914437">
              <a:spcBef>
                <a:spcPct val="30000"/>
              </a:spcBef>
              <a:defRPr sz="1200">
                <a:solidFill>
                  <a:schemeClr val="tx1"/>
                </a:solidFill>
                <a:latin typeface="Times New Roman" pitchFamily="18" charset="0"/>
              </a:defRPr>
            </a:lvl3pPr>
            <a:lvl4pPr marL="1570276" indent="-224325" defTabSz="914437">
              <a:spcBef>
                <a:spcPct val="30000"/>
              </a:spcBef>
              <a:defRPr sz="1200">
                <a:solidFill>
                  <a:schemeClr val="tx1"/>
                </a:solidFill>
                <a:latin typeface="Times New Roman" pitchFamily="18" charset="0"/>
              </a:defRPr>
            </a:lvl4pPr>
            <a:lvl5pPr marL="2018927" indent="-224325" defTabSz="914437">
              <a:spcBef>
                <a:spcPct val="30000"/>
              </a:spcBef>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pPr>
              <a:spcBef>
                <a:spcPct val="0"/>
              </a:spcBef>
            </a:pPr>
            <a:r>
              <a:rPr lang="en-US" altLang="en-US" smtClean="0"/>
              <a:t>Intro to OOP with Java, C. Thomas Wu</a:t>
            </a:r>
          </a:p>
        </p:txBody>
      </p:sp>
      <p:sp>
        <p:nvSpPr>
          <p:cNvPr id="256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spcBef>
                <a:spcPct val="30000"/>
              </a:spcBef>
              <a:defRPr sz="1200">
                <a:solidFill>
                  <a:schemeClr val="tx1"/>
                </a:solidFill>
                <a:latin typeface="Times New Roman" pitchFamily="18" charset="0"/>
              </a:defRPr>
            </a:lvl1pPr>
            <a:lvl2pPr marL="729057" indent="-280406" defTabSz="914437">
              <a:spcBef>
                <a:spcPct val="30000"/>
              </a:spcBef>
              <a:defRPr sz="1200">
                <a:solidFill>
                  <a:schemeClr val="tx1"/>
                </a:solidFill>
                <a:latin typeface="Times New Roman" pitchFamily="18" charset="0"/>
              </a:defRPr>
            </a:lvl2pPr>
            <a:lvl3pPr marL="1121626" indent="-224325" defTabSz="914437">
              <a:spcBef>
                <a:spcPct val="30000"/>
              </a:spcBef>
              <a:defRPr sz="1200">
                <a:solidFill>
                  <a:schemeClr val="tx1"/>
                </a:solidFill>
                <a:latin typeface="Times New Roman" pitchFamily="18" charset="0"/>
              </a:defRPr>
            </a:lvl3pPr>
            <a:lvl4pPr marL="1570276" indent="-224325" defTabSz="914437">
              <a:spcBef>
                <a:spcPct val="30000"/>
              </a:spcBef>
              <a:defRPr sz="1200">
                <a:solidFill>
                  <a:schemeClr val="tx1"/>
                </a:solidFill>
                <a:latin typeface="Times New Roman" pitchFamily="18" charset="0"/>
              </a:defRPr>
            </a:lvl4pPr>
            <a:lvl5pPr marL="2018927" indent="-224325" defTabSz="914437">
              <a:spcBef>
                <a:spcPct val="30000"/>
              </a:spcBef>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pPr>
              <a:spcBef>
                <a:spcPct val="0"/>
              </a:spcBef>
            </a:pPr>
            <a:r>
              <a:rPr lang="en-US" altLang="en-US" smtClean="0"/>
              <a:t>©The McGraw-Hill Companies, Inc.</a:t>
            </a:r>
          </a:p>
        </p:txBody>
      </p:sp>
      <p:sp>
        <p:nvSpPr>
          <p:cNvPr id="256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spcBef>
                <a:spcPct val="30000"/>
              </a:spcBef>
              <a:defRPr sz="1200">
                <a:solidFill>
                  <a:schemeClr val="tx1"/>
                </a:solidFill>
                <a:latin typeface="Times New Roman" pitchFamily="18" charset="0"/>
              </a:defRPr>
            </a:lvl1pPr>
            <a:lvl2pPr marL="729057" indent="-280406" defTabSz="914437">
              <a:spcBef>
                <a:spcPct val="30000"/>
              </a:spcBef>
              <a:defRPr sz="1200">
                <a:solidFill>
                  <a:schemeClr val="tx1"/>
                </a:solidFill>
                <a:latin typeface="Times New Roman" pitchFamily="18" charset="0"/>
              </a:defRPr>
            </a:lvl2pPr>
            <a:lvl3pPr marL="1121626" indent="-224325" defTabSz="914437">
              <a:spcBef>
                <a:spcPct val="30000"/>
              </a:spcBef>
              <a:defRPr sz="1200">
                <a:solidFill>
                  <a:schemeClr val="tx1"/>
                </a:solidFill>
                <a:latin typeface="Times New Roman" pitchFamily="18" charset="0"/>
              </a:defRPr>
            </a:lvl3pPr>
            <a:lvl4pPr marL="1570276" indent="-224325" defTabSz="914437">
              <a:spcBef>
                <a:spcPct val="30000"/>
              </a:spcBef>
              <a:defRPr sz="1200">
                <a:solidFill>
                  <a:schemeClr val="tx1"/>
                </a:solidFill>
                <a:latin typeface="Times New Roman" pitchFamily="18" charset="0"/>
              </a:defRPr>
            </a:lvl4pPr>
            <a:lvl5pPr marL="2018927" indent="-224325" defTabSz="914437">
              <a:spcBef>
                <a:spcPct val="30000"/>
              </a:spcBef>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1965ED4B-CEDD-45BE-86B6-D2906DE0CA34}" type="slidenum">
              <a:rPr lang="en-US" altLang="en-US"/>
              <a:pPr>
                <a:spcBef>
                  <a:spcPct val="0"/>
                </a:spcBef>
              </a:pPr>
              <a:t>13</a:t>
            </a:fld>
            <a:endParaRPr lang="en-US" altLang="en-US"/>
          </a:p>
        </p:txBody>
      </p:sp>
      <p:sp>
        <p:nvSpPr>
          <p:cNvPr id="25605" name="Rectangle 2"/>
          <p:cNvSpPr>
            <a:spLocks noGrp="1" noRot="1" noChangeAspect="1" noChangeArrowheads="1" noTextEdit="1"/>
          </p:cNvSpPr>
          <p:nvPr>
            <p:ph type="sldImg"/>
          </p:nvPr>
        </p:nvSpPr>
        <p:spPr>
          <a:ln/>
        </p:spPr>
      </p:sp>
      <p:sp>
        <p:nvSpPr>
          <p:cNvPr id="256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0A2C19-A8E3-44CE-907A-282FBD0944B7}"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1733312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0A2C19-A8E3-44CE-907A-282FBD0944B7}"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2481115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0A2C19-A8E3-44CE-907A-282FBD0944B7}"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2243374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0A2C19-A8E3-44CE-907A-282FBD0944B7}"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1765660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0A2C19-A8E3-44CE-907A-282FBD0944B7}"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1051784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0A2C19-A8E3-44CE-907A-282FBD0944B7}"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533206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0A2C19-A8E3-44CE-907A-282FBD0944B7}" type="datetimeFigureOut">
              <a:rPr lang="en-US" smtClean="0"/>
              <a:t>10/4/2017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322945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0A2C19-A8E3-44CE-907A-282FBD0944B7}" type="datetimeFigureOut">
              <a:rPr lang="en-US" smtClean="0"/>
              <a:t>10/4/2017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2398403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A2C19-A8E3-44CE-907A-282FBD0944B7}" type="datetimeFigureOut">
              <a:rPr lang="en-US" smtClean="0"/>
              <a:t>10/4/2017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2456218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0A2C19-A8E3-44CE-907A-282FBD0944B7}"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2481634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0A2C19-A8E3-44CE-907A-282FBD0944B7}"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1629776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0A2C19-A8E3-44CE-907A-282FBD0944B7}" type="datetimeFigureOut">
              <a:rPr lang="en-US" smtClean="0"/>
              <a:t>10/4/2017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04182-7D95-4608-A7C3-86F41CA5DC46}" type="slidenum">
              <a:rPr lang="en-US" smtClean="0"/>
              <a:t>‹#›</a:t>
            </a:fld>
            <a:endParaRPr lang="en-US"/>
          </a:p>
        </p:txBody>
      </p:sp>
    </p:spTree>
    <p:extLst>
      <p:ext uri="{BB962C8B-B14F-4D97-AF65-F5344CB8AC3E}">
        <p14:creationId xmlns:p14="http://schemas.microsoft.com/office/powerpoint/2010/main" val="2081860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057400"/>
            <a:ext cx="7772400" cy="1470025"/>
          </a:xfrm>
        </p:spPr>
        <p:txBody>
          <a:bodyPr>
            <a:normAutofit fontScale="90000"/>
          </a:bodyPr>
          <a:lstStyle/>
          <a:p>
            <a:r>
              <a:rPr lang="en-US" dirty="0" smtClean="0"/>
              <a:t>Introduction to Information Systems and Programming (ISTD 50.001)</a:t>
            </a:r>
            <a:endParaRPr lang="en-US" dirty="0"/>
          </a:p>
        </p:txBody>
      </p:sp>
      <p:sp>
        <p:nvSpPr>
          <p:cNvPr id="3" name="Subtitle 2"/>
          <p:cNvSpPr>
            <a:spLocks noGrp="1"/>
          </p:cNvSpPr>
          <p:nvPr>
            <p:ph type="subTitle" idx="1"/>
          </p:nvPr>
        </p:nvSpPr>
        <p:spPr>
          <a:xfrm>
            <a:off x="1295400" y="3657600"/>
            <a:ext cx="6400800" cy="838200"/>
          </a:xfrm>
        </p:spPr>
        <p:txBody>
          <a:bodyPr>
            <a:normAutofit fontScale="47500" lnSpcReduction="20000"/>
          </a:bodyPr>
          <a:lstStyle/>
          <a:p>
            <a:r>
              <a:rPr lang="en-US" dirty="0" smtClean="0"/>
              <a:t>Recursion 2</a:t>
            </a:r>
          </a:p>
          <a:p>
            <a:r>
              <a:rPr lang="en-US" dirty="0" smtClean="0"/>
              <a:t>(Fall 2107 - Week 4 Session3)</a:t>
            </a:r>
          </a:p>
          <a:p>
            <a:r>
              <a:rPr lang="en-US" dirty="0" smtClean="0"/>
              <a:t>SUTD-ISTD</a:t>
            </a:r>
            <a:endParaRPr lang="en-US" dirty="0"/>
          </a:p>
        </p:txBody>
      </p:sp>
    </p:spTree>
    <p:extLst>
      <p:ext uri="{BB962C8B-B14F-4D97-AF65-F5344CB8AC3E}">
        <p14:creationId xmlns:p14="http://schemas.microsoft.com/office/powerpoint/2010/main" val="3638764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24050" y="2509510"/>
            <a:ext cx="1828800" cy="523220"/>
          </a:xfrm>
          <a:prstGeom prst="rect">
            <a:avLst/>
          </a:prstGeom>
          <a:noFill/>
          <a:ln>
            <a:solidFill>
              <a:schemeClr val="tx1"/>
            </a:solidFill>
          </a:ln>
        </p:spPr>
        <p:txBody>
          <a:bodyPr wrap="square" rtlCol="0">
            <a:spAutoFit/>
          </a:bodyPr>
          <a:lstStyle/>
          <a:p>
            <a:r>
              <a:rPr lang="en-US" sz="2800" b="1" dirty="0" smtClean="0"/>
              <a:t>C   </a:t>
            </a:r>
            <a:r>
              <a:rPr lang="en-US" sz="2800" b="1" dirty="0" smtClean="0">
                <a:solidFill>
                  <a:srgbClr val="FF0000"/>
                </a:solidFill>
              </a:rPr>
              <a:t>|</a:t>
            </a:r>
            <a:r>
              <a:rPr lang="en-US" sz="2800" b="1" dirty="0" smtClean="0"/>
              <a:t> TA</a:t>
            </a:r>
            <a:endParaRPr lang="en-US" sz="2800" b="1" dirty="0"/>
          </a:p>
        </p:txBody>
      </p:sp>
      <p:cxnSp>
        <p:nvCxnSpPr>
          <p:cNvPr id="6" name="Straight Arrow Connector 5"/>
          <p:cNvCxnSpPr/>
          <p:nvPr/>
        </p:nvCxnSpPr>
        <p:spPr>
          <a:xfrm flipH="1">
            <a:off x="2095500" y="3048706"/>
            <a:ext cx="304800" cy="238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90900" y="3048706"/>
            <a:ext cx="304800" cy="238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00200" y="3287486"/>
            <a:ext cx="990600" cy="523220"/>
          </a:xfrm>
          <a:prstGeom prst="rect">
            <a:avLst/>
          </a:prstGeom>
          <a:noFill/>
          <a:ln>
            <a:solidFill>
              <a:schemeClr val="tx1"/>
            </a:solidFill>
          </a:ln>
        </p:spPr>
        <p:txBody>
          <a:bodyPr wrap="square" rtlCol="0">
            <a:spAutoFit/>
          </a:bodyPr>
          <a:lstStyle/>
          <a:p>
            <a:r>
              <a:rPr lang="en-US" sz="2800" b="1" dirty="0" smtClean="0"/>
              <a:t>CT </a:t>
            </a:r>
            <a:endParaRPr lang="en-US" sz="2800" b="1" dirty="0"/>
          </a:p>
        </p:txBody>
      </p:sp>
      <p:sp>
        <p:nvSpPr>
          <p:cNvPr id="10" name="TextBox 9"/>
          <p:cNvSpPr txBox="1"/>
          <p:nvPr/>
        </p:nvSpPr>
        <p:spPr>
          <a:xfrm>
            <a:off x="3390900" y="3297666"/>
            <a:ext cx="990600" cy="523220"/>
          </a:xfrm>
          <a:prstGeom prst="rect">
            <a:avLst/>
          </a:prstGeom>
          <a:noFill/>
          <a:ln>
            <a:solidFill>
              <a:schemeClr val="tx1"/>
            </a:solidFill>
          </a:ln>
        </p:spPr>
        <p:txBody>
          <a:bodyPr wrap="square" rtlCol="0">
            <a:spAutoFit/>
          </a:bodyPr>
          <a:lstStyle/>
          <a:p>
            <a:r>
              <a:rPr lang="en-US" sz="2800" b="1" dirty="0" smtClean="0"/>
              <a:t>A </a:t>
            </a:r>
            <a:endParaRPr lang="en-US" sz="2800" b="1" dirty="0"/>
          </a:p>
        </p:txBody>
      </p:sp>
      <p:grpSp>
        <p:nvGrpSpPr>
          <p:cNvPr id="7" name="Group 6"/>
          <p:cNvGrpSpPr/>
          <p:nvPr/>
        </p:nvGrpSpPr>
        <p:grpSpPr>
          <a:xfrm>
            <a:off x="5334000" y="1066800"/>
            <a:ext cx="3048000" cy="2031325"/>
            <a:chOff x="5334000" y="1066800"/>
            <a:chExt cx="3048000" cy="2031325"/>
          </a:xfrm>
        </p:grpSpPr>
        <p:sp>
          <p:nvSpPr>
            <p:cNvPr id="2" name="TextBox 1"/>
            <p:cNvSpPr txBox="1"/>
            <p:nvPr/>
          </p:nvSpPr>
          <p:spPr>
            <a:xfrm>
              <a:off x="5334000" y="1066800"/>
              <a:ext cx="3048000" cy="2031325"/>
            </a:xfrm>
            <a:prstGeom prst="rect">
              <a:avLst/>
            </a:prstGeom>
            <a:noFill/>
            <a:ln>
              <a:solidFill>
                <a:schemeClr val="tx1"/>
              </a:solidFill>
            </a:ln>
          </p:spPr>
          <p:txBody>
            <a:bodyPr wrap="square" rtlCol="0">
              <a:spAutoFit/>
            </a:bodyPr>
            <a:lstStyle/>
            <a:p>
              <a:r>
                <a:rPr lang="en-US" dirty="0" smtClean="0"/>
                <a:t>INITIAL FRAME:</a:t>
              </a:r>
            </a:p>
            <a:p>
              <a:r>
                <a:rPr lang="en-US" dirty="0" smtClean="0"/>
                <a:t>prefix:   “”</a:t>
              </a:r>
            </a:p>
            <a:p>
              <a:r>
                <a:rPr lang="en-US" dirty="0" smtClean="0"/>
                <a:t>Suffix:   CAT</a:t>
              </a:r>
            </a:p>
            <a:p>
              <a:r>
                <a:rPr lang="en-US" dirty="0" err="1" smtClean="0"/>
                <a:t>Numofchars</a:t>
              </a:r>
              <a:r>
                <a:rPr lang="en-US" dirty="0" smtClean="0"/>
                <a:t>: 3</a:t>
              </a:r>
              <a:endParaRPr lang="en-US" dirty="0"/>
            </a:p>
            <a:p>
              <a:r>
                <a:rPr lang="en-US" dirty="0" smtClean="0"/>
                <a:t>     i:   1</a:t>
              </a:r>
            </a:p>
            <a:p>
              <a:r>
                <a:rPr lang="en-US" dirty="0" smtClean="0"/>
                <a:t>     </a:t>
              </a:r>
              <a:r>
                <a:rPr lang="en-US" dirty="0" err="1" smtClean="0"/>
                <a:t>newprefix</a:t>
              </a:r>
              <a:r>
                <a:rPr lang="en-US" dirty="0" smtClean="0"/>
                <a:t>:  C</a:t>
              </a:r>
            </a:p>
            <a:p>
              <a:r>
                <a:rPr lang="en-US" dirty="0" smtClean="0"/>
                <a:t>     </a:t>
              </a:r>
              <a:r>
                <a:rPr lang="en-US" dirty="0" err="1" smtClean="0"/>
                <a:t>newsuffix</a:t>
              </a:r>
              <a:r>
                <a:rPr lang="en-US" dirty="0" smtClean="0"/>
                <a:t>:   AT</a:t>
              </a:r>
            </a:p>
          </p:txBody>
        </p:sp>
        <p:sp>
          <p:nvSpPr>
            <p:cNvPr id="3" name="TextBox 2"/>
            <p:cNvSpPr txBox="1"/>
            <p:nvPr/>
          </p:nvSpPr>
          <p:spPr>
            <a:xfrm>
              <a:off x="6553200" y="1675030"/>
              <a:ext cx="1600200" cy="369332"/>
            </a:xfrm>
            <a:prstGeom prst="rect">
              <a:avLst/>
            </a:prstGeom>
            <a:noFill/>
            <a:ln>
              <a:noFill/>
            </a:ln>
          </p:spPr>
          <p:txBody>
            <a:bodyPr wrap="square" rtlCol="0">
              <a:spAutoFit/>
            </a:bodyPr>
            <a:lstStyle/>
            <a:p>
              <a:r>
                <a:rPr lang="en-US" dirty="0" smtClean="0">
                  <a:solidFill>
                    <a:srgbClr val="FF0000"/>
                  </a:solidFill>
                </a:rPr>
                <a:t>for statement</a:t>
              </a:r>
              <a:endParaRPr lang="en-US" dirty="0">
                <a:solidFill>
                  <a:srgbClr val="FF0000"/>
                </a:solidFill>
              </a:endParaRPr>
            </a:p>
          </p:txBody>
        </p:sp>
        <p:sp>
          <p:nvSpPr>
            <p:cNvPr id="5" name="Freeform 4"/>
            <p:cNvSpPr/>
            <p:nvPr/>
          </p:nvSpPr>
          <p:spPr>
            <a:xfrm>
              <a:off x="6438900" y="2038350"/>
              <a:ext cx="1078397" cy="350100"/>
            </a:xfrm>
            <a:custGeom>
              <a:avLst/>
              <a:gdLst>
                <a:gd name="connsiteX0" fmla="*/ 1009650 w 1078397"/>
                <a:gd name="connsiteY0" fmla="*/ 0 h 350100"/>
                <a:gd name="connsiteX1" fmla="*/ 971550 w 1078397"/>
                <a:gd name="connsiteY1" fmla="*/ 304800 h 350100"/>
                <a:gd name="connsiteX2" fmla="*/ 0 w 1078397"/>
                <a:gd name="connsiteY2" fmla="*/ 342900 h 350100"/>
              </a:gdLst>
              <a:ahLst/>
              <a:cxnLst>
                <a:cxn ang="0">
                  <a:pos x="connsiteX0" y="connsiteY0"/>
                </a:cxn>
                <a:cxn ang="0">
                  <a:pos x="connsiteX1" y="connsiteY1"/>
                </a:cxn>
                <a:cxn ang="0">
                  <a:pos x="connsiteX2" y="connsiteY2"/>
                </a:cxn>
              </a:cxnLst>
              <a:rect l="l" t="t" r="r" b="b"/>
              <a:pathLst>
                <a:path w="1078397" h="350100">
                  <a:moveTo>
                    <a:pt x="1009650" y="0"/>
                  </a:moveTo>
                  <a:cubicBezTo>
                    <a:pt x="1074737" y="123825"/>
                    <a:pt x="1139825" y="247650"/>
                    <a:pt x="971550" y="304800"/>
                  </a:cubicBezTo>
                  <a:cubicBezTo>
                    <a:pt x="803275" y="361950"/>
                    <a:pt x="401637" y="352425"/>
                    <a:pt x="0" y="342900"/>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Freeform 21"/>
          <p:cNvSpPr/>
          <p:nvPr/>
        </p:nvSpPr>
        <p:spPr>
          <a:xfrm>
            <a:off x="4419600" y="3124200"/>
            <a:ext cx="1078397" cy="350100"/>
          </a:xfrm>
          <a:custGeom>
            <a:avLst/>
            <a:gdLst>
              <a:gd name="connsiteX0" fmla="*/ 1009650 w 1078397"/>
              <a:gd name="connsiteY0" fmla="*/ 0 h 350100"/>
              <a:gd name="connsiteX1" fmla="*/ 971550 w 1078397"/>
              <a:gd name="connsiteY1" fmla="*/ 304800 h 350100"/>
              <a:gd name="connsiteX2" fmla="*/ 0 w 1078397"/>
              <a:gd name="connsiteY2" fmla="*/ 342900 h 350100"/>
            </a:gdLst>
            <a:ahLst/>
            <a:cxnLst>
              <a:cxn ang="0">
                <a:pos x="connsiteX0" y="connsiteY0"/>
              </a:cxn>
              <a:cxn ang="0">
                <a:pos x="connsiteX1" y="connsiteY1"/>
              </a:cxn>
              <a:cxn ang="0">
                <a:pos x="connsiteX2" y="connsiteY2"/>
              </a:cxn>
            </a:cxnLst>
            <a:rect l="l" t="t" r="r" b="b"/>
            <a:pathLst>
              <a:path w="1078397" h="350100">
                <a:moveTo>
                  <a:pt x="1009650" y="0"/>
                </a:moveTo>
                <a:cubicBezTo>
                  <a:pt x="1074737" y="123825"/>
                  <a:pt x="1139825" y="247650"/>
                  <a:pt x="971550" y="304800"/>
                </a:cubicBezTo>
                <a:cubicBezTo>
                  <a:pt x="803275" y="361950"/>
                  <a:pt x="401637" y="352425"/>
                  <a:pt x="0" y="342900"/>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724400" y="3521270"/>
            <a:ext cx="2438400" cy="369332"/>
          </a:xfrm>
          <a:prstGeom prst="rect">
            <a:avLst/>
          </a:prstGeom>
          <a:noFill/>
          <a:ln>
            <a:noFill/>
          </a:ln>
        </p:spPr>
        <p:txBody>
          <a:bodyPr wrap="square" rtlCol="0">
            <a:spAutoFit/>
          </a:bodyPr>
          <a:lstStyle/>
          <a:p>
            <a:r>
              <a:rPr lang="en-US" dirty="0" smtClean="0">
                <a:solidFill>
                  <a:srgbClr val="FF0000"/>
                </a:solidFill>
              </a:rPr>
              <a:t>at third recursive call</a:t>
            </a:r>
            <a:endParaRPr lang="en-US" dirty="0">
              <a:solidFill>
                <a:srgbClr val="FF0000"/>
              </a:solidFill>
            </a:endParaRPr>
          </a:p>
        </p:txBody>
      </p:sp>
    </p:spTree>
    <p:extLst>
      <p:ext uri="{BB962C8B-B14F-4D97-AF65-F5344CB8AC3E}">
        <p14:creationId xmlns:p14="http://schemas.microsoft.com/office/powerpoint/2010/main" val="10338203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600200" y="3287486"/>
            <a:ext cx="990600" cy="523220"/>
          </a:xfrm>
          <a:prstGeom prst="rect">
            <a:avLst/>
          </a:prstGeom>
          <a:noFill/>
          <a:ln>
            <a:solidFill>
              <a:schemeClr val="tx1"/>
            </a:solidFill>
          </a:ln>
        </p:spPr>
        <p:txBody>
          <a:bodyPr wrap="square" rtlCol="0">
            <a:spAutoFit/>
          </a:bodyPr>
          <a:lstStyle/>
          <a:p>
            <a:r>
              <a:rPr lang="en-US" sz="2800" b="1" dirty="0" smtClean="0"/>
              <a:t>CT </a:t>
            </a:r>
            <a:endParaRPr lang="en-US" sz="2800" b="1" dirty="0"/>
          </a:p>
        </p:txBody>
      </p:sp>
      <p:sp>
        <p:nvSpPr>
          <p:cNvPr id="10" name="TextBox 9"/>
          <p:cNvSpPr txBox="1"/>
          <p:nvPr/>
        </p:nvSpPr>
        <p:spPr>
          <a:xfrm>
            <a:off x="3390900" y="3297666"/>
            <a:ext cx="990600" cy="523220"/>
          </a:xfrm>
          <a:prstGeom prst="rect">
            <a:avLst/>
          </a:prstGeom>
          <a:noFill/>
          <a:ln>
            <a:solidFill>
              <a:schemeClr val="tx1"/>
            </a:solidFill>
          </a:ln>
        </p:spPr>
        <p:txBody>
          <a:bodyPr wrap="square" rtlCol="0">
            <a:spAutoFit/>
          </a:bodyPr>
          <a:lstStyle/>
          <a:p>
            <a:r>
              <a:rPr lang="en-US" sz="2800" b="1" dirty="0" smtClean="0"/>
              <a:t>A </a:t>
            </a:r>
            <a:endParaRPr lang="en-US" sz="2800" b="1" dirty="0"/>
          </a:p>
        </p:txBody>
      </p:sp>
      <p:grpSp>
        <p:nvGrpSpPr>
          <p:cNvPr id="7" name="Group 6"/>
          <p:cNvGrpSpPr/>
          <p:nvPr/>
        </p:nvGrpSpPr>
        <p:grpSpPr>
          <a:xfrm>
            <a:off x="5334000" y="1066800"/>
            <a:ext cx="3048000" cy="2031325"/>
            <a:chOff x="5334000" y="1066800"/>
            <a:chExt cx="3048000" cy="2031325"/>
          </a:xfrm>
        </p:grpSpPr>
        <p:sp>
          <p:nvSpPr>
            <p:cNvPr id="2" name="TextBox 1"/>
            <p:cNvSpPr txBox="1"/>
            <p:nvPr/>
          </p:nvSpPr>
          <p:spPr>
            <a:xfrm>
              <a:off x="5334000" y="1066800"/>
              <a:ext cx="3048000" cy="2031325"/>
            </a:xfrm>
            <a:prstGeom prst="rect">
              <a:avLst/>
            </a:prstGeom>
            <a:noFill/>
            <a:ln>
              <a:solidFill>
                <a:schemeClr val="tx1"/>
              </a:solidFill>
            </a:ln>
          </p:spPr>
          <p:txBody>
            <a:bodyPr wrap="square" rtlCol="0">
              <a:spAutoFit/>
            </a:bodyPr>
            <a:lstStyle/>
            <a:p>
              <a:r>
                <a:rPr lang="en-US" dirty="0" smtClean="0"/>
                <a:t>INITIAL FRAME:</a:t>
              </a:r>
            </a:p>
            <a:p>
              <a:r>
                <a:rPr lang="en-US" dirty="0" smtClean="0"/>
                <a:t>prefix:   “”</a:t>
              </a:r>
            </a:p>
            <a:p>
              <a:r>
                <a:rPr lang="en-US" dirty="0" smtClean="0"/>
                <a:t>Suffix:   CAT</a:t>
              </a:r>
            </a:p>
            <a:p>
              <a:r>
                <a:rPr lang="en-US" dirty="0" err="1" smtClean="0"/>
                <a:t>Numofchars</a:t>
              </a:r>
              <a:r>
                <a:rPr lang="en-US" dirty="0" smtClean="0"/>
                <a:t>: 3</a:t>
              </a:r>
              <a:endParaRPr lang="en-US" dirty="0"/>
            </a:p>
            <a:p>
              <a:r>
                <a:rPr lang="en-US" dirty="0" smtClean="0"/>
                <a:t>     i:   1</a:t>
              </a:r>
            </a:p>
            <a:p>
              <a:r>
                <a:rPr lang="en-US" dirty="0" smtClean="0"/>
                <a:t>     </a:t>
              </a:r>
              <a:r>
                <a:rPr lang="en-US" dirty="0" err="1" smtClean="0"/>
                <a:t>newprefix</a:t>
              </a:r>
              <a:r>
                <a:rPr lang="en-US" dirty="0" smtClean="0"/>
                <a:t>:  C</a:t>
              </a:r>
            </a:p>
            <a:p>
              <a:r>
                <a:rPr lang="en-US" dirty="0" smtClean="0"/>
                <a:t>     </a:t>
              </a:r>
              <a:r>
                <a:rPr lang="en-US" dirty="0" err="1" smtClean="0"/>
                <a:t>newsuffix</a:t>
              </a:r>
              <a:r>
                <a:rPr lang="en-US" dirty="0" smtClean="0"/>
                <a:t>:   AT</a:t>
              </a:r>
            </a:p>
          </p:txBody>
        </p:sp>
        <p:sp>
          <p:nvSpPr>
            <p:cNvPr id="3" name="TextBox 2"/>
            <p:cNvSpPr txBox="1"/>
            <p:nvPr/>
          </p:nvSpPr>
          <p:spPr>
            <a:xfrm>
              <a:off x="6553200" y="1675030"/>
              <a:ext cx="1600200" cy="369332"/>
            </a:xfrm>
            <a:prstGeom prst="rect">
              <a:avLst/>
            </a:prstGeom>
            <a:noFill/>
            <a:ln>
              <a:noFill/>
            </a:ln>
          </p:spPr>
          <p:txBody>
            <a:bodyPr wrap="square" rtlCol="0">
              <a:spAutoFit/>
            </a:bodyPr>
            <a:lstStyle/>
            <a:p>
              <a:r>
                <a:rPr lang="en-US" dirty="0" smtClean="0">
                  <a:solidFill>
                    <a:srgbClr val="FF0000"/>
                  </a:solidFill>
                </a:rPr>
                <a:t>for statement</a:t>
              </a:r>
              <a:endParaRPr lang="en-US" dirty="0">
                <a:solidFill>
                  <a:srgbClr val="FF0000"/>
                </a:solidFill>
              </a:endParaRPr>
            </a:p>
          </p:txBody>
        </p:sp>
        <p:sp>
          <p:nvSpPr>
            <p:cNvPr id="5" name="Freeform 4"/>
            <p:cNvSpPr/>
            <p:nvPr/>
          </p:nvSpPr>
          <p:spPr>
            <a:xfrm>
              <a:off x="6438900" y="2038350"/>
              <a:ext cx="1078397" cy="350100"/>
            </a:xfrm>
            <a:custGeom>
              <a:avLst/>
              <a:gdLst>
                <a:gd name="connsiteX0" fmla="*/ 1009650 w 1078397"/>
                <a:gd name="connsiteY0" fmla="*/ 0 h 350100"/>
                <a:gd name="connsiteX1" fmla="*/ 971550 w 1078397"/>
                <a:gd name="connsiteY1" fmla="*/ 304800 h 350100"/>
                <a:gd name="connsiteX2" fmla="*/ 0 w 1078397"/>
                <a:gd name="connsiteY2" fmla="*/ 342900 h 350100"/>
              </a:gdLst>
              <a:ahLst/>
              <a:cxnLst>
                <a:cxn ang="0">
                  <a:pos x="connsiteX0" y="connsiteY0"/>
                </a:cxn>
                <a:cxn ang="0">
                  <a:pos x="connsiteX1" y="connsiteY1"/>
                </a:cxn>
                <a:cxn ang="0">
                  <a:pos x="connsiteX2" y="connsiteY2"/>
                </a:cxn>
              </a:cxnLst>
              <a:rect l="l" t="t" r="r" b="b"/>
              <a:pathLst>
                <a:path w="1078397" h="350100">
                  <a:moveTo>
                    <a:pt x="1009650" y="0"/>
                  </a:moveTo>
                  <a:cubicBezTo>
                    <a:pt x="1074737" y="123825"/>
                    <a:pt x="1139825" y="247650"/>
                    <a:pt x="971550" y="304800"/>
                  </a:cubicBezTo>
                  <a:cubicBezTo>
                    <a:pt x="803275" y="361950"/>
                    <a:pt x="401637" y="352425"/>
                    <a:pt x="0" y="342900"/>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Freeform 21"/>
          <p:cNvSpPr/>
          <p:nvPr/>
        </p:nvSpPr>
        <p:spPr>
          <a:xfrm>
            <a:off x="4419600" y="3124200"/>
            <a:ext cx="1078397" cy="350100"/>
          </a:xfrm>
          <a:custGeom>
            <a:avLst/>
            <a:gdLst>
              <a:gd name="connsiteX0" fmla="*/ 1009650 w 1078397"/>
              <a:gd name="connsiteY0" fmla="*/ 0 h 350100"/>
              <a:gd name="connsiteX1" fmla="*/ 971550 w 1078397"/>
              <a:gd name="connsiteY1" fmla="*/ 304800 h 350100"/>
              <a:gd name="connsiteX2" fmla="*/ 0 w 1078397"/>
              <a:gd name="connsiteY2" fmla="*/ 342900 h 350100"/>
            </a:gdLst>
            <a:ahLst/>
            <a:cxnLst>
              <a:cxn ang="0">
                <a:pos x="connsiteX0" y="connsiteY0"/>
              </a:cxn>
              <a:cxn ang="0">
                <a:pos x="connsiteX1" y="connsiteY1"/>
              </a:cxn>
              <a:cxn ang="0">
                <a:pos x="connsiteX2" y="connsiteY2"/>
              </a:cxn>
            </a:cxnLst>
            <a:rect l="l" t="t" r="r" b="b"/>
            <a:pathLst>
              <a:path w="1078397" h="350100">
                <a:moveTo>
                  <a:pt x="1009650" y="0"/>
                </a:moveTo>
                <a:cubicBezTo>
                  <a:pt x="1074737" y="123825"/>
                  <a:pt x="1139825" y="247650"/>
                  <a:pt x="971550" y="304800"/>
                </a:cubicBezTo>
                <a:cubicBezTo>
                  <a:pt x="803275" y="361950"/>
                  <a:pt x="401637" y="352425"/>
                  <a:pt x="0" y="342900"/>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724400" y="3521270"/>
            <a:ext cx="2438400" cy="738664"/>
          </a:xfrm>
          <a:prstGeom prst="rect">
            <a:avLst/>
          </a:prstGeom>
          <a:noFill/>
          <a:ln>
            <a:noFill/>
          </a:ln>
        </p:spPr>
        <p:txBody>
          <a:bodyPr wrap="square" rtlCol="0">
            <a:spAutoFit/>
          </a:bodyPr>
          <a:lstStyle/>
          <a:p>
            <a:r>
              <a:rPr lang="en-US" dirty="0" smtClean="0">
                <a:solidFill>
                  <a:srgbClr val="FF0000"/>
                </a:solidFill>
              </a:rPr>
              <a:t>BASE CASE: Will  print</a:t>
            </a:r>
          </a:p>
          <a:p>
            <a:r>
              <a:rPr lang="en-US" sz="2400" dirty="0" smtClean="0"/>
              <a:t>CTA</a:t>
            </a:r>
            <a:endParaRPr lang="en-US" dirty="0"/>
          </a:p>
        </p:txBody>
      </p:sp>
    </p:spTree>
    <p:extLst>
      <p:ext uri="{BB962C8B-B14F-4D97-AF65-F5344CB8AC3E}">
        <p14:creationId xmlns:p14="http://schemas.microsoft.com/office/powerpoint/2010/main" val="3127654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p:txBody>
          <a:bodyPr/>
          <a:lstStyle/>
          <a:p>
            <a:pPr eaLnBrk="1" hangingPunct="1"/>
            <a:r>
              <a:rPr lang="en-US" altLang="en-US" smtClean="0"/>
              <a:t>Towers of Hanoi</a:t>
            </a:r>
          </a:p>
        </p:txBody>
      </p:sp>
      <p:sp>
        <p:nvSpPr>
          <p:cNvPr id="22533" name="Rectangle 5"/>
          <p:cNvSpPr>
            <a:spLocks noGrp="1" noChangeArrowheads="1"/>
          </p:cNvSpPr>
          <p:nvPr>
            <p:ph type="body" idx="1"/>
          </p:nvPr>
        </p:nvSpPr>
        <p:spPr>
          <a:xfrm>
            <a:off x="381000" y="1066800"/>
            <a:ext cx="8534400" cy="838200"/>
          </a:xfrm>
        </p:spPr>
        <p:txBody>
          <a:bodyPr/>
          <a:lstStyle/>
          <a:p>
            <a:pPr eaLnBrk="1" hangingPunct="1"/>
            <a:r>
              <a:rPr lang="en-US" altLang="en-US" sz="2400" smtClean="0"/>
              <a:t>The goal of the Towers of Hanoi puzzle is to move N disks from peg 1 to peg 3:</a:t>
            </a:r>
          </a:p>
        </p:txBody>
      </p:sp>
      <p:pic>
        <p:nvPicPr>
          <p:cNvPr id="22534" name="Picture 6" descr="wu18847_1502"/>
          <p:cNvPicPr>
            <a:picLocks noChangeAspect="1" noChangeArrowheads="1"/>
          </p:cNvPicPr>
          <p:nvPr/>
        </p:nvPicPr>
        <p:blipFill>
          <a:blip r:embed="rId3">
            <a:extLst>
              <a:ext uri="{28A0092B-C50C-407E-A947-70E740481C1C}">
                <a14:useLocalDpi xmlns:a14="http://schemas.microsoft.com/office/drawing/2010/main" val="0"/>
              </a:ext>
            </a:extLst>
          </a:blip>
          <a:srcRect b="51421"/>
          <a:stretch>
            <a:fillRect/>
          </a:stretch>
        </p:blipFill>
        <p:spPr bwMode="auto">
          <a:xfrm>
            <a:off x="533400" y="1905000"/>
            <a:ext cx="47244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Text Box 7"/>
          <p:cNvSpPr txBox="1">
            <a:spLocks noChangeArrowheads="1"/>
          </p:cNvSpPr>
          <p:nvPr/>
        </p:nvSpPr>
        <p:spPr bwMode="auto">
          <a:xfrm>
            <a:off x="5562600" y="2209800"/>
            <a:ext cx="3292475"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rgbClr val="003399"/>
                </a:solidFill>
                <a:latin typeface="Arial" charset="0"/>
              </a:defRPr>
            </a:lvl1pPr>
            <a:lvl2pPr marL="684213" indent="-227013">
              <a:spcBef>
                <a:spcPct val="20000"/>
              </a:spcBef>
              <a:buChar char="–"/>
              <a:defRPr sz="2400">
                <a:solidFill>
                  <a:schemeClr val="tx1"/>
                </a:solidFill>
                <a:latin typeface="Arial" charset="0"/>
              </a:defRPr>
            </a:lvl2pPr>
            <a:lvl3pPr marL="1143000" indent="-228600">
              <a:spcBef>
                <a:spcPct val="50000"/>
              </a:spcBef>
              <a:buChar char="•"/>
              <a:defRPr sz="2000">
                <a:solidFill>
                  <a:srgbClr val="003399"/>
                </a:solidFill>
                <a:latin typeface="Arial" charset="0"/>
              </a:defRPr>
            </a:lvl3pPr>
            <a:lvl4pPr marL="1600200" indent="-228600">
              <a:spcBef>
                <a:spcPct val="20000"/>
              </a:spcBef>
              <a:buChar char="–"/>
              <a:defRPr>
                <a:solidFill>
                  <a:srgbClr val="996633"/>
                </a:solidFill>
                <a:latin typeface="Times New Roman" pitchFamily="18" charset="0"/>
              </a:defRPr>
            </a:lvl4pPr>
            <a:lvl5pPr marL="2057400" indent="-228600">
              <a:spcBef>
                <a:spcPct val="20000"/>
              </a:spcBef>
              <a:buChar char="»"/>
              <a:defRPr>
                <a:solidFill>
                  <a:srgbClr val="996633"/>
                </a:solidFill>
                <a:latin typeface="Times New Roman" pitchFamily="18" charset="0"/>
              </a:defRPr>
            </a:lvl5pPr>
            <a:lvl6pPr marL="2514600" indent="-228600" eaLnBrk="0" fontAlgn="base" hangingPunct="0">
              <a:spcBef>
                <a:spcPct val="20000"/>
              </a:spcBef>
              <a:spcAft>
                <a:spcPct val="0"/>
              </a:spcAft>
              <a:buChar char="»"/>
              <a:defRPr>
                <a:solidFill>
                  <a:srgbClr val="996633"/>
                </a:solidFill>
                <a:latin typeface="Times New Roman" pitchFamily="18" charset="0"/>
              </a:defRPr>
            </a:lvl6pPr>
            <a:lvl7pPr marL="2971800" indent="-228600" eaLnBrk="0" fontAlgn="base" hangingPunct="0">
              <a:spcBef>
                <a:spcPct val="20000"/>
              </a:spcBef>
              <a:spcAft>
                <a:spcPct val="0"/>
              </a:spcAft>
              <a:buChar char="»"/>
              <a:defRPr>
                <a:solidFill>
                  <a:srgbClr val="996633"/>
                </a:solidFill>
                <a:latin typeface="Times New Roman" pitchFamily="18" charset="0"/>
              </a:defRPr>
            </a:lvl7pPr>
            <a:lvl8pPr marL="3429000" indent="-228600" eaLnBrk="0" fontAlgn="base" hangingPunct="0">
              <a:spcBef>
                <a:spcPct val="20000"/>
              </a:spcBef>
              <a:spcAft>
                <a:spcPct val="0"/>
              </a:spcAft>
              <a:buChar char="»"/>
              <a:defRPr>
                <a:solidFill>
                  <a:srgbClr val="996633"/>
                </a:solidFill>
                <a:latin typeface="Times New Roman" pitchFamily="18" charset="0"/>
              </a:defRPr>
            </a:lvl8pPr>
            <a:lvl9pPr marL="3886200" indent="-228600" eaLnBrk="0" fontAlgn="base" hangingPunct="0">
              <a:spcBef>
                <a:spcPct val="20000"/>
              </a:spcBef>
              <a:spcAft>
                <a:spcPct val="0"/>
              </a:spcAft>
              <a:buChar char="»"/>
              <a:defRPr>
                <a:solidFill>
                  <a:srgbClr val="996633"/>
                </a:solidFill>
                <a:latin typeface="Times New Roman" pitchFamily="18" charset="0"/>
              </a:defRPr>
            </a:lvl9pPr>
          </a:lstStyle>
          <a:p>
            <a:pPr lvl="1" eaLnBrk="1" hangingPunct="1"/>
            <a:r>
              <a:rPr lang="en-US" altLang="en-US">
                <a:solidFill>
                  <a:srgbClr val="990033"/>
                </a:solidFill>
              </a:rPr>
              <a:t>You must move one disk at a time.</a:t>
            </a:r>
          </a:p>
          <a:p>
            <a:pPr lvl="1" eaLnBrk="1" hangingPunct="1"/>
            <a:r>
              <a:rPr lang="en-US" altLang="en-US">
                <a:solidFill>
                  <a:srgbClr val="990033"/>
                </a:solidFill>
              </a:rPr>
              <a:t>You must never place a larger disk on top of a smaller disk.</a:t>
            </a:r>
          </a:p>
          <a:p>
            <a:pPr eaLnBrk="1" hangingPunct="1">
              <a:spcBef>
                <a:spcPct val="0"/>
              </a:spcBef>
              <a:buFontTx/>
              <a:buNone/>
            </a:pPr>
            <a:endParaRPr lang="en-US" altLang="en-US" sz="2400">
              <a:solidFill>
                <a:schemeClr val="tx1"/>
              </a:solidFill>
              <a:latin typeface="Times New Roman" pitchFamily="18" charset="0"/>
            </a:endParaRPr>
          </a:p>
        </p:txBody>
      </p:sp>
      <p:pic>
        <p:nvPicPr>
          <p:cNvPr id="22536" name="Picture 8" descr="wu18847_1502"/>
          <p:cNvPicPr>
            <a:picLocks noChangeAspect="1" noChangeArrowheads="1"/>
          </p:cNvPicPr>
          <p:nvPr/>
        </p:nvPicPr>
        <p:blipFill>
          <a:blip r:embed="rId3">
            <a:extLst>
              <a:ext uri="{28A0092B-C50C-407E-A947-70E740481C1C}">
                <a14:useLocalDpi xmlns:a14="http://schemas.microsoft.com/office/drawing/2010/main" val="0"/>
              </a:ext>
            </a:extLst>
          </a:blip>
          <a:srcRect t="48579"/>
          <a:stretch>
            <a:fillRect/>
          </a:stretch>
        </p:blipFill>
        <p:spPr bwMode="auto">
          <a:xfrm>
            <a:off x="533400" y="4038600"/>
            <a:ext cx="4724400" cy="209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25579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534"/>
                                        </p:tgtEl>
                                        <p:attrNameLst>
                                          <p:attrName>style.visibility</p:attrName>
                                        </p:attrNameLst>
                                      </p:cBhvr>
                                      <p:to>
                                        <p:strVal val="visible"/>
                                      </p:to>
                                    </p:set>
                                    <p:animEffect transition="in" filter="dissolve">
                                      <p:cBhvr>
                                        <p:cTn id="7" dur="500"/>
                                        <p:tgtEl>
                                          <p:spTgt spid="225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536"/>
                                        </p:tgtEl>
                                        <p:attrNameLst>
                                          <p:attrName>style.visibility</p:attrName>
                                        </p:attrNameLst>
                                      </p:cBhvr>
                                      <p:to>
                                        <p:strVal val="visible"/>
                                      </p:to>
                                    </p:set>
                                    <p:animEffect transition="in" filter="dissolve">
                                      <p:cBhvr>
                                        <p:cTn id="12" dur="500"/>
                                        <p:tgtEl>
                                          <p:spTgt spid="225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535"/>
                                        </p:tgtEl>
                                        <p:attrNameLst>
                                          <p:attrName>style.visibility</p:attrName>
                                        </p:attrNameLst>
                                      </p:cBhvr>
                                      <p:to>
                                        <p:strVal val="visible"/>
                                      </p:to>
                                    </p:set>
                                    <p:animEffect transition="in" filter="dissolve">
                                      <p:cBhvr>
                                        <p:cTn id="17" dur="500"/>
                                        <p:tgtEl>
                                          <p:spTgt spid="22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sz="2800" smtClean="0"/>
              <a:t>Towers of Hanoi Solution</a:t>
            </a:r>
          </a:p>
        </p:txBody>
      </p:sp>
      <p:pic>
        <p:nvPicPr>
          <p:cNvPr id="24581" name="Picture 4" descr="wu18847_1503"/>
          <p:cNvPicPr>
            <a:picLocks noChangeAspect="1" noChangeArrowheads="1"/>
          </p:cNvPicPr>
          <p:nvPr/>
        </p:nvPicPr>
        <p:blipFill>
          <a:blip r:embed="rId3">
            <a:extLst>
              <a:ext uri="{28A0092B-C50C-407E-A947-70E740481C1C}">
                <a14:useLocalDpi xmlns:a14="http://schemas.microsoft.com/office/drawing/2010/main" val="0"/>
              </a:ext>
            </a:extLst>
          </a:blip>
          <a:srcRect t="29260" r="68115" b="19022"/>
          <a:stretch>
            <a:fillRect/>
          </a:stretch>
        </p:blipFill>
        <p:spPr bwMode="auto">
          <a:xfrm>
            <a:off x="255588" y="2716213"/>
            <a:ext cx="279400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6" descr="wu18847_1503"/>
          <p:cNvPicPr>
            <a:picLocks noChangeAspect="1" noChangeArrowheads="1"/>
          </p:cNvPicPr>
          <p:nvPr/>
        </p:nvPicPr>
        <p:blipFill>
          <a:blip r:embed="rId3">
            <a:extLst>
              <a:ext uri="{28A0092B-C50C-407E-A947-70E740481C1C}">
                <a14:useLocalDpi xmlns:a14="http://schemas.microsoft.com/office/drawing/2010/main" val="0"/>
              </a:ext>
            </a:extLst>
          </a:blip>
          <a:srcRect l="44691" b="68657"/>
          <a:stretch>
            <a:fillRect/>
          </a:stretch>
        </p:blipFill>
        <p:spPr bwMode="auto">
          <a:xfrm>
            <a:off x="4176713" y="1106488"/>
            <a:ext cx="4846637"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7" descr="wu18847_1503"/>
          <p:cNvPicPr>
            <a:picLocks noChangeAspect="1" noChangeArrowheads="1"/>
          </p:cNvPicPr>
          <p:nvPr/>
        </p:nvPicPr>
        <p:blipFill>
          <a:blip r:embed="rId3">
            <a:extLst>
              <a:ext uri="{28A0092B-C50C-407E-A947-70E740481C1C}">
                <a14:useLocalDpi xmlns:a14="http://schemas.microsoft.com/office/drawing/2010/main" val="0"/>
              </a:ext>
            </a:extLst>
          </a:blip>
          <a:srcRect l="44691" t="32072" b="32835"/>
          <a:stretch>
            <a:fillRect/>
          </a:stretch>
        </p:blipFill>
        <p:spPr bwMode="auto">
          <a:xfrm>
            <a:off x="4173538" y="2774950"/>
            <a:ext cx="4846637"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8" descr="wu18847_1503"/>
          <p:cNvPicPr>
            <a:picLocks noChangeAspect="1" noChangeArrowheads="1"/>
          </p:cNvPicPr>
          <p:nvPr/>
        </p:nvPicPr>
        <p:blipFill>
          <a:blip r:embed="rId3">
            <a:extLst>
              <a:ext uri="{28A0092B-C50C-407E-A947-70E740481C1C}">
                <a14:useLocalDpi xmlns:a14="http://schemas.microsoft.com/office/drawing/2010/main" val="0"/>
              </a:ext>
            </a:extLst>
          </a:blip>
          <a:srcRect l="44691" t="66574"/>
          <a:stretch>
            <a:fillRect/>
          </a:stretch>
        </p:blipFill>
        <p:spPr bwMode="auto">
          <a:xfrm>
            <a:off x="4168775" y="4559300"/>
            <a:ext cx="4846638"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1"/>
          <p:cNvGrpSpPr>
            <a:grpSpLocks/>
          </p:cNvGrpSpPr>
          <p:nvPr/>
        </p:nvGrpSpPr>
        <p:grpSpPr bwMode="auto">
          <a:xfrm>
            <a:off x="3175000" y="1060450"/>
            <a:ext cx="811213" cy="5064125"/>
            <a:chOff x="2000" y="668"/>
            <a:chExt cx="511" cy="3190"/>
          </a:xfrm>
        </p:grpSpPr>
        <p:sp>
          <p:nvSpPr>
            <p:cNvPr id="24586" name="AutoShape 9"/>
            <p:cNvSpPr>
              <a:spLocks noChangeArrowheads="1"/>
            </p:cNvSpPr>
            <p:nvPr/>
          </p:nvSpPr>
          <p:spPr bwMode="auto">
            <a:xfrm>
              <a:off x="2000" y="2261"/>
              <a:ext cx="462" cy="233"/>
            </a:xfrm>
            <a:prstGeom prst="rightArrow">
              <a:avLst>
                <a:gd name="adj1" fmla="val 35620"/>
                <a:gd name="adj2" fmla="val 67811"/>
              </a:avLst>
            </a:prstGeom>
            <a:solidFill>
              <a:srgbClr val="FFFFCC"/>
            </a:solidFill>
            <a:ln w="9525">
              <a:solidFill>
                <a:schemeClr val="tx1"/>
              </a:solidFill>
              <a:miter lim="800000"/>
              <a:headEnd/>
              <a:tailEnd/>
            </a:ln>
            <a:effectLst>
              <a:outerShdw dist="45791" dir="3378596" algn="ctr" rotWithShape="0">
                <a:schemeClr val="bg2"/>
              </a:outer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24587" name="Line 10"/>
            <p:cNvSpPr>
              <a:spLocks noChangeShapeType="1"/>
            </p:cNvSpPr>
            <p:nvPr/>
          </p:nvSpPr>
          <p:spPr bwMode="auto">
            <a:xfrm>
              <a:off x="2510" y="668"/>
              <a:ext cx="1" cy="3190"/>
            </a:xfrm>
            <a:prstGeom prst="line">
              <a:avLst/>
            </a:prstGeom>
            <a:noFill/>
            <a:ln w="381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5138790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4582"/>
                                        </p:tgtEl>
                                        <p:attrNameLst>
                                          <p:attrName>style.visibility</p:attrName>
                                        </p:attrNameLst>
                                      </p:cBhvr>
                                      <p:to>
                                        <p:strVal val="visible"/>
                                      </p:to>
                                    </p:set>
                                    <p:animEffect transition="in" filter="dissolve">
                                      <p:cBhvr>
                                        <p:cTn id="11" dur="500"/>
                                        <p:tgtEl>
                                          <p:spTgt spid="2458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24583"/>
                                        </p:tgtEl>
                                        <p:attrNameLst>
                                          <p:attrName>style.visibility</p:attrName>
                                        </p:attrNameLst>
                                      </p:cBhvr>
                                      <p:to>
                                        <p:strVal val="visible"/>
                                      </p:to>
                                    </p:set>
                                    <p:animEffect transition="in" filter="dissolve">
                                      <p:cBhvr>
                                        <p:cTn id="16" dur="500"/>
                                        <p:tgtEl>
                                          <p:spTgt spid="2458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24584"/>
                                        </p:tgtEl>
                                        <p:attrNameLst>
                                          <p:attrName>style.visibility</p:attrName>
                                        </p:attrNameLst>
                                      </p:cBhvr>
                                      <p:to>
                                        <p:strVal val="visible"/>
                                      </p:to>
                                    </p:set>
                                    <p:animEffect transition="in" filter="dissolve">
                                      <p:cBhvr>
                                        <p:cTn id="21" dur="500"/>
                                        <p:tgtEl>
                                          <p:spTgt spid="24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 some more examples	</a:t>
            </a:r>
            <a:endParaRPr lang="en-US" dirty="0"/>
          </a:p>
        </p:txBody>
      </p:sp>
      <p:sp>
        <p:nvSpPr>
          <p:cNvPr id="3" name="Content Placeholder 2"/>
          <p:cNvSpPr>
            <a:spLocks noGrp="1"/>
          </p:cNvSpPr>
          <p:nvPr>
            <p:ph idx="1"/>
          </p:nvPr>
        </p:nvSpPr>
        <p:spPr/>
        <p:txBody>
          <a:bodyPr/>
          <a:lstStyle/>
          <a:p>
            <a:r>
              <a:rPr lang="en-US" dirty="0" smtClean="0"/>
              <a:t>Binary Search Using arrays</a:t>
            </a:r>
          </a:p>
          <a:p>
            <a:r>
              <a:rPr lang="en-US" dirty="0" smtClean="0"/>
              <a:t>Binary Search Tree using Linked Lists</a:t>
            </a:r>
          </a:p>
          <a:p>
            <a:r>
              <a:rPr lang="en-US" dirty="0" smtClean="0"/>
              <a:t>Quicksort</a:t>
            </a:r>
          </a:p>
          <a:p>
            <a:pPr marL="0" indent="0">
              <a:buNone/>
            </a:pPr>
            <a:r>
              <a:rPr lang="en-US" dirty="0" smtClean="0"/>
              <a:t>    </a:t>
            </a:r>
          </a:p>
        </p:txBody>
      </p:sp>
    </p:spTree>
    <p:extLst>
      <p:ext uri="{BB962C8B-B14F-4D97-AF65-F5344CB8AC3E}">
        <p14:creationId xmlns:p14="http://schemas.microsoft.com/office/powerpoint/2010/main" val="31103843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5" name="Rectangle 1"/>
          <p:cNvSpPr>
            <a:spLocks noChangeArrowheads="1"/>
          </p:cNvSpPr>
          <p:nvPr/>
        </p:nvSpPr>
        <p:spPr bwMode="auto">
          <a:xfrm>
            <a:off x="190500" y="1804935"/>
            <a:ext cx="8915400" cy="27699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1" u="none" strike="noStrike" cap="none" normalizeH="0" baseline="0" dirty="0" smtClean="0">
                <a:ln>
                  <a:noFill/>
                </a:ln>
                <a:solidFill>
                  <a:srgbClr val="808080"/>
                </a:solidFill>
                <a:effectLst/>
                <a:latin typeface="Courier New" pitchFamily="49" charset="0"/>
                <a:cs typeface="Courier New" pitchFamily="49" charset="0"/>
              </a:rPr>
              <a:t>3 |7 | 12 | 17 | 28 | 33 | 38 | 39 | 46 | 55 | 59 | 62 | 68 | 70 | 77 | 80 | 81 | 85 | 92 | 95</a:t>
            </a:r>
            <a:endParaRPr kumimoji="0" lang="en-US" alt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5" name="Title 1"/>
          <p:cNvSpPr txBox="1">
            <a:spLocks/>
          </p:cNvSpPr>
          <p:nvPr/>
        </p:nvSpPr>
        <p:spPr>
          <a:xfrm>
            <a:off x="533400" y="3513992"/>
            <a:ext cx="8229600" cy="1143000"/>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800" dirty="0" smtClean="0"/>
              <a:t>Main idea</a:t>
            </a:r>
          </a:p>
          <a:p>
            <a:pPr algn="l"/>
            <a:endParaRPr lang="en-US" sz="11200" dirty="0" smtClean="0"/>
          </a:p>
          <a:p>
            <a:pPr algn="l"/>
            <a:r>
              <a:rPr lang="en-US" sz="11200" dirty="0" err="1"/>
              <a:t>b</a:t>
            </a:r>
            <a:r>
              <a:rPr lang="en-US" sz="11200" dirty="0" err="1" smtClean="0"/>
              <a:t>insearch</a:t>
            </a:r>
            <a:r>
              <a:rPr lang="en-US" sz="11200" dirty="0" smtClean="0"/>
              <a:t> (</a:t>
            </a:r>
            <a:r>
              <a:rPr lang="en-US" sz="11200" dirty="0" smtClean="0">
                <a:solidFill>
                  <a:srgbClr val="FF0000"/>
                </a:solidFill>
              </a:rPr>
              <a:t>A</a:t>
            </a:r>
            <a:r>
              <a:rPr lang="en-US" sz="11200" dirty="0" smtClean="0">
                <a:solidFill>
                  <a:srgbClr val="FF0000"/>
                </a:solidFill>
              </a:rPr>
              <a:t>, b</a:t>
            </a:r>
            <a:r>
              <a:rPr lang="en-US" sz="11200" dirty="0" smtClean="0"/>
              <a:t>)</a:t>
            </a:r>
          </a:p>
          <a:p>
            <a:pPr algn="l"/>
            <a:endParaRPr lang="en-US" sz="11200" dirty="0" smtClean="0"/>
          </a:p>
          <a:p>
            <a:pPr algn="l"/>
            <a:r>
              <a:rPr lang="en-US" sz="11200" dirty="0" smtClean="0"/>
              <a:t>Where </a:t>
            </a:r>
            <a:r>
              <a:rPr lang="en-US" sz="11200" dirty="0" smtClean="0">
                <a:solidFill>
                  <a:srgbClr val="FF0000"/>
                </a:solidFill>
              </a:rPr>
              <a:t>A</a:t>
            </a:r>
            <a:r>
              <a:rPr lang="en-US" sz="11200" dirty="0" smtClean="0"/>
              <a:t> is an Array and </a:t>
            </a:r>
            <a:r>
              <a:rPr lang="en-US" sz="11200" dirty="0" smtClean="0">
                <a:solidFill>
                  <a:srgbClr val="FF0000"/>
                </a:solidFill>
              </a:rPr>
              <a:t>b</a:t>
            </a:r>
            <a:r>
              <a:rPr lang="en-US" sz="11200" dirty="0" smtClean="0"/>
              <a:t> a value stored in that array.</a:t>
            </a:r>
          </a:p>
          <a:p>
            <a:pPr algn="l"/>
            <a:endParaRPr lang="en-US" sz="11200" dirty="0"/>
          </a:p>
          <a:p>
            <a:pPr algn="l"/>
            <a:r>
              <a:rPr lang="en-US" sz="11200" dirty="0" smtClean="0"/>
              <a:t>Compare  </a:t>
            </a:r>
            <a:r>
              <a:rPr lang="en-US" sz="11200" dirty="0" smtClean="0">
                <a:solidFill>
                  <a:srgbClr val="FF0000"/>
                </a:solidFill>
              </a:rPr>
              <a:t>b</a:t>
            </a:r>
            <a:r>
              <a:rPr lang="en-US" sz="11200" dirty="0" smtClean="0"/>
              <a:t> with the item at the mid point</a:t>
            </a:r>
          </a:p>
          <a:p>
            <a:pPr algn="l"/>
            <a:endParaRPr lang="en-US" sz="11200" dirty="0"/>
          </a:p>
          <a:p>
            <a:pPr algn="l"/>
            <a:r>
              <a:rPr lang="en-US" sz="11200" dirty="0" smtClean="0"/>
              <a:t>mid = </a:t>
            </a:r>
            <a:r>
              <a:rPr lang="en-US" sz="11200" dirty="0" err="1" smtClean="0">
                <a:solidFill>
                  <a:srgbClr val="FF0000"/>
                </a:solidFill>
              </a:rPr>
              <a:t>A</a:t>
            </a:r>
            <a:r>
              <a:rPr lang="en-US" sz="11200" dirty="0" err="1" smtClean="0"/>
              <a:t>.length</a:t>
            </a:r>
            <a:r>
              <a:rPr lang="en-US" sz="11200" dirty="0" smtClean="0"/>
              <a:t> / 2</a:t>
            </a:r>
            <a:endParaRPr lang="en-US" sz="11200" dirty="0"/>
          </a:p>
        </p:txBody>
      </p:sp>
    </p:spTree>
    <p:extLst>
      <p:ext uri="{BB962C8B-B14F-4D97-AF65-F5344CB8AC3E}">
        <p14:creationId xmlns:p14="http://schemas.microsoft.com/office/powerpoint/2010/main" val="8336152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1950"/>
            <a:ext cx="8229600" cy="1143000"/>
          </a:xfrm>
        </p:spPr>
        <p:txBody>
          <a:bodyPr/>
          <a:lstStyle/>
          <a:p>
            <a:r>
              <a:rPr lang="en-US" dirty="0" smtClean="0"/>
              <a:t>Question</a:t>
            </a:r>
            <a:endParaRPr lang="en-US" dirty="0"/>
          </a:p>
        </p:txBody>
      </p:sp>
      <p:sp>
        <p:nvSpPr>
          <p:cNvPr id="8" name="Rectangle 7"/>
          <p:cNvSpPr/>
          <p:nvPr/>
        </p:nvSpPr>
        <p:spPr>
          <a:xfrm>
            <a:off x="685800" y="2133600"/>
            <a:ext cx="7467600" cy="1077218"/>
          </a:xfrm>
          <a:prstGeom prst="rect">
            <a:avLst/>
          </a:prstGeom>
        </p:spPr>
        <p:txBody>
          <a:bodyPr wrap="square">
            <a:spAutoFit/>
          </a:bodyPr>
          <a:lstStyle/>
          <a:p>
            <a:r>
              <a:rPr lang="en-US" sz="3200" dirty="0" smtClean="0"/>
              <a:t>For recursive calls, </a:t>
            </a:r>
          </a:p>
          <a:p>
            <a:r>
              <a:rPr lang="en-US" sz="3200" dirty="0" smtClean="0"/>
              <a:t>why can we not simply use </a:t>
            </a:r>
            <a:r>
              <a:rPr lang="en-US" sz="3200" dirty="0" err="1" smtClean="0">
                <a:solidFill>
                  <a:srgbClr val="FF0000"/>
                </a:solidFill>
              </a:rPr>
              <a:t>A</a:t>
            </a:r>
            <a:r>
              <a:rPr lang="en-US" sz="3200" dirty="0" err="1" smtClean="0"/>
              <a:t>.length</a:t>
            </a:r>
            <a:r>
              <a:rPr lang="en-US" sz="3200" dirty="0" smtClean="0"/>
              <a:t> / 2 ?</a:t>
            </a:r>
            <a:endParaRPr lang="en-US" sz="3200" dirty="0"/>
          </a:p>
        </p:txBody>
      </p:sp>
    </p:spTree>
    <p:extLst>
      <p:ext uri="{BB962C8B-B14F-4D97-AF65-F5344CB8AC3E}">
        <p14:creationId xmlns:p14="http://schemas.microsoft.com/office/powerpoint/2010/main" val="17548876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Java program for binary search</a:t>
            </a:r>
            <a:endParaRPr lang="en-US" dirty="0"/>
          </a:p>
        </p:txBody>
      </p:sp>
      <p:sp>
        <p:nvSpPr>
          <p:cNvPr id="6" name="Content Placeholder 3"/>
          <p:cNvSpPr txBox="1">
            <a:spLocks/>
          </p:cNvSpPr>
          <p:nvPr/>
        </p:nvSpPr>
        <p:spPr>
          <a:xfrm>
            <a:off x="457200" y="1371600"/>
            <a:ext cx="8153400" cy="51816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b="1" dirty="0"/>
              <a:t>public static </a:t>
            </a:r>
            <a:r>
              <a:rPr lang="en-US" b="1" dirty="0" err="1"/>
              <a:t>int</a:t>
            </a:r>
            <a:r>
              <a:rPr lang="en-US" b="1" dirty="0"/>
              <a:t> </a:t>
            </a:r>
            <a:r>
              <a:rPr lang="en-US" dirty="0" err="1"/>
              <a:t>binsearch</a:t>
            </a:r>
            <a:r>
              <a:rPr lang="en-US" dirty="0"/>
              <a:t>(</a:t>
            </a:r>
            <a:r>
              <a:rPr lang="en-US" b="1" dirty="0" err="1"/>
              <a:t>int</a:t>
            </a:r>
            <a:r>
              <a:rPr lang="en-US" b="1" dirty="0"/>
              <a:t> </a:t>
            </a:r>
            <a:r>
              <a:rPr lang="en-US" dirty="0"/>
              <a:t>[] A, </a:t>
            </a:r>
            <a:r>
              <a:rPr lang="en-US" b="1" dirty="0" err="1"/>
              <a:t>int</a:t>
            </a:r>
            <a:r>
              <a:rPr lang="en-US" b="1" dirty="0"/>
              <a:t> </a:t>
            </a:r>
            <a:r>
              <a:rPr lang="en-US" dirty="0"/>
              <a:t>n, </a:t>
            </a:r>
            <a:r>
              <a:rPr lang="en-US" b="1" dirty="0" err="1"/>
              <a:t>int</a:t>
            </a:r>
            <a:r>
              <a:rPr lang="en-US" b="1" dirty="0"/>
              <a:t> </a:t>
            </a:r>
            <a:r>
              <a:rPr lang="en-US" dirty="0"/>
              <a:t>l, </a:t>
            </a:r>
            <a:r>
              <a:rPr lang="en-US" b="1" dirty="0" err="1"/>
              <a:t>int</a:t>
            </a:r>
            <a:r>
              <a:rPr lang="en-US" b="1" dirty="0"/>
              <a:t> </a:t>
            </a:r>
            <a:r>
              <a:rPr lang="en-US" dirty="0"/>
              <a:t>r) {</a:t>
            </a:r>
            <a:br>
              <a:rPr lang="en-US" dirty="0"/>
            </a:br>
            <a:r>
              <a:rPr lang="en-US" dirty="0"/>
              <a:t>    </a:t>
            </a:r>
            <a:r>
              <a:rPr lang="en-US" b="1" dirty="0"/>
              <a:t>if </a:t>
            </a:r>
            <a:r>
              <a:rPr lang="en-US" dirty="0"/>
              <a:t>(l </a:t>
            </a:r>
            <a:r>
              <a:rPr lang="en-US" dirty="0" smtClean="0"/>
              <a:t>&gt;= </a:t>
            </a:r>
            <a:r>
              <a:rPr lang="en-US" dirty="0"/>
              <a:t>r) {</a:t>
            </a:r>
            <a:br>
              <a:rPr lang="en-US" dirty="0"/>
            </a:br>
            <a:r>
              <a:rPr lang="en-US" dirty="0"/>
              <a:t>        </a:t>
            </a:r>
            <a:r>
              <a:rPr lang="en-US" b="1" dirty="0"/>
              <a:t>if </a:t>
            </a:r>
            <a:r>
              <a:rPr lang="en-US" dirty="0"/>
              <a:t>(A[l] == n) </a:t>
            </a:r>
            <a:r>
              <a:rPr lang="en-US" b="1" dirty="0"/>
              <a:t>return </a:t>
            </a:r>
            <a:r>
              <a:rPr lang="en-US" dirty="0"/>
              <a:t>l;</a:t>
            </a:r>
            <a:br>
              <a:rPr lang="en-US" dirty="0"/>
            </a:br>
            <a:r>
              <a:rPr lang="en-US" dirty="0"/>
              <a:t>        </a:t>
            </a:r>
            <a:r>
              <a:rPr lang="en-US" b="1" dirty="0"/>
              <a:t>else return </a:t>
            </a:r>
            <a:r>
              <a:rPr lang="en-US" dirty="0"/>
              <a:t>-1; </a:t>
            </a:r>
            <a:r>
              <a:rPr lang="en-US" i="1" dirty="0"/>
              <a:t>//not found</a:t>
            </a:r>
            <a:br>
              <a:rPr lang="en-US" i="1" dirty="0"/>
            </a:br>
            <a:r>
              <a:rPr lang="en-US" i="1" dirty="0"/>
              <a:t>    </a:t>
            </a:r>
            <a:r>
              <a:rPr lang="en-US" dirty="0"/>
              <a:t>}</a:t>
            </a:r>
            <a:br>
              <a:rPr lang="en-US" dirty="0"/>
            </a:br>
            <a:r>
              <a:rPr lang="en-US" dirty="0"/>
              <a:t>    </a:t>
            </a:r>
            <a:r>
              <a:rPr lang="en-US" b="1" dirty="0"/>
              <a:t>else </a:t>
            </a:r>
            <a:r>
              <a:rPr lang="en-US" dirty="0"/>
              <a:t>{</a:t>
            </a:r>
            <a:br>
              <a:rPr lang="en-US" dirty="0"/>
            </a:br>
            <a:r>
              <a:rPr lang="en-US" dirty="0"/>
              <a:t>        </a:t>
            </a:r>
            <a:r>
              <a:rPr lang="en-US" b="1" dirty="0" err="1"/>
              <a:t>int</a:t>
            </a:r>
            <a:r>
              <a:rPr lang="en-US" b="1" dirty="0"/>
              <a:t> </a:t>
            </a:r>
            <a:r>
              <a:rPr lang="en-US" dirty="0"/>
              <a:t>mid = (</a:t>
            </a:r>
            <a:r>
              <a:rPr lang="en-US" dirty="0" err="1"/>
              <a:t>l+r</a:t>
            </a:r>
            <a:r>
              <a:rPr lang="en-US" dirty="0" smtClean="0"/>
              <a:t>) / 2</a:t>
            </a:r>
            <a:r>
              <a:rPr lang="en-US" dirty="0"/>
              <a:t>;</a:t>
            </a:r>
            <a:br>
              <a:rPr lang="en-US" dirty="0"/>
            </a:br>
            <a:r>
              <a:rPr lang="en-US" dirty="0"/>
              <a:t>        </a:t>
            </a:r>
            <a:r>
              <a:rPr lang="en-US" b="1" dirty="0"/>
              <a:t>if </a:t>
            </a:r>
            <a:r>
              <a:rPr lang="en-US" dirty="0"/>
              <a:t>(n == A[mid]) </a:t>
            </a:r>
            <a:r>
              <a:rPr lang="en-US" b="1" dirty="0"/>
              <a:t>return </a:t>
            </a:r>
            <a:r>
              <a:rPr lang="en-US" dirty="0"/>
              <a:t>mid;</a:t>
            </a:r>
            <a:br>
              <a:rPr lang="en-US" dirty="0"/>
            </a:br>
            <a:r>
              <a:rPr lang="en-US" dirty="0"/>
              <a:t>        </a:t>
            </a:r>
            <a:r>
              <a:rPr lang="en-US" b="1" dirty="0"/>
              <a:t>else </a:t>
            </a:r>
            <a:r>
              <a:rPr lang="en-US" dirty="0"/>
              <a:t>{</a:t>
            </a:r>
            <a:br>
              <a:rPr lang="en-US" dirty="0"/>
            </a:br>
            <a:r>
              <a:rPr lang="en-US" dirty="0"/>
              <a:t>            </a:t>
            </a:r>
            <a:r>
              <a:rPr lang="en-US" b="1" dirty="0"/>
              <a:t>if </a:t>
            </a:r>
            <a:r>
              <a:rPr lang="en-US" dirty="0"/>
              <a:t>(n &lt; A[mid]) </a:t>
            </a:r>
            <a:r>
              <a:rPr lang="en-US" b="1" dirty="0"/>
              <a:t>return </a:t>
            </a:r>
            <a:r>
              <a:rPr lang="en-US" i="1" dirty="0" err="1"/>
              <a:t>binsearch</a:t>
            </a:r>
            <a:r>
              <a:rPr lang="en-US" dirty="0"/>
              <a:t>(A, n, l, mid-1);</a:t>
            </a:r>
            <a:br>
              <a:rPr lang="en-US" dirty="0"/>
            </a:br>
            <a:r>
              <a:rPr lang="en-US" dirty="0"/>
              <a:t>            </a:t>
            </a:r>
            <a:r>
              <a:rPr lang="en-US" b="1" dirty="0"/>
              <a:t>else return </a:t>
            </a:r>
            <a:r>
              <a:rPr lang="en-US" i="1" dirty="0" err="1"/>
              <a:t>binsearch</a:t>
            </a:r>
            <a:r>
              <a:rPr lang="en-US" i="1" dirty="0"/>
              <a:t> </a:t>
            </a:r>
            <a:r>
              <a:rPr lang="en-US" dirty="0"/>
              <a:t>(A, n, mid+1, r);</a:t>
            </a:r>
            <a:br>
              <a:rPr lang="en-US" dirty="0"/>
            </a:br>
            <a:r>
              <a:rPr lang="en-US" dirty="0"/>
              <a:t>        }</a:t>
            </a:r>
            <a:br>
              <a:rPr lang="en-US" dirty="0"/>
            </a:br>
            <a:r>
              <a:rPr lang="en-US" dirty="0"/>
              <a:t>    }</a:t>
            </a:r>
            <a:br>
              <a:rPr lang="en-US" dirty="0"/>
            </a:br>
            <a:r>
              <a:rPr lang="en-US" dirty="0"/>
              <a:t>}</a:t>
            </a:r>
          </a:p>
        </p:txBody>
      </p:sp>
    </p:spTree>
    <p:extLst>
      <p:ext uri="{BB962C8B-B14F-4D97-AF65-F5344CB8AC3E}">
        <p14:creationId xmlns:p14="http://schemas.microsoft.com/office/powerpoint/2010/main" val="40227446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binsearch</a:t>
            </a:r>
            <a:r>
              <a:rPr lang="en-US" dirty="0" smtClean="0"/>
              <a:t>(A</a:t>
            </a:r>
            <a:r>
              <a:rPr lang="en-US" dirty="0" smtClean="0"/>
              <a:t>, 80)</a:t>
            </a:r>
            <a:endParaRPr lang="en-US" dirty="0"/>
          </a:p>
        </p:txBody>
      </p:sp>
      <p:sp>
        <p:nvSpPr>
          <p:cNvPr id="5" name="Rectangle 1"/>
          <p:cNvSpPr>
            <a:spLocks noChangeArrowheads="1"/>
          </p:cNvSpPr>
          <p:nvPr/>
        </p:nvSpPr>
        <p:spPr bwMode="auto">
          <a:xfrm>
            <a:off x="190500" y="1804935"/>
            <a:ext cx="8915400" cy="27699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1" u="none" strike="noStrike" cap="none" normalizeH="0" baseline="0" dirty="0" smtClean="0">
                <a:ln>
                  <a:noFill/>
                </a:ln>
                <a:solidFill>
                  <a:srgbClr val="808080"/>
                </a:solidFill>
                <a:effectLst/>
                <a:latin typeface="Courier New" pitchFamily="49" charset="0"/>
                <a:cs typeface="Courier New" pitchFamily="49" charset="0"/>
              </a:rPr>
              <a:t>3 |7 | 12 | 17 | 28 | 33 | 38 | 39 | 46 | 55 | 59 | 62 | 68 | 70 | 77 | 80 | 81 | 85 | 92 | 95</a:t>
            </a:r>
            <a:endParaRPr kumimoji="0" lang="en-US" altLang="en-US" sz="1200" b="1" i="0" u="none" strike="noStrike" cap="none" normalizeH="0" baseline="0" dirty="0" smtClean="0">
              <a:ln>
                <a:noFill/>
              </a:ln>
              <a:solidFill>
                <a:schemeClr val="tx1"/>
              </a:solidFill>
              <a:effectLst/>
              <a:latin typeface="Arial" pitchFamily="34" charset="0"/>
              <a:cs typeface="Arial" pitchFamily="34" charset="0"/>
            </a:endParaRPr>
          </a:p>
        </p:txBody>
      </p:sp>
      <p:grpSp>
        <p:nvGrpSpPr>
          <p:cNvPr id="3" name="Group 2"/>
          <p:cNvGrpSpPr/>
          <p:nvPr/>
        </p:nvGrpSpPr>
        <p:grpSpPr>
          <a:xfrm>
            <a:off x="142875" y="2209800"/>
            <a:ext cx="8934450" cy="2135475"/>
            <a:chOff x="142875" y="2209800"/>
            <a:chExt cx="8934450" cy="2135475"/>
          </a:xfrm>
        </p:grpSpPr>
        <p:grpSp>
          <p:nvGrpSpPr>
            <p:cNvPr id="7" name="Group 6"/>
            <p:cNvGrpSpPr/>
            <p:nvPr/>
          </p:nvGrpSpPr>
          <p:grpSpPr>
            <a:xfrm>
              <a:off x="190500" y="2225100"/>
              <a:ext cx="457200" cy="1508700"/>
              <a:chOff x="752475" y="3124200"/>
              <a:chExt cx="457200" cy="1508700"/>
            </a:xfrm>
          </p:grpSpPr>
          <p:cxnSp>
            <p:nvCxnSpPr>
              <p:cNvPr id="4" name="Straight Arrow Connector 3"/>
              <p:cNvCxnSpPr/>
              <p:nvPr/>
            </p:nvCxnSpPr>
            <p:spPr>
              <a:xfrm flipV="1">
                <a:off x="914400" y="3124200"/>
                <a:ext cx="0" cy="914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52475" y="4048125"/>
                <a:ext cx="457200" cy="584775"/>
              </a:xfrm>
              <a:prstGeom prst="rect">
                <a:avLst/>
              </a:prstGeom>
              <a:noFill/>
            </p:spPr>
            <p:txBody>
              <a:bodyPr wrap="square" rtlCol="0">
                <a:spAutoFit/>
              </a:bodyPr>
              <a:lstStyle/>
              <a:p>
                <a:r>
                  <a:rPr lang="en-US" sz="3200" dirty="0" err="1" smtClean="0"/>
                  <a:t>i</a:t>
                </a:r>
                <a:endParaRPr lang="en-US" sz="3200" dirty="0"/>
              </a:p>
            </p:txBody>
          </p:sp>
        </p:grpSp>
        <p:sp>
          <p:nvSpPr>
            <p:cNvPr id="14" name="TextBox 13"/>
            <p:cNvSpPr txBox="1"/>
            <p:nvPr/>
          </p:nvSpPr>
          <p:spPr>
            <a:xfrm>
              <a:off x="142875" y="3760500"/>
              <a:ext cx="457200" cy="584775"/>
            </a:xfrm>
            <a:prstGeom prst="rect">
              <a:avLst/>
            </a:prstGeom>
            <a:noFill/>
          </p:spPr>
          <p:txBody>
            <a:bodyPr wrap="square" rtlCol="0">
              <a:spAutoFit/>
            </a:bodyPr>
            <a:lstStyle/>
            <a:p>
              <a:r>
                <a:rPr lang="en-US" sz="3200" dirty="0" smtClean="0"/>
                <a:t>0</a:t>
              </a:r>
              <a:endParaRPr lang="en-US" sz="3200" dirty="0"/>
            </a:p>
          </p:txBody>
        </p:sp>
        <p:grpSp>
          <p:nvGrpSpPr>
            <p:cNvPr id="8" name="Group 7"/>
            <p:cNvGrpSpPr/>
            <p:nvPr/>
          </p:nvGrpSpPr>
          <p:grpSpPr>
            <a:xfrm>
              <a:off x="8458200" y="2225100"/>
              <a:ext cx="619125" cy="2093475"/>
              <a:chOff x="8458200" y="2225100"/>
              <a:chExt cx="619125" cy="2093475"/>
            </a:xfrm>
          </p:grpSpPr>
          <p:grpSp>
            <p:nvGrpSpPr>
              <p:cNvPr id="9" name="Group 8"/>
              <p:cNvGrpSpPr/>
              <p:nvPr/>
            </p:nvGrpSpPr>
            <p:grpSpPr>
              <a:xfrm>
                <a:off x="8620125" y="2225100"/>
                <a:ext cx="457200" cy="1508700"/>
                <a:chOff x="752475" y="3124200"/>
                <a:chExt cx="457200" cy="1508700"/>
              </a:xfrm>
            </p:grpSpPr>
            <p:cxnSp>
              <p:nvCxnSpPr>
                <p:cNvPr id="10" name="Straight Arrow Connector 9"/>
                <p:cNvCxnSpPr/>
                <p:nvPr/>
              </p:nvCxnSpPr>
              <p:spPr>
                <a:xfrm flipV="1">
                  <a:off x="914400" y="3124200"/>
                  <a:ext cx="0" cy="914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2475" y="4048125"/>
                  <a:ext cx="457200" cy="584775"/>
                </a:xfrm>
                <a:prstGeom prst="rect">
                  <a:avLst/>
                </a:prstGeom>
                <a:noFill/>
              </p:spPr>
              <p:txBody>
                <a:bodyPr wrap="square" rtlCol="0">
                  <a:spAutoFit/>
                </a:bodyPr>
                <a:lstStyle/>
                <a:p>
                  <a:r>
                    <a:rPr lang="en-US" sz="3200" dirty="0" smtClean="0"/>
                    <a:t>j</a:t>
                  </a:r>
                  <a:endParaRPr lang="en-US" sz="3200" dirty="0"/>
                </a:p>
              </p:txBody>
            </p:sp>
          </p:grpSp>
          <p:sp>
            <p:nvSpPr>
              <p:cNvPr id="18" name="TextBox 17"/>
              <p:cNvSpPr txBox="1"/>
              <p:nvPr/>
            </p:nvSpPr>
            <p:spPr>
              <a:xfrm>
                <a:off x="8458200" y="3733800"/>
                <a:ext cx="609600" cy="584775"/>
              </a:xfrm>
              <a:prstGeom prst="rect">
                <a:avLst/>
              </a:prstGeom>
              <a:noFill/>
            </p:spPr>
            <p:txBody>
              <a:bodyPr wrap="square" rtlCol="0">
                <a:spAutoFit/>
              </a:bodyPr>
              <a:lstStyle/>
              <a:p>
                <a:r>
                  <a:rPr lang="en-US" sz="3200" dirty="0" smtClean="0"/>
                  <a:t>19</a:t>
                </a:r>
                <a:endParaRPr lang="en-US" sz="3200" dirty="0"/>
              </a:p>
            </p:txBody>
          </p:sp>
        </p:grpSp>
        <p:cxnSp>
          <p:nvCxnSpPr>
            <p:cNvPr id="22" name="Straight Arrow Connector 21"/>
            <p:cNvCxnSpPr/>
            <p:nvPr/>
          </p:nvCxnSpPr>
          <p:spPr>
            <a:xfrm flipV="1">
              <a:off x="4210050" y="2209800"/>
              <a:ext cx="0" cy="914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714750" y="3183345"/>
              <a:ext cx="990600" cy="584775"/>
            </a:xfrm>
            <a:prstGeom prst="rect">
              <a:avLst/>
            </a:prstGeom>
            <a:noFill/>
          </p:spPr>
          <p:txBody>
            <a:bodyPr wrap="square" rtlCol="0">
              <a:spAutoFit/>
            </a:bodyPr>
            <a:lstStyle/>
            <a:p>
              <a:r>
                <a:rPr lang="en-US" sz="3200" dirty="0" smtClean="0"/>
                <a:t>mid</a:t>
              </a:r>
              <a:endParaRPr lang="en-US" sz="3200" dirty="0"/>
            </a:p>
          </p:txBody>
        </p:sp>
        <p:sp>
          <p:nvSpPr>
            <p:cNvPr id="21" name="TextBox 20"/>
            <p:cNvSpPr txBox="1"/>
            <p:nvPr/>
          </p:nvSpPr>
          <p:spPr>
            <a:xfrm>
              <a:off x="4000500" y="3712723"/>
              <a:ext cx="609600" cy="584775"/>
            </a:xfrm>
            <a:prstGeom prst="rect">
              <a:avLst/>
            </a:prstGeom>
            <a:noFill/>
          </p:spPr>
          <p:txBody>
            <a:bodyPr wrap="square" rtlCol="0">
              <a:spAutoFit/>
            </a:bodyPr>
            <a:lstStyle/>
            <a:p>
              <a:r>
                <a:rPr lang="en-US" sz="3200" dirty="0" smtClean="0"/>
                <a:t>9</a:t>
              </a:r>
              <a:endParaRPr lang="en-US" sz="3200" dirty="0"/>
            </a:p>
          </p:txBody>
        </p:sp>
      </p:grpSp>
    </p:spTree>
    <p:extLst>
      <p:ext uri="{BB962C8B-B14F-4D97-AF65-F5344CB8AC3E}">
        <p14:creationId xmlns:p14="http://schemas.microsoft.com/office/powerpoint/2010/main" val="1642998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binsearch</a:t>
            </a:r>
            <a:r>
              <a:rPr lang="en-US" dirty="0" smtClean="0"/>
              <a:t> (A</a:t>
            </a:r>
            <a:r>
              <a:rPr lang="en-US" dirty="0" smtClean="0"/>
              <a:t>, 80)</a:t>
            </a:r>
            <a:endParaRPr lang="en-US" dirty="0"/>
          </a:p>
        </p:txBody>
      </p:sp>
      <p:grpSp>
        <p:nvGrpSpPr>
          <p:cNvPr id="13" name="Group 12"/>
          <p:cNvGrpSpPr/>
          <p:nvPr/>
        </p:nvGrpSpPr>
        <p:grpSpPr>
          <a:xfrm>
            <a:off x="2400300" y="1781844"/>
            <a:ext cx="4610100" cy="2513640"/>
            <a:chOff x="4495800" y="1804935"/>
            <a:chExt cx="4610100" cy="2513640"/>
          </a:xfrm>
        </p:grpSpPr>
        <p:sp>
          <p:nvSpPr>
            <p:cNvPr id="5" name="Rectangle 1"/>
            <p:cNvSpPr>
              <a:spLocks noChangeArrowheads="1"/>
            </p:cNvSpPr>
            <p:nvPr/>
          </p:nvSpPr>
          <p:spPr bwMode="auto">
            <a:xfrm>
              <a:off x="4495800" y="1804935"/>
              <a:ext cx="4610100" cy="27699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1" u="none" strike="noStrike" cap="none" normalizeH="0" baseline="0" dirty="0" smtClean="0">
                  <a:ln>
                    <a:noFill/>
                  </a:ln>
                  <a:solidFill>
                    <a:srgbClr val="808080"/>
                  </a:solidFill>
                  <a:effectLst/>
                  <a:latin typeface="Courier New" pitchFamily="49" charset="0"/>
                  <a:cs typeface="Courier New" pitchFamily="49" charset="0"/>
                </a:rPr>
                <a:t>59 | 62 | 68 | 70 | 77 | 80 | 81 | 85 | 92 | 95</a:t>
              </a:r>
              <a:endParaRPr kumimoji="0" lang="en-US" altLang="en-US" sz="1200" b="1" i="0" u="none" strike="noStrike" cap="none" normalizeH="0" baseline="0" dirty="0" smtClean="0">
                <a:ln>
                  <a:noFill/>
                </a:ln>
                <a:solidFill>
                  <a:schemeClr val="tx1"/>
                </a:solidFill>
                <a:effectLst/>
                <a:latin typeface="Arial" pitchFamily="34" charset="0"/>
                <a:cs typeface="Arial" pitchFamily="34" charset="0"/>
              </a:endParaRPr>
            </a:p>
          </p:txBody>
        </p:sp>
        <p:grpSp>
          <p:nvGrpSpPr>
            <p:cNvPr id="12" name="Group 11"/>
            <p:cNvGrpSpPr/>
            <p:nvPr/>
          </p:nvGrpSpPr>
          <p:grpSpPr>
            <a:xfrm>
              <a:off x="4495800" y="2137209"/>
              <a:ext cx="609600" cy="2120175"/>
              <a:chOff x="142875" y="2225100"/>
              <a:chExt cx="609600" cy="2120175"/>
            </a:xfrm>
          </p:grpSpPr>
          <p:grpSp>
            <p:nvGrpSpPr>
              <p:cNvPr id="7" name="Group 6"/>
              <p:cNvGrpSpPr/>
              <p:nvPr/>
            </p:nvGrpSpPr>
            <p:grpSpPr>
              <a:xfrm>
                <a:off x="190500" y="2225100"/>
                <a:ext cx="457200" cy="1508700"/>
                <a:chOff x="752475" y="3124200"/>
                <a:chExt cx="457200" cy="1508700"/>
              </a:xfrm>
            </p:grpSpPr>
            <p:cxnSp>
              <p:nvCxnSpPr>
                <p:cNvPr id="4" name="Straight Arrow Connector 3"/>
                <p:cNvCxnSpPr/>
                <p:nvPr/>
              </p:nvCxnSpPr>
              <p:spPr>
                <a:xfrm flipV="1">
                  <a:off x="914400" y="3124200"/>
                  <a:ext cx="0" cy="914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52475" y="4048125"/>
                  <a:ext cx="457200" cy="584775"/>
                </a:xfrm>
                <a:prstGeom prst="rect">
                  <a:avLst/>
                </a:prstGeom>
                <a:noFill/>
              </p:spPr>
              <p:txBody>
                <a:bodyPr wrap="square" rtlCol="0">
                  <a:spAutoFit/>
                </a:bodyPr>
                <a:lstStyle/>
                <a:p>
                  <a:r>
                    <a:rPr lang="en-US" sz="3200" dirty="0" err="1" smtClean="0"/>
                    <a:t>i</a:t>
                  </a:r>
                  <a:endParaRPr lang="en-US" sz="3200" dirty="0"/>
                </a:p>
              </p:txBody>
            </p:sp>
          </p:grpSp>
          <p:sp>
            <p:nvSpPr>
              <p:cNvPr id="14" name="TextBox 13"/>
              <p:cNvSpPr txBox="1"/>
              <p:nvPr/>
            </p:nvSpPr>
            <p:spPr>
              <a:xfrm>
                <a:off x="142875" y="3760500"/>
                <a:ext cx="609600" cy="584775"/>
              </a:xfrm>
              <a:prstGeom prst="rect">
                <a:avLst/>
              </a:prstGeom>
              <a:noFill/>
            </p:spPr>
            <p:txBody>
              <a:bodyPr wrap="square" rtlCol="0">
                <a:spAutoFit/>
              </a:bodyPr>
              <a:lstStyle/>
              <a:p>
                <a:r>
                  <a:rPr lang="en-US" sz="3200" dirty="0" smtClean="0"/>
                  <a:t>10</a:t>
                </a:r>
                <a:endParaRPr lang="en-US" sz="3200" dirty="0"/>
              </a:p>
            </p:txBody>
          </p:sp>
        </p:grpSp>
        <p:grpSp>
          <p:nvGrpSpPr>
            <p:cNvPr id="8" name="Group 7"/>
            <p:cNvGrpSpPr/>
            <p:nvPr/>
          </p:nvGrpSpPr>
          <p:grpSpPr>
            <a:xfrm>
              <a:off x="8458200" y="2225100"/>
              <a:ext cx="619125" cy="2093475"/>
              <a:chOff x="8458200" y="2225100"/>
              <a:chExt cx="619125" cy="2093475"/>
            </a:xfrm>
          </p:grpSpPr>
          <p:grpSp>
            <p:nvGrpSpPr>
              <p:cNvPr id="9" name="Group 8"/>
              <p:cNvGrpSpPr/>
              <p:nvPr/>
            </p:nvGrpSpPr>
            <p:grpSpPr>
              <a:xfrm>
                <a:off x="8620125" y="2225100"/>
                <a:ext cx="457200" cy="1508700"/>
                <a:chOff x="752475" y="3124200"/>
                <a:chExt cx="457200" cy="1508700"/>
              </a:xfrm>
            </p:grpSpPr>
            <p:cxnSp>
              <p:nvCxnSpPr>
                <p:cNvPr id="10" name="Straight Arrow Connector 9"/>
                <p:cNvCxnSpPr/>
                <p:nvPr/>
              </p:nvCxnSpPr>
              <p:spPr>
                <a:xfrm flipV="1">
                  <a:off x="914400" y="3124200"/>
                  <a:ext cx="0" cy="914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2475" y="4048125"/>
                  <a:ext cx="457200" cy="584775"/>
                </a:xfrm>
                <a:prstGeom prst="rect">
                  <a:avLst/>
                </a:prstGeom>
                <a:noFill/>
              </p:spPr>
              <p:txBody>
                <a:bodyPr wrap="square" rtlCol="0">
                  <a:spAutoFit/>
                </a:bodyPr>
                <a:lstStyle/>
                <a:p>
                  <a:r>
                    <a:rPr lang="en-US" sz="3200" dirty="0" smtClean="0"/>
                    <a:t>j</a:t>
                  </a:r>
                  <a:endParaRPr lang="en-US" sz="3200" dirty="0"/>
                </a:p>
              </p:txBody>
            </p:sp>
          </p:grpSp>
          <p:sp>
            <p:nvSpPr>
              <p:cNvPr id="18" name="TextBox 17"/>
              <p:cNvSpPr txBox="1"/>
              <p:nvPr/>
            </p:nvSpPr>
            <p:spPr>
              <a:xfrm>
                <a:off x="8458200" y="3733800"/>
                <a:ext cx="609600" cy="584775"/>
              </a:xfrm>
              <a:prstGeom prst="rect">
                <a:avLst/>
              </a:prstGeom>
              <a:noFill/>
            </p:spPr>
            <p:txBody>
              <a:bodyPr wrap="square" rtlCol="0">
                <a:spAutoFit/>
              </a:bodyPr>
              <a:lstStyle/>
              <a:p>
                <a:r>
                  <a:rPr lang="en-US" sz="3200" dirty="0" smtClean="0"/>
                  <a:t>19</a:t>
                </a:r>
                <a:endParaRPr lang="en-US" sz="3200" dirty="0"/>
              </a:p>
            </p:txBody>
          </p:sp>
        </p:grpSp>
        <p:grpSp>
          <p:nvGrpSpPr>
            <p:cNvPr id="3" name="Group 2"/>
            <p:cNvGrpSpPr/>
            <p:nvPr/>
          </p:nvGrpSpPr>
          <p:grpSpPr>
            <a:xfrm>
              <a:off x="6096000" y="2127684"/>
              <a:ext cx="990600" cy="2087698"/>
              <a:chOff x="3714750" y="2209800"/>
              <a:chExt cx="990600" cy="2087698"/>
            </a:xfrm>
          </p:grpSpPr>
          <p:cxnSp>
            <p:nvCxnSpPr>
              <p:cNvPr id="22" name="Straight Arrow Connector 21"/>
              <p:cNvCxnSpPr/>
              <p:nvPr/>
            </p:nvCxnSpPr>
            <p:spPr>
              <a:xfrm flipV="1">
                <a:off x="4210050" y="2209800"/>
                <a:ext cx="0" cy="914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714750" y="3183345"/>
                <a:ext cx="990600" cy="584775"/>
              </a:xfrm>
              <a:prstGeom prst="rect">
                <a:avLst/>
              </a:prstGeom>
              <a:noFill/>
            </p:spPr>
            <p:txBody>
              <a:bodyPr wrap="square" rtlCol="0">
                <a:spAutoFit/>
              </a:bodyPr>
              <a:lstStyle/>
              <a:p>
                <a:r>
                  <a:rPr lang="en-US" sz="3200" dirty="0" smtClean="0"/>
                  <a:t>mid</a:t>
                </a:r>
                <a:endParaRPr lang="en-US" sz="3200" dirty="0"/>
              </a:p>
            </p:txBody>
          </p:sp>
          <p:sp>
            <p:nvSpPr>
              <p:cNvPr id="21" name="TextBox 20"/>
              <p:cNvSpPr txBox="1"/>
              <p:nvPr/>
            </p:nvSpPr>
            <p:spPr>
              <a:xfrm>
                <a:off x="3857625" y="3712723"/>
                <a:ext cx="609600" cy="584775"/>
              </a:xfrm>
              <a:prstGeom prst="rect">
                <a:avLst/>
              </a:prstGeom>
              <a:noFill/>
            </p:spPr>
            <p:txBody>
              <a:bodyPr wrap="square" rtlCol="0">
                <a:spAutoFit/>
              </a:bodyPr>
              <a:lstStyle/>
              <a:p>
                <a:r>
                  <a:rPr lang="en-US" sz="3200" dirty="0" smtClean="0"/>
                  <a:t>14</a:t>
                </a:r>
                <a:endParaRPr lang="en-US" sz="3200" dirty="0"/>
              </a:p>
            </p:txBody>
          </p:sp>
        </p:grpSp>
      </p:grpSp>
    </p:spTree>
    <p:extLst>
      <p:ext uri="{BB962C8B-B14F-4D97-AF65-F5344CB8AC3E}">
        <p14:creationId xmlns:p14="http://schemas.microsoft.com/office/powerpoint/2010/main" val="2817756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US" dirty="0" smtClean="0"/>
              <a:t>Recursion 2 (Week 4 Session 3)</a:t>
            </a:r>
            <a:endParaRPr lang="en-US" dirty="0"/>
          </a:p>
        </p:txBody>
      </p:sp>
      <p:sp>
        <p:nvSpPr>
          <p:cNvPr id="3" name="Content Placeholder 2"/>
          <p:cNvSpPr>
            <a:spLocks noGrp="1"/>
          </p:cNvSpPr>
          <p:nvPr>
            <p:ph idx="1"/>
          </p:nvPr>
        </p:nvSpPr>
        <p:spPr>
          <a:xfrm>
            <a:off x="457200" y="1295400"/>
            <a:ext cx="8229600" cy="4525963"/>
          </a:xfrm>
        </p:spPr>
        <p:txBody>
          <a:bodyPr>
            <a:noAutofit/>
          </a:bodyPr>
          <a:lstStyle/>
          <a:p>
            <a:r>
              <a:rPr lang="en-US" sz="3600" dirty="0" smtClean="0"/>
              <a:t>Some </a:t>
            </a:r>
            <a:r>
              <a:rPr lang="en-US" sz="3600" dirty="0"/>
              <a:t>more </a:t>
            </a:r>
            <a:r>
              <a:rPr lang="en-US" sz="3600" dirty="0" smtClean="0"/>
              <a:t>examples</a:t>
            </a:r>
          </a:p>
          <a:p>
            <a:pPr lvl="1"/>
            <a:r>
              <a:rPr lang="en-US" dirty="0"/>
              <a:t>Anagram </a:t>
            </a:r>
            <a:r>
              <a:rPr lang="en-US" dirty="0" smtClean="0"/>
              <a:t>(generation of all permutations)</a:t>
            </a:r>
            <a:endParaRPr lang="en-US" dirty="0"/>
          </a:p>
          <a:p>
            <a:pPr lvl="1"/>
            <a:r>
              <a:rPr lang="en-US" dirty="0" smtClean="0"/>
              <a:t>Towers </a:t>
            </a:r>
            <a:r>
              <a:rPr lang="en-US" dirty="0"/>
              <a:t>of Hanoi</a:t>
            </a:r>
          </a:p>
          <a:p>
            <a:pPr lvl="1"/>
            <a:r>
              <a:rPr lang="en-US" dirty="0"/>
              <a:t>Searching and Sorting of arrays</a:t>
            </a:r>
          </a:p>
          <a:p>
            <a:pPr lvl="2"/>
            <a:r>
              <a:rPr lang="en-US" dirty="0"/>
              <a:t>    </a:t>
            </a:r>
            <a:r>
              <a:rPr lang="en-US" dirty="0" smtClean="0"/>
              <a:t>binary </a:t>
            </a:r>
            <a:r>
              <a:rPr lang="en-US" dirty="0"/>
              <a:t>search of a sorted array</a:t>
            </a:r>
          </a:p>
          <a:p>
            <a:pPr lvl="2"/>
            <a:r>
              <a:rPr lang="en-US" dirty="0"/>
              <a:t>    </a:t>
            </a:r>
            <a:r>
              <a:rPr lang="en-US" dirty="0" smtClean="0"/>
              <a:t>iterative selection sort</a:t>
            </a:r>
          </a:p>
          <a:p>
            <a:pPr lvl="2"/>
            <a:r>
              <a:rPr lang="en-US" dirty="0" smtClean="0"/>
              <a:t>    recursive quicksort</a:t>
            </a:r>
          </a:p>
          <a:p>
            <a:pPr lvl="2"/>
            <a:r>
              <a:rPr lang="en-US" dirty="0"/>
              <a:t> </a:t>
            </a:r>
            <a:r>
              <a:rPr lang="en-US" dirty="0" smtClean="0"/>
              <a:t>   recursive </a:t>
            </a:r>
            <a:r>
              <a:rPr lang="en-US" dirty="0" err="1" smtClean="0"/>
              <a:t>mergesort</a:t>
            </a:r>
            <a:r>
              <a:rPr lang="en-US" dirty="0" smtClean="0"/>
              <a:t> </a:t>
            </a:r>
            <a:endParaRPr lang="en-US" dirty="0"/>
          </a:p>
          <a:p>
            <a:r>
              <a:rPr lang="en-US" sz="3600" dirty="0" smtClean="0"/>
              <a:t>Cohort exercises </a:t>
            </a:r>
          </a:p>
        </p:txBody>
      </p:sp>
    </p:spTree>
    <p:extLst>
      <p:ext uri="{BB962C8B-B14F-4D97-AF65-F5344CB8AC3E}">
        <p14:creationId xmlns:p14="http://schemas.microsoft.com/office/powerpoint/2010/main" val="12032742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binsearch</a:t>
            </a:r>
            <a:r>
              <a:rPr lang="en-US" dirty="0" smtClean="0"/>
              <a:t> (A</a:t>
            </a:r>
            <a:r>
              <a:rPr lang="en-US" dirty="0" smtClean="0"/>
              <a:t>, 80)</a:t>
            </a:r>
            <a:endParaRPr lang="en-US" dirty="0"/>
          </a:p>
        </p:txBody>
      </p:sp>
      <p:grpSp>
        <p:nvGrpSpPr>
          <p:cNvPr id="15" name="Group 14"/>
          <p:cNvGrpSpPr/>
          <p:nvPr/>
        </p:nvGrpSpPr>
        <p:grpSpPr>
          <a:xfrm>
            <a:off x="3009900" y="1702033"/>
            <a:ext cx="2438400" cy="2513640"/>
            <a:chOff x="4572000" y="1781844"/>
            <a:chExt cx="2438400" cy="2513640"/>
          </a:xfrm>
        </p:grpSpPr>
        <p:sp>
          <p:nvSpPr>
            <p:cNvPr id="5" name="Rectangle 1"/>
            <p:cNvSpPr>
              <a:spLocks noChangeArrowheads="1"/>
            </p:cNvSpPr>
            <p:nvPr/>
          </p:nvSpPr>
          <p:spPr bwMode="auto">
            <a:xfrm>
              <a:off x="4572000" y="1781844"/>
              <a:ext cx="2438400" cy="27699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1" u="none" strike="noStrike" cap="none" normalizeH="0" baseline="0" dirty="0" smtClean="0">
                  <a:ln>
                    <a:noFill/>
                  </a:ln>
                  <a:solidFill>
                    <a:srgbClr val="808080"/>
                  </a:solidFill>
                  <a:effectLst/>
                  <a:latin typeface="Courier New" pitchFamily="49" charset="0"/>
                  <a:cs typeface="Courier New" pitchFamily="49" charset="0"/>
                </a:rPr>
                <a:t> 80 | 81 | 85 | 92 | 95</a:t>
              </a:r>
              <a:endParaRPr kumimoji="0" lang="en-US" altLang="en-US" sz="1200" b="1" i="0" u="none" strike="noStrike" cap="none" normalizeH="0" baseline="0" dirty="0" smtClean="0">
                <a:ln>
                  <a:noFill/>
                </a:ln>
                <a:solidFill>
                  <a:schemeClr val="tx1"/>
                </a:solidFill>
                <a:effectLst/>
                <a:latin typeface="Arial" pitchFamily="34" charset="0"/>
                <a:cs typeface="Arial" pitchFamily="34" charset="0"/>
              </a:endParaRPr>
            </a:p>
          </p:txBody>
        </p:sp>
        <p:grpSp>
          <p:nvGrpSpPr>
            <p:cNvPr id="12" name="Group 11"/>
            <p:cNvGrpSpPr/>
            <p:nvPr/>
          </p:nvGrpSpPr>
          <p:grpSpPr>
            <a:xfrm>
              <a:off x="4695825" y="2147025"/>
              <a:ext cx="609600" cy="2120175"/>
              <a:chOff x="142875" y="2225100"/>
              <a:chExt cx="609600" cy="2120175"/>
            </a:xfrm>
          </p:grpSpPr>
          <p:grpSp>
            <p:nvGrpSpPr>
              <p:cNvPr id="7" name="Group 6"/>
              <p:cNvGrpSpPr/>
              <p:nvPr/>
            </p:nvGrpSpPr>
            <p:grpSpPr>
              <a:xfrm>
                <a:off x="190500" y="2225100"/>
                <a:ext cx="457200" cy="1508700"/>
                <a:chOff x="752475" y="3124200"/>
                <a:chExt cx="457200" cy="1508700"/>
              </a:xfrm>
            </p:grpSpPr>
            <p:cxnSp>
              <p:nvCxnSpPr>
                <p:cNvPr id="4" name="Straight Arrow Connector 3"/>
                <p:cNvCxnSpPr/>
                <p:nvPr/>
              </p:nvCxnSpPr>
              <p:spPr>
                <a:xfrm flipV="1">
                  <a:off x="914400" y="3124200"/>
                  <a:ext cx="0" cy="914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52475" y="4048125"/>
                  <a:ext cx="457200" cy="584775"/>
                </a:xfrm>
                <a:prstGeom prst="rect">
                  <a:avLst/>
                </a:prstGeom>
                <a:noFill/>
              </p:spPr>
              <p:txBody>
                <a:bodyPr wrap="square" rtlCol="0">
                  <a:spAutoFit/>
                </a:bodyPr>
                <a:lstStyle/>
                <a:p>
                  <a:r>
                    <a:rPr lang="en-US" sz="3200" dirty="0" err="1" smtClean="0"/>
                    <a:t>i</a:t>
                  </a:r>
                  <a:endParaRPr lang="en-US" sz="3200" dirty="0"/>
                </a:p>
              </p:txBody>
            </p:sp>
          </p:grpSp>
          <p:sp>
            <p:nvSpPr>
              <p:cNvPr id="14" name="TextBox 13"/>
              <p:cNvSpPr txBox="1"/>
              <p:nvPr/>
            </p:nvSpPr>
            <p:spPr>
              <a:xfrm>
                <a:off x="142875" y="3760500"/>
                <a:ext cx="609600" cy="584775"/>
              </a:xfrm>
              <a:prstGeom prst="rect">
                <a:avLst/>
              </a:prstGeom>
              <a:noFill/>
            </p:spPr>
            <p:txBody>
              <a:bodyPr wrap="square" rtlCol="0">
                <a:spAutoFit/>
              </a:bodyPr>
              <a:lstStyle/>
              <a:p>
                <a:r>
                  <a:rPr lang="en-US" sz="3200" dirty="0" smtClean="0"/>
                  <a:t>15</a:t>
                </a:r>
                <a:endParaRPr lang="en-US" sz="3200" dirty="0"/>
              </a:p>
            </p:txBody>
          </p:sp>
        </p:grpSp>
        <p:grpSp>
          <p:nvGrpSpPr>
            <p:cNvPr id="8" name="Group 7"/>
            <p:cNvGrpSpPr/>
            <p:nvPr/>
          </p:nvGrpSpPr>
          <p:grpSpPr>
            <a:xfrm>
              <a:off x="6362700" y="2202009"/>
              <a:ext cx="619125" cy="2093475"/>
              <a:chOff x="8458200" y="2225100"/>
              <a:chExt cx="619125" cy="2093475"/>
            </a:xfrm>
          </p:grpSpPr>
          <p:grpSp>
            <p:nvGrpSpPr>
              <p:cNvPr id="9" name="Group 8"/>
              <p:cNvGrpSpPr/>
              <p:nvPr/>
            </p:nvGrpSpPr>
            <p:grpSpPr>
              <a:xfrm>
                <a:off x="8620125" y="2225100"/>
                <a:ext cx="457200" cy="1508700"/>
                <a:chOff x="752475" y="3124200"/>
                <a:chExt cx="457200" cy="1508700"/>
              </a:xfrm>
            </p:grpSpPr>
            <p:cxnSp>
              <p:nvCxnSpPr>
                <p:cNvPr id="10" name="Straight Arrow Connector 9"/>
                <p:cNvCxnSpPr/>
                <p:nvPr/>
              </p:nvCxnSpPr>
              <p:spPr>
                <a:xfrm flipV="1">
                  <a:off x="914400" y="3124200"/>
                  <a:ext cx="0" cy="914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2475" y="4048125"/>
                  <a:ext cx="457200" cy="584775"/>
                </a:xfrm>
                <a:prstGeom prst="rect">
                  <a:avLst/>
                </a:prstGeom>
                <a:noFill/>
              </p:spPr>
              <p:txBody>
                <a:bodyPr wrap="square" rtlCol="0">
                  <a:spAutoFit/>
                </a:bodyPr>
                <a:lstStyle/>
                <a:p>
                  <a:r>
                    <a:rPr lang="en-US" sz="3200" dirty="0" smtClean="0"/>
                    <a:t>j</a:t>
                  </a:r>
                  <a:endParaRPr lang="en-US" sz="3200" dirty="0"/>
                </a:p>
              </p:txBody>
            </p:sp>
          </p:grpSp>
          <p:sp>
            <p:nvSpPr>
              <p:cNvPr id="18" name="TextBox 17"/>
              <p:cNvSpPr txBox="1"/>
              <p:nvPr/>
            </p:nvSpPr>
            <p:spPr>
              <a:xfrm>
                <a:off x="8458200" y="3733800"/>
                <a:ext cx="609600" cy="584775"/>
              </a:xfrm>
              <a:prstGeom prst="rect">
                <a:avLst/>
              </a:prstGeom>
              <a:noFill/>
            </p:spPr>
            <p:txBody>
              <a:bodyPr wrap="square" rtlCol="0">
                <a:spAutoFit/>
              </a:bodyPr>
              <a:lstStyle/>
              <a:p>
                <a:r>
                  <a:rPr lang="en-US" sz="3200" dirty="0" smtClean="0"/>
                  <a:t>19</a:t>
                </a:r>
                <a:endParaRPr lang="en-US" sz="3200" dirty="0"/>
              </a:p>
            </p:txBody>
          </p:sp>
        </p:grpSp>
        <p:grpSp>
          <p:nvGrpSpPr>
            <p:cNvPr id="3" name="Group 2"/>
            <p:cNvGrpSpPr/>
            <p:nvPr/>
          </p:nvGrpSpPr>
          <p:grpSpPr>
            <a:xfrm>
              <a:off x="5305425" y="2127975"/>
              <a:ext cx="990600" cy="2087698"/>
              <a:chOff x="3714750" y="2209800"/>
              <a:chExt cx="990600" cy="2087698"/>
            </a:xfrm>
          </p:grpSpPr>
          <p:cxnSp>
            <p:nvCxnSpPr>
              <p:cNvPr id="22" name="Straight Arrow Connector 21"/>
              <p:cNvCxnSpPr/>
              <p:nvPr/>
            </p:nvCxnSpPr>
            <p:spPr>
              <a:xfrm flipV="1">
                <a:off x="4210050" y="2209800"/>
                <a:ext cx="0" cy="914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714750" y="3183345"/>
                <a:ext cx="990600" cy="584775"/>
              </a:xfrm>
              <a:prstGeom prst="rect">
                <a:avLst/>
              </a:prstGeom>
              <a:noFill/>
            </p:spPr>
            <p:txBody>
              <a:bodyPr wrap="square" rtlCol="0">
                <a:spAutoFit/>
              </a:bodyPr>
              <a:lstStyle/>
              <a:p>
                <a:r>
                  <a:rPr lang="en-US" sz="3200" dirty="0" smtClean="0"/>
                  <a:t>mid</a:t>
                </a:r>
                <a:endParaRPr lang="en-US" sz="3200" dirty="0"/>
              </a:p>
            </p:txBody>
          </p:sp>
          <p:sp>
            <p:nvSpPr>
              <p:cNvPr id="21" name="TextBox 20"/>
              <p:cNvSpPr txBox="1"/>
              <p:nvPr/>
            </p:nvSpPr>
            <p:spPr>
              <a:xfrm>
                <a:off x="3857625" y="3712723"/>
                <a:ext cx="609600" cy="584775"/>
              </a:xfrm>
              <a:prstGeom prst="rect">
                <a:avLst/>
              </a:prstGeom>
              <a:noFill/>
            </p:spPr>
            <p:txBody>
              <a:bodyPr wrap="square" rtlCol="0">
                <a:spAutoFit/>
              </a:bodyPr>
              <a:lstStyle/>
              <a:p>
                <a:r>
                  <a:rPr lang="en-US" sz="3200" dirty="0" smtClean="0"/>
                  <a:t>17</a:t>
                </a:r>
                <a:endParaRPr lang="en-US" sz="3200" dirty="0"/>
              </a:p>
            </p:txBody>
          </p:sp>
        </p:grpSp>
      </p:grpSp>
    </p:spTree>
    <p:extLst>
      <p:ext uri="{BB962C8B-B14F-4D97-AF65-F5344CB8AC3E}">
        <p14:creationId xmlns:p14="http://schemas.microsoft.com/office/powerpoint/2010/main" val="16545234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binsearch</a:t>
            </a:r>
            <a:r>
              <a:rPr lang="en-US" dirty="0" smtClean="0"/>
              <a:t> (A</a:t>
            </a:r>
            <a:r>
              <a:rPr lang="en-US" dirty="0" smtClean="0"/>
              <a:t>, 80)</a:t>
            </a:r>
            <a:endParaRPr lang="en-US" dirty="0"/>
          </a:p>
        </p:txBody>
      </p:sp>
      <p:sp>
        <p:nvSpPr>
          <p:cNvPr id="5" name="Rectangle 1"/>
          <p:cNvSpPr>
            <a:spLocks noChangeArrowheads="1"/>
          </p:cNvSpPr>
          <p:nvPr/>
        </p:nvSpPr>
        <p:spPr bwMode="auto">
          <a:xfrm>
            <a:off x="3009900" y="1702033"/>
            <a:ext cx="1047750" cy="27699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1" u="none" strike="noStrike" cap="none" normalizeH="0" baseline="0" dirty="0" smtClean="0">
                <a:ln>
                  <a:noFill/>
                </a:ln>
                <a:solidFill>
                  <a:srgbClr val="808080"/>
                </a:solidFill>
                <a:effectLst/>
                <a:latin typeface="Courier New" pitchFamily="49" charset="0"/>
                <a:cs typeface="Courier New" pitchFamily="49" charset="0"/>
              </a:rPr>
              <a:t> 80 | 81</a:t>
            </a:r>
            <a:endParaRPr kumimoji="0" lang="en-US" altLang="en-US" sz="1200" b="1" i="0" u="none" strike="noStrike" cap="none" normalizeH="0" baseline="0" dirty="0" smtClean="0">
              <a:ln>
                <a:noFill/>
              </a:ln>
              <a:solidFill>
                <a:schemeClr val="tx1"/>
              </a:solidFill>
              <a:effectLst/>
              <a:latin typeface="Arial" pitchFamily="34" charset="0"/>
              <a:cs typeface="Arial" pitchFamily="34" charset="0"/>
            </a:endParaRPr>
          </a:p>
        </p:txBody>
      </p:sp>
      <p:grpSp>
        <p:nvGrpSpPr>
          <p:cNvPr id="12" name="Group 11"/>
          <p:cNvGrpSpPr/>
          <p:nvPr/>
        </p:nvGrpSpPr>
        <p:grpSpPr>
          <a:xfrm>
            <a:off x="3048000" y="2067214"/>
            <a:ext cx="609600" cy="1904732"/>
            <a:chOff x="142875" y="2225100"/>
            <a:chExt cx="609600" cy="1904732"/>
          </a:xfrm>
        </p:grpSpPr>
        <p:grpSp>
          <p:nvGrpSpPr>
            <p:cNvPr id="7" name="Group 6"/>
            <p:cNvGrpSpPr/>
            <p:nvPr/>
          </p:nvGrpSpPr>
          <p:grpSpPr>
            <a:xfrm>
              <a:off x="190500" y="2225100"/>
              <a:ext cx="457200" cy="1508700"/>
              <a:chOff x="752475" y="3124200"/>
              <a:chExt cx="457200" cy="1508700"/>
            </a:xfrm>
          </p:grpSpPr>
          <p:cxnSp>
            <p:nvCxnSpPr>
              <p:cNvPr id="4" name="Straight Arrow Connector 3"/>
              <p:cNvCxnSpPr/>
              <p:nvPr/>
            </p:nvCxnSpPr>
            <p:spPr>
              <a:xfrm flipV="1">
                <a:off x="914400" y="3124200"/>
                <a:ext cx="0" cy="914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52475" y="4048125"/>
                <a:ext cx="457200" cy="584775"/>
              </a:xfrm>
              <a:prstGeom prst="rect">
                <a:avLst/>
              </a:prstGeom>
              <a:noFill/>
            </p:spPr>
            <p:txBody>
              <a:bodyPr wrap="square" rtlCol="0">
                <a:spAutoFit/>
              </a:bodyPr>
              <a:lstStyle/>
              <a:p>
                <a:r>
                  <a:rPr lang="en-US" sz="3200" dirty="0" err="1" smtClean="0"/>
                  <a:t>i</a:t>
                </a:r>
                <a:endParaRPr lang="en-US" sz="3200" dirty="0"/>
              </a:p>
            </p:txBody>
          </p:sp>
        </p:grpSp>
        <p:sp>
          <p:nvSpPr>
            <p:cNvPr id="14" name="TextBox 13"/>
            <p:cNvSpPr txBox="1"/>
            <p:nvPr/>
          </p:nvSpPr>
          <p:spPr>
            <a:xfrm>
              <a:off x="142875" y="3760500"/>
              <a:ext cx="609600" cy="369332"/>
            </a:xfrm>
            <a:prstGeom prst="rect">
              <a:avLst/>
            </a:prstGeom>
            <a:noFill/>
          </p:spPr>
          <p:txBody>
            <a:bodyPr wrap="square" rtlCol="0">
              <a:spAutoFit/>
            </a:bodyPr>
            <a:lstStyle/>
            <a:p>
              <a:r>
                <a:rPr lang="en-US" dirty="0" smtClean="0"/>
                <a:t>15</a:t>
              </a:r>
              <a:endParaRPr lang="en-US" dirty="0"/>
            </a:p>
          </p:txBody>
        </p:sp>
      </p:grpSp>
      <p:grpSp>
        <p:nvGrpSpPr>
          <p:cNvPr id="8" name="Group 7"/>
          <p:cNvGrpSpPr/>
          <p:nvPr/>
        </p:nvGrpSpPr>
        <p:grpSpPr>
          <a:xfrm>
            <a:off x="3438525" y="2067214"/>
            <a:ext cx="619125" cy="1878032"/>
            <a:chOff x="8458200" y="2225100"/>
            <a:chExt cx="619125" cy="1878032"/>
          </a:xfrm>
        </p:grpSpPr>
        <p:grpSp>
          <p:nvGrpSpPr>
            <p:cNvPr id="9" name="Group 8"/>
            <p:cNvGrpSpPr/>
            <p:nvPr/>
          </p:nvGrpSpPr>
          <p:grpSpPr>
            <a:xfrm>
              <a:off x="8620125" y="2225100"/>
              <a:ext cx="457200" cy="1508700"/>
              <a:chOff x="752475" y="3124200"/>
              <a:chExt cx="457200" cy="1508700"/>
            </a:xfrm>
          </p:grpSpPr>
          <p:cxnSp>
            <p:nvCxnSpPr>
              <p:cNvPr id="10" name="Straight Arrow Connector 9"/>
              <p:cNvCxnSpPr/>
              <p:nvPr/>
            </p:nvCxnSpPr>
            <p:spPr>
              <a:xfrm flipV="1">
                <a:off x="914400" y="3124200"/>
                <a:ext cx="0" cy="914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2475" y="4048125"/>
                <a:ext cx="457200" cy="584775"/>
              </a:xfrm>
              <a:prstGeom prst="rect">
                <a:avLst/>
              </a:prstGeom>
              <a:noFill/>
            </p:spPr>
            <p:txBody>
              <a:bodyPr wrap="square" rtlCol="0">
                <a:spAutoFit/>
              </a:bodyPr>
              <a:lstStyle/>
              <a:p>
                <a:r>
                  <a:rPr lang="en-US" sz="3200" dirty="0" smtClean="0"/>
                  <a:t>j</a:t>
                </a:r>
                <a:endParaRPr lang="en-US" sz="3200" dirty="0"/>
              </a:p>
            </p:txBody>
          </p:sp>
        </p:grpSp>
        <p:sp>
          <p:nvSpPr>
            <p:cNvPr id="18" name="TextBox 17"/>
            <p:cNvSpPr txBox="1"/>
            <p:nvPr/>
          </p:nvSpPr>
          <p:spPr>
            <a:xfrm>
              <a:off x="8458200" y="3733800"/>
              <a:ext cx="609600" cy="369332"/>
            </a:xfrm>
            <a:prstGeom prst="rect">
              <a:avLst/>
            </a:prstGeom>
            <a:noFill/>
          </p:spPr>
          <p:txBody>
            <a:bodyPr wrap="square" rtlCol="0">
              <a:spAutoFit/>
            </a:bodyPr>
            <a:lstStyle/>
            <a:p>
              <a:r>
                <a:rPr lang="en-US" dirty="0" smtClean="0"/>
                <a:t>16</a:t>
              </a:r>
              <a:endParaRPr lang="en-US" dirty="0"/>
            </a:p>
          </p:txBody>
        </p:sp>
      </p:grpSp>
      <p:grpSp>
        <p:nvGrpSpPr>
          <p:cNvPr id="3" name="Group 2"/>
          <p:cNvGrpSpPr/>
          <p:nvPr/>
        </p:nvGrpSpPr>
        <p:grpSpPr>
          <a:xfrm>
            <a:off x="2952750" y="2067214"/>
            <a:ext cx="990600" cy="3419186"/>
            <a:chOff x="3714750" y="1383332"/>
            <a:chExt cx="990600" cy="2914166"/>
          </a:xfrm>
        </p:grpSpPr>
        <p:cxnSp>
          <p:nvCxnSpPr>
            <p:cNvPr id="22" name="Straight Arrow Connector 21"/>
            <p:cNvCxnSpPr/>
            <p:nvPr/>
          </p:nvCxnSpPr>
          <p:spPr>
            <a:xfrm flipV="1">
              <a:off x="4210050" y="1383332"/>
              <a:ext cx="0" cy="17408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714750" y="3183345"/>
              <a:ext cx="990600" cy="584775"/>
            </a:xfrm>
            <a:prstGeom prst="rect">
              <a:avLst/>
            </a:prstGeom>
            <a:noFill/>
          </p:spPr>
          <p:txBody>
            <a:bodyPr wrap="square" rtlCol="0">
              <a:spAutoFit/>
            </a:bodyPr>
            <a:lstStyle/>
            <a:p>
              <a:r>
                <a:rPr lang="en-US" sz="3200" dirty="0" smtClean="0"/>
                <a:t>mid</a:t>
              </a:r>
              <a:endParaRPr lang="en-US" sz="3200" dirty="0"/>
            </a:p>
          </p:txBody>
        </p:sp>
        <p:sp>
          <p:nvSpPr>
            <p:cNvPr id="21" name="TextBox 20"/>
            <p:cNvSpPr txBox="1"/>
            <p:nvPr/>
          </p:nvSpPr>
          <p:spPr>
            <a:xfrm>
              <a:off x="3857625" y="3712723"/>
              <a:ext cx="609600" cy="584775"/>
            </a:xfrm>
            <a:prstGeom prst="rect">
              <a:avLst/>
            </a:prstGeom>
            <a:noFill/>
          </p:spPr>
          <p:txBody>
            <a:bodyPr wrap="square" rtlCol="0">
              <a:spAutoFit/>
            </a:bodyPr>
            <a:lstStyle/>
            <a:p>
              <a:r>
                <a:rPr lang="en-US" sz="3200" dirty="0" smtClean="0"/>
                <a:t>15</a:t>
              </a:r>
              <a:endParaRPr lang="en-US" sz="3200" dirty="0"/>
            </a:p>
          </p:txBody>
        </p:sp>
      </p:grpSp>
    </p:spTree>
    <p:extLst>
      <p:ext uri="{BB962C8B-B14F-4D97-AF65-F5344CB8AC3E}">
        <p14:creationId xmlns:p14="http://schemas.microsoft.com/office/powerpoint/2010/main" val="18204235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1950"/>
            <a:ext cx="8229600" cy="1143000"/>
          </a:xfrm>
        </p:spPr>
        <p:txBody>
          <a:bodyPr/>
          <a:lstStyle/>
          <a:p>
            <a:r>
              <a:rPr lang="en-US" dirty="0" smtClean="0"/>
              <a:t>Question</a:t>
            </a:r>
            <a:endParaRPr lang="en-US" dirty="0"/>
          </a:p>
        </p:txBody>
      </p:sp>
      <p:sp>
        <p:nvSpPr>
          <p:cNvPr id="6" name="Content Placeholder 3"/>
          <p:cNvSpPr txBox="1">
            <a:spLocks/>
          </p:cNvSpPr>
          <p:nvPr/>
        </p:nvSpPr>
        <p:spPr>
          <a:xfrm>
            <a:off x="3200400" y="2133600"/>
            <a:ext cx="3214837" cy="165109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t>O(n)? </a:t>
            </a:r>
          </a:p>
          <a:p>
            <a:pPr marL="0" indent="0">
              <a:buFont typeface="Arial" panose="020B0604020202020204" pitchFamily="34" charset="0"/>
              <a:buNone/>
            </a:pPr>
            <a:r>
              <a:rPr lang="en-US" dirty="0" smtClean="0"/>
              <a:t>O(n</a:t>
            </a:r>
            <a:r>
              <a:rPr lang="en-US" baseline="30000" dirty="0" smtClean="0"/>
              <a:t>2</a:t>
            </a:r>
            <a:r>
              <a:rPr lang="en-US" dirty="0" smtClean="0"/>
              <a:t>)? </a:t>
            </a:r>
          </a:p>
          <a:p>
            <a:pPr marL="0" indent="0">
              <a:buFont typeface="Arial" panose="020B0604020202020204" pitchFamily="34" charset="0"/>
              <a:buNone/>
            </a:pPr>
            <a:r>
              <a:rPr lang="en-US" dirty="0" smtClean="0"/>
              <a:t>O(log n)?  </a:t>
            </a:r>
            <a:endParaRPr lang="en-US" dirty="0"/>
          </a:p>
        </p:txBody>
      </p:sp>
      <p:sp>
        <p:nvSpPr>
          <p:cNvPr id="9" name="Rectangle 8"/>
          <p:cNvSpPr/>
          <p:nvPr/>
        </p:nvSpPr>
        <p:spPr>
          <a:xfrm>
            <a:off x="990600" y="1371600"/>
            <a:ext cx="7048533" cy="584775"/>
          </a:xfrm>
          <a:prstGeom prst="rect">
            <a:avLst/>
          </a:prstGeom>
        </p:spPr>
        <p:txBody>
          <a:bodyPr wrap="none">
            <a:spAutoFit/>
          </a:bodyPr>
          <a:lstStyle/>
          <a:p>
            <a:r>
              <a:rPr lang="en-US" sz="3200" dirty="0"/>
              <a:t>What is the complexity of this algorithm?</a:t>
            </a:r>
          </a:p>
        </p:txBody>
      </p:sp>
    </p:spTree>
    <p:extLst>
      <p:ext uri="{BB962C8B-B14F-4D97-AF65-F5344CB8AC3E}">
        <p14:creationId xmlns:p14="http://schemas.microsoft.com/office/powerpoint/2010/main" val="42464694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1950"/>
            <a:ext cx="8229600" cy="1143000"/>
          </a:xfrm>
        </p:spPr>
        <p:txBody>
          <a:bodyPr>
            <a:normAutofit/>
          </a:bodyPr>
          <a:lstStyle/>
          <a:p>
            <a:r>
              <a:rPr lang="en-US" dirty="0" smtClean="0"/>
              <a:t>Time complexity of binary search</a:t>
            </a:r>
            <a:endParaRPr lang="en-US" dirty="0"/>
          </a:p>
        </p:txBody>
      </p:sp>
      <p:sp>
        <p:nvSpPr>
          <p:cNvPr id="9" name="Rectangle 8"/>
          <p:cNvSpPr/>
          <p:nvPr/>
        </p:nvSpPr>
        <p:spPr>
          <a:xfrm>
            <a:off x="1676400" y="1905000"/>
            <a:ext cx="5526321" cy="2554545"/>
          </a:xfrm>
          <a:prstGeom prst="rect">
            <a:avLst/>
          </a:prstGeom>
        </p:spPr>
        <p:txBody>
          <a:bodyPr wrap="none">
            <a:spAutoFit/>
          </a:bodyPr>
          <a:lstStyle/>
          <a:p>
            <a:r>
              <a:rPr lang="en-US" sz="3200" dirty="0" smtClean="0"/>
              <a:t>Let number of recursive calls = x</a:t>
            </a:r>
            <a:endParaRPr lang="en-US" sz="3200" dirty="0"/>
          </a:p>
          <a:p>
            <a:r>
              <a:rPr lang="en-US" sz="3200" dirty="0"/>
              <a:t> </a:t>
            </a:r>
            <a:r>
              <a:rPr lang="en-US" sz="3200" dirty="0" smtClean="0"/>
              <a:t>               2</a:t>
            </a:r>
            <a:r>
              <a:rPr lang="en-US" sz="4000" baseline="30000" dirty="0" smtClean="0"/>
              <a:t>x</a:t>
            </a:r>
            <a:r>
              <a:rPr lang="en-US" sz="3200" dirty="0" smtClean="0"/>
              <a:t> = n</a:t>
            </a:r>
          </a:p>
          <a:p>
            <a:r>
              <a:rPr lang="en-US" sz="3200" dirty="0" smtClean="0"/>
              <a:t>              x </a:t>
            </a:r>
            <a:r>
              <a:rPr lang="en-US" sz="3200" dirty="0"/>
              <a:t>= log</a:t>
            </a:r>
            <a:r>
              <a:rPr lang="en-US" sz="3200" baseline="-25000" dirty="0"/>
              <a:t>2</a:t>
            </a:r>
            <a:r>
              <a:rPr lang="en-US" sz="3200" dirty="0"/>
              <a:t> n  </a:t>
            </a:r>
          </a:p>
          <a:p>
            <a:endParaRPr lang="en-US" sz="3200" dirty="0"/>
          </a:p>
          <a:p>
            <a:endParaRPr lang="en-US" sz="3200" dirty="0"/>
          </a:p>
        </p:txBody>
      </p:sp>
    </p:spTree>
    <p:extLst>
      <p:ext uri="{BB962C8B-B14F-4D97-AF65-F5344CB8AC3E}">
        <p14:creationId xmlns:p14="http://schemas.microsoft.com/office/powerpoint/2010/main" val="27574971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Iterative Sort</a:t>
            </a:r>
            <a:endParaRPr lang="en-US" dirty="0"/>
          </a:p>
        </p:txBody>
      </p:sp>
      <p:sp>
        <p:nvSpPr>
          <p:cNvPr id="3" name="Content Placeholder 2"/>
          <p:cNvSpPr>
            <a:spLocks noGrp="1"/>
          </p:cNvSpPr>
          <p:nvPr>
            <p:ph idx="1"/>
          </p:nvPr>
        </p:nvSpPr>
        <p:spPr>
          <a:xfrm>
            <a:off x="304800" y="1371600"/>
            <a:ext cx="8382000" cy="5486400"/>
          </a:xfrm>
        </p:spPr>
        <p:txBody>
          <a:bodyPr>
            <a:normAutofit fontScale="92500" lnSpcReduction="10000"/>
          </a:bodyPr>
          <a:lstStyle/>
          <a:p>
            <a:pPr marL="0" indent="0">
              <a:buNone/>
            </a:pPr>
            <a:r>
              <a:rPr lang="en-US" dirty="0"/>
              <a:t>Integer[] </a:t>
            </a:r>
            <a:r>
              <a:rPr lang="en-US" dirty="0" smtClean="0"/>
              <a:t>a </a:t>
            </a:r>
            <a:r>
              <a:rPr lang="en-US" dirty="0"/>
              <a:t>= {</a:t>
            </a:r>
            <a:r>
              <a:rPr lang="en-US" dirty="0"/>
              <a:t>20</a:t>
            </a:r>
            <a:r>
              <a:rPr lang="en-US" dirty="0"/>
              <a:t>, </a:t>
            </a:r>
            <a:r>
              <a:rPr lang="en-US" dirty="0"/>
              <a:t>1</a:t>
            </a:r>
            <a:r>
              <a:rPr lang="en-US" dirty="0"/>
              <a:t>, </a:t>
            </a:r>
            <a:r>
              <a:rPr lang="en-US" dirty="0"/>
              <a:t>45</a:t>
            </a:r>
            <a:r>
              <a:rPr lang="en-US" dirty="0"/>
              <a:t>, </a:t>
            </a:r>
            <a:r>
              <a:rPr lang="en-US" dirty="0"/>
              <a:t>8</a:t>
            </a:r>
            <a:r>
              <a:rPr lang="en-US" dirty="0"/>
              <a:t>, </a:t>
            </a:r>
            <a:r>
              <a:rPr lang="en-US" dirty="0"/>
              <a:t>10</a:t>
            </a:r>
            <a:r>
              <a:rPr lang="en-US" dirty="0"/>
              <a:t>, </a:t>
            </a:r>
            <a:r>
              <a:rPr lang="en-US" dirty="0"/>
              <a:t>99</a:t>
            </a:r>
            <a:r>
              <a:rPr lang="en-US" dirty="0"/>
              <a:t>, </a:t>
            </a:r>
            <a:r>
              <a:rPr lang="en-US" dirty="0"/>
              <a:t>32</a:t>
            </a:r>
            <a:r>
              <a:rPr lang="en-US" dirty="0"/>
              <a:t>, </a:t>
            </a:r>
            <a:r>
              <a:rPr lang="en-US" dirty="0"/>
              <a:t>77</a:t>
            </a:r>
            <a:r>
              <a:rPr lang="en-US" dirty="0"/>
              <a:t>, </a:t>
            </a:r>
            <a:r>
              <a:rPr lang="en-US" dirty="0"/>
              <a:t>43</a:t>
            </a:r>
            <a:r>
              <a:rPr lang="en-US" dirty="0"/>
              <a:t>, </a:t>
            </a:r>
            <a:r>
              <a:rPr lang="en-US" dirty="0"/>
              <a:t>31 </a:t>
            </a:r>
            <a:r>
              <a:rPr lang="en-US" dirty="0"/>
              <a:t>};</a:t>
            </a:r>
            <a:br>
              <a:rPr lang="en-US" dirty="0"/>
            </a:br>
            <a:r>
              <a:rPr lang="en-US" dirty="0"/>
              <a:t/>
            </a:r>
            <a:br>
              <a:rPr lang="en-US" dirty="0"/>
            </a:br>
            <a:r>
              <a:rPr lang="en-US" i="1" dirty="0"/>
              <a:t>//Iterative sort</a:t>
            </a:r>
            <a:br>
              <a:rPr lang="en-US" i="1" dirty="0"/>
            </a:br>
            <a:r>
              <a:rPr lang="en-US" b="1" dirty="0"/>
              <a:t>for </a:t>
            </a:r>
            <a:r>
              <a:rPr lang="en-US" dirty="0"/>
              <a:t>(</a:t>
            </a:r>
            <a:r>
              <a:rPr lang="en-US" b="1" dirty="0" err="1"/>
              <a:t>int</a:t>
            </a:r>
            <a:r>
              <a:rPr lang="en-US" b="1" dirty="0"/>
              <a:t> </a:t>
            </a:r>
            <a:r>
              <a:rPr lang="en-US" dirty="0" err="1"/>
              <a:t>i</a:t>
            </a:r>
            <a:r>
              <a:rPr lang="en-US" dirty="0"/>
              <a:t> = </a:t>
            </a:r>
            <a:r>
              <a:rPr lang="en-US" dirty="0"/>
              <a:t>0</a:t>
            </a:r>
            <a:r>
              <a:rPr lang="en-US" dirty="0"/>
              <a:t>; </a:t>
            </a:r>
            <a:r>
              <a:rPr lang="en-US" dirty="0" err="1"/>
              <a:t>i</a:t>
            </a:r>
            <a:r>
              <a:rPr lang="en-US" dirty="0"/>
              <a:t> &lt; a.</a:t>
            </a:r>
            <a:r>
              <a:rPr lang="en-US" b="1" dirty="0"/>
              <a:t>length</a:t>
            </a:r>
            <a:r>
              <a:rPr lang="en-US" dirty="0"/>
              <a:t>-</a:t>
            </a:r>
            <a:r>
              <a:rPr lang="en-US" dirty="0"/>
              <a:t>1</a:t>
            </a:r>
            <a:r>
              <a:rPr lang="en-US" dirty="0"/>
              <a:t>; </a:t>
            </a:r>
            <a:r>
              <a:rPr lang="en-US" dirty="0" err="1"/>
              <a:t>i</a:t>
            </a:r>
            <a:r>
              <a:rPr lang="en-US" dirty="0"/>
              <a:t>++) {</a:t>
            </a:r>
            <a:br>
              <a:rPr lang="en-US" dirty="0"/>
            </a:br>
            <a:r>
              <a:rPr lang="en-US" dirty="0"/>
              <a:t>    </a:t>
            </a:r>
            <a:r>
              <a:rPr lang="en-US" b="1" dirty="0"/>
              <a:t>for </a:t>
            </a:r>
            <a:r>
              <a:rPr lang="en-US" dirty="0"/>
              <a:t>(</a:t>
            </a:r>
            <a:r>
              <a:rPr lang="en-US" b="1" dirty="0" err="1"/>
              <a:t>int</a:t>
            </a:r>
            <a:r>
              <a:rPr lang="en-US" b="1" dirty="0"/>
              <a:t> </a:t>
            </a:r>
            <a:r>
              <a:rPr lang="en-US" dirty="0"/>
              <a:t>j = i+</a:t>
            </a:r>
            <a:r>
              <a:rPr lang="en-US" dirty="0"/>
              <a:t>1</a:t>
            </a:r>
            <a:r>
              <a:rPr lang="en-US" dirty="0"/>
              <a:t>; j &lt; </a:t>
            </a:r>
            <a:r>
              <a:rPr lang="en-US" dirty="0" err="1"/>
              <a:t>a.</a:t>
            </a:r>
            <a:r>
              <a:rPr lang="en-US" b="1" dirty="0" err="1"/>
              <a:t>length</a:t>
            </a:r>
            <a:r>
              <a:rPr lang="en-US" dirty="0"/>
              <a:t>; </a:t>
            </a:r>
            <a:r>
              <a:rPr lang="en-US" dirty="0" err="1"/>
              <a:t>j++</a:t>
            </a:r>
            <a:r>
              <a:rPr lang="en-US" dirty="0"/>
              <a:t>) {</a:t>
            </a:r>
            <a:br>
              <a:rPr lang="en-US" dirty="0"/>
            </a:br>
            <a:r>
              <a:rPr lang="en-US" dirty="0"/>
              <a:t>       </a:t>
            </a:r>
            <a:r>
              <a:rPr lang="en-US" i="1" dirty="0"/>
              <a:t>// if (a[</a:t>
            </a:r>
            <a:r>
              <a:rPr lang="en-US" i="1" dirty="0" err="1"/>
              <a:t>i</a:t>
            </a:r>
            <a:r>
              <a:rPr lang="en-US" i="1" dirty="0"/>
              <a:t>] &gt; a[j]) {</a:t>
            </a:r>
            <a:br>
              <a:rPr lang="en-US" i="1" dirty="0"/>
            </a:br>
            <a:r>
              <a:rPr lang="en-US" i="1" dirty="0"/>
              <a:t>        </a:t>
            </a:r>
            <a:r>
              <a:rPr lang="en-US" b="1" dirty="0"/>
              <a:t>if </a:t>
            </a:r>
            <a:r>
              <a:rPr lang="en-US" dirty="0"/>
              <a:t>(a[</a:t>
            </a:r>
            <a:r>
              <a:rPr lang="en-US" dirty="0" err="1"/>
              <a:t>i</a:t>
            </a:r>
            <a:r>
              <a:rPr lang="en-US" dirty="0"/>
              <a:t>].</a:t>
            </a:r>
            <a:r>
              <a:rPr lang="en-US" dirty="0" err="1"/>
              <a:t>compareTo</a:t>
            </a:r>
            <a:r>
              <a:rPr lang="en-US" dirty="0"/>
              <a:t>(a[j]) &gt; </a:t>
            </a:r>
            <a:r>
              <a:rPr lang="en-US" dirty="0"/>
              <a:t>0 </a:t>
            </a:r>
            <a:r>
              <a:rPr lang="en-US" dirty="0"/>
              <a:t>) {</a:t>
            </a:r>
            <a:br>
              <a:rPr lang="en-US" dirty="0"/>
            </a:br>
            <a:r>
              <a:rPr lang="en-US" dirty="0"/>
              <a:t>            Integer temp = a[j];</a:t>
            </a:r>
            <a:br>
              <a:rPr lang="en-US" dirty="0"/>
            </a:br>
            <a:r>
              <a:rPr lang="en-US" dirty="0"/>
              <a:t>            a[j] = a[</a:t>
            </a:r>
            <a:r>
              <a:rPr lang="en-US" dirty="0" err="1"/>
              <a:t>i</a:t>
            </a:r>
            <a:r>
              <a:rPr lang="en-US" dirty="0"/>
              <a:t>];</a:t>
            </a:r>
            <a:br>
              <a:rPr lang="en-US" dirty="0"/>
            </a:br>
            <a:r>
              <a:rPr lang="en-US" dirty="0"/>
              <a:t>            a[</a:t>
            </a:r>
            <a:r>
              <a:rPr lang="en-US" dirty="0" err="1"/>
              <a:t>i</a:t>
            </a:r>
            <a:r>
              <a:rPr lang="en-US" dirty="0"/>
              <a:t>] = temp;</a:t>
            </a:r>
            <a:br>
              <a:rPr lang="en-US" dirty="0"/>
            </a:br>
            <a:r>
              <a:rPr lang="en-US" dirty="0"/>
              <a:t>        }</a:t>
            </a:r>
            <a:br>
              <a:rPr lang="en-US" dirty="0"/>
            </a:br>
            <a:r>
              <a:rPr lang="en-US" dirty="0"/>
              <a:t>    }</a:t>
            </a:r>
            <a:br>
              <a:rPr lang="en-US" dirty="0"/>
            </a:br>
            <a:r>
              <a:rPr lang="en-US" dirty="0"/>
              <a:t>}</a:t>
            </a:r>
          </a:p>
        </p:txBody>
      </p:sp>
    </p:spTree>
    <p:extLst>
      <p:ext uri="{BB962C8B-B14F-4D97-AF65-F5344CB8AC3E}">
        <p14:creationId xmlns:p14="http://schemas.microsoft.com/office/powerpoint/2010/main" val="2000270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Complexity of iterative sort algorithm</a:t>
            </a:r>
          </a:p>
        </p:txBody>
      </p:sp>
      <p:sp>
        <p:nvSpPr>
          <p:cNvPr id="3" name="Content Placeholder 2"/>
          <p:cNvSpPr>
            <a:spLocks noGrp="1"/>
          </p:cNvSpPr>
          <p:nvPr>
            <p:ph idx="1"/>
          </p:nvPr>
        </p:nvSpPr>
        <p:spPr/>
        <p:txBody>
          <a:bodyPr>
            <a:normAutofit/>
          </a:bodyPr>
          <a:lstStyle/>
          <a:p>
            <a:endParaRPr lang="en-US" dirty="0"/>
          </a:p>
          <a:p>
            <a:r>
              <a:rPr lang="en-US" dirty="0" smtClean="0"/>
              <a:t>Outer </a:t>
            </a:r>
            <a:r>
              <a:rPr lang="en-US" dirty="0"/>
              <a:t>loop executes N times</a:t>
            </a:r>
          </a:p>
          <a:p>
            <a:r>
              <a:rPr lang="en-US" dirty="0"/>
              <a:t>Inner loop executes </a:t>
            </a:r>
            <a:r>
              <a:rPr lang="en-US" dirty="0" smtClean="0"/>
              <a:t>(N </a:t>
            </a:r>
            <a:r>
              <a:rPr lang="en-US" dirty="0"/>
              <a:t>- </a:t>
            </a:r>
            <a:r>
              <a:rPr lang="en-US" dirty="0" err="1"/>
              <a:t>i</a:t>
            </a:r>
            <a:r>
              <a:rPr lang="en-US" dirty="0"/>
              <a:t> </a:t>
            </a:r>
            <a:r>
              <a:rPr lang="en-US" dirty="0" smtClean="0"/>
              <a:t>) times</a:t>
            </a:r>
            <a:endParaRPr lang="en-US" dirty="0"/>
          </a:p>
          <a:p>
            <a:r>
              <a:rPr lang="en-US" dirty="0"/>
              <a:t>Summing, we get </a:t>
            </a:r>
            <a:r>
              <a:rPr lang="en-US" dirty="0" smtClean="0"/>
              <a:t>O(N</a:t>
            </a:r>
            <a:r>
              <a:rPr lang="en-US" baseline="30000" dirty="0" smtClean="0"/>
              <a:t>2</a:t>
            </a:r>
            <a:r>
              <a:rPr lang="en-US" dirty="0" smtClean="0"/>
              <a:t>), where N is size of the array</a:t>
            </a:r>
            <a:endParaRPr lang="en-US" dirty="0"/>
          </a:p>
          <a:p>
            <a:endParaRPr lang="en-US" dirty="0"/>
          </a:p>
          <a:p>
            <a:endParaRPr lang="en-US" dirty="0"/>
          </a:p>
        </p:txBody>
      </p:sp>
    </p:spTree>
    <p:extLst>
      <p:ext uri="{BB962C8B-B14F-4D97-AF65-F5344CB8AC3E}">
        <p14:creationId xmlns:p14="http://schemas.microsoft.com/office/powerpoint/2010/main" val="3798339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848600" cy="731838"/>
          </a:xfrm>
        </p:spPr>
        <p:txBody>
          <a:bodyPr>
            <a:normAutofit/>
          </a:bodyPr>
          <a:lstStyle/>
          <a:p>
            <a:pPr algn="l"/>
            <a:r>
              <a:rPr lang="en-US" sz="4000" b="1" dirty="0" smtClean="0"/>
              <a:t>Quicksort – a recursive, in-place sort</a:t>
            </a:r>
            <a:endParaRPr lang="en-US" sz="4000" b="1" dirty="0"/>
          </a:p>
        </p:txBody>
      </p:sp>
      <p:grpSp>
        <p:nvGrpSpPr>
          <p:cNvPr id="39" name="Group 38"/>
          <p:cNvGrpSpPr/>
          <p:nvPr/>
        </p:nvGrpSpPr>
        <p:grpSpPr>
          <a:xfrm>
            <a:off x="224820" y="3945916"/>
            <a:ext cx="8690580" cy="702284"/>
            <a:chOff x="1447800" y="2362200"/>
            <a:chExt cx="9601200" cy="1028746"/>
          </a:xfrm>
        </p:grpSpPr>
        <p:grpSp>
          <p:nvGrpSpPr>
            <p:cNvPr id="16" name="Group 15"/>
            <p:cNvGrpSpPr/>
            <p:nvPr/>
          </p:nvGrpSpPr>
          <p:grpSpPr>
            <a:xfrm>
              <a:off x="1447800" y="2362200"/>
              <a:ext cx="3200400" cy="1028746"/>
              <a:chOff x="1447800" y="2362200"/>
              <a:chExt cx="3200400" cy="1028746"/>
            </a:xfrm>
          </p:grpSpPr>
          <p:grpSp>
            <p:nvGrpSpPr>
              <p:cNvPr id="12" name="Group 11"/>
              <p:cNvGrpSpPr/>
              <p:nvPr/>
            </p:nvGrpSpPr>
            <p:grpSpPr>
              <a:xfrm>
                <a:off x="1447800" y="2362200"/>
                <a:ext cx="2133600" cy="1028746"/>
                <a:chOff x="1447800" y="2362200"/>
                <a:chExt cx="2133600" cy="1028746"/>
              </a:xfrm>
            </p:grpSpPr>
            <p:grpSp>
              <p:nvGrpSpPr>
                <p:cNvPr id="8" name="Group 7"/>
                <p:cNvGrpSpPr/>
                <p:nvPr/>
              </p:nvGrpSpPr>
              <p:grpSpPr>
                <a:xfrm>
                  <a:off x="1447800" y="2362200"/>
                  <a:ext cx="1066800" cy="990600"/>
                  <a:chOff x="1447800" y="2362200"/>
                  <a:chExt cx="1066800" cy="990600"/>
                </a:xfrm>
              </p:grpSpPr>
              <p:sp>
                <p:nvSpPr>
                  <p:cNvPr id="4" name="Rectangle 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TextBox 6"/>
                  <p:cNvSpPr txBox="1"/>
                  <p:nvPr/>
                </p:nvSpPr>
                <p:spPr>
                  <a:xfrm>
                    <a:off x="1638300" y="2534334"/>
                    <a:ext cx="685800" cy="707761"/>
                  </a:xfrm>
                  <a:prstGeom prst="rect">
                    <a:avLst/>
                  </a:prstGeom>
                  <a:noFill/>
                </p:spPr>
                <p:txBody>
                  <a:bodyPr wrap="square" rtlCol="0">
                    <a:spAutoFit/>
                  </a:bodyPr>
                  <a:lstStyle/>
                  <a:p>
                    <a:r>
                      <a:rPr lang="en-US" sz="3200" dirty="0" smtClean="0"/>
                      <a:t>52</a:t>
                    </a:r>
                    <a:endParaRPr lang="en-US" sz="1600" dirty="0"/>
                  </a:p>
                </p:txBody>
              </p:sp>
            </p:grpSp>
            <p:grpSp>
              <p:nvGrpSpPr>
                <p:cNvPr id="9" name="Group 8"/>
                <p:cNvGrpSpPr/>
                <p:nvPr/>
              </p:nvGrpSpPr>
              <p:grpSpPr>
                <a:xfrm>
                  <a:off x="2514600" y="2362200"/>
                  <a:ext cx="1066800" cy="1028746"/>
                  <a:chOff x="1447800" y="2362200"/>
                  <a:chExt cx="1066800" cy="1028746"/>
                </a:xfrm>
              </p:grpSpPr>
              <p:sp>
                <p:nvSpPr>
                  <p:cNvPr id="10" name="Rectangle 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p:cNvSpPr txBox="1"/>
                  <p:nvPr/>
                </p:nvSpPr>
                <p:spPr>
                  <a:xfrm>
                    <a:off x="1638300" y="2534334"/>
                    <a:ext cx="685800" cy="856612"/>
                  </a:xfrm>
                  <a:prstGeom prst="rect">
                    <a:avLst/>
                  </a:prstGeom>
                  <a:noFill/>
                </p:spPr>
                <p:txBody>
                  <a:bodyPr wrap="square" rtlCol="0">
                    <a:spAutoFit/>
                  </a:bodyPr>
                  <a:lstStyle/>
                  <a:p>
                    <a:r>
                      <a:rPr lang="en-US" sz="3200" dirty="0" smtClean="0"/>
                      <a:t>44</a:t>
                    </a:r>
                    <a:endParaRPr lang="en-US" sz="1600" dirty="0"/>
                  </a:p>
                </p:txBody>
              </p:sp>
            </p:grpSp>
          </p:grpSp>
          <p:grpSp>
            <p:nvGrpSpPr>
              <p:cNvPr id="13" name="Group 12"/>
              <p:cNvGrpSpPr/>
              <p:nvPr/>
            </p:nvGrpSpPr>
            <p:grpSpPr>
              <a:xfrm>
                <a:off x="3581400" y="2362200"/>
                <a:ext cx="1066800" cy="1028746"/>
                <a:chOff x="1447800" y="2362200"/>
                <a:chExt cx="1066800" cy="1028746"/>
              </a:xfrm>
            </p:grpSpPr>
            <p:sp>
              <p:nvSpPr>
                <p:cNvPr id="14" name="Rectangle 1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TextBox 14"/>
                <p:cNvSpPr txBox="1"/>
                <p:nvPr/>
              </p:nvSpPr>
              <p:spPr>
                <a:xfrm>
                  <a:off x="1638300" y="2534334"/>
                  <a:ext cx="685800" cy="856612"/>
                </a:xfrm>
                <a:prstGeom prst="rect">
                  <a:avLst/>
                </a:prstGeom>
                <a:noFill/>
              </p:spPr>
              <p:txBody>
                <a:bodyPr wrap="square" rtlCol="0">
                  <a:spAutoFit/>
                </a:bodyPr>
                <a:lstStyle/>
                <a:p>
                  <a:r>
                    <a:rPr lang="en-US" sz="3200" dirty="0" smtClean="0"/>
                    <a:t>28</a:t>
                  </a:r>
                  <a:endParaRPr lang="en-US" sz="1600" dirty="0"/>
                </a:p>
              </p:txBody>
            </p:sp>
          </p:grpSp>
        </p:grpSp>
        <p:grpSp>
          <p:nvGrpSpPr>
            <p:cNvPr id="17" name="Group 16"/>
            <p:cNvGrpSpPr/>
            <p:nvPr/>
          </p:nvGrpSpPr>
          <p:grpSpPr>
            <a:xfrm>
              <a:off x="4648200" y="2362200"/>
              <a:ext cx="3200400" cy="1028746"/>
              <a:chOff x="1447800" y="2362200"/>
              <a:chExt cx="3200400" cy="1028746"/>
            </a:xfrm>
          </p:grpSpPr>
          <p:grpSp>
            <p:nvGrpSpPr>
              <p:cNvPr id="18" name="Group 17"/>
              <p:cNvGrpSpPr/>
              <p:nvPr/>
            </p:nvGrpSpPr>
            <p:grpSpPr>
              <a:xfrm>
                <a:off x="1447800" y="2362200"/>
                <a:ext cx="2133600" cy="1028746"/>
                <a:chOff x="1447800" y="2362200"/>
                <a:chExt cx="2133600" cy="1028746"/>
              </a:xfrm>
            </p:grpSpPr>
            <p:grpSp>
              <p:nvGrpSpPr>
                <p:cNvPr id="22" name="Group 21"/>
                <p:cNvGrpSpPr/>
                <p:nvPr/>
              </p:nvGrpSpPr>
              <p:grpSpPr>
                <a:xfrm>
                  <a:off x="1447800" y="2362200"/>
                  <a:ext cx="1066800" cy="1028746"/>
                  <a:chOff x="1447800" y="2362200"/>
                  <a:chExt cx="1066800" cy="1028746"/>
                </a:xfrm>
              </p:grpSpPr>
              <p:sp>
                <p:nvSpPr>
                  <p:cNvPr id="26" name="Rectangle 25"/>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TextBox 26"/>
                  <p:cNvSpPr txBox="1"/>
                  <p:nvPr/>
                </p:nvSpPr>
                <p:spPr>
                  <a:xfrm>
                    <a:off x="1638300" y="2534334"/>
                    <a:ext cx="685800" cy="856612"/>
                  </a:xfrm>
                  <a:prstGeom prst="rect">
                    <a:avLst/>
                  </a:prstGeom>
                  <a:noFill/>
                </p:spPr>
                <p:txBody>
                  <a:bodyPr wrap="square" rtlCol="0">
                    <a:spAutoFit/>
                  </a:bodyPr>
                  <a:lstStyle/>
                  <a:p>
                    <a:r>
                      <a:rPr lang="en-US" sz="3200" dirty="0" smtClean="0"/>
                      <a:t>80</a:t>
                    </a:r>
                    <a:endParaRPr lang="en-US" sz="1600" dirty="0"/>
                  </a:p>
                </p:txBody>
              </p:sp>
            </p:grpSp>
            <p:grpSp>
              <p:nvGrpSpPr>
                <p:cNvPr id="23" name="Group 22"/>
                <p:cNvGrpSpPr/>
                <p:nvPr/>
              </p:nvGrpSpPr>
              <p:grpSpPr>
                <a:xfrm>
                  <a:off x="2514600" y="2362200"/>
                  <a:ext cx="1066800" cy="1028746"/>
                  <a:chOff x="1447800" y="2362200"/>
                  <a:chExt cx="1066800" cy="1028746"/>
                </a:xfrm>
              </p:grpSpPr>
              <p:sp>
                <p:nvSpPr>
                  <p:cNvPr id="24" name="Rectangle 2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TextBox 24"/>
                  <p:cNvSpPr txBox="1"/>
                  <p:nvPr/>
                </p:nvSpPr>
                <p:spPr>
                  <a:xfrm>
                    <a:off x="1638300" y="2534334"/>
                    <a:ext cx="685800" cy="856612"/>
                  </a:xfrm>
                  <a:prstGeom prst="rect">
                    <a:avLst/>
                  </a:prstGeom>
                  <a:noFill/>
                </p:spPr>
                <p:txBody>
                  <a:bodyPr wrap="square" rtlCol="0">
                    <a:spAutoFit/>
                  </a:bodyPr>
                  <a:lstStyle/>
                  <a:p>
                    <a:r>
                      <a:rPr lang="en-US" sz="3200" dirty="0" smtClean="0"/>
                      <a:t>79</a:t>
                    </a:r>
                    <a:endParaRPr lang="en-US" sz="1600" dirty="0"/>
                  </a:p>
                </p:txBody>
              </p:sp>
            </p:grpSp>
          </p:grpSp>
          <p:grpSp>
            <p:nvGrpSpPr>
              <p:cNvPr id="19" name="Group 18"/>
              <p:cNvGrpSpPr/>
              <p:nvPr/>
            </p:nvGrpSpPr>
            <p:grpSpPr>
              <a:xfrm>
                <a:off x="3581400" y="2362200"/>
                <a:ext cx="1066800" cy="1028746"/>
                <a:chOff x="1447800" y="2362200"/>
                <a:chExt cx="1066800" cy="1028746"/>
              </a:xfrm>
            </p:grpSpPr>
            <p:sp>
              <p:nvSpPr>
                <p:cNvPr id="20" name="Rectangle 1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TextBox 20"/>
                <p:cNvSpPr txBox="1"/>
                <p:nvPr/>
              </p:nvSpPr>
              <p:spPr>
                <a:xfrm>
                  <a:off x="1638300" y="2534334"/>
                  <a:ext cx="685800" cy="856612"/>
                </a:xfrm>
                <a:prstGeom prst="rect">
                  <a:avLst/>
                </a:prstGeom>
                <a:noFill/>
              </p:spPr>
              <p:txBody>
                <a:bodyPr wrap="square" rtlCol="0">
                  <a:spAutoFit/>
                </a:bodyPr>
                <a:lstStyle/>
                <a:p>
                  <a:r>
                    <a:rPr lang="en-US" sz="3200" dirty="0"/>
                    <a:t>6</a:t>
                  </a:r>
                  <a:r>
                    <a:rPr lang="en-US" sz="3200" dirty="0" smtClean="0"/>
                    <a:t>2</a:t>
                  </a:r>
                  <a:endParaRPr lang="en-US" sz="1600" dirty="0"/>
                </a:p>
              </p:txBody>
            </p:sp>
          </p:grpSp>
        </p:grpSp>
        <p:grpSp>
          <p:nvGrpSpPr>
            <p:cNvPr id="28" name="Group 27"/>
            <p:cNvGrpSpPr/>
            <p:nvPr/>
          </p:nvGrpSpPr>
          <p:grpSpPr>
            <a:xfrm>
              <a:off x="7848600" y="2362200"/>
              <a:ext cx="3200400" cy="1028746"/>
              <a:chOff x="1447800" y="2362200"/>
              <a:chExt cx="3200400" cy="1028746"/>
            </a:xfrm>
          </p:grpSpPr>
          <p:grpSp>
            <p:nvGrpSpPr>
              <p:cNvPr id="29" name="Group 28"/>
              <p:cNvGrpSpPr/>
              <p:nvPr/>
            </p:nvGrpSpPr>
            <p:grpSpPr>
              <a:xfrm>
                <a:off x="1447800" y="2362200"/>
                <a:ext cx="2133600" cy="1028746"/>
                <a:chOff x="1447800" y="2362200"/>
                <a:chExt cx="2133600" cy="1028746"/>
              </a:xfrm>
            </p:grpSpPr>
            <p:grpSp>
              <p:nvGrpSpPr>
                <p:cNvPr id="33" name="Group 32"/>
                <p:cNvGrpSpPr/>
                <p:nvPr/>
              </p:nvGrpSpPr>
              <p:grpSpPr>
                <a:xfrm>
                  <a:off x="1447800" y="2362200"/>
                  <a:ext cx="1066800" cy="1028746"/>
                  <a:chOff x="1447800" y="2362200"/>
                  <a:chExt cx="1066800" cy="1028746"/>
                </a:xfrm>
              </p:grpSpPr>
              <p:sp>
                <p:nvSpPr>
                  <p:cNvPr id="37" name="Rectangle 36"/>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TextBox 37"/>
                  <p:cNvSpPr txBox="1"/>
                  <p:nvPr/>
                </p:nvSpPr>
                <p:spPr>
                  <a:xfrm>
                    <a:off x="1638300" y="2534334"/>
                    <a:ext cx="685800" cy="856612"/>
                  </a:xfrm>
                  <a:prstGeom prst="rect">
                    <a:avLst/>
                  </a:prstGeom>
                  <a:noFill/>
                </p:spPr>
                <p:txBody>
                  <a:bodyPr wrap="square" rtlCol="0">
                    <a:spAutoFit/>
                  </a:bodyPr>
                  <a:lstStyle/>
                  <a:p>
                    <a:r>
                      <a:rPr lang="en-US" sz="3200" dirty="0" smtClean="0"/>
                      <a:t> 7</a:t>
                    </a:r>
                    <a:endParaRPr lang="en-US" sz="1600" dirty="0"/>
                  </a:p>
                </p:txBody>
              </p:sp>
            </p:grpSp>
            <p:grpSp>
              <p:nvGrpSpPr>
                <p:cNvPr id="34" name="Group 33"/>
                <p:cNvGrpSpPr/>
                <p:nvPr/>
              </p:nvGrpSpPr>
              <p:grpSpPr>
                <a:xfrm>
                  <a:off x="2514600" y="2362200"/>
                  <a:ext cx="1066800" cy="1028746"/>
                  <a:chOff x="1447800" y="2362200"/>
                  <a:chExt cx="1066800" cy="1028746"/>
                </a:xfrm>
              </p:grpSpPr>
              <p:sp>
                <p:nvSpPr>
                  <p:cNvPr id="35" name="Rectangle 34"/>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TextBox 35"/>
                  <p:cNvSpPr txBox="1"/>
                  <p:nvPr/>
                </p:nvSpPr>
                <p:spPr>
                  <a:xfrm>
                    <a:off x="1638300" y="2534334"/>
                    <a:ext cx="685800" cy="856612"/>
                  </a:xfrm>
                  <a:prstGeom prst="rect">
                    <a:avLst/>
                  </a:prstGeom>
                  <a:noFill/>
                </p:spPr>
                <p:txBody>
                  <a:bodyPr wrap="square" rtlCol="0">
                    <a:spAutoFit/>
                  </a:bodyPr>
                  <a:lstStyle/>
                  <a:p>
                    <a:r>
                      <a:rPr lang="en-US" sz="3200" dirty="0" smtClean="0"/>
                      <a:t>33</a:t>
                    </a:r>
                    <a:endParaRPr lang="en-US" sz="1600" dirty="0"/>
                  </a:p>
                </p:txBody>
              </p:sp>
            </p:grpSp>
          </p:grpSp>
          <p:grpSp>
            <p:nvGrpSpPr>
              <p:cNvPr id="30" name="Group 29"/>
              <p:cNvGrpSpPr/>
              <p:nvPr/>
            </p:nvGrpSpPr>
            <p:grpSpPr>
              <a:xfrm>
                <a:off x="3581400" y="2362200"/>
                <a:ext cx="1066800" cy="1028746"/>
                <a:chOff x="1447800" y="2362200"/>
                <a:chExt cx="1066800" cy="1028746"/>
              </a:xfrm>
            </p:grpSpPr>
            <p:sp>
              <p:nvSpPr>
                <p:cNvPr id="31" name="Rectangle 30"/>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TextBox 31"/>
                <p:cNvSpPr txBox="1"/>
                <p:nvPr/>
              </p:nvSpPr>
              <p:spPr>
                <a:xfrm>
                  <a:off x="1638300" y="2534334"/>
                  <a:ext cx="685800" cy="856612"/>
                </a:xfrm>
                <a:prstGeom prst="rect">
                  <a:avLst/>
                </a:prstGeom>
                <a:noFill/>
              </p:spPr>
              <p:txBody>
                <a:bodyPr wrap="square" rtlCol="0">
                  <a:spAutoFit/>
                </a:bodyPr>
                <a:lstStyle/>
                <a:p>
                  <a:r>
                    <a:rPr lang="en-US" sz="3200" dirty="0" smtClean="0"/>
                    <a:t>85</a:t>
                  </a:r>
                  <a:endParaRPr lang="en-US" sz="1600" dirty="0"/>
                </a:p>
              </p:txBody>
            </p:sp>
          </p:grpSp>
        </p:grpSp>
      </p:grpSp>
      <p:grpSp>
        <p:nvGrpSpPr>
          <p:cNvPr id="49" name="Group 48"/>
          <p:cNvGrpSpPr/>
          <p:nvPr/>
        </p:nvGrpSpPr>
        <p:grpSpPr>
          <a:xfrm>
            <a:off x="457200" y="4572000"/>
            <a:ext cx="8124345" cy="413266"/>
            <a:chOff x="486255" y="4996934"/>
            <a:chExt cx="8124345" cy="413266"/>
          </a:xfrm>
        </p:grpSpPr>
        <p:sp>
          <p:nvSpPr>
            <p:cNvPr id="40" name="TextBox 39"/>
            <p:cNvSpPr txBox="1"/>
            <p:nvPr/>
          </p:nvSpPr>
          <p:spPr>
            <a:xfrm>
              <a:off x="486255" y="4996934"/>
              <a:ext cx="442750" cy="369332"/>
            </a:xfrm>
            <a:prstGeom prst="rect">
              <a:avLst/>
            </a:prstGeom>
            <a:noFill/>
          </p:spPr>
          <p:txBody>
            <a:bodyPr wrap="none" rtlCol="0">
              <a:spAutoFit/>
            </a:bodyPr>
            <a:lstStyle/>
            <a:p>
              <a:r>
                <a:rPr lang="en-US" dirty="0" smtClean="0"/>
                <a:t>[0]</a:t>
              </a:r>
              <a:endParaRPr lang="en-US" dirty="0"/>
            </a:p>
          </p:txBody>
        </p:sp>
        <p:sp>
          <p:nvSpPr>
            <p:cNvPr id="41" name="TextBox 40"/>
            <p:cNvSpPr txBox="1"/>
            <p:nvPr/>
          </p:nvSpPr>
          <p:spPr>
            <a:xfrm>
              <a:off x="1462250" y="5040868"/>
              <a:ext cx="442750" cy="369332"/>
            </a:xfrm>
            <a:prstGeom prst="rect">
              <a:avLst/>
            </a:prstGeom>
            <a:noFill/>
          </p:spPr>
          <p:txBody>
            <a:bodyPr wrap="none" rtlCol="0">
              <a:spAutoFit/>
            </a:bodyPr>
            <a:lstStyle/>
            <a:p>
              <a:r>
                <a:rPr lang="en-US" dirty="0" smtClean="0"/>
                <a:t>[1]</a:t>
              </a:r>
              <a:endParaRPr lang="en-US" dirty="0"/>
            </a:p>
          </p:txBody>
        </p:sp>
        <p:sp>
          <p:nvSpPr>
            <p:cNvPr id="42" name="TextBox 41"/>
            <p:cNvSpPr txBox="1"/>
            <p:nvPr/>
          </p:nvSpPr>
          <p:spPr>
            <a:xfrm>
              <a:off x="2452850" y="5029200"/>
              <a:ext cx="442750" cy="369332"/>
            </a:xfrm>
            <a:prstGeom prst="rect">
              <a:avLst/>
            </a:prstGeom>
            <a:noFill/>
          </p:spPr>
          <p:txBody>
            <a:bodyPr wrap="none" rtlCol="0">
              <a:spAutoFit/>
            </a:bodyPr>
            <a:lstStyle/>
            <a:p>
              <a:r>
                <a:rPr lang="en-US" dirty="0" smtClean="0"/>
                <a:t>[2]</a:t>
              </a:r>
              <a:endParaRPr lang="en-US" dirty="0"/>
            </a:p>
          </p:txBody>
        </p:sp>
        <p:sp>
          <p:nvSpPr>
            <p:cNvPr id="43" name="TextBox 42"/>
            <p:cNvSpPr txBox="1"/>
            <p:nvPr/>
          </p:nvSpPr>
          <p:spPr>
            <a:xfrm>
              <a:off x="3443450" y="5029200"/>
              <a:ext cx="442750" cy="369332"/>
            </a:xfrm>
            <a:prstGeom prst="rect">
              <a:avLst/>
            </a:prstGeom>
            <a:noFill/>
          </p:spPr>
          <p:txBody>
            <a:bodyPr wrap="none" rtlCol="0">
              <a:spAutoFit/>
            </a:bodyPr>
            <a:lstStyle/>
            <a:p>
              <a:r>
                <a:rPr lang="en-US" dirty="0" smtClean="0"/>
                <a:t>[3]</a:t>
              </a:r>
              <a:endParaRPr lang="en-US" dirty="0"/>
            </a:p>
          </p:txBody>
        </p:sp>
        <p:sp>
          <p:nvSpPr>
            <p:cNvPr id="44" name="TextBox 43"/>
            <p:cNvSpPr txBox="1"/>
            <p:nvPr/>
          </p:nvSpPr>
          <p:spPr>
            <a:xfrm>
              <a:off x="4357850" y="5029200"/>
              <a:ext cx="442750" cy="369332"/>
            </a:xfrm>
            <a:prstGeom prst="rect">
              <a:avLst/>
            </a:prstGeom>
            <a:noFill/>
          </p:spPr>
          <p:txBody>
            <a:bodyPr wrap="none" rtlCol="0">
              <a:spAutoFit/>
            </a:bodyPr>
            <a:lstStyle/>
            <a:p>
              <a:r>
                <a:rPr lang="en-US" dirty="0" smtClean="0"/>
                <a:t>[4]</a:t>
              </a:r>
              <a:endParaRPr lang="en-US" dirty="0"/>
            </a:p>
          </p:txBody>
        </p:sp>
        <p:sp>
          <p:nvSpPr>
            <p:cNvPr id="45" name="TextBox 44"/>
            <p:cNvSpPr txBox="1"/>
            <p:nvPr/>
          </p:nvSpPr>
          <p:spPr>
            <a:xfrm>
              <a:off x="5348450" y="5029200"/>
              <a:ext cx="442750" cy="369332"/>
            </a:xfrm>
            <a:prstGeom prst="rect">
              <a:avLst/>
            </a:prstGeom>
            <a:noFill/>
          </p:spPr>
          <p:txBody>
            <a:bodyPr wrap="none" rtlCol="0">
              <a:spAutoFit/>
            </a:bodyPr>
            <a:lstStyle/>
            <a:p>
              <a:r>
                <a:rPr lang="en-US" dirty="0" smtClean="0"/>
                <a:t>[5]</a:t>
              </a:r>
              <a:endParaRPr lang="en-US" dirty="0"/>
            </a:p>
          </p:txBody>
        </p:sp>
        <p:sp>
          <p:nvSpPr>
            <p:cNvPr id="46" name="TextBox 45"/>
            <p:cNvSpPr txBox="1"/>
            <p:nvPr/>
          </p:nvSpPr>
          <p:spPr>
            <a:xfrm>
              <a:off x="6262850" y="5029200"/>
              <a:ext cx="442750" cy="369332"/>
            </a:xfrm>
            <a:prstGeom prst="rect">
              <a:avLst/>
            </a:prstGeom>
            <a:noFill/>
          </p:spPr>
          <p:txBody>
            <a:bodyPr wrap="none" rtlCol="0">
              <a:spAutoFit/>
            </a:bodyPr>
            <a:lstStyle/>
            <a:p>
              <a:r>
                <a:rPr lang="en-US" dirty="0" smtClean="0"/>
                <a:t>[6]</a:t>
              </a:r>
              <a:endParaRPr lang="en-US" dirty="0"/>
            </a:p>
          </p:txBody>
        </p:sp>
        <p:sp>
          <p:nvSpPr>
            <p:cNvPr id="47" name="TextBox 46"/>
            <p:cNvSpPr txBox="1"/>
            <p:nvPr/>
          </p:nvSpPr>
          <p:spPr>
            <a:xfrm>
              <a:off x="7177250" y="5029200"/>
              <a:ext cx="442750" cy="369332"/>
            </a:xfrm>
            <a:prstGeom prst="rect">
              <a:avLst/>
            </a:prstGeom>
            <a:noFill/>
          </p:spPr>
          <p:txBody>
            <a:bodyPr wrap="none" rtlCol="0">
              <a:spAutoFit/>
            </a:bodyPr>
            <a:lstStyle/>
            <a:p>
              <a:r>
                <a:rPr lang="en-US" dirty="0" smtClean="0"/>
                <a:t>[7]</a:t>
              </a:r>
              <a:endParaRPr lang="en-US" dirty="0"/>
            </a:p>
          </p:txBody>
        </p:sp>
        <p:sp>
          <p:nvSpPr>
            <p:cNvPr id="48" name="TextBox 47"/>
            <p:cNvSpPr txBox="1"/>
            <p:nvPr/>
          </p:nvSpPr>
          <p:spPr>
            <a:xfrm>
              <a:off x="8167850" y="5029200"/>
              <a:ext cx="442750" cy="369332"/>
            </a:xfrm>
            <a:prstGeom prst="rect">
              <a:avLst/>
            </a:prstGeom>
            <a:noFill/>
          </p:spPr>
          <p:txBody>
            <a:bodyPr wrap="none" rtlCol="0">
              <a:spAutoFit/>
            </a:bodyPr>
            <a:lstStyle/>
            <a:p>
              <a:r>
                <a:rPr lang="en-US" dirty="0" smtClean="0"/>
                <a:t>[8]</a:t>
              </a:r>
              <a:endParaRPr lang="en-US" dirty="0"/>
            </a:p>
          </p:txBody>
        </p:sp>
      </p:grpSp>
      <p:sp>
        <p:nvSpPr>
          <p:cNvPr id="51" name="Title 1"/>
          <p:cNvSpPr txBox="1">
            <a:spLocks/>
          </p:cNvSpPr>
          <p:nvPr/>
        </p:nvSpPr>
        <p:spPr>
          <a:xfrm>
            <a:off x="732945" y="2514600"/>
            <a:ext cx="7848600"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Initially invoked with </a:t>
            </a:r>
            <a:r>
              <a:rPr lang="en-US" sz="3200" dirty="0" err="1" smtClean="0"/>
              <a:t>Qsort</a:t>
            </a:r>
            <a:r>
              <a:rPr lang="en-US" sz="3200" dirty="0" smtClean="0"/>
              <a:t> (A, 0, 8)</a:t>
            </a:r>
            <a:endParaRPr lang="en-US" sz="3200" dirty="0"/>
          </a:p>
        </p:txBody>
      </p:sp>
      <p:sp>
        <p:nvSpPr>
          <p:cNvPr id="3" name="Freeform 2"/>
          <p:cNvSpPr/>
          <p:nvPr/>
        </p:nvSpPr>
        <p:spPr>
          <a:xfrm>
            <a:off x="734291" y="3061855"/>
            <a:ext cx="5223164" cy="858981"/>
          </a:xfrm>
          <a:custGeom>
            <a:avLst/>
            <a:gdLst>
              <a:gd name="connsiteX0" fmla="*/ 5223164 w 5223164"/>
              <a:gd name="connsiteY0" fmla="*/ 0 h 858981"/>
              <a:gd name="connsiteX1" fmla="*/ 3380509 w 5223164"/>
              <a:gd name="connsiteY1" fmla="*/ 554181 h 858981"/>
              <a:gd name="connsiteX2" fmla="*/ 568036 w 5223164"/>
              <a:gd name="connsiteY2" fmla="*/ 484909 h 858981"/>
              <a:gd name="connsiteX3" fmla="*/ 0 w 5223164"/>
              <a:gd name="connsiteY3" fmla="*/ 858981 h 858981"/>
            </a:gdLst>
            <a:ahLst/>
            <a:cxnLst>
              <a:cxn ang="0">
                <a:pos x="connsiteX0" y="connsiteY0"/>
              </a:cxn>
              <a:cxn ang="0">
                <a:pos x="connsiteX1" y="connsiteY1"/>
              </a:cxn>
              <a:cxn ang="0">
                <a:pos x="connsiteX2" y="connsiteY2"/>
              </a:cxn>
              <a:cxn ang="0">
                <a:pos x="connsiteX3" y="connsiteY3"/>
              </a:cxn>
            </a:cxnLst>
            <a:rect l="l" t="t" r="r" b="b"/>
            <a:pathLst>
              <a:path w="5223164" h="858981">
                <a:moveTo>
                  <a:pt x="5223164" y="0"/>
                </a:moveTo>
                <a:cubicBezTo>
                  <a:pt x="4689763" y="236681"/>
                  <a:pt x="4156363" y="473363"/>
                  <a:pt x="3380509" y="554181"/>
                </a:cubicBezTo>
                <a:cubicBezTo>
                  <a:pt x="2604655" y="634999"/>
                  <a:pt x="1131454" y="434109"/>
                  <a:pt x="568036" y="484909"/>
                </a:cubicBezTo>
                <a:cubicBezTo>
                  <a:pt x="4618" y="535709"/>
                  <a:pt x="2309" y="697345"/>
                  <a:pt x="0" y="858981"/>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6428509" y="3075709"/>
            <a:ext cx="1842655" cy="803564"/>
          </a:xfrm>
          <a:custGeom>
            <a:avLst/>
            <a:gdLst>
              <a:gd name="connsiteX0" fmla="*/ 0 w 1842655"/>
              <a:gd name="connsiteY0" fmla="*/ 0 h 803564"/>
              <a:gd name="connsiteX1" fmla="*/ 484909 w 1842655"/>
              <a:gd name="connsiteY1" fmla="*/ 207818 h 803564"/>
              <a:gd name="connsiteX2" fmla="*/ 1246909 w 1842655"/>
              <a:gd name="connsiteY2" fmla="*/ 96982 h 803564"/>
              <a:gd name="connsiteX3" fmla="*/ 1842655 w 1842655"/>
              <a:gd name="connsiteY3" fmla="*/ 803564 h 803564"/>
            </a:gdLst>
            <a:ahLst/>
            <a:cxnLst>
              <a:cxn ang="0">
                <a:pos x="connsiteX0" y="connsiteY0"/>
              </a:cxn>
              <a:cxn ang="0">
                <a:pos x="connsiteX1" y="connsiteY1"/>
              </a:cxn>
              <a:cxn ang="0">
                <a:pos x="connsiteX2" y="connsiteY2"/>
              </a:cxn>
              <a:cxn ang="0">
                <a:pos x="connsiteX3" y="connsiteY3"/>
              </a:cxn>
            </a:cxnLst>
            <a:rect l="l" t="t" r="r" b="b"/>
            <a:pathLst>
              <a:path w="1842655" h="803564">
                <a:moveTo>
                  <a:pt x="0" y="0"/>
                </a:moveTo>
                <a:cubicBezTo>
                  <a:pt x="138545" y="95827"/>
                  <a:pt x="277091" y="191654"/>
                  <a:pt x="484909" y="207818"/>
                </a:cubicBezTo>
                <a:cubicBezTo>
                  <a:pt x="692727" y="223982"/>
                  <a:pt x="1020618" y="-2309"/>
                  <a:pt x="1246909" y="96982"/>
                </a:cubicBezTo>
                <a:cubicBezTo>
                  <a:pt x="1473200" y="196273"/>
                  <a:pt x="1657927" y="499918"/>
                  <a:pt x="1842655" y="803564"/>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7490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848600" cy="731838"/>
          </a:xfrm>
        </p:spPr>
        <p:txBody>
          <a:bodyPr>
            <a:normAutofit/>
          </a:bodyPr>
          <a:lstStyle/>
          <a:p>
            <a:pPr algn="l"/>
            <a:r>
              <a:rPr lang="en-US" sz="3200" dirty="0" smtClean="0"/>
              <a:t>Select a pivot value (usually the first element)</a:t>
            </a:r>
            <a:endParaRPr lang="en-US" sz="3200" dirty="0"/>
          </a:p>
        </p:txBody>
      </p:sp>
      <p:grpSp>
        <p:nvGrpSpPr>
          <p:cNvPr id="39" name="Group 38"/>
          <p:cNvGrpSpPr/>
          <p:nvPr/>
        </p:nvGrpSpPr>
        <p:grpSpPr>
          <a:xfrm>
            <a:off x="224820" y="3945916"/>
            <a:ext cx="8690580" cy="702284"/>
            <a:chOff x="1447800" y="2362200"/>
            <a:chExt cx="9601200" cy="1028746"/>
          </a:xfrm>
        </p:grpSpPr>
        <p:grpSp>
          <p:nvGrpSpPr>
            <p:cNvPr id="16" name="Group 15"/>
            <p:cNvGrpSpPr/>
            <p:nvPr/>
          </p:nvGrpSpPr>
          <p:grpSpPr>
            <a:xfrm>
              <a:off x="1447800" y="2362200"/>
              <a:ext cx="3200400" cy="1028746"/>
              <a:chOff x="1447800" y="2362200"/>
              <a:chExt cx="3200400" cy="1028746"/>
            </a:xfrm>
          </p:grpSpPr>
          <p:grpSp>
            <p:nvGrpSpPr>
              <p:cNvPr id="12" name="Group 11"/>
              <p:cNvGrpSpPr/>
              <p:nvPr/>
            </p:nvGrpSpPr>
            <p:grpSpPr>
              <a:xfrm>
                <a:off x="1447800" y="2362200"/>
                <a:ext cx="2133600" cy="1028746"/>
                <a:chOff x="1447800" y="2362200"/>
                <a:chExt cx="2133600" cy="1028746"/>
              </a:xfrm>
            </p:grpSpPr>
            <p:grpSp>
              <p:nvGrpSpPr>
                <p:cNvPr id="8" name="Group 7"/>
                <p:cNvGrpSpPr/>
                <p:nvPr/>
              </p:nvGrpSpPr>
              <p:grpSpPr>
                <a:xfrm>
                  <a:off x="1447800" y="2362200"/>
                  <a:ext cx="1066800" cy="990600"/>
                  <a:chOff x="1447800" y="2362200"/>
                  <a:chExt cx="1066800" cy="990600"/>
                </a:xfrm>
              </p:grpSpPr>
              <p:sp>
                <p:nvSpPr>
                  <p:cNvPr id="4" name="Rectangle 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TextBox 6"/>
                  <p:cNvSpPr txBox="1"/>
                  <p:nvPr/>
                </p:nvSpPr>
                <p:spPr>
                  <a:xfrm>
                    <a:off x="1638300" y="2534334"/>
                    <a:ext cx="685800" cy="707761"/>
                  </a:xfrm>
                  <a:prstGeom prst="rect">
                    <a:avLst/>
                  </a:prstGeom>
                  <a:noFill/>
                </p:spPr>
                <p:txBody>
                  <a:bodyPr wrap="square" rtlCol="0">
                    <a:spAutoFit/>
                  </a:bodyPr>
                  <a:lstStyle/>
                  <a:p>
                    <a:r>
                      <a:rPr lang="en-US" sz="3200" dirty="0" smtClean="0"/>
                      <a:t>52</a:t>
                    </a:r>
                    <a:endParaRPr lang="en-US" sz="1600" dirty="0"/>
                  </a:p>
                </p:txBody>
              </p:sp>
            </p:grpSp>
            <p:grpSp>
              <p:nvGrpSpPr>
                <p:cNvPr id="9" name="Group 8"/>
                <p:cNvGrpSpPr/>
                <p:nvPr/>
              </p:nvGrpSpPr>
              <p:grpSpPr>
                <a:xfrm>
                  <a:off x="2514600" y="2362200"/>
                  <a:ext cx="1066800" cy="1028746"/>
                  <a:chOff x="1447800" y="2362200"/>
                  <a:chExt cx="1066800" cy="1028746"/>
                </a:xfrm>
              </p:grpSpPr>
              <p:sp>
                <p:nvSpPr>
                  <p:cNvPr id="10" name="Rectangle 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p:cNvSpPr txBox="1"/>
                  <p:nvPr/>
                </p:nvSpPr>
                <p:spPr>
                  <a:xfrm>
                    <a:off x="1638300" y="2534334"/>
                    <a:ext cx="685800" cy="856612"/>
                  </a:xfrm>
                  <a:prstGeom prst="rect">
                    <a:avLst/>
                  </a:prstGeom>
                  <a:noFill/>
                </p:spPr>
                <p:txBody>
                  <a:bodyPr wrap="square" rtlCol="0">
                    <a:spAutoFit/>
                  </a:bodyPr>
                  <a:lstStyle/>
                  <a:p>
                    <a:r>
                      <a:rPr lang="en-US" sz="3200" dirty="0" smtClean="0"/>
                      <a:t>44</a:t>
                    </a:r>
                    <a:endParaRPr lang="en-US" sz="1600" dirty="0"/>
                  </a:p>
                </p:txBody>
              </p:sp>
            </p:grpSp>
          </p:grpSp>
          <p:grpSp>
            <p:nvGrpSpPr>
              <p:cNvPr id="13" name="Group 12"/>
              <p:cNvGrpSpPr/>
              <p:nvPr/>
            </p:nvGrpSpPr>
            <p:grpSpPr>
              <a:xfrm>
                <a:off x="3581400" y="2362200"/>
                <a:ext cx="1066800" cy="1028746"/>
                <a:chOff x="1447800" y="2362200"/>
                <a:chExt cx="1066800" cy="1028746"/>
              </a:xfrm>
            </p:grpSpPr>
            <p:sp>
              <p:nvSpPr>
                <p:cNvPr id="14" name="Rectangle 1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TextBox 14"/>
                <p:cNvSpPr txBox="1"/>
                <p:nvPr/>
              </p:nvSpPr>
              <p:spPr>
                <a:xfrm>
                  <a:off x="1638300" y="2534334"/>
                  <a:ext cx="685800" cy="856612"/>
                </a:xfrm>
                <a:prstGeom prst="rect">
                  <a:avLst/>
                </a:prstGeom>
                <a:noFill/>
              </p:spPr>
              <p:txBody>
                <a:bodyPr wrap="square" rtlCol="0">
                  <a:spAutoFit/>
                </a:bodyPr>
                <a:lstStyle/>
                <a:p>
                  <a:r>
                    <a:rPr lang="en-US" sz="3200" dirty="0" smtClean="0"/>
                    <a:t>28</a:t>
                  </a:r>
                  <a:endParaRPr lang="en-US" sz="1600" dirty="0"/>
                </a:p>
              </p:txBody>
            </p:sp>
          </p:grpSp>
        </p:grpSp>
        <p:grpSp>
          <p:nvGrpSpPr>
            <p:cNvPr id="17" name="Group 16"/>
            <p:cNvGrpSpPr/>
            <p:nvPr/>
          </p:nvGrpSpPr>
          <p:grpSpPr>
            <a:xfrm>
              <a:off x="4648200" y="2362200"/>
              <a:ext cx="3200400" cy="1028746"/>
              <a:chOff x="1447800" y="2362200"/>
              <a:chExt cx="3200400" cy="1028746"/>
            </a:xfrm>
          </p:grpSpPr>
          <p:grpSp>
            <p:nvGrpSpPr>
              <p:cNvPr id="18" name="Group 17"/>
              <p:cNvGrpSpPr/>
              <p:nvPr/>
            </p:nvGrpSpPr>
            <p:grpSpPr>
              <a:xfrm>
                <a:off x="1447800" y="2362200"/>
                <a:ext cx="2133600" cy="1028746"/>
                <a:chOff x="1447800" y="2362200"/>
                <a:chExt cx="2133600" cy="1028746"/>
              </a:xfrm>
            </p:grpSpPr>
            <p:grpSp>
              <p:nvGrpSpPr>
                <p:cNvPr id="22" name="Group 21"/>
                <p:cNvGrpSpPr/>
                <p:nvPr/>
              </p:nvGrpSpPr>
              <p:grpSpPr>
                <a:xfrm>
                  <a:off x="1447800" y="2362200"/>
                  <a:ext cx="1066800" cy="1028746"/>
                  <a:chOff x="1447800" y="2362200"/>
                  <a:chExt cx="1066800" cy="1028746"/>
                </a:xfrm>
              </p:grpSpPr>
              <p:sp>
                <p:nvSpPr>
                  <p:cNvPr id="26" name="Rectangle 25"/>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TextBox 26"/>
                  <p:cNvSpPr txBox="1"/>
                  <p:nvPr/>
                </p:nvSpPr>
                <p:spPr>
                  <a:xfrm>
                    <a:off x="1638300" y="2534334"/>
                    <a:ext cx="685800" cy="856612"/>
                  </a:xfrm>
                  <a:prstGeom prst="rect">
                    <a:avLst/>
                  </a:prstGeom>
                  <a:noFill/>
                </p:spPr>
                <p:txBody>
                  <a:bodyPr wrap="square" rtlCol="0">
                    <a:spAutoFit/>
                  </a:bodyPr>
                  <a:lstStyle/>
                  <a:p>
                    <a:r>
                      <a:rPr lang="en-US" sz="3200" dirty="0" smtClean="0"/>
                      <a:t>80</a:t>
                    </a:r>
                    <a:endParaRPr lang="en-US" sz="1600" dirty="0"/>
                  </a:p>
                </p:txBody>
              </p:sp>
            </p:grpSp>
            <p:grpSp>
              <p:nvGrpSpPr>
                <p:cNvPr id="23" name="Group 22"/>
                <p:cNvGrpSpPr/>
                <p:nvPr/>
              </p:nvGrpSpPr>
              <p:grpSpPr>
                <a:xfrm>
                  <a:off x="2514600" y="2362200"/>
                  <a:ext cx="1066800" cy="1028746"/>
                  <a:chOff x="1447800" y="2362200"/>
                  <a:chExt cx="1066800" cy="1028746"/>
                </a:xfrm>
              </p:grpSpPr>
              <p:sp>
                <p:nvSpPr>
                  <p:cNvPr id="24" name="Rectangle 2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TextBox 24"/>
                  <p:cNvSpPr txBox="1"/>
                  <p:nvPr/>
                </p:nvSpPr>
                <p:spPr>
                  <a:xfrm>
                    <a:off x="1638300" y="2534334"/>
                    <a:ext cx="685800" cy="856612"/>
                  </a:xfrm>
                  <a:prstGeom prst="rect">
                    <a:avLst/>
                  </a:prstGeom>
                  <a:noFill/>
                </p:spPr>
                <p:txBody>
                  <a:bodyPr wrap="square" rtlCol="0">
                    <a:spAutoFit/>
                  </a:bodyPr>
                  <a:lstStyle/>
                  <a:p>
                    <a:r>
                      <a:rPr lang="en-US" sz="3200" dirty="0" smtClean="0"/>
                      <a:t>79</a:t>
                    </a:r>
                    <a:endParaRPr lang="en-US" sz="1600" dirty="0"/>
                  </a:p>
                </p:txBody>
              </p:sp>
            </p:grpSp>
          </p:grpSp>
          <p:grpSp>
            <p:nvGrpSpPr>
              <p:cNvPr id="19" name="Group 18"/>
              <p:cNvGrpSpPr/>
              <p:nvPr/>
            </p:nvGrpSpPr>
            <p:grpSpPr>
              <a:xfrm>
                <a:off x="3581400" y="2362200"/>
                <a:ext cx="1066800" cy="1028746"/>
                <a:chOff x="1447800" y="2362200"/>
                <a:chExt cx="1066800" cy="1028746"/>
              </a:xfrm>
            </p:grpSpPr>
            <p:sp>
              <p:nvSpPr>
                <p:cNvPr id="20" name="Rectangle 1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TextBox 20"/>
                <p:cNvSpPr txBox="1"/>
                <p:nvPr/>
              </p:nvSpPr>
              <p:spPr>
                <a:xfrm>
                  <a:off x="1638300" y="2534334"/>
                  <a:ext cx="685800" cy="856612"/>
                </a:xfrm>
                <a:prstGeom prst="rect">
                  <a:avLst/>
                </a:prstGeom>
                <a:noFill/>
              </p:spPr>
              <p:txBody>
                <a:bodyPr wrap="square" rtlCol="0">
                  <a:spAutoFit/>
                </a:bodyPr>
                <a:lstStyle/>
                <a:p>
                  <a:r>
                    <a:rPr lang="en-US" sz="3200" dirty="0"/>
                    <a:t>6</a:t>
                  </a:r>
                  <a:r>
                    <a:rPr lang="en-US" sz="3200" dirty="0" smtClean="0"/>
                    <a:t>2</a:t>
                  </a:r>
                  <a:endParaRPr lang="en-US" sz="1600" dirty="0"/>
                </a:p>
              </p:txBody>
            </p:sp>
          </p:grpSp>
        </p:grpSp>
        <p:grpSp>
          <p:nvGrpSpPr>
            <p:cNvPr id="28" name="Group 27"/>
            <p:cNvGrpSpPr/>
            <p:nvPr/>
          </p:nvGrpSpPr>
          <p:grpSpPr>
            <a:xfrm>
              <a:off x="7848600" y="2362200"/>
              <a:ext cx="3200400" cy="1028746"/>
              <a:chOff x="1447800" y="2362200"/>
              <a:chExt cx="3200400" cy="1028746"/>
            </a:xfrm>
          </p:grpSpPr>
          <p:grpSp>
            <p:nvGrpSpPr>
              <p:cNvPr id="29" name="Group 28"/>
              <p:cNvGrpSpPr/>
              <p:nvPr/>
            </p:nvGrpSpPr>
            <p:grpSpPr>
              <a:xfrm>
                <a:off x="1447800" y="2362200"/>
                <a:ext cx="2133600" cy="1028746"/>
                <a:chOff x="1447800" y="2362200"/>
                <a:chExt cx="2133600" cy="1028746"/>
              </a:xfrm>
            </p:grpSpPr>
            <p:grpSp>
              <p:nvGrpSpPr>
                <p:cNvPr id="33" name="Group 32"/>
                <p:cNvGrpSpPr/>
                <p:nvPr/>
              </p:nvGrpSpPr>
              <p:grpSpPr>
                <a:xfrm>
                  <a:off x="1447800" y="2362200"/>
                  <a:ext cx="1066800" cy="1028746"/>
                  <a:chOff x="1447800" y="2362200"/>
                  <a:chExt cx="1066800" cy="1028746"/>
                </a:xfrm>
              </p:grpSpPr>
              <p:sp>
                <p:nvSpPr>
                  <p:cNvPr id="37" name="Rectangle 36"/>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TextBox 37"/>
                  <p:cNvSpPr txBox="1"/>
                  <p:nvPr/>
                </p:nvSpPr>
                <p:spPr>
                  <a:xfrm>
                    <a:off x="1638300" y="2534334"/>
                    <a:ext cx="685800" cy="856612"/>
                  </a:xfrm>
                  <a:prstGeom prst="rect">
                    <a:avLst/>
                  </a:prstGeom>
                  <a:noFill/>
                </p:spPr>
                <p:txBody>
                  <a:bodyPr wrap="square" rtlCol="0">
                    <a:spAutoFit/>
                  </a:bodyPr>
                  <a:lstStyle/>
                  <a:p>
                    <a:r>
                      <a:rPr lang="en-US" sz="3200" dirty="0" smtClean="0"/>
                      <a:t> 7</a:t>
                    </a:r>
                    <a:endParaRPr lang="en-US" sz="1600" dirty="0"/>
                  </a:p>
                </p:txBody>
              </p:sp>
            </p:grpSp>
            <p:grpSp>
              <p:nvGrpSpPr>
                <p:cNvPr id="34" name="Group 33"/>
                <p:cNvGrpSpPr/>
                <p:nvPr/>
              </p:nvGrpSpPr>
              <p:grpSpPr>
                <a:xfrm>
                  <a:off x="2514600" y="2362200"/>
                  <a:ext cx="1066800" cy="1028746"/>
                  <a:chOff x="1447800" y="2362200"/>
                  <a:chExt cx="1066800" cy="1028746"/>
                </a:xfrm>
              </p:grpSpPr>
              <p:sp>
                <p:nvSpPr>
                  <p:cNvPr id="35" name="Rectangle 34"/>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TextBox 35"/>
                  <p:cNvSpPr txBox="1"/>
                  <p:nvPr/>
                </p:nvSpPr>
                <p:spPr>
                  <a:xfrm>
                    <a:off x="1638300" y="2534334"/>
                    <a:ext cx="685800" cy="856612"/>
                  </a:xfrm>
                  <a:prstGeom prst="rect">
                    <a:avLst/>
                  </a:prstGeom>
                  <a:noFill/>
                </p:spPr>
                <p:txBody>
                  <a:bodyPr wrap="square" rtlCol="0">
                    <a:spAutoFit/>
                  </a:bodyPr>
                  <a:lstStyle/>
                  <a:p>
                    <a:r>
                      <a:rPr lang="en-US" sz="3200" dirty="0" smtClean="0"/>
                      <a:t>33</a:t>
                    </a:r>
                    <a:endParaRPr lang="en-US" sz="1600" dirty="0"/>
                  </a:p>
                </p:txBody>
              </p:sp>
            </p:grpSp>
          </p:grpSp>
          <p:grpSp>
            <p:nvGrpSpPr>
              <p:cNvPr id="30" name="Group 29"/>
              <p:cNvGrpSpPr/>
              <p:nvPr/>
            </p:nvGrpSpPr>
            <p:grpSpPr>
              <a:xfrm>
                <a:off x="3581400" y="2362200"/>
                <a:ext cx="1066800" cy="1028746"/>
                <a:chOff x="1447800" y="2362200"/>
                <a:chExt cx="1066800" cy="1028746"/>
              </a:xfrm>
            </p:grpSpPr>
            <p:sp>
              <p:nvSpPr>
                <p:cNvPr id="31" name="Rectangle 30"/>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TextBox 31"/>
                <p:cNvSpPr txBox="1"/>
                <p:nvPr/>
              </p:nvSpPr>
              <p:spPr>
                <a:xfrm>
                  <a:off x="1638300" y="2534334"/>
                  <a:ext cx="685800" cy="856612"/>
                </a:xfrm>
                <a:prstGeom prst="rect">
                  <a:avLst/>
                </a:prstGeom>
                <a:noFill/>
              </p:spPr>
              <p:txBody>
                <a:bodyPr wrap="square" rtlCol="0">
                  <a:spAutoFit/>
                </a:bodyPr>
                <a:lstStyle/>
                <a:p>
                  <a:r>
                    <a:rPr lang="en-US" sz="3200" dirty="0" smtClean="0"/>
                    <a:t>85</a:t>
                  </a:r>
                  <a:endParaRPr lang="en-US" sz="1600" dirty="0"/>
                </a:p>
              </p:txBody>
            </p:sp>
          </p:grpSp>
        </p:grpSp>
      </p:grpSp>
      <p:grpSp>
        <p:nvGrpSpPr>
          <p:cNvPr id="49" name="Group 48"/>
          <p:cNvGrpSpPr/>
          <p:nvPr/>
        </p:nvGrpSpPr>
        <p:grpSpPr>
          <a:xfrm>
            <a:off x="457200" y="4572000"/>
            <a:ext cx="8124345" cy="413266"/>
            <a:chOff x="486255" y="4996934"/>
            <a:chExt cx="8124345" cy="413266"/>
          </a:xfrm>
        </p:grpSpPr>
        <p:sp>
          <p:nvSpPr>
            <p:cNvPr id="40" name="TextBox 39"/>
            <p:cNvSpPr txBox="1"/>
            <p:nvPr/>
          </p:nvSpPr>
          <p:spPr>
            <a:xfrm>
              <a:off x="486255" y="4996934"/>
              <a:ext cx="442750" cy="369332"/>
            </a:xfrm>
            <a:prstGeom prst="rect">
              <a:avLst/>
            </a:prstGeom>
            <a:noFill/>
          </p:spPr>
          <p:txBody>
            <a:bodyPr wrap="none" rtlCol="0">
              <a:spAutoFit/>
            </a:bodyPr>
            <a:lstStyle/>
            <a:p>
              <a:r>
                <a:rPr lang="en-US" dirty="0" smtClean="0"/>
                <a:t>[0]</a:t>
              </a:r>
              <a:endParaRPr lang="en-US" dirty="0"/>
            </a:p>
          </p:txBody>
        </p:sp>
        <p:sp>
          <p:nvSpPr>
            <p:cNvPr id="41" name="TextBox 40"/>
            <p:cNvSpPr txBox="1"/>
            <p:nvPr/>
          </p:nvSpPr>
          <p:spPr>
            <a:xfrm>
              <a:off x="1462250" y="5040868"/>
              <a:ext cx="442750" cy="369332"/>
            </a:xfrm>
            <a:prstGeom prst="rect">
              <a:avLst/>
            </a:prstGeom>
            <a:noFill/>
          </p:spPr>
          <p:txBody>
            <a:bodyPr wrap="none" rtlCol="0">
              <a:spAutoFit/>
            </a:bodyPr>
            <a:lstStyle/>
            <a:p>
              <a:r>
                <a:rPr lang="en-US" dirty="0" smtClean="0"/>
                <a:t>[1]</a:t>
              </a:r>
              <a:endParaRPr lang="en-US" dirty="0"/>
            </a:p>
          </p:txBody>
        </p:sp>
        <p:sp>
          <p:nvSpPr>
            <p:cNvPr id="42" name="TextBox 41"/>
            <p:cNvSpPr txBox="1"/>
            <p:nvPr/>
          </p:nvSpPr>
          <p:spPr>
            <a:xfrm>
              <a:off x="2452850" y="5029200"/>
              <a:ext cx="442750" cy="369332"/>
            </a:xfrm>
            <a:prstGeom prst="rect">
              <a:avLst/>
            </a:prstGeom>
            <a:noFill/>
          </p:spPr>
          <p:txBody>
            <a:bodyPr wrap="none" rtlCol="0">
              <a:spAutoFit/>
            </a:bodyPr>
            <a:lstStyle/>
            <a:p>
              <a:r>
                <a:rPr lang="en-US" dirty="0" smtClean="0"/>
                <a:t>[2]</a:t>
              </a:r>
              <a:endParaRPr lang="en-US" dirty="0"/>
            </a:p>
          </p:txBody>
        </p:sp>
        <p:sp>
          <p:nvSpPr>
            <p:cNvPr id="43" name="TextBox 42"/>
            <p:cNvSpPr txBox="1"/>
            <p:nvPr/>
          </p:nvSpPr>
          <p:spPr>
            <a:xfrm>
              <a:off x="3443450" y="5029200"/>
              <a:ext cx="442750" cy="369332"/>
            </a:xfrm>
            <a:prstGeom prst="rect">
              <a:avLst/>
            </a:prstGeom>
            <a:noFill/>
          </p:spPr>
          <p:txBody>
            <a:bodyPr wrap="none" rtlCol="0">
              <a:spAutoFit/>
            </a:bodyPr>
            <a:lstStyle/>
            <a:p>
              <a:r>
                <a:rPr lang="en-US" dirty="0" smtClean="0"/>
                <a:t>[3]</a:t>
              </a:r>
              <a:endParaRPr lang="en-US" dirty="0"/>
            </a:p>
          </p:txBody>
        </p:sp>
        <p:sp>
          <p:nvSpPr>
            <p:cNvPr id="44" name="TextBox 43"/>
            <p:cNvSpPr txBox="1"/>
            <p:nvPr/>
          </p:nvSpPr>
          <p:spPr>
            <a:xfrm>
              <a:off x="4357850" y="5029200"/>
              <a:ext cx="442750" cy="369332"/>
            </a:xfrm>
            <a:prstGeom prst="rect">
              <a:avLst/>
            </a:prstGeom>
            <a:noFill/>
          </p:spPr>
          <p:txBody>
            <a:bodyPr wrap="none" rtlCol="0">
              <a:spAutoFit/>
            </a:bodyPr>
            <a:lstStyle/>
            <a:p>
              <a:r>
                <a:rPr lang="en-US" dirty="0" smtClean="0"/>
                <a:t>[4]</a:t>
              </a:r>
              <a:endParaRPr lang="en-US" dirty="0"/>
            </a:p>
          </p:txBody>
        </p:sp>
        <p:sp>
          <p:nvSpPr>
            <p:cNvPr id="45" name="TextBox 44"/>
            <p:cNvSpPr txBox="1"/>
            <p:nvPr/>
          </p:nvSpPr>
          <p:spPr>
            <a:xfrm>
              <a:off x="5348450" y="5029200"/>
              <a:ext cx="442750" cy="369332"/>
            </a:xfrm>
            <a:prstGeom prst="rect">
              <a:avLst/>
            </a:prstGeom>
            <a:noFill/>
          </p:spPr>
          <p:txBody>
            <a:bodyPr wrap="none" rtlCol="0">
              <a:spAutoFit/>
            </a:bodyPr>
            <a:lstStyle/>
            <a:p>
              <a:r>
                <a:rPr lang="en-US" dirty="0" smtClean="0"/>
                <a:t>[5]</a:t>
              </a:r>
              <a:endParaRPr lang="en-US" dirty="0"/>
            </a:p>
          </p:txBody>
        </p:sp>
        <p:sp>
          <p:nvSpPr>
            <p:cNvPr id="46" name="TextBox 45"/>
            <p:cNvSpPr txBox="1"/>
            <p:nvPr/>
          </p:nvSpPr>
          <p:spPr>
            <a:xfrm>
              <a:off x="6262850" y="5029200"/>
              <a:ext cx="442750" cy="369332"/>
            </a:xfrm>
            <a:prstGeom prst="rect">
              <a:avLst/>
            </a:prstGeom>
            <a:noFill/>
          </p:spPr>
          <p:txBody>
            <a:bodyPr wrap="none" rtlCol="0">
              <a:spAutoFit/>
            </a:bodyPr>
            <a:lstStyle/>
            <a:p>
              <a:r>
                <a:rPr lang="en-US" dirty="0" smtClean="0"/>
                <a:t>[6]</a:t>
              </a:r>
              <a:endParaRPr lang="en-US" dirty="0"/>
            </a:p>
          </p:txBody>
        </p:sp>
        <p:sp>
          <p:nvSpPr>
            <p:cNvPr id="47" name="TextBox 46"/>
            <p:cNvSpPr txBox="1"/>
            <p:nvPr/>
          </p:nvSpPr>
          <p:spPr>
            <a:xfrm>
              <a:off x="7177250" y="5029200"/>
              <a:ext cx="442750" cy="369332"/>
            </a:xfrm>
            <a:prstGeom prst="rect">
              <a:avLst/>
            </a:prstGeom>
            <a:noFill/>
          </p:spPr>
          <p:txBody>
            <a:bodyPr wrap="none" rtlCol="0">
              <a:spAutoFit/>
            </a:bodyPr>
            <a:lstStyle/>
            <a:p>
              <a:r>
                <a:rPr lang="en-US" dirty="0" smtClean="0"/>
                <a:t>[7]</a:t>
              </a:r>
              <a:endParaRPr lang="en-US" dirty="0"/>
            </a:p>
          </p:txBody>
        </p:sp>
        <p:sp>
          <p:nvSpPr>
            <p:cNvPr id="48" name="TextBox 47"/>
            <p:cNvSpPr txBox="1"/>
            <p:nvPr/>
          </p:nvSpPr>
          <p:spPr>
            <a:xfrm>
              <a:off x="8167850" y="5029200"/>
              <a:ext cx="442750" cy="369332"/>
            </a:xfrm>
            <a:prstGeom prst="rect">
              <a:avLst/>
            </a:prstGeom>
            <a:noFill/>
          </p:spPr>
          <p:txBody>
            <a:bodyPr wrap="none" rtlCol="0">
              <a:spAutoFit/>
            </a:bodyPr>
            <a:lstStyle/>
            <a:p>
              <a:r>
                <a:rPr lang="en-US" dirty="0" smtClean="0"/>
                <a:t>[8]</a:t>
              </a:r>
              <a:endParaRPr lang="en-US" dirty="0"/>
            </a:p>
          </p:txBody>
        </p:sp>
      </p:grpSp>
      <p:grpSp>
        <p:nvGrpSpPr>
          <p:cNvPr id="55" name="Group 54"/>
          <p:cNvGrpSpPr/>
          <p:nvPr/>
        </p:nvGrpSpPr>
        <p:grpSpPr>
          <a:xfrm>
            <a:off x="381000" y="1371599"/>
            <a:ext cx="461665" cy="2514601"/>
            <a:chOff x="484452" y="1219199"/>
            <a:chExt cx="461665" cy="2514601"/>
          </a:xfrm>
        </p:grpSpPr>
        <p:sp>
          <p:nvSpPr>
            <p:cNvPr id="50" name="TextBox 49"/>
            <p:cNvSpPr txBox="1"/>
            <p:nvPr/>
          </p:nvSpPr>
          <p:spPr>
            <a:xfrm rot="16200000">
              <a:off x="-266018" y="1969669"/>
              <a:ext cx="1962605" cy="461665"/>
            </a:xfrm>
            <a:prstGeom prst="rect">
              <a:avLst/>
            </a:prstGeom>
            <a:noFill/>
            <a:ln w="38100">
              <a:noFill/>
            </a:ln>
          </p:spPr>
          <p:txBody>
            <a:bodyPr wrap="square" rtlCol="0">
              <a:spAutoFit/>
            </a:bodyPr>
            <a:lstStyle/>
            <a:p>
              <a:r>
                <a:rPr lang="en-US" sz="2400" dirty="0"/>
                <a:t>p</a:t>
              </a:r>
              <a:r>
                <a:rPr lang="en-US" sz="2400" dirty="0" smtClean="0"/>
                <a:t>ivot </a:t>
              </a:r>
              <a:r>
                <a:rPr lang="en-US" sz="2400" dirty="0" err="1" smtClean="0"/>
                <a:t>val</a:t>
              </a:r>
              <a:r>
                <a:rPr lang="en-US" sz="2400" dirty="0" smtClean="0"/>
                <a:t>= 52</a:t>
              </a:r>
              <a:endParaRPr lang="en-US" sz="2400" dirty="0"/>
            </a:p>
          </p:txBody>
        </p:sp>
        <p:cxnSp>
          <p:nvCxnSpPr>
            <p:cNvPr id="52" name="Straight Arrow Connector 51"/>
            <p:cNvCxnSpPr>
              <a:stCxn id="50" idx="1"/>
            </p:cNvCxnSpPr>
            <p:nvPr/>
          </p:nvCxnSpPr>
          <p:spPr>
            <a:xfrm>
              <a:off x="715285" y="3181804"/>
              <a:ext cx="0" cy="5519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26916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848600" cy="731838"/>
          </a:xfrm>
        </p:spPr>
        <p:txBody>
          <a:bodyPr>
            <a:normAutofit/>
          </a:bodyPr>
          <a:lstStyle/>
          <a:p>
            <a:pPr algn="l"/>
            <a:r>
              <a:rPr lang="en-US" sz="3200" dirty="0" smtClean="0"/>
              <a:t>1. while A[right] &gt; </a:t>
            </a:r>
            <a:r>
              <a:rPr lang="en-US" sz="3200" dirty="0" err="1" smtClean="0"/>
              <a:t>pivotval</a:t>
            </a:r>
            <a:r>
              <a:rPr lang="en-US" sz="3200" dirty="0" smtClean="0"/>
              <a:t>   right--;</a:t>
            </a:r>
            <a:endParaRPr lang="en-US" sz="3200" dirty="0"/>
          </a:p>
        </p:txBody>
      </p:sp>
      <p:grpSp>
        <p:nvGrpSpPr>
          <p:cNvPr id="39" name="Group 38"/>
          <p:cNvGrpSpPr/>
          <p:nvPr/>
        </p:nvGrpSpPr>
        <p:grpSpPr>
          <a:xfrm>
            <a:off x="224820" y="3945916"/>
            <a:ext cx="8690580" cy="702284"/>
            <a:chOff x="1447800" y="2362200"/>
            <a:chExt cx="9601200" cy="1028746"/>
          </a:xfrm>
        </p:grpSpPr>
        <p:grpSp>
          <p:nvGrpSpPr>
            <p:cNvPr id="16" name="Group 15"/>
            <p:cNvGrpSpPr/>
            <p:nvPr/>
          </p:nvGrpSpPr>
          <p:grpSpPr>
            <a:xfrm>
              <a:off x="1447800" y="2362200"/>
              <a:ext cx="3200400" cy="1028746"/>
              <a:chOff x="1447800" y="2362200"/>
              <a:chExt cx="3200400" cy="1028746"/>
            </a:xfrm>
          </p:grpSpPr>
          <p:grpSp>
            <p:nvGrpSpPr>
              <p:cNvPr id="12" name="Group 11"/>
              <p:cNvGrpSpPr/>
              <p:nvPr/>
            </p:nvGrpSpPr>
            <p:grpSpPr>
              <a:xfrm>
                <a:off x="1447800" y="2362200"/>
                <a:ext cx="2133600" cy="1028746"/>
                <a:chOff x="1447800" y="2362200"/>
                <a:chExt cx="2133600" cy="1028746"/>
              </a:xfrm>
            </p:grpSpPr>
            <p:grpSp>
              <p:nvGrpSpPr>
                <p:cNvPr id="8" name="Group 7"/>
                <p:cNvGrpSpPr/>
                <p:nvPr/>
              </p:nvGrpSpPr>
              <p:grpSpPr>
                <a:xfrm>
                  <a:off x="1447800" y="2362200"/>
                  <a:ext cx="1066800" cy="990600"/>
                  <a:chOff x="1447800" y="2362200"/>
                  <a:chExt cx="1066800" cy="990600"/>
                </a:xfrm>
              </p:grpSpPr>
              <p:sp>
                <p:nvSpPr>
                  <p:cNvPr id="4" name="Rectangle 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TextBox 6"/>
                  <p:cNvSpPr txBox="1"/>
                  <p:nvPr/>
                </p:nvSpPr>
                <p:spPr>
                  <a:xfrm>
                    <a:off x="1638300" y="2534334"/>
                    <a:ext cx="685800" cy="707761"/>
                  </a:xfrm>
                  <a:prstGeom prst="rect">
                    <a:avLst/>
                  </a:prstGeom>
                  <a:noFill/>
                </p:spPr>
                <p:txBody>
                  <a:bodyPr wrap="square" rtlCol="0">
                    <a:spAutoFit/>
                  </a:bodyPr>
                  <a:lstStyle/>
                  <a:p>
                    <a:r>
                      <a:rPr lang="en-US" sz="3200" dirty="0" smtClean="0"/>
                      <a:t>52</a:t>
                    </a:r>
                    <a:endParaRPr lang="en-US" sz="1600" dirty="0"/>
                  </a:p>
                </p:txBody>
              </p:sp>
            </p:grpSp>
            <p:grpSp>
              <p:nvGrpSpPr>
                <p:cNvPr id="9" name="Group 8"/>
                <p:cNvGrpSpPr/>
                <p:nvPr/>
              </p:nvGrpSpPr>
              <p:grpSpPr>
                <a:xfrm>
                  <a:off x="2514600" y="2362200"/>
                  <a:ext cx="1066800" cy="1028746"/>
                  <a:chOff x="1447800" y="2362200"/>
                  <a:chExt cx="1066800" cy="1028746"/>
                </a:xfrm>
              </p:grpSpPr>
              <p:sp>
                <p:nvSpPr>
                  <p:cNvPr id="10" name="Rectangle 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p:cNvSpPr txBox="1"/>
                  <p:nvPr/>
                </p:nvSpPr>
                <p:spPr>
                  <a:xfrm>
                    <a:off x="1638300" y="2534334"/>
                    <a:ext cx="685800" cy="856612"/>
                  </a:xfrm>
                  <a:prstGeom prst="rect">
                    <a:avLst/>
                  </a:prstGeom>
                  <a:noFill/>
                </p:spPr>
                <p:txBody>
                  <a:bodyPr wrap="square" rtlCol="0">
                    <a:spAutoFit/>
                  </a:bodyPr>
                  <a:lstStyle/>
                  <a:p>
                    <a:r>
                      <a:rPr lang="en-US" sz="3200" dirty="0" smtClean="0"/>
                      <a:t>44</a:t>
                    </a:r>
                    <a:endParaRPr lang="en-US" sz="1600" dirty="0"/>
                  </a:p>
                </p:txBody>
              </p:sp>
            </p:grpSp>
          </p:grpSp>
          <p:grpSp>
            <p:nvGrpSpPr>
              <p:cNvPr id="13" name="Group 12"/>
              <p:cNvGrpSpPr/>
              <p:nvPr/>
            </p:nvGrpSpPr>
            <p:grpSpPr>
              <a:xfrm>
                <a:off x="3581400" y="2362200"/>
                <a:ext cx="1066800" cy="1028746"/>
                <a:chOff x="1447800" y="2362200"/>
                <a:chExt cx="1066800" cy="1028746"/>
              </a:xfrm>
            </p:grpSpPr>
            <p:sp>
              <p:nvSpPr>
                <p:cNvPr id="14" name="Rectangle 1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TextBox 14"/>
                <p:cNvSpPr txBox="1"/>
                <p:nvPr/>
              </p:nvSpPr>
              <p:spPr>
                <a:xfrm>
                  <a:off x="1638300" y="2534334"/>
                  <a:ext cx="685800" cy="856612"/>
                </a:xfrm>
                <a:prstGeom prst="rect">
                  <a:avLst/>
                </a:prstGeom>
                <a:noFill/>
              </p:spPr>
              <p:txBody>
                <a:bodyPr wrap="square" rtlCol="0">
                  <a:spAutoFit/>
                </a:bodyPr>
                <a:lstStyle/>
                <a:p>
                  <a:r>
                    <a:rPr lang="en-US" sz="3200" dirty="0" smtClean="0"/>
                    <a:t>28</a:t>
                  </a:r>
                  <a:endParaRPr lang="en-US" sz="1600" dirty="0"/>
                </a:p>
              </p:txBody>
            </p:sp>
          </p:grpSp>
        </p:grpSp>
        <p:grpSp>
          <p:nvGrpSpPr>
            <p:cNvPr id="17" name="Group 16"/>
            <p:cNvGrpSpPr/>
            <p:nvPr/>
          </p:nvGrpSpPr>
          <p:grpSpPr>
            <a:xfrm>
              <a:off x="4648200" y="2362200"/>
              <a:ext cx="3200400" cy="1028746"/>
              <a:chOff x="1447800" y="2362200"/>
              <a:chExt cx="3200400" cy="1028746"/>
            </a:xfrm>
          </p:grpSpPr>
          <p:grpSp>
            <p:nvGrpSpPr>
              <p:cNvPr id="18" name="Group 17"/>
              <p:cNvGrpSpPr/>
              <p:nvPr/>
            </p:nvGrpSpPr>
            <p:grpSpPr>
              <a:xfrm>
                <a:off x="1447800" y="2362200"/>
                <a:ext cx="2133600" cy="1028746"/>
                <a:chOff x="1447800" y="2362200"/>
                <a:chExt cx="2133600" cy="1028746"/>
              </a:xfrm>
            </p:grpSpPr>
            <p:grpSp>
              <p:nvGrpSpPr>
                <p:cNvPr id="22" name="Group 21"/>
                <p:cNvGrpSpPr/>
                <p:nvPr/>
              </p:nvGrpSpPr>
              <p:grpSpPr>
                <a:xfrm>
                  <a:off x="1447800" y="2362200"/>
                  <a:ext cx="1066800" cy="1028746"/>
                  <a:chOff x="1447800" y="2362200"/>
                  <a:chExt cx="1066800" cy="1028746"/>
                </a:xfrm>
              </p:grpSpPr>
              <p:sp>
                <p:nvSpPr>
                  <p:cNvPr id="26" name="Rectangle 25"/>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TextBox 26"/>
                  <p:cNvSpPr txBox="1"/>
                  <p:nvPr/>
                </p:nvSpPr>
                <p:spPr>
                  <a:xfrm>
                    <a:off x="1638300" y="2534334"/>
                    <a:ext cx="685800" cy="856612"/>
                  </a:xfrm>
                  <a:prstGeom prst="rect">
                    <a:avLst/>
                  </a:prstGeom>
                  <a:noFill/>
                </p:spPr>
                <p:txBody>
                  <a:bodyPr wrap="square" rtlCol="0">
                    <a:spAutoFit/>
                  </a:bodyPr>
                  <a:lstStyle/>
                  <a:p>
                    <a:r>
                      <a:rPr lang="en-US" sz="3200" dirty="0" smtClean="0"/>
                      <a:t>80</a:t>
                    </a:r>
                    <a:endParaRPr lang="en-US" sz="1600" dirty="0"/>
                  </a:p>
                </p:txBody>
              </p:sp>
            </p:grpSp>
            <p:grpSp>
              <p:nvGrpSpPr>
                <p:cNvPr id="23" name="Group 22"/>
                <p:cNvGrpSpPr/>
                <p:nvPr/>
              </p:nvGrpSpPr>
              <p:grpSpPr>
                <a:xfrm>
                  <a:off x="2514600" y="2362200"/>
                  <a:ext cx="1066800" cy="1028746"/>
                  <a:chOff x="1447800" y="2362200"/>
                  <a:chExt cx="1066800" cy="1028746"/>
                </a:xfrm>
              </p:grpSpPr>
              <p:sp>
                <p:nvSpPr>
                  <p:cNvPr id="24" name="Rectangle 2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TextBox 24"/>
                  <p:cNvSpPr txBox="1"/>
                  <p:nvPr/>
                </p:nvSpPr>
                <p:spPr>
                  <a:xfrm>
                    <a:off x="1638300" y="2534334"/>
                    <a:ext cx="685800" cy="856612"/>
                  </a:xfrm>
                  <a:prstGeom prst="rect">
                    <a:avLst/>
                  </a:prstGeom>
                  <a:noFill/>
                </p:spPr>
                <p:txBody>
                  <a:bodyPr wrap="square" rtlCol="0">
                    <a:spAutoFit/>
                  </a:bodyPr>
                  <a:lstStyle/>
                  <a:p>
                    <a:r>
                      <a:rPr lang="en-US" sz="3200" dirty="0" smtClean="0"/>
                      <a:t>79</a:t>
                    </a:r>
                    <a:endParaRPr lang="en-US" sz="1600" dirty="0"/>
                  </a:p>
                </p:txBody>
              </p:sp>
            </p:grpSp>
          </p:grpSp>
          <p:grpSp>
            <p:nvGrpSpPr>
              <p:cNvPr id="19" name="Group 18"/>
              <p:cNvGrpSpPr/>
              <p:nvPr/>
            </p:nvGrpSpPr>
            <p:grpSpPr>
              <a:xfrm>
                <a:off x="3581400" y="2362200"/>
                <a:ext cx="1066800" cy="1028746"/>
                <a:chOff x="1447800" y="2362200"/>
                <a:chExt cx="1066800" cy="1028746"/>
              </a:xfrm>
            </p:grpSpPr>
            <p:sp>
              <p:nvSpPr>
                <p:cNvPr id="20" name="Rectangle 1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TextBox 20"/>
                <p:cNvSpPr txBox="1"/>
                <p:nvPr/>
              </p:nvSpPr>
              <p:spPr>
                <a:xfrm>
                  <a:off x="1638300" y="2534334"/>
                  <a:ext cx="685800" cy="856612"/>
                </a:xfrm>
                <a:prstGeom prst="rect">
                  <a:avLst/>
                </a:prstGeom>
                <a:noFill/>
              </p:spPr>
              <p:txBody>
                <a:bodyPr wrap="square" rtlCol="0">
                  <a:spAutoFit/>
                </a:bodyPr>
                <a:lstStyle/>
                <a:p>
                  <a:r>
                    <a:rPr lang="en-US" sz="3200" dirty="0"/>
                    <a:t>6</a:t>
                  </a:r>
                  <a:r>
                    <a:rPr lang="en-US" sz="3200" dirty="0" smtClean="0"/>
                    <a:t>2</a:t>
                  </a:r>
                  <a:endParaRPr lang="en-US" sz="1600" dirty="0"/>
                </a:p>
              </p:txBody>
            </p:sp>
          </p:grpSp>
        </p:grpSp>
        <p:grpSp>
          <p:nvGrpSpPr>
            <p:cNvPr id="28" name="Group 27"/>
            <p:cNvGrpSpPr/>
            <p:nvPr/>
          </p:nvGrpSpPr>
          <p:grpSpPr>
            <a:xfrm>
              <a:off x="7848600" y="2362200"/>
              <a:ext cx="3200400" cy="1028746"/>
              <a:chOff x="1447800" y="2362200"/>
              <a:chExt cx="3200400" cy="1028746"/>
            </a:xfrm>
          </p:grpSpPr>
          <p:grpSp>
            <p:nvGrpSpPr>
              <p:cNvPr id="29" name="Group 28"/>
              <p:cNvGrpSpPr/>
              <p:nvPr/>
            </p:nvGrpSpPr>
            <p:grpSpPr>
              <a:xfrm>
                <a:off x="1447800" y="2362200"/>
                <a:ext cx="2133600" cy="1028746"/>
                <a:chOff x="1447800" y="2362200"/>
                <a:chExt cx="2133600" cy="1028746"/>
              </a:xfrm>
            </p:grpSpPr>
            <p:grpSp>
              <p:nvGrpSpPr>
                <p:cNvPr id="33" name="Group 32"/>
                <p:cNvGrpSpPr/>
                <p:nvPr/>
              </p:nvGrpSpPr>
              <p:grpSpPr>
                <a:xfrm>
                  <a:off x="1447800" y="2362200"/>
                  <a:ext cx="1066800" cy="1028746"/>
                  <a:chOff x="1447800" y="2362200"/>
                  <a:chExt cx="1066800" cy="1028746"/>
                </a:xfrm>
              </p:grpSpPr>
              <p:sp>
                <p:nvSpPr>
                  <p:cNvPr id="37" name="Rectangle 36"/>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TextBox 37"/>
                  <p:cNvSpPr txBox="1"/>
                  <p:nvPr/>
                </p:nvSpPr>
                <p:spPr>
                  <a:xfrm>
                    <a:off x="1638300" y="2534334"/>
                    <a:ext cx="685800" cy="856612"/>
                  </a:xfrm>
                  <a:prstGeom prst="rect">
                    <a:avLst/>
                  </a:prstGeom>
                  <a:noFill/>
                </p:spPr>
                <p:txBody>
                  <a:bodyPr wrap="square" rtlCol="0">
                    <a:spAutoFit/>
                  </a:bodyPr>
                  <a:lstStyle/>
                  <a:p>
                    <a:r>
                      <a:rPr lang="en-US" sz="3200" dirty="0" smtClean="0"/>
                      <a:t> 7</a:t>
                    </a:r>
                    <a:endParaRPr lang="en-US" sz="1600" dirty="0"/>
                  </a:p>
                </p:txBody>
              </p:sp>
            </p:grpSp>
            <p:grpSp>
              <p:nvGrpSpPr>
                <p:cNvPr id="34" name="Group 33"/>
                <p:cNvGrpSpPr/>
                <p:nvPr/>
              </p:nvGrpSpPr>
              <p:grpSpPr>
                <a:xfrm>
                  <a:off x="2514600" y="2362200"/>
                  <a:ext cx="1066800" cy="1028746"/>
                  <a:chOff x="1447800" y="2362200"/>
                  <a:chExt cx="1066800" cy="1028746"/>
                </a:xfrm>
              </p:grpSpPr>
              <p:sp>
                <p:nvSpPr>
                  <p:cNvPr id="35" name="Rectangle 34"/>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TextBox 35"/>
                  <p:cNvSpPr txBox="1"/>
                  <p:nvPr/>
                </p:nvSpPr>
                <p:spPr>
                  <a:xfrm>
                    <a:off x="1638300" y="2534334"/>
                    <a:ext cx="685800" cy="856612"/>
                  </a:xfrm>
                  <a:prstGeom prst="rect">
                    <a:avLst/>
                  </a:prstGeom>
                  <a:noFill/>
                </p:spPr>
                <p:txBody>
                  <a:bodyPr wrap="square" rtlCol="0">
                    <a:spAutoFit/>
                  </a:bodyPr>
                  <a:lstStyle/>
                  <a:p>
                    <a:r>
                      <a:rPr lang="en-US" sz="3200" dirty="0" smtClean="0"/>
                      <a:t>33</a:t>
                    </a:r>
                    <a:endParaRPr lang="en-US" sz="1600" dirty="0"/>
                  </a:p>
                </p:txBody>
              </p:sp>
            </p:grpSp>
          </p:grpSp>
          <p:grpSp>
            <p:nvGrpSpPr>
              <p:cNvPr id="30" name="Group 29"/>
              <p:cNvGrpSpPr/>
              <p:nvPr/>
            </p:nvGrpSpPr>
            <p:grpSpPr>
              <a:xfrm>
                <a:off x="3581400" y="2362200"/>
                <a:ext cx="1066800" cy="1028746"/>
                <a:chOff x="1447800" y="2362200"/>
                <a:chExt cx="1066800" cy="1028746"/>
              </a:xfrm>
            </p:grpSpPr>
            <p:sp>
              <p:nvSpPr>
                <p:cNvPr id="31" name="Rectangle 30"/>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TextBox 31"/>
                <p:cNvSpPr txBox="1"/>
                <p:nvPr/>
              </p:nvSpPr>
              <p:spPr>
                <a:xfrm>
                  <a:off x="1638300" y="2534334"/>
                  <a:ext cx="685800" cy="856612"/>
                </a:xfrm>
                <a:prstGeom prst="rect">
                  <a:avLst/>
                </a:prstGeom>
                <a:noFill/>
              </p:spPr>
              <p:txBody>
                <a:bodyPr wrap="square" rtlCol="0">
                  <a:spAutoFit/>
                </a:bodyPr>
                <a:lstStyle/>
                <a:p>
                  <a:r>
                    <a:rPr lang="en-US" sz="3200" dirty="0" smtClean="0"/>
                    <a:t>85</a:t>
                  </a:r>
                  <a:endParaRPr lang="en-US" sz="1600" dirty="0"/>
                </a:p>
              </p:txBody>
            </p:sp>
          </p:grpSp>
        </p:grpSp>
      </p:grpSp>
      <p:grpSp>
        <p:nvGrpSpPr>
          <p:cNvPr id="49" name="Group 48"/>
          <p:cNvGrpSpPr/>
          <p:nvPr/>
        </p:nvGrpSpPr>
        <p:grpSpPr>
          <a:xfrm>
            <a:off x="457200" y="4572000"/>
            <a:ext cx="8124345" cy="413266"/>
            <a:chOff x="486255" y="4996934"/>
            <a:chExt cx="8124345" cy="413266"/>
          </a:xfrm>
        </p:grpSpPr>
        <p:sp>
          <p:nvSpPr>
            <p:cNvPr id="40" name="TextBox 39"/>
            <p:cNvSpPr txBox="1"/>
            <p:nvPr/>
          </p:nvSpPr>
          <p:spPr>
            <a:xfrm>
              <a:off x="486255" y="4996934"/>
              <a:ext cx="442750" cy="369332"/>
            </a:xfrm>
            <a:prstGeom prst="rect">
              <a:avLst/>
            </a:prstGeom>
            <a:noFill/>
          </p:spPr>
          <p:txBody>
            <a:bodyPr wrap="none" rtlCol="0">
              <a:spAutoFit/>
            </a:bodyPr>
            <a:lstStyle/>
            <a:p>
              <a:r>
                <a:rPr lang="en-US" dirty="0" smtClean="0"/>
                <a:t>[0]</a:t>
              </a:r>
              <a:endParaRPr lang="en-US" dirty="0"/>
            </a:p>
          </p:txBody>
        </p:sp>
        <p:sp>
          <p:nvSpPr>
            <p:cNvPr id="41" name="TextBox 40"/>
            <p:cNvSpPr txBox="1"/>
            <p:nvPr/>
          </p:nvSpPr>
          <p:spPr>
            <a:xfrm>
              <a:off x="1462250" y="5040868"/>
              <a:ext cx="442750" cy="369332"/>
            </a:xfrm>
            <a:prstGeom prst="rect">
              <a:avLst/>
            </a:prstGeom>
            <a:noFill/>
          </p:spPr>
          <p:txBody>
            <a:bodyPr wrap="none" rtlCol="0">
              <a:spAutoFit/>
            </a:bodyPr>
            <a:lstStyle/>
            <a:p>
              <a:r>
                <a:rPr lang="en-US" dirty="0" smtClean="0"/>
                <a:t>[1]</a:t>
              </a:r>
              <a:endParaRPr lang="en-US" dirty="0"/>
            </a:p>
          </p:txBody>
        </p:sp>
        <p:sp>
          <p:nvSpPr>
            <p:cNvPr id="42" name="TextBox 41"/>
            <p:cNvSpPr txBox="1"/>
            <p:nvPr/>
          </p:nvSpPr>
          <p:spPr>
            <a:xfrm>
              <a:off x="2452850" y="5029200"/>
              <a:ext cx="442750" cy="369332"/>
            </a:xfrm>
            <a:prstGeom prst="rect">
              <a:avLst/>
            </a:prstGeom>
            <a:noFill/>
          </p:spPr>
          <p:txBody>
            <a:bodyPr wrap="none" rtlCol="0">
              <a:spAutoFit/>
            </a:bodyPr>
            <a:lstStyle/>
            <a:p>
              <a:r>
                <a:rPr lang="en-US" dirty="0" smtClean="0"/>
                <a:t>[2]</a:t>
              </a:r>
              <a:endParaRPr lang="en-US" dirty="0"/>
            </a:p>
          </p:txBody>
        </p:sp>
        <p:sp>
          <p:nvSpPr>
            <p:cNvPr id="43" name="TextBox 42"/>
            <p:cNvSpPr txBox="1"/>
            <p:nvPr/>
          </p:nvSpPr>
          <p:spPr>
            <a:xfrm>
              <a:off x="3443450" y="5029200"/>
              <a:ext cx="442750" cy="369332"/>
            </a:xfrm>
            <a:prstGeom prst="rect">
              <a:avLst/>
            </a:prstGeom>
            <a:noFill/>
          </p:spPr>
          <p:txBody>
            <a:bodyPr wrap="none" rtlCol="0">
              <a:spAutoFit/>
            </a:bodyPr>
            <a:lstStyle/>
            <a:p>
              <a:r>
                <a:rPr lang="en-US" dirty="0" smtClean="0"/>
                <a:t>[3]</a:t>
              </a:r>
              <a:endParaRPr lang="en-US" dirty="0"/>
            </a:p>
          </p:txBody>
        </p:sp>
        <p:sp>
          <p:nvSpPr>
            <p:cNvPr id="44" name="TextBox 43"/>
            <p:cNvSpPr txBox="1"/>
            <p:nvPr/>
          </p:nvSpPr>
          <p:spPr>
            <a:xfrm>
              <a:off x="4357850" y="5029200"/>
              <a:ext cx="442750" cy="369332"/>
            </a:xfrm>
            <a:prstGeom prst="rect">
              <a:avLst/>
            </a:prstGeom>
            <a:noFill/>
          </p:spPr>
          <p:txBody>
            <a:bodyPr wrap="none" rtlCol="0">
              <a:spAutoFit/>
            </a:bodyPr>
            <a:lstStyle/>
            <a:p>
              <a:r>
                <a:rPr lang="en-US" dirty="0" smtClean="0"/>
                <a:t>[4]</a:t>
              </a:r>
              <a:endParaRPr lang="en-US" dirty="0"/>
            </a:p>
          </p:txBody>
        </p:sp>
        <p:sp>
          <p:nvSpPr>
            <p:cNvPr id="45" name="TextBox 44"/>
            <p:cNvSpPr txBox="1"/>
            <p:nvPr/>
          </p:nvSpPr>
          <p:spPr>
            <a:xfrm>
              <a:off x="5348450" y="5029200"/>
              <a:ext cx="442750" cy="369332"/>
            </a:xfrm>
            <a:prstGeom prst="rect">
              <a:avLst/>
            </a:prstGeom>
            <a:noFill/>
          </p:spPr>
          <p:txBody>
            <a:bodyPr wrap="none" rtlCol="0">
              <a:spAutoFit/>
            </a:bodyPr>
            <a:lstStyle/>
            <a:p>
              <a:r>
                <a:rPr lang="en-US" dirty="0" smtClean="0"/>
                <a:t>[5]</a:t>
              </a:r>
              <a:endParaRPr lang="en-US" dirty="0"/>
            </a:p>
          </p:txBody>
        </p:sp>
        <p:sp>
          <p:nvSpPr>
            <p:cNvPr id="46" name="TextBox 45"/>
            <p:cNvSpPr txBox="1"/>
            <p:nvPr/>
          </p:nvSpPr>
          <p:spPr>
            <a:xfrm>
              <a:off x="6262850" y="5029200"/>
              <a:ext cx="442750" cy="369332"/>
            </a:xfrm>
            <a:prstGeom prst="rect">
              <a:avLst/>
            </a:prstGeom>
            <a:noFill/>
          </p:spPr>
          <p:txBody>
            <a:bodyPr wrap="none" rtlCol="0">
              <a:spAutoFit/>
            </a:bodyPr>
            <a:lstStyle/>
            <a:p>
              <a:r>
                <a:rPr lang="en-US" dirty="0" smtClean="0"/>
                <a:t>[6]</a:t>
              </a:r>
              <a:endParaRPr lang="en-US" dirty="0"/>
            </a:p>
          </p:txBody>
        </p:sp>
        <p:sp>
          <p:nvSpPr>
            <p:cNvPr id="47" name="TextBox 46"/>
            <p:cNvSpPr txBox="1"/>
            <p:nvPr/>
          </p:nvSpPr>
          <p:spPr>
            <a:xfrm>
              <a:off x="7177250" y="5029200"/>
              <a:ext cx="442750" cy="369332"/>
            </a:xfrm>
            <a:prstGeom prst="rect">
              <a:avLst/>
            </a:prstGeom>
            <a:noFill/>
          </p:spPr>
          <p:txBody>
            <a:bodyPr wrap="none" rtlCol="0">
              <a:spAutoFit/>
            </a:bodyPr>
            <a:lstStyle/>
            <a:p>
              <a:r>
                <a:rPr lang="en-US" dirty="0" smtClean="0"/>
                <a:t>[7]</a:t>
              </a:r>
              <a:endParaRPr lang="en-US" dirty="0"/>
            </a:p>
          </p:txBody>
        </p:sp>
        <p:sp>
          <p:nvSpPr>
            <p:cNvPr id="48" name="TextBox 47"/>
            <p:cNvSpPr txBox="1"/>
            <p:nvPr/>
          </p:nvSpPr>
          <p:spPr>
            <a:xfrm>
              <a:off x="8167850" y="5029200"/>
              <a:ext cx="442750" cy="369332"/>
            </a:xfrm>
            <a:prstGeom prst="rect">
              <a:avLst/>
            </a:prstGeom>
            <a:noFill/>
          </p:spPr>
          <p:txBody>
            <a:bodyPr wrap="none" rtlCol="0">
              <a:spAutoFit/>
            </a:bodyPr>
            <a:lstStyle/>
            <a:p>
              <a:r>
                <a:rPr lang="en-US" dirty="0" smtClean="0"/>
                <a:t>[8]</a:t>
              </a:r>
              <a:endParaRPr lang="en-US" dirty="0"/>
            </a:p>
          </p:txBody>
        </p:sp>
      </p:grpSp>
      <p:grpSp>
        <p:nvGrpSpPr>
          <p:cNvPr id="55" name="Group 54"/>
          <p:cNvGrpSpPr/>
          <p:nvPr/>
        </p:nvGrpSpPr>
        <p:grpSpPr>
          <a:xfrm>
            <a:off x="381000" y="1371599"/>
            <a:ext cx="461665" cy="2514601"/>
            <a:chOff x="484452" y="1219199"/>
            <a:chExt cx="461665" cy="2514601"/>
          </a:xfrm>
        </p:grpSpPr>
        <p:sp>
          <p:nvSpPr>
            <p:cNvPr id="50" name="TextBox 49"/>
            <p:cNvSpPr txBox="1"/>
            <p:nvPr/>
          </p:nvSpPr>
          <p:spPr>
            <a:xfrm rot="16200000">
              <a:off x="-266018" y="1969669"/>
              <a:ext cx="1962605" cy="461665"/>
            </a:xfrm>
            <a:prstGeom prst="rect">
              <a:avLst/>
            </a:prstGeom>
            <a:noFill/>
            <a:ln w="38100">
              <a:noFill/>
            </a:ln>
          </p:spPr>
          <p:txBody>
            <a:bodyPr wrap="square" rtlCol="0">
              <a:spAutoFit/>
            </a:bodyPr>
            <a:lstStyle/>
            <a:p>
              <a:r>
                <a:rPr lang="en-US" sz="2400" dirty="0"/>
                <a:t>p</a:t>
              </a:r>
              <a:r>
                <a:rPr lang="en-US" sz="2400" dirty="0" smtClean="0"/>
                <a:t>ivot </a:t>
              </a:r>
              <a:r>
                <a:rPr lang="en-US" sz="2400" dirty="0" err="1" smtClean="0"/>
                <a:t>val</a:t>
              </a:r>
              <a:r>
                <a:rPr lang="en-US" sz="2400" dirty="0" smtClean="0"/>
                <a:t>= 52</a:t>
              </a:r>
              <a:endParaRPr lang="en-US" sz="2400" dirty="0"/>
            </a:p>
          </p:txBody>
        </p:sp>
        <p:cxnSp>
          <p:nvCxnSpPr>
            <p:cNvPr id="52" name="Straight Arrow Connector 51"/>
            <p:cNvCxnSpPr>
              <a:stCxn id="50" idx="1"/>
            </p:cNvCxnSpPr>
            <p:nvPr/>
          </p:nvCxnSpPr>
          <p:spPr>
            <a:xfrm>
              <a:off x="715285" y="3181804"/>
              <a:ext cx="0" cy="5519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1367135" y="2352898"/>
            <a:ext cx="461665" cy="1533303"/>
            <a:chOff x="484452" y="2200497"/>
            <a:chExt cx="461665" cy="1533303"/>
          </a:xfrm>
        </p:grpSpPr>
        <p:sp>
          <p:nvSpPr>
            <p:cNvPr id="53" name="TextBox 52"/>
            <p:cNvSpPr txBox="1"/>
            <p:nvPr/>
          </p:nvSpPr>
          <p:spPr>
            <a:xfrm rot="16200000">
              <a:off x="224632" y="2460317"/>
              <a:ext cx="981306" cy="461665"/>
            </a:xfrm>
            <a:prstGeom prst="rect">
              <a:avLst/>
            </a:prstGeom>
            <a:noFill/>
            <a:ln w="38100">
              <a:noFill/>
            </a:ln>
          </p:spPr>
          <p:txBody>
            <a:bodyPr wrap="square" rtlCol="0">
              <a:spAutoFit/>
            </a:bodyPr>
            <a:lstStyle/>
            <a:p>
              <a:r>
                <a:rPr lang="en-US" sz="2400" dirty="0" smtClean="0"/>
                <a:t>left</a:t>
              </a:r>
              <a:endParaRPr lang="en-US" sz="2400" dirty="0"/>
            </a:p>
          </p:txBody>
        </p:sp>
        <p:cxnSp>
          <p:nvCxnSpPr>
            <p:cNvPr id="54" name="Straight Arrow Connector 53"/>
            <p:cNvCxnSpPr>
              <a:stCxn id="53" idx="1"/>
            </p:cNvCxnSpPr>
            <p:nvPr/>
          </p:nvCxnSpPr>
          <p:spPr>
            <a:xfrm>
              <a:off x="715286"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8153400" y="2352900"/>
            <a:ext cx="461665" cy="1533301"/>
            <a:chOff x="484452" y="2200499"/>
            <a:chExt cx="461665" cy="1533301"/>
          </a:xfrm>
        </p:grpSpPr>
        <p:sp>
          <p:nvSpPr>
            <p:cNvPr id="57" name="TextBox 56"/>
            <p:cNvSpPr txBox="1"/>
            <p:nvPr/>
          </p:nvSpPr>
          <p:spPr>
            <a:xfrm rot="16200000">
              <a:off x="224633" y="2460318"/>
              <a:ext cx="981304" cy="461665"/>
            </a:xfrm>
            <a:prstGeom prst="rect">
              <a:avLst/>
            </a:prstGeom>
            <a:noFill/>
            <a:ln w="38100">
              <a:noFill/>
            </a:ln>
          </p:spPr>
          <p:txBody>
            <a:bodyPr wrap="square" rtlCol="0">
              <a:spAutoFit/>
            </a:bodyPr>
            <a:lstStyle/>
            <a:p>
              <a:r>
                <a:rPr lang="en-US" sz="2400" dirty="0" smtClean="0"/>
                <a:t>right</a:t>
              </a:r>
              <a:endParaRPr lang="en-US" sz="2400" dirty="0"/>
            </a:p>
          </p:txBody>
        </p:sp>
        <p:cxnSp>
          <p:nvCxnSpPr>
            <p:cNvPr id="58" name="Straight Arrow Connector 57"/>
            <p:cNvCxnSpPr>
              <a:stCxn id="57" idx="1"/>
            </p:cNvCxnSpPr>
            <p:nvPr/>
          </p:nvCxnSpPr>
          <p:spPr>
            <a:xfrm>
              <a:off x="715286"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11272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848600" cy="731838"/>
          </a:xfrm>
        </p:spPr>
        <p:txBody>
          <a:bodyPr>
            <a:normAutofit/>
          </a:bodyPr>
          <a:lstStyle/>
          <a:p>
            <a:pPr algn="l"/>
            <a:r>
              <a:rPr lang="en-US" sz="3200" dirty="0" smtClean="0"/>
              <a:t>1. while A[right] &gt; </a:t>
            </a:r>
            <a:r>
              <a:rPr lang="en-US" sz="3200" dirty="0" err="1" smtClean="0"/>
              <a:t>pivotval</a:t>
            </a:r>
            <a:r>
              <a:rPr lang="en-US" sz="3200" dirty="0" smtClean="0"/>
              <a:t>   right--;</a:t>
            </a:r>
            <a:endParaRPr lang="en-US" sz="3200" dirty="0"/>
          </a:p>
        </p:txBody>
      </p:sp>
      <p:grpSp>
        <p:nvGrpSpPr>
          <p:cNvPr id="39" name="Group 38"/>
          <p:cNvGrpSpPr/>
          <p:nvPr/>
        </p:nvGrpSpPr>
        <p:grpSpPr>
          <a:xfrm>
            <a:off x="224820" y="3945916"/>
            <a:ext cx="8690580" cy="702284"/>
            <a:chOff x="1447800" y="2362200"/>
            <a:chExt cx="9601200" cy="1028746"/>
          </a:xfrm>
        </p:grpSpPr>
        <p:grpSp>
          <p:nvGrpSpPr>
            <p:cNvPr id="16" name="Group 15"/>
            <p:cNvGrpSpPr/>
            <p:nvPr/>
          </p:nvGrpSpPr>
          <p:grpSpPr>
            <a:xfrm>
              <a:off x="1447800" y="2362200"/>
              <a:ext cx="3200400" cy="1028746"/>
              <a:chOff x="1447800" y="2362200"/>
              <a:chExt cx="3200400" cy="1028746"/>
            </a:xfrm>
          </p:grpSpPr>
          <p:grpSp>
            <p:nvGrpSpPr>
              <p:cNvPr id="12" name="Group 11"/>
              <p:cNvGrpSpPr/>
              <p:nvPr/>
            </p:nvGrpSpPr>
            <p:grpSpPr>
              <a:xfrm>
                <a:off x="1447800" y="2362200"/>
                <a:ext cx="2133600" cy="1028746"/>
                <a:chOff x="1447800" y="2362200"/>
                <a:chExt cx="2133600" cy="1028746"/>
              </a:xfrm>
            </p:grpSpPr>
            <p:grpSp>
              <p:nvGrpSpPr>
                <p:cNvPr id="8" name="Group 7"/>
                <p:cNvGrpSpPr/>
                <p:nvPr/>
              </p:nvGrpSpPr>
              <p:grpSpPr>
                <a:xfrm>
                  <a:off x="1447800" y="2362200"/>
                  <a:ext cx="1066800" cy="990600"/>
                  <a:chOff x="1447800" y="2362200"/>
                  <a:chExt cx="1066800" cy="990600"/>
                </a:xfrm>
              </p:grpSpPr>
              <p:sp>
                <p:nvSpPr>
                  <p:cNvPr id="4" name="Rectangle 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TextBox 6"/>
                  <p:cNvSpPr txBox="1"/>
                  <p:nvPr/>
                </p:nvSpPr>
                <p:spPr>
                  <a:xfrm>
                    <a:off x="1638300" y="2534334"/>
                    <a:ext cx="685800" cy="707761"/>
                  </a:xfrm>
                  <a:prstGeom prst="rect">
                    <a:avLst/>
                  </a:prstGeom>
                  <a:noFill/>
                </p:spPr>
                <p:txBody>
                  <a:bodyPr wrap="square" rtlCol="0">
                    <a:spAutoFit/>
                  </a:bodyPr>
                  <a:lstStyle/>
                  <a:p>
                    <a:r>
                      <a:rPr lang="en-US" sz="3200" dirty="0" smtClean="0"/>
                      <a:t>52</a:t>
                    </a:r>
                    <a:endParaRPr lang="en-US" sz="1600" dirty="0"/>
                  </a:p>
                </p:txBody>
              </p:sp>
            </p:grpSp>
            <p:grpSp>
              <p:nvGrpSpPr>
                <p:cNvPr id="9" name="Group 8"/>
                <p:cNvGrpSpPr/>
                <p:nvPr/>
              </p:nvGrpSpPr>
              <p:grpSpPr>
                <a:xfrm>
                  <a:off x="2514600" y="2362200"/>
                  <a:ext cx="1066800" cy="1028746"/>
                  <a:chOff x="1447800" y="2362200"/>
                  <a:chExt cx="1066800" cy="1028746"/>
                </a:xfrm>
              </p:grpSpPr>
              <p:sp>
                <p:nvSpPr>
                  <p:cNvPr id="10" name="Rectangle 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p:cNvSpPr txBox="1"/>
                  <p:nvPr/>
                </p:nvSpPr>
                <p:spPr>
                  <a:xfrm>
                    <a:off x="1638300" y="2534334"/>
                    <a:ext cx="685800" cy="856612"/>
                  </a:xfrm>
                  <a:prstGeom prst="rect">
                    <a:avLst/>
                  </a:prstGeom>
                  <a:noFill/>
                </p:spPr>
                <p:txBody>
                  <a:bodyPr wrap="square" rtlCol="0">
                    <a:spAutoFit/>
                  </a:bodyPr>
                  <a:lstStyle/>
                  <a:p>
                    <a:r>
                      <a:rPr lang="en-US" sz="3200" dirty="0" smtClean="0"/>
                      <a:t>44</a:t>
                    </a:r>
                    <a:endParaRPr lang="en-US" sz="1600" dirty="0"/>
                  </a:p>
                </p:txBody>
              </p:sp>
            </p:grpSp>
          </p:grpSp>
          <p:grpSp>
            <p:nvGrpSpPr>
              <p:cNvPr id="13" name="Group 12"/>
              <p:cNvGrpSpPr/>
              <p:nvPr/>
            </p:nvGrpSpPr>
            <p:grpSpPr>
              <a:xfrm>
                <a:off x="3581400" y="2362200"/>
                <a:ext cx="1066800" cy="1028746"/>
                <a:chOff x="1447800" y="2362200"/>
                <a:chExt cx="1066800" cy="1028746"/>
              </a:xfrm>
            </p:grpSpPr>
            <p:sp>
              <p:nvSpPr>
                <p:cNvPr id="14" name="Rectangle 1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TextBox 14"/>
                <p:cNvSpPr txBox="1"/>
                <p:nvPr/>
              </p:nvSpPr>
              <p:spPr>
                <a:xfrm>
                  <a:off x="1638300" y="2534334"/>
                  <a:ext cx="685800" cy="856612"/>
                </a:xfrm>
                <a:prstGeom prst="rect">
                  <a:avLst/>
                </a:prstGeom>
                <a:noFill/>
              </p:spPr>
              <p:txBody>
                <a:bodyPr wrap="square" rtlCol="0">
                  <a:spAutoFit/>
                </a:bodyPr>
                <a:lstStyle/>
                <a:p>
                  <a:r>
                    <a:rPr lang="en-US" sz="3200" dirty="0" smtClean="0"/>
                    <a:t>28</a:t>
                  </a:r>
                  <a:endParaRPr lang="en-US" sz="1600" dirty="0"/>
                </a:p>
              </p:txBody>
            </p:sp>
          </p:grpSp>
        </p:grpSp>
        <p:grpSp>
          <p:nvGrpSpPr>
            <p:cNvPr id="17" name="Group 16"/>
            <p:cNvGrpSpPr/>
            <p:nvPr/>
          </p:nvGrpSpPr>
          <p:grpSpPr>
            <a:xfrm>
              <a:off x="4648200" y="2362200"/>
              <a:ext cx="3200400" cy="1028746"/>
              <a:chOff x="1447800" y="2362200"/>
              <a:chExt cx="3200400" cy="1028746"/>
            </a:xfrm>
          </p:grpSpPr>
          <p:grpSp>
            <p:nvGrpSpPr>
              <p:cNvPr id="18" name="Group 17"/>
              <p:cNvGrpSpPr/>
              <p:nvPr/>
            </p:nvGrpSpPr>
            <p:grpSpPr>
              <a:xfrm>
                <a:off x="1447800" y="2362200"/>
                <a:ext cx="2133600" cy="1028746"/>
                <a:chOff x="1447800" y="2362200"/>
                <a:chExt cx="2133600" cy="1028746"/>
              </a:xfrm>
            </p:grpSpPr>
            <p:grpSp>
              <p:nvGrpSpPr>
                <p:cNvPr id="22" name="Group 21"/>
                <p:cNvGrpSpPr/>
                <p:nvPr/>
              </p:nvGrpSpPr>
              <p:grpSpPr>
                <a:xfrm>
                  <a:off x="1447800" y="2362200"/>
                  <a:ext cx="1066800" cy="1028746"/>
                  <a:chOff x="1447800" y="2362200"/>
                  <a:chExt cx="1066800" cy="1028746"/>
                </a:xfrm>
              </p:grpSpPr>
              <p:sp>
                <p:nvSpPr>
                  <p:cNvPr id="26" name="Rectangle 25"/>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TextBox 26"/>
                  <p:cNvSpPr txBox="1"/>
                  <p:nvPr/>
                </p:nvSpPr>
                <p:spPr>
                  <a:xfrm>
                    <a:off x="1638300" y="2534334"/>
                    <a:ext cx="685800" cy="856612"/>
                  </a:xfrm>
                  <a:prstGeom prst="rect">
                    <a:avLst/>
                  </a:prstGeom>
                  <a:noFill/>
                </p:spPr>
                <p:txBody>
                  <a:bodyPr wrap="square" rtlCol="0">
                    <a:spAutoFit/>
                  </a:bodyPr>
                  <a:lstStyle/>
                  <a:p>
                    <a:r>
                      <a:rPr lang="en-US" sz="3200" dirty="0" smtClean="0"/>
                      <a:t>80</a:t>
                    </a:r>
                    <a:endParaRPr lang="en-US" sz="1600" dirty="0"/>
                  </a:p>
                </p:txBody>
              </p:sp>
            </p:grpSp>
            <p:grpSp>
              <p:nvGrpSpPr>
                <p:cNvPr id="23" name="Group 22"/>
                <p:cNvGrpSpPr/>
                <p:nvPr/>
              </p:nvGrpSpPr>
              <p:grpSpPr>
                <a:xfrm>
                  <a:off x="2514600" y="2362200"/>
                  <a:ext cx="1066800" cy="1028746"/>
                  <a:chOff x="1447800" y="2362200"/>
                  <a:chExt cx="1066800" cy="1028746"/>
                </a:xfrm>
              </p:grpSpPr>
              <p:sp>
                <p:nvSpPr>
                  <p:cNvPr id="24" name="Rectangle 2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TextBox 24"/>
                  <p:cNvSpPr txBox="1"/>
                  <p:nvPr/>
                </p:nvSpPr>
                <p:spPr>
                  <a:xfrm>
                    <a:off x="1638300" y="2534334"/>
                    <a:ext cx="685800" cy="856612"/>
                  </a:xfrm>
                  <a:prstGeom prst="rect">
                    <a:avLst/>
                  </a:prstGeom>
                  <a:noFill/>
                </p:spPr>
                <p:txBody>
                  <a:bodyPr wrap="square" rtlCol="0">
                    <a:spAutoFit/>
                  </a:bodyPr>
                  <a:lstStyle/>
                  <a:p>
                    <a:r>
                      <a:rPr lang="en-US" sz="3200" dirty="0" smtClean="0"/>
                      <a:t>79</a:t>
                    </a:r>
                    <a:endParaRPr lang="en-US" sz="1600" dirty="0"/>
                  </a:p>
                </p:txBody>
              </p:sp>
            </p:grpSp>
          </p:grpSp>
          <p:grpSp>
            <p:nvGrpSpPr>
              <p:cNvPr id="19" name="Group 18"/>
              <p:cNvGrpSpPr/>
              <p:nvPr/>
            </p:nvGrpSpPr>
            <p:grpSpPr>
              <a:xfrm>
                <a:off x="3581400" y="2362200"/>
                <a:ext cx="1066800" cy="1028746"/>
                <a:chOff x="1447800" y="2362200"/>
                <a:chExt cx="1066800" cy="1028746"/>
              </a:xfrm>
            </p:grpSpPr>
            <p:sp>
              <p:nvSpPr>
                <p:cNvPr id="20" name="Rectangle 1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TextBox 20"/>
                <p:cNvSpPr txBox="1"/>
                <p:nvPr/>
              </p:nvSpPr>
              <p:spPr>
                <a:xfrm>
                  <a:off x="1638300" y="2534334"/>
                  <a:ext cx="685800" cy="856612"/>
                </a:xfrm>
                <a:prstGeom prst="rect">
                  <a:avLst/>
                </a:prstGeom>
                <a:noFill/>
              </p:spPr>
              <p:txBody>
                <a:bodyPr wrap="square" rtlCol="0">
                  <a:spAutoFit/>
                </a:bodyPr>
                <a:lstStyle/>
                <a:p>
                  <a:r>
                    <a:rPr lang="en-US" sz="3200" dirty="0"/>
                    <a:t>6</a:t>
                  </a:r>
                  <a:r>
                    <a:rPr lang="en-US" sz="3200" dirty="0" smtClean="0"/>
                    <a:t>2</a:t>
                  </a:r>
                  <a:endParaRPr lang="en-US" sz="1600" dirty="0"/>
                </a:p>
              </p:txBody>
            </p:sp>
          </p:grpSp>
        </p:grpSp>
        <p:grpSp>
          <p:nvGrpSpPr>
            <p:cNvPr id="28" name="Group 27"/>
            <p:cNvGrpSpPr/>
            <p:nvPr/>
          </p:nvGrpSpPr>
          <p:grpSpPr>
            <a:xfrm>
              <a:off x="7848600" y="2362200"/>
              <a:ext cx="3200400" cy="1028746"/>
              <a:chOff x="1447800" y="2362200"/>
              <a:chExt cx="3200400" cy="1028746"/>
            </a:xfrm>
          </p:grpSpPr>
          <p:grpSp>
            <p:nvGrpSpPr>
              <p:cNvPr id="29" name="Group 28"/>
              <p:cNvGrpSpPr/>
              <p:nvPr/>
            </p:nvGrpSpPr>
            <p:grpSpPr>
              <a:xfrm>
                <a:off x="1447800" y="2362200"/>
                <a:ext cx="2133600" cy="1028746"/>
                <a:chOff x="1447800" y="2362200"/>
                <a:chExt cx="2133600" cy="1028746"/>
              </a:xfrm>
            </p:grpSpPr>
            <p:grpSp>
              <p:nvGrpSpPr>
                <p:cNvPr id="33" name="Group 32"/>
                <p:cNvGrpSpPr/>
                <p:nvPr/>
              </p:nvGrpSpPr>
              <p:grpSpPr>
                <a:xfrm>
                  <a:off x="1447800" y="2362200"/>
                  <a:ext cx="1066800" cy="1028746"/>
                  <a:chOff x="1447800" y="2362200"/>
                  <a:chExt cx="1066800" cy="1028746"/>
                </a:xfrm>
              </p:grpSpPr>
              <p:sp>
                <p:nvSpPr>
                  <p:cNvPr id="37" name="Rectangle 36"/>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TextBox 37"/>
                  <p:cNvSpPr txBox="1"/>
                  <p:nvPr/>
                </p:nvSpPr>
                <p:spPr>
                  <a:xfrm>
                    <a:off x="1638300" y="2534334"/>
                    <a:ext cx="685800" cy="856612"/>
                  </a:xfrm>
                  <a:prstGeom prst="rect">
                    <a:avLst/>
                  </a:prstGeom>
                  <a:noFill/>
                </p:spPr>
                <p:txBody>
                  <a:bodyPr wrap="square" rtlCol="0">
                    <a:spAutoFit/>
                  </a:bodyPr>
                  <a:lstStyle/>
                  <a:p>
                    <a:r>
                      <a:rPr lang="en-US" sz="3200" dirty="0" smtClean="0"/>
                      <a:t> 7</a:t>
                    </a:r>
                    <a:endParaRPr lang="en-US" sz="1600" dirty="0"/>
                  </a:p>
                </p:txBody>
              </p:sp>
            </p:grpSp>
            <p:grpSp>
              <p:nvGrpSpPr>
                <p:cNvPr id="34" name="Group 33"/>
                <p:cNvGrpSpPr/>
                <p:nvPr/>
              </p:nvGrpSpPr>
              <p:grpSpPr>
                <a:xfrm>
                  <a:off x="2514600" y="2362200"/>
                  <a:ext cx="1066800" cy="1028746"/>
                  <a:chOff x="1447800" y="2362200"/>
                  <a:chExt cx="1066800" cy="1028746"/>
                </a:xfrm>
              </p:grpSpPr>
              <p:sp>
                <p:nvSpPr>
                  <p:cNvPr id="35" name="Rectangle 34"/>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TextBox 35"/>
                  <p:cNvSpPr txBox="1"/>
                  <p:nvPr/>
                </p:nvSpPr>
                <p:spPr>
                  <a:xfrm>
                    <a:off x="1638300" y="2534334"/>
                    <a:ext cx="685800" cy="856612"/>
                  </a:xfrm>
                  <a:prstGeom prst="rect">
                    <a:avLst/>
                  </a:prstGeom>
                  <a:noFill/>
                </p:spPr>
                <p:txBody>
                  <a:bodyPr wrap="square" rtlCol="0">
                    <a:spAutoFit/>
                  </a:bodyPr>
                  <a:lstStyle/>
                  <a:p>
                    <a:r>
                      <a:rPr lang="en-US" sz="3200" dirty="0" smtClean="0"/>
                      <a:t>33</a:t>
                    </a:r>
                    <a:endParaRPr lang="en-US" sz="1600" dirty="0"/>
                  </a:p>
                </p:txBody>
              </p:sp>
            </p:grpSp>
          </p:grpSp>
          <p:grpSp>
            <p:nvGrpSpPr>
              <p:cNvPr id="30" name="Group 29"/>
              <p:cNvGrpSpPr/>
              <p:nvPr/>
            </p:nvGrpSpPr>
            <p:grpSpPr>
              <a:xfrm>
                <a:off x="3581400" y="2362200"/>
                <a:ext cx="1066800" cy="1028746"/>
                <a:chOff x="1447800" y="2362200"/>
                <a:chExt cx="1066800" cy="1028746"/>
              </a:xfrm>
            </p:grpSpPr>
            <p:sp>
              <p:nvSpPr>
                <p:cNvPr id="31" name="Rectangle 30"/>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TextBox 31"/>
                <p:cNvSpPr txBox="1"/>
                <p:nvPr/>
              </p:nvSpPr>
              <p:spPr>
                <a:xfrm>
                  <a:off x="1638300" y="2534334"/>
                  <a:ext cx="685800" cy="856612"/>
                </a:xfrm>
                <a:prstGeom prst="rect">
                  <a:avLst/>
                </a:prstGeom>
                <a:noFill/>
              </p:spPr>
              <p:txBody>
                <a:bodyPr wrap="square" rtlCol="0">
                  <a:spAutoFit/>
                </a:bodyPr>
                <a:lstStyle/>
                <a:p>
                  <a:r>
                    <a:rPr lang="en-US" sz="3200" dirty="0" smtClean="0"/>
                    <a:t>85</a:t>
                  </a:r>
                  <a:endParaRPr lang="en-US" sz="1600" dirty="0"/>
                </a:p>
              </p:txBody>
            </p:sp>
          </p:grpSp>
        </p:grpSp>
      </p:grpSp>
      <p:grpSp>
        <p:nvGrpSpPr>
          <p:cNvPr id="49" name="Group 48"/>
          <p:cNvGrpSpPr/>
          <p:nvPr/>
        </p:nvGrpSpPr>
        <p:grpSpPr>
          <a:xfrm>
            <a:off x="457200" y="4572000"/>
            <a:ext cx="8124345" cy="413266"/>
            <a:chOff x="486255" y="4996934"/>
            <a:chExt cx="8124345" cy="413266"/>
          </a:xfrm>
        </p:grpSpPr>
        <p:sp>
          <p:nvSpPr>
            <p:cNvPr id="40" name="TextBox 39"/>
            <p:cNvSpPr txBox="1"/>
            <p:nvPr/>
          </p:nvSpPr>
          <p:spPr>
            <a:xfrm>
              <a:off x="486255" y="4996934"/>
              <a:ext cx="442750" cy="369332"/>
            </a:xfrm>
            <a:prstGeom prst="rect">
              <a:avLst/>
            </a:prstGeom>
            <a:noFill/>
          </p:spPr>
          <p:txBody>
            <a:bodyPr wrap="none" rtlCol="0">
              <a:spAutoFit/>
            </a:bodyPr>
            <a:lstStyle/>
            <a:p>
              <a:r>
                <a:rPr lang="en-US" dirty="0" smtClean="0"/>
                <a:t>[0]</a:t>
              </a:r>
              <a:endParaRPr lang="en-US" dirty="0"/>
            </a:p>
          </p:txBody>
        </p:sp>
        <p:sp>
          <p:nvSpPr>
            <p:cNvPr id="41" name="TextBox 40"/>
            <p:cNvSpPr txBox="1"/>
            <p:nvPr/>
          </p:nvSpPr>
          <p:spPr>
            <a:xfrm>
              <a:off x="1462250" y="5040868"/>
              <a:ext cx="442750" cy="369332"/>
            </a:xfrm>
            <a:prstGeom prst="rect">
              <a:avLst/>
            </a:prstGeom>
            <a:noFill/>
          </p:spPr>
          <p:txBody>
            <a:bodyPr wrap="none" rtlCol="0">
              <a:spAutoFit/>
            </a:bodyPr>
            <a:lstStyle/>
            <a:p>
              <a:r>
                <a:rPr lang="en-US" dirty="0" smtClean="0"/>
                <a:t>[1]</a:t>
              </a:r>
              <a:endParaRPr lang="en-US" dirty="0"/>
            </a:p>
          </p:txBody>
        </p:sp>
        <p:sp>
          <p:nvSpPr>
            <p:cNvPr id="42" name="TextBox 41"/>
            <p:cNvSpPr txBox="1"/>
            <p:nvPr/>
          </p:nvSpPr>
          <p:spPr>
            <a:xfrm>
              <a:off x="2452850" y="5029200"/>
              <a:ext cx="442750" cy="369332"/>
            </a:xfrm>
            <a:prstGeom prst="rect">
              <a:avLst/>
            </a:prstGeom>
            <a:noFill/>
          </p:spPr>
          <p:txBody>
            <a:bodyPr wrap="none" rtlCol="0">
              <a:spAutoFit/>
            </a:bodyPr>
            <a:lstStyle/>
            <a:p>
              <a:r>
                <a:rPr lang="en-US" dirty="0" smtClean="0"/>
                <a:t>[2]</a:t>
              </a:r>
              <a:endParaRPr lang="en-US" dirty="0"/>
            </a:p>
          </p:txBody>
        </p:sp>
        <p:sp>
          <p:nvSpPr>
            <p:cNvPr id="43" name="TextBox 42"/>
            <p:cNvSpPr txBox="1"/>
            <p:nvPr/>
          </p:nvSpPr>
          <p:spPr>
            <a:xfrm>
              <a:off x="3443450" y="5029200"/>
              <a:ext cx="442750" cy="369332"/>
            </a:xfrm>
            <a:prstGeom prst="rect">
              <a:avLst/>
            </a:prstGeom>
            <a:noFill/>
          </p:spPr>
          <p:txBody>
            <a:bodyPr wrap="none" rtlCol="0">
              <a:spAutoFit/>
            </a:bodyPr>
            <a:lstStyle/>
            <a:p>
              <a:r>
                <a:rPr lang="en-US" dirty="0" smtClean="0"/>
                <a:t>[3]</a:t>
              </a:r>
              <a:endParaRPr lang="en-US" dirty="0"/>
            </a:p>
          </p:txBody>
        </p:sp>
        <p:sp>
          <p:nvSpPr>
            <p:cNvPr id="44" name="TextBox 43"/>
            <p:cNvSpPr txBox="1"/>
            <p:nvPr/>
          </p:nvSpPr>
          <p:spPr>
            <a:xfrm>
              <a:off x="4357850" y="5029200"/>
              <a:ext cx="442750" cy="369332"/>
            </a:xfrm>
            <a:prstGeom prst="rect">
              <a:avLst/>
            </a:prstGeom>
            <a:noFill/>
          </p:spPr>
          <p:txBody>
            <a:bodyPr wrap="none" rtlCol="0">
              <a:spAutoFit/>
            </a:bodyPr>
            <a:lstStyle/>
            <a:p>
              <a:r>
                <a:rPr lang="en-US" dirty="0" smtClean="0"/>
                <a:t>[4]</a:t>
              </a:r>
              <a:endParaRPr lang="en-US" dirty="0"/>
            </a:p>
          </p:txBody>
        </p:sp>
        <p:sp>
          <p:nvSpPr>
            <p:cNvPr id="45" name="TextBox 44"/>
            <p:cNvSpPr txBox="1"/>
            <p:nvPr/>
          </p:nvSpPr>
          <p:spPr>
            <a:xfrm>
              <a:off x="5348450" y="5029200"/>
              <a:ext cx="442750" cy="369332"/>
            </a:xfrm>
            <a:prstGeom prst="rect">
              <a:avLst/>
            </a:prstGeom>
            <a:noFill/>
          </p:spPr>
          <p:txBody>
            <a:bodyPr wrap="none" rtlCol="0">
              <a:spAutoFit/>
            </a:bodyPr>
            <a:lstStyle/>
            <a:p>
              <a:r>
                <a:rPr lang="en-US" dirty="0" smtClean="0"/>
                <a:t>[5]</a:t>
              </a:r>
              <a:endParaRPr lang="en-US" dirty="0"/>
            </a:p>
          </p:txBody>
        </p:sp>
        <p:sp>
          <p:nvSpPr>
            <p:cNvPr id="46" name="TextBox 45"/>
            <p:cNvSpPr txBox="1"/>
            <p:nvPr/>
          </p:nvSpPr>
          <p:spPr>
            <a:xfrm>
              <a:off x="6262850" y="5029200"/>
              <a:ext cx="442750" cy="369332"/>
            </a:xfrm>
            <a:prstGeom prst="rect">
              <a:avLst/>
            </a:prstGeom>
            <a:noFill/>
          </p:spPr>
          <p:txBody>
            <a:bodyPr wrap="none" rtlCol="0">
              <a:spAutoFit/>
            </a:bodyPr>
            <a:lstStyle/>
            <a:p>
              <a:r>
                <a:rPr lang="en-US" dirty="0" smtClean="0"/>
                <a:t>[6]</a:t>
              </a:r>
              <a:endParaRPr lang="en-US" dirty="0"/>
            </a:p>
          </p:txBody>
        </p:sp>
        <p:sp>
          <p:nvSpPr>
            <p:cNvPr id="47" name="TextBox 46"/>
            <p:cNvSpPr txBox="1"/>
            <p:nvPr/>
          </p:nvSpPr>
          <p:spPr>
            <a:xfrm>
              <a:off x="7177250" y="5029200"/>
              <a:ext cx="442750" cy="369332"/>
            </a:xfrm>
            <a:prstGeom prst="rect">
              <a:avLst/>
            </a:prstGeom>
            <a:noFill/>
          </p:spPr>
          <p:txBody>
            <a:bodyPr wrap="none" rtlCol="0">
              <a:spAutoFit/>
            </a:bodyPr>
            <a:lstStyle/>
            <a:p>
              <a:r>
                <a:rPr lang="en-US" dirty="0" smtClean="0"/>
                <a:t>[7]</a:t>
              </a:r>
              <a:endParaRPr lang="en-US" dirty="0"/>
            </a:p>
          </p:txBody>
        </p:sp>
        <p:sp>
          <p:nvSpPr>
            <p:cNvPr id="48" name="TextBox 47"/>
            <p:cNvSpPr txBox="1"/>
            <p:nvPr/>
          </p:nvSpPr>
          <p:spPr>
            <a:xfrm>
              <a:off x="8167850" y="5029200"/>
              <a:ext cx="442750" cy="369332"/>
            </a:xfrm>
            <a:prstGeom prst="rect">
              <a:avLst/>
            </a:prstGeom>
            <a:noFill/>
          </p:spPr>
          <p:txBody>
            <a:bodyPr wrap="none" rtlCol="0">
              <a:spAutoFit/>
            </a:bodyPr>
            <a:lstStyle/>
            <a:p>
              <a:r>
                <a:rPr lang="en-US" dirty="0" smtClean="0"/>
                <a:t>[8]</a:t>
              </a:r>
              <a:endParaRPr lang="en-US" dirty="0"/>
            </a:p>
          </p:txBody>
        </p:sp>
      </p:grpSp>
      <p:grpSp>
        <p:nvGrpSpPr>
          <p:cNvPr id="55" name="Group 54"/>
          <p:cNvGrpSpPr/>
          <p:nvPr/>
        </p:nvGrpSpPr>
        <p:grpSpPr>
          <a:xfrm>
            <a:off x="381000" y="1371599"/>
            <a:ext cx="461665" cy="2514601"/>
            <a:chOff x="484452" y="1219199"/>
            <a:chExt cx="461665" cy="2514601"/>
          </a:xfrm>
        </p:grpSpPr>
        <p:sp>
          <p:nvSpPr>
            <p:cNvPr id="50" name="TextBox 49"/>
            <p:cNvSpPr txBox="1"/>
            <p:nvPr/>
          </p:nvSpPr>
          <p:spPr>
            <a:xfrm rot="16200000">
              <a:off x="-266018" y="1969669"/>
              <a:ext cx="1962605" cy="461665"/>
            </a:xfrm>
            <a:prstGeom prst="rect">
              <a:avLst/>
            </a:prstGeom>
            <a:noFill/>
            <a:ln w="38100">
              <a:noFill/>
            </a:ln>
          </p:spPr>
          <p:txBody>
            <a:bodyPr wrap="square" rtlCol="0">
              <a:spAutoFit/>
            </a:bodyPr>
            <a:lstStyle/>
            <a:p>
              <a:r>
                <a:rPr lang="en-US" sz="2400" dirty="0"/>
                <a:t>p</a:t>
              </a:r>
              <a:r>
                <a:rPr lang="en-US" sz="2400" dirty="0" smtClean="0"/>
                <a:t>ivot </a:t>
              </a:r>
              <a:r>
                <a:rPr lang="en-US" sz="2400" dirty="0" err="1" smtClean="0"/>
                <a:t>val</a:t>
              </a:r>
              <a:r>
                <a:rPr lang="en-US" sz="2400" dirty="0" smtClean="0"/>
                <a:t>= 52</a:t>
              </a:r>
              <a:endParaRPr lang="en-US" sz="2400" dirty="0"/>
            </a:p>
          </p:txBody>
        </p:sp>
        <p:cxnSp>
          <p:nvCxnSpPr>
            <p:cNvPr id="52" name="Straight Arrow Connector 51"/>
            <p:cNvCxnSpPr>
              <a:stCxn id="50" idx="1"/>
            </p:cNvCxnSpPr>
            <p:nvPr/>
          </p:nvCxnSpPr>
          <p:spPr>
            <a:xfrm>
              <a:off x="715285" y="3181804"/>
              <a:ext cx="0" cy="5519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1367135" y="2352898"/>
            <a:ext cx="461665" cy="1533303"/>
            <a:chOff x="484452" y="2200497"/>
            <a:chExt cx="461665" cy="1533303"/>
          </a:xfrm>
        </p:grpSpPr>
        <p:sp>
          <p:nvSpPr>
            <p:cNvPr id="53" name="TextBox 52"/>
            <p:cNvSpPr txBox="1"/>
            <p:nvPr/>
          </p:nvSpPr>
          <p:spPr>
            <a:xfrm rot="16200000">
              <a:off x="224632" y="2460317"/>
              <a:ext cx="981306" cy="461665"/>
            </a:xfrm>
            <a:prstGeom prst="rect">
              <a:avLst/>
            </a:prstGeom>
            <a:noFill/>
            <a:ln w="38100">
              <a:noFill/>
            </a:ln>
          </p:spPr>
          <p:txBody>
            <a:bodyPr wrap="square" rtlCol="0">
              <a:spAutoFit/>
            </a:bodyPr>
            <a:lstStyle/>
            <a:p>
              <a:r>
                <a:rPr lang="en-US" sz="2400" dirty="0" smtClean="0"/>
                <a:t>left</a:t>
              </a:r>
              <a:endParaRPr lang="en-US" sz="2400" dirty="0"/>
            </a:p>
          </p:txBody>
        </p:sp>
        <p:cxnSp>
          <p:nvCxnSpPr>
            <p:cNvPr id="54" name="Straight Arrow Connector 53"/>
            <p:cNvCxnSpPr>
              <a:stCxn id="53" idx="1"/>
            </p:cNvCxnSpPr>
            <p:nvPr/>
          </p:nvCxnSpPr>
          <p:spPr>
            <a:xfrm>
              <a:off x="715286"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7162800" y="2352900"/>
            <a:ext cx="461665" cy="1533301"/>
            <a:chOff x="484452" y="2200499"/>
            <a:chExt cx="461665" cy="1533301"/>
          </a:xfrm>
        </p:grpSpPr>
        <p:sp>
          <p:nvSpPr>
            <p:cNvPr id="57" name="TextBox 56"/>
            <p:cNvSpPr txBox="1"/>
            <p:nvPr/>
          </p:nvSpPr>
          <p:spPr>
            <a:xfrm rot="16200000">
              <a:off x="224633" y="2460318"/>
              <a:ext cx="981304" cy="461665"/>
            </a:xfrm>
            <a:prstGeom prst="rect">
              <a:avLst/>
            </a:prstGeom>
            <a:noFill/>
            <a:ln w="38100">
              <a:noFill/>
            </a:ln>
          </p:spPr>
          <p:txBody>
            <a:bodyPr wrap="square" rtlCol="0">
              <a:spAutoFit/>
            </a:bodyPr>
            <a:lstStyle/>
            <a:p>
              <a:r>
                <a:rPr lang="en-US" sz="2400" dirty="0" smtClean="0"/>
                <a:t>right</a:t>
              </a:r>
              <a:endParaRPr lang="en-US" sz="2400" dirty="0"/>
            </a:p>
          </p:txBody>
        </p:sp>
        <p:cxnSp>
          <p:nvCxnSpPr>
            <p:cNvPr id="58" name="Straight Arrow Connector 57"/>
            <p:cNvCxnSpPr>
              <a:stCxn id="57" idx="1"/>
            </p:cNvCxnSpPr>
            <p:nvPr/>
          </p:nvCxnSpPr>
          <p:spPr>
            <a:xfrm>
              <a:off x="715286"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9" name="Title 1"/>
          <p:cNvSpPr txBox="1">
            <a:spLocks/>
          </p:cNvSpPr>
          <p:nvPr/>
        </p:nvSpPr>
        <p:spPr>
          <a:xfrm>
            <a:off x="838200" y="1096962"/>
            <a:ext cx="7848600"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t>2</a:t>
            </a:r>
            <a:r>
              <a:rPr lang="en-US" sz="3200" dirty="0" smtClean="0"/>
              <a:t>. while A[left] &lt;= </a:t>
            </a:r>
            <a:r>
              <a:rPr lang="en-US" sz="3200" dirty="0" err="1" smtClean="0"/>
              <a:t>pivotval</a:t>
            </a:r>
            <a:r>
              <a:rPr lang="en-US" sz="3200" dirty="0" smtClean="0"/>
              <a:t>   left++;</a:t>
            </a:r>
            <a:endParaRPr lang="en-US" sz="3200" dirty="0"/>
          </a:p>
        </p:txBody>
      </p:sp>
    </p:spTree>
    <p:extLst>
      <p:ext uri="{BB962C8B-B14F-4D97-AF65-F5344CB8AC3E}">
        <p14:creationId xmlns:p14="http://schemas.microsoft.com/office/powerpoint/2010/main" val="2483649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all Anagrams of a given word</a:t>
            </a:r>
            <a:endParaRPr lang="en-US" dirty="0"/>
          </a:p>
        </p:txBody>
      </p:sp>
      <p:grpSp>
        <p:nvGrpSpPr>
          <p:cNvPr id="16" name="Group 15"/>
          <p:cNvGrpSpPr/>
          <p:nvPr/>
        </p:nvGrpSpPr>
        <p:grpSpPr>
          <a:xfrm>
            <a:off x="1800225" y="2330450"/>
            <a:ext cx="5910263" cy="3470275"/>
            <a:chOff x="1800225" y="2330450"/>
            <a:chExt cx="5910263" cy="3470275"/>
          </a:xfrm>
        </p:grpSpPr>
        <p:sp>
          <p:nvSpPr>
            <p:cNvPr id="17" name="Line 6"/>
            <p:cNvSpPr>
              <a:spLocks noChangeShapeType="1"/>
            </p:cNvSpPr>
            <p:nvPr/>
          </p:nvSpPr>
          <p:spPr bwMode="auto">
            <a:xfrm flipV="1">
              <a:off x="2770188" y="2663825"/>
              <a:ext cx="765175" cy="3175"/>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8" name="AutoShape 7"/>
            <p:cNvSpPr>
              <a:spLocks noChangeArrowheads="1"/>
            </p:cNvSpPr>
            <p:nvPr/>
          </p:nvSpPr>
          <p:spPr bwMode="auto">
            <a:xfrm>
              <a:off x="1800225" y="2417763"/>
              <a:ext cx="962025" cy="465137"/>
            </a:xfrm>
            <a:prstGeom prst="roundRect">
              <a:avLst>
                <a:gd name="adj" fmla="val 16667"/>
              </a:avLst>
            </a:prstGeom>
            <a:solidFill>
              <a:srgbClr val="FFFFCC"/>
            </a:solidFill>
            <a:ln w="9525">
              <a:solidFill>
                <a:srgbClr val="CCECFF"/>
              </a:solidFill>
              <a:miter lim="800000"/>
              <a:headEnd/>
              <a:tailEnd/>
            </a:ln>
            <a:effectLst>
              <a:outerShdw dist="89803" dir="2700000" algn="ctr" rotWithShape="0">
                <a:schemeClr val="bg2"/>
              </a:outerShdw>
            </a:effectLst>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ja-JP" sz="1800">
                  <a:solidFill>
                    <a:srgbClr val="000000"/>
                  </a:solidFill>
                  <a:latin typeface="Arial" charset="0"/>
                  <a:ea typeface="ＭＳ Ｐゴシック" pitchFamily="34" charset="-128"/>
                </a:rPr>
                <a:t>Word</a:t>
              </a:r>
            </a:p>
          </p:txBody>
        </p:sp>
        <p:sp>
          <p:nvSpPr>
            <p:cNvPr id="19" name="Text Box 8"/>
            <p:cNvSpPr txBox="1">
              <a:spLocks noChangeArrowheads="1"/>
            </p:cNvSpPr>
            <p:nvPr/>
          </p:nvSpPr>
          <p:spPr bwMode="auto">
            <a:xfrm>
              <a:off x="3752850" y="2330450"/>
              <a:ext cx="1041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rgbClr val="003399"/>
                  </a:solidFill>
                  <a:latin typeface="Arial" charset="0"/>
                </a:defRPr>
              </a:lvl1pPr>
              <a:lvl2pPr marL="742950" indent="-285750">
                <a:spcBef>
                  <a:spcPct val="20000"/>
                </a:spcBef>
                <a:buChar char="–"/>
                <a:defRPr sz="2400">
                  <a:solidFill>
                    <a:schemeClr val="tx1"/>
                  </a:solidFill>
                  <a:latin typeface="Arial" charset="0"/>
                </a:defRPr>
              </a:lvl2pPr>
              <a:lvl3pPr marL="1143000" indent="-228600">
                <a:spcBef>
                  <a:spcPct val="50000"/>
                </a:spcBef>
                <a:buChar char="•"/>
                <a:defRPr sz="2000">
                  <a:solidFill>
                    <a:srgbClr val="003399"/>
                  </a:solidFill>
                  <a:latin typeface="Arial" charset="0"/>
                </a:defRPr>
              </a:lvl3pPr>
              <a:lvl4pPr marL="1600200" indent="-228600">
                <a:spcBef>
                  <a:spcPct val="20000"/>
                </a:spcBef>
                <a:buChar char="–"/>
                <a:defRPr>
                  <a:solidFill>
                    <a:srgbClr val="996633"/>
                  </a:solidFill>
                  <a:latin typeface="Times New Roman" pitchFamily="18" charset="0"/>
                </a:defRPr>
              </a:lvl4pPr>
              <a:lvl5pPr marL="2057400" indent="-228600">
                <a:spcBef>
                  <a:spcPct val="20000"/>
                </a:spcBef>
                <a:buChar char="»"/>
                <a:defRPr>
                  <a:solidFill>
                    <a:srgbClr val="996633"/>
                  </a:solidFill>
                  <a:latin typeface="Times New Roman" pitchFamily="18" charset="0"/>
                </a:defRPr>
              </a:lvl5pPr>
              <a:lvl6pPr marL="2514600" indent="-228600" eaLnBrk="0" fontAlgn="base" hangingPunct="0">
                <a:spcBef>
                  <a:spcPct val="20000"/>
                </a:spcBef>
                <a:spcAft>
                  <a:spcPct val="0"/>
                </a:spcAft>
                <a:buChar char="»"/>
                <a:defRPr>
                  <a:solidFill>
                    <a:srgbClr val="996633"/>
                  </a:solidFill>
                  <a:latin typeface="Times New Roman" pitchFamily="18" charset="0"/>
                </a:defRPr>
              </a:lvl6pPr>
              <a:lvl7pPr marL="2971800" indent="-228600" eaLnBrk="0" fontAlgn="base" hangingPunct="0">
                <a:spcBef>
                  <a:spcPct val="20000"/>
                </a:spcBef>
                <a:spcAft>
                  <a:spcPct val="0"/>
                </a:spcAft>
                <a:buChar char="»"/>
                <a:defRPr>
                  <a:solidFill>
                    <a:srgbClr val="996633"/>
                  </a:solidFill>
                  <a:latin typeface="Times New Roman" pitchFamily="18" charset="0"/>
                </a:defRPr>
              </a:lvl7pPr>
              <a:lvl8pPr marL="3429000" indent="-228600" eaLnBrk="0" fontAlgn="base" hangingPunct="0">
                <a:spcBef>
                  <a:spcPct val="20000"/>
                </a:spcBef>
                <a:spcAft>
                  <a:spcPct val="0"/>
                </a:spcAft>
                <a:buChar char="»"/>
                <a:defRPr>
                  <a:solidFill>
                    <a:srgbClr val="996633"/>
                  </a:solidFill>
                  <a:latin typeface="Times New Roman" pitchFamily="18" charset="0"/>
                </a:defRPr>
              </a:lvl8pPr>
              <a:lvl9pPr marL="3886200" indent="-228600" eaLnBrk="0" fontAlgn="base" hangingPunct="0">
                <a:spcBef>
                  <a:spcPct val="20000"/>
                </a:spcBef>
                <a:spcAft>
                  <a:spcPct val="0"/>
                </a:spcAft>
                <a:buChar char="»"/>
                <a:defRPr>
                  <a:solidFill>
                    <a:srgbClr val="996633"/>
                  </a:solidFill>
                  <a:latin typeface="Times New Roman" pitchFamily="18" charset="0"/>
                </a:defRPr>
              </a:lvl9pPr>
            </a:lstStyle>
            <a:p>
              <a:pPr eaLnBrk="1" hangingPunct="1">
                <a:lnSpc>
                  <a:spcPct val="125000"/>
                </a:lnSpc>
                <a:spcBef>
                  <a:spcPct val="0"/>
                </a:spcBef>
                <a:buFontTx/>
                <a:buNone/>
              </a:pPr>
              <a:r>
                <a:rPr lang="en-US" altLang="en-US">
                  <a:solidFill>
                    <a:schemeClr val="tx1"/>
                  </a:solidFill>
                  <a:latin typeface="Tahoma" pitchFamily="34" charset="0"/>
                  <a:ea typeface="ＭＳ Ｐゴシック" pitchFamily="34" charset="-128"/>
                </a:rPr>
                <a:t>C A T</a:t>
              </a:r>
            </a:p>
          </p:txBody>
        </p:sp>
        <p:grpSp>
          <p:nvGrpSpPr>
            <p:cNvPr id="20" name="Group 15"/>
            <p:cNvGrpSpPr>
              <a:grpSpLocks/>
            </p:cNvGrpSpPr>
            <p:nvPr/>
          </p:nvGrpSpPr>
          <p:grpSpPr bwMode="auto">
            <a:xfrm>
              <a:off x="3760788" y="3041650"/>
              <a:ext cx="3949700" cy="2759075"/>
              <a:chOff x="2369" y="1916"/>
              <a:chExt cx="2488" cy="1738"/>
            </a:xfrm>
          </p:grpSpPr>
          <p:sp>
            <p:nvSpPr>
              <p:cNvPr id="21" name="Text Box 9"/>
              <p:cNvSpPr txBox="1">
                <a:spLocks noChangeArrowheads="1"/>
              </p:cNvSpPr>
              <p:nvPr/>
            </p:nvSpPr>
            <p:spPr bwMode="auto">
              <a:xfrm>
                <a:off x="2369" y="1916"/>
                <a:ext cx="656" cy="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rgbClr val="003399"/>
                    </a:solidFill>
                    <a:latin typeface="Arial" charset="0"/>
                  </a:defRPr>
                </a:lvl1pPr>
                <a:lvl2pPr marL="742950" indent="-285750">
                  <a:spcBef>
                    <a:spcPct val="20000"/>
                  </a:spcBef>
                  <a:buChar char="–"/>
                  <a:defRPr sz="2400">
                    <a:solidFill>
                      <a:schemeClr val="tx1"/>
                    </a:solidFill>
                    <a:latin typeface="Arial" charset="0"/>
                  </a:defRPr>
                </a:lvl2pPr>
                <a:lvl3pPr marL="1143000" indent="-228600">
                  <a:spcBef>
                    <a:spcPct val="50000"/>
                  </a:spcBef>
                  <a:buChar char="•"/>
                  <a:defRPr sz="2000">
                    <a:solidFill>
                      <a:srgbClr val="003399"/>
                    </a:solidFill>
                    <a:latin typeface="Arial" charset="0"/>
                  </a:defRPr>
                </a:lvl3pPr>
                <a:lvl4pPr marL="1600200" indent="-228600">
                  <a:spcBef>
                    <a:spcPct val="20000"/>
                  </a:spcBef>
                  <a:buChar char="–"/>
                  <a:defRPr>
                    <a:solidFill>
                      <a:srgbClr val="996633"/>
                    </a:solidFill>
                    <a:latin typeface="Times New Roman" pitchFamily="18" charset="0"/>
                  </a:defRPr>
                </a:lvl4pPr>
                <a:lvl5pPr marL="2057400" indent="-228600">
                  <a:spcBef>
                    <a:spcPct val="20000"/>
                  </a:spcBef>
                  <a:buChar char="»"/>
                  <a:defRPr>
                    <a:solidFill>
                      <a:srgbClr val="996633"/>
                    </a:solidFill>
                    <a:latin typeface="Times New Roman" pitchFamily="18" charset="0"/>
                  </a:defRPr>
                </a:lvl5pPr>
                <a:lvl6pPr marL="2514600" indent="-228600" eaLnBrk="0" fontAlgn="base" hangingPunct="0">
                  <a:spcBef>
                    <a:spcPct val="20000"/>
                  </a:spcBef>
                  <a:spcAft>
                    <a:spcPct val="0"/>
                  </a:spcAft>
                  <a:buChar char="»"/>
                  <a:defRPr>
                    <a:solidFill>
                      <a:srgbClr val="996633"/>
                    </a:solidFill>
                    <a:latin typeface="Times New Roman" pitchFamily="18" charset="0"/>
                  </a:defRPr>
                </a:lvl6pPr>
                <a:lvl7pPr marL="2971800" indent="-228600" eaLnBrk="0" fontAlgn="base" hangingPunct="0">
                  <a:spcBef>
                    <a:spcPct val="20000"/>
                  </a:spcBef>
                  <a:spcAft>
                    <a:spcPct val="0"/>
                  </a:spcAft>
                  <a:buChar char="»"/>
                  <a:defRPr>
                    <a:solidFill>
                      <a:srgbClr val="996633"/>
                    </a:solidFill>
                    <a:latin typeface="Times New Roman" pitchFamily="18" charset="0"/>
                  </a:defRPr>
                </a:lvl7pPr>
                <a:lvl8pPr marL="3429000" indent="-228600" eaLnBrk="0" fontAlgn="base" hangingPunct="0">
                  <a:spcBef>
                    <a:spcPct val="20000"/>
                  </a:spcBef>
                  <a:spcAft>
                    <a:spcPct val="0"/>
                  </a:spcAft>
                  <a:buChar char="»"/>
                  <a:defRPr>
                    <a:solidFill>
                      <a:srgbClr val="996633"/>
                    </a:solidFill>
                    <a:latin typeface="Times New Roman" pitchFamily="18" charset="0"/>
                  </a:defRPr>
                </a:lvl8pPr>
                <a:lvl9pPr marL="3886200" indent="-228600" eaLnBrk="0" fontAlgn="base" hangingPunct="0">
                  <a:spcBef>
                    <a:spcPct val="20000"/>
                  </a:spcBef>
                  <a:spcAft>
                    <a:spcPct val="0"/>
                  </a:spcAft>
                  <a:buChar char="»"/>
                  <a:defRPr>
                    <a:solidFill>
                      <a:srgbClr val="996633"/>
                    </a:solidFill>
                    <a:latin typeface="Times New Roman" pitchFamily="18" charset="0"/>
                  </a:defRPr>
                </a:lvl9pPr>
              </a:lstStyle>
              <a:p>
                <a:pPr eaLnBrk="1" hangingPunct="1">
                  <a:lnSpc>
                    <a:spcPct val="125000"/>
                  </a:lnSpc>
                  <a:spcBef>
                    <a:spcPct val="0"/>
                  </a:spcBef>
                  <a:buFontTx/>
                  <a:buNone/>
                </a:pPr>
                <a:r>
                  <a:rPr lang="en-US" altLang="en-US">
                    <a:solidFill>
                      <a:srgbClr val="B3294D"/>
                    </a:solidFill>
                    <a:latin typeface="Tahoma" pitchFamily="34" charset="0"/>
                    <a:ea typeface="ＭＳ Ｐゴシック" pitchFamily="34" charset="-128"/>
                  </a:rPr>
                  <a:t>C T A</a:t>
                </a:r>
              </a:p>
              <a:p>
                <a:pPr eaLnBrk="1" hangingPunct="1">
                  <a:lnSpc>
                    <a:spcPct val="125000"/>
                  </a:lnSpc>
                  <a:spcBef>
                    <a:spcPct val="0"/>
                  </a:spcBef>
                  <a:buFontTx/>
                  <a:buNone/>
                </a:pPr>
                <a:r>
                  <a:rPr lang="en-US" altLang="en-US">
                    <a:solidFill>
                      <a:srgbClr val="B3294D"/>
                    </a:solidFill>
                    <a:latin typeface="Tahoma" pitchFamily="34" charset="0"/>
                    <a:ea typeface="ＭＳ Ｐゴシック" pitchFamily="34" charset="-128"/>
                  </a:rPr>
                  <a:t>A T C</a:t>
                </a:r>
              </a:p>
              <a:p>
                <a:pPr eaLnBrk="1" hangingPunct="1">
                  <a:lnSpc>
                    <a:spcPct val="125000"/>
                  </a:lnSpc>
                  <a:spcBef>
                    <a:spcPct val="0"/>
                  </a:spcBef>
                  <a:buFontTx/>
                  <a:buNone/>
                </a:pPr>
                <a:r>
                  <a:rPr lang="en-US" altLang="en-US">
                    <a:solidFill>
                      <a:srgbClr val="B3294D"/>
                    </a:solidFill>
                    <a:latin typeface="Tahoma" pitchFamily="34" charset="0"/>
                    <a:ea typeface="ＭＳ Ｐゴシック" pitchFamily="34" charset="-128"/>
                  </a:rPr>
                  <a:t>A C T</a:t>
                </a:r>
              </a:p>
              <a:p>
                <a:pPr eaLnBrk="1" hangingPunct="1">
                  <a:lnSpc>
                    <a:spcPct val="125000"/>
                  </a:lnSpc>
                  <a:spcBef>
                    <a:spcPct val="0"/>
                  </a:spcBef>
                  <a:buFontTx/>
                  <a:buNone/>
                </a:pPr>
                <a:r>
                  <a:rPr lang="en-US" altLang="en-US">
                    <a:solidFill>
                      <a:srgbClr val="B3294D"/>
                    </a:solidFill>
                    <a:latin typeface="Tahoma" pitchFamily="34" charset="0"/>
                    <a:ea typeface="ＭＳ Ｐゴシック" pitchFamily="34" charset="-128"/>
                  </a:rPr>
                  <a:t>T C A</a:t>
                </a:r>
              </a:p>
              <a:p>
                <a:pPr eaLnBrk="1" hangingPunct="1">
                  <a:lnSpc>
                    <a:spcPct val="125000"/>
                  </a:lnSpc>
                  <a:spcBef>
                    <a:spcPct val="0"/>
                  </a:spcBef>
                  <a:buFontTx/>
                  <a:buNone/>
                </a:pPr>
                <a:r>
                  <a:rPr lang="en-US" altLang="en-US">
                    <a:solidFill>
                      <a:srgbClr val="B3294D"/>
                    </a:solidFill>
                    <a:latin typeface="Tahoma" pitchFamily="34" charset="0"/>
                    <a:ea typeface="ＭＳ Ｐゴシック" pitchFamily="34" charset="-128"/>
                  </a:rPr>
                  <a:t>T A C</a:t>
                </a:r>
                <a:endParaRPr lang="en-US" altLang="en-US" sz="2400">
                  <a:solidFill>
                    <a:srgbClr val="B3294D"/>
                  </a:solidFill>
                  <a:latin typeface="Times New Roman" pitchFamily="18" charset="0"/>
                  <a:ea typeface="ＭＳ Ｐゴシック" pitchFamily="34" charset="-128"/>
                </a:endParaRPr>
              </a:p>
            </p:txBody>
          </p:sp>
          <p:sp>
            <p:nvSpPr>
              <p:cNvPr id="22" name="AutoShape 12"/>
              <p:cNvSpPr>
                <a:spLocks noChangeArrowheads="1"/>
              </p:cNvSpPr>
              <p:nvPr/>
            </p:nvSpPr>
            <p:spPr bwMode="auto">
              <a:xfrm>
                <a:off x="4027" y="2583"/>
                <a:ext cx="830" cy="351"/>
              </a:xfrm>
              <a:prstGeom prst="roundRect">
                <a:avLst>
                  <a:gd name="adj" fmla="val 16667"/>
                </a:avLst>
              </a:prstGeom>
              <a:solidFill>
                <a:srgbClr val="FFFFCC"/>
              </a:solidFill>
              <a:ln w="9525">
                <a:solidFill>
                  <a:srgbClr val="CCECFF"/>
                </a:solidFill>
                <a:miter lim="800000"/>
                <a:headEnd/>
                <a:tailEnd/>
              </a:ln>
              <a:effectLst>
                <a:outerShdw dist="89803" dir="2700000" algn="ctr" rotWithShape="0">
                  <a:schemeClr val="bg2"/>
                </a:outerShdw>
              </a:effectLst>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ja-JP" sz="1800">
                    <a:solidFill>
                      <a:srgbClr val="000000"/>
                    </a:solidFill>
                    <a:latin typeface="Arial" charset="0"/>
                    <a:ea typeface="ＭＳ Ｐゴシック" pitchFamily="34" charset="-128"/>
                  </a:rPr>
                  <a:t>Anagrams</a:t>
                </a:r>
              </a:p>
            </p:txBody>
          </p:sp>
          <p:sp>
            <p:nvSpPr>
              <p:cNvPr id="23" name="Line 13"/>
              <p:cNvSpPr>
                <a:spLocks noChangeShapeType="1"/>
              </p:cNvSpPr>
              <p:nvPr/>
            </p:nvSpPr>
            <p:spPr bwMode="auto">
              <a:xfrm flipH="1">
                <a:off x="3358" y="2749"/>
                <a:ext cx="667" cy="2"/>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 name="Line 14"/>
              <p:cNvSpPr>
                <a:spLocks noChangeShapeType="1"/>
              </p:cNvSpPr>
              <p:nvPr/>
            </p:nvSpPr>
            <p:spPr bwMode="auto">
              <a:xfrm>
                <a:off x="3243" y="2053"/>
                <a:ext cx="0" cy="1542"/>
              </a:xfrm>
              <a:prstGeom prst="line">
                <a:avLst/>
              </a:prstGeom>
              <a:noFill/>
              <a:ln w="571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spTree>
    <p:extLst>
      <p:ext uri="{BB962C8B-B14F-4D97-AF65-F5344CB8AC3E}">
        <p14:creationId xmlns:p14="http://schemas.microsoft.com/office/powerpoint/2010/main" val="27818510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848600" cy="731838"/>
          </a:xfrm>
        </p:spPr>
        <p:txBody>
          <a:bodyPr>
            <a:normAutofit/>
          </a:bodyPr>
          <a:lstStyle/>
          <a:p>
            <a:pPr algn="l"/>
            <a:r>
              <a:rPr lang="en-US" sz="3200" dirty="0" smtClean="0"/>
              <a:t>1. while A[right] &gt; </a:t>
            </a:r>
            <a:r>
              <a:rPr lang="en-US" sz="3200" dirty="0" err="1" smtClean="0"/>
              <a:t>pivotval</a:t>
            </a:r>
            <a:r>
              <a:rPr lang="en-US" sz="3200" dirty="0" smtClean="0"/>
              <a:t>   right--;</a:t>
            </a:r>
            <a:endParaRPr lang="en-US" sz="3200" dirty="0"/>
          </a:p>
        </p:txBody>
      </p:sp>
      <p:grpSp>
        <p:nvGrpSpPr>
          <p:cNvPr id="39" name="Group 38"/>
          <p:cNvGrpSpPr/>
          <p:nvPr/>
        </p:nvGrpSpPr>
        <p:grpSpPr>
          <a:xfrm>
            <a:off x="224820" y="3945916"/>
            <a:ext cx="8690580" cy="702284"/>
            <a:chOff x="1447800" y="2362200"/>
            <a:chExt cx="9601200" cy="1028746"/>
          </a:xfrm>
        </p:grpSpPr>
        <p:grpSp>
          <p:nvGrpSpPr>
            <p:cNvPr id="16" name="Group 15"/>
            <p:cNvGrpSpPr/>
            <p:nvPr/>
          </p:nvGrpSpPr>
          <p:grpSpPr>
            <a:xfrm>
              <a:off x="1447800" y="2362200"/>
              <a:ext cx="3200400" cy="1028746"/>
              <a:chOff x="1447800" y="2362200"/>
              <a:chExt cx="3200400" cy="1028746"/>
            </a:xfrm>
          </p:grpSpPr>
          <p:grpSp>
            <p:nvGrpSpPr>
              <p:cNvPr id="12" name="Group 11"/>
              <p:cNvGrpSpPr/>
              <p:nvPr/>
            </p:nvGrpSpPr>
            <p:grpSpPr>
              <a:xfrm>
                <a:off x="1447800" y="2362200"/>
                <a:ext cx="2133600" cy="1028746"/>
                <a:chOff x="1447800" y="2362200"/>
                <a:chExt cx="2133600" cy="1028746"/>
              </a:xfrm>
            </p:grpSpPr>
            <p:grpSp>
              <p:nvGrpSpPr>
                <p:cNvPr id="8" name="Group 7"/>
                <p:cNvGrpSpPr/>
                <p:nvPr/>
              </p:nvGrpSpPr>
              <p:grpSpPr>
                <a:xfrm>
                  <a:off x="1447800" y="2362200"/>
                  <a:ext cx="1066800" cy="990600"/>
                  <a:chOff x="1447800" y="2362200"/>
                  <a:chExt cx="1066800" cy="990600"/>
                </a:xfrm>
              </p:grpSpPr>
              <p:sp>
                <p:nvSpPr>
                  <p:cNvPr id="4" name="Rectangle 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TextBox 6"/>
                  <p:cNvSpPr txBox="1"/>
                  <p:nvPr/>
                </p:nvSpPr>
                <p:spPr>
                  <a:xfrm>
                    <a:off x="1638300" y="2534334"/>
                    <a:ext cx="685800" cy="707761"/>
                  </a:xfrm>
                  <a:prstGeom prst="rect">
                    <a:avLst/>
                  </a:prstGeom>
                  <a:noFill/>
                </p:spPr>
                <p:txBody>
                  <a:bodyPr wrap="square" rtlCol="0">
                    <a:spAutoFit/>
                  </a:bodyPr>
                  <a:lstStyle/>
                  <a:p>
                    <a:r>
                      <a:rPr lang="en-US" sz="3200" dirty="0" smtClean="0"/>
                      <a:t>52</a:t>
                    </a:r>
                    <a:endParaRPr lang="en-US" sz="1600" dirty="0"/>
                  </a:p>
                </p:txBody>
              </p:sp>
            </p:grpSp>
            <p:grpSp>
              <p:nvGrpSpPr>
                <p:cNvPr id="9" name="Group 8"/>
                <p:cNvGrpSpPr/>
                <p:nvPr/>
              </p:nvGrpSpPr>
              <p:grpSpPr>
                <a:xfrm>
                  <a:off x="2514600" y="2362200"/>
                  <a:ext cx="1066800" cy="1028746"/>
                  <a:chOff x="1447800" y="2362200"/>
                  <a:chExt cx="1066800" cy="1028746"/>
                </a:xfrm>
              </p:grpSpPr>
              <p:sp>
                <p:nvSpPr>
                  <p:cNvPr id="10" name="Rectangle 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p:cNvSpPr txBox="1"/>
                  <p:nvPr/>
                </p:nvSpPr>
                <p:spPr>
                  <a:xfrm>
                    <a:off x="1638300" y="2534334"/>
                    <a:ext cx="685800" cy="856612"/>
                  </a:xfrm>
                  <a:prstGeom prst="rect">
                    <a:avLst/>
                  </a:prstGeom>
                  <a:noFill/>
                </p:spPr>
                <p:txBody>
                  <a:bodyPr wrap="square" rtlCol="0">
                    <a:spAutoFit/>
                  </a:bodyPr>
                  <a:lstStyle/>
                  <a:p>
                    <a:r>
                      <a:rPr lang="en-US" sz="3200" dirty="0" smtClean="0"/>
                      <a:t>44</a:t>
                    </a:r>
                    <a:endParaRPr lang="en-US" sz="1600" dirty="0"/>
                  </a:p>
                </p:txBody>
              </p:sp>
            </p:grpSp>
          </p:grpSp>
          <p:grpSp>
            <p:nvGrpSpPr>
              <p:cNvPr id="13" name="Group 12"/>
              <p:cNvGrpSpPr/>
              <p:nvPr/>
            </p:nvGrpSpPr>
            <p:grpSpPr>
              <a:xfrm>
                <a:off x="3581400" y="2362200"/>
                <a:ext cx="1066800" cy="1028746"/>
                <a:chOff x="1447800" y="2362200"/>
                <a:chExt cx="1066800" cy="1028746"/>
              </a:xfrm>
            </p:grpSpPr>
            <p:sp>
              <p:nvSpPr>
                <p:cNvPr id="14" name="Rectangle 1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TextBox 14"/>
                <p:cNvSpPr txBox="1"/>
                <p:nvPr/>
              </p:nvSpPr>
              <p:spPr>
                <a:xfrm>
                  <a:off x="1638300" y="2534334"/>
                  <a:ext cx="685800" cy="856612"/>
                </a:xfrm>
                <a:prstGeom prst="rect">
                  <a:avLst/>
                </a:prstGeom>
                <a:noFill/>
              </p:spPr>
              <p:txBody>
                <a:bodyPr wrap="square" rtlCol="0">
                  <a:spAutoFit/>
                </a:bodyPr>
                <a:lstStyle/>
                <a:p>
                  <a:r>
                    <a:rPr lang="en-US" sz="3200" dirty="0" smtClean="0"/>
                    <a:t>28</a:t>
                  </a:r>
                  <a:endParaRPr lang="en-US" sz="1600" dirty="0"/>
                </a:p>
              </p:txBody>
            </p:sp>
          </p:grpSp>
        </p:grpSp>
        <p:grpSp>
          <p:nvGrpSpPr>
            <p:cNvPr id="17" name="Group 16"/>
            <p:cNvGrpSpPr/>
            <p:nvPr/>
          </p:nvGrpSpPr>
          <p:grpSpPr>
            <a:xfrm>
              <a:off x="4648200" y="2362200"/>
              <a:ext cx="3200400" cy="1028746"/>
              <a:chOff x="1447800" y="2362200"/>
              <a:chExt cx="3200400" cy="1028746"/>
            </a:xfrm>
          </p:grpSpPr>
          <p:grpSp>
            <p:nvGrpSpPr>
              <p:cNvPr id="18" name="Group 17"/>
              <p:cNvGrpSpPr/>
              <p:nvPr/>
            </p:nvGrpSpPr>
            <p:grpSpPr>
              <a:xfrm>
                <a:off x="1447800" y="2362200"/>
                <a:ext cx="2133600" cy="1028746"/>
                <a:chOff x="1447800" y="2362200"/>
                <a:chExt cx="2133600" cy="1028746"/>
              </a:xfrm>
            </p:grpSpPr>
            <p:grpSp>
              <p:nvGrpSpPr>
                <p:cNvPr id="22" name="Group 21"/>
                <p:cNvGrpSpPr/>
                <p:nvPr/>
              </p:nvGrpSpPr>
              <p:grpSpPr>
                <a:xfrm>
                  <a:off x="1447800" y="2362200"/>
                  <a:ext cx="1066800" cy="1028746"/>
                  <a:chOff x="1447800" y="2362200"/>
                  <a:chExt cx="1066800" cy="1028746"/>
                </a:xfrm>
              </p:grpSpPr>
              <p:sp>
                <p:nvSpPr>
                  <p:cNvPr id="26" name="Rectangle 25"/>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TextBox 26"/>
                  <p:cNvSpPr txBox="1"/>
                  <p:nvPr/>
                </p:nvSpPr>
                <p:spPr>
                  <a:xfrm>
                    <a:off x="1638300" y="2534334"/>
                    <a:ext cx="685800" cy="856612"/>
                  </a:xfrm>
                  <a:prstGeom prst="rect">
                    <a:avLst/>
                  </a:prstGeom>
                  <a:noFill/>
                </p:spPr>
                <p:txBody>
                  <a:bodyPr wrap="square" rtlCol="0">
                    <a:spAutoFit/>
                  </a:bodyPr>
                  <a:lstStyle/>
                  <a:p>
                    <a:r>
                      <a:rPr lang="en-US" sz="3200" dirty="0" smtClean="0"/>
                      <a:t>80</a:t>
                    </a:r>
                    <a:endParaRPr lang="en-US" sz="1600" dirty="0"/>
                  </a:p>
                </p:txBody>
              </p:sp>
            </p:grpSp>
            <p:grpSp>
              <p:nvGrpSpPr>
                <p:cNvPr id="23" name="Group 22"/>
                <p:cNvGrpSpPr/>
                <p:nvPr/>
              </p:nvGrpSpPr>
              <p:grpSpPr>
                <a:xfrm>
                  <a:off x="2514600" y="2362200"/>
                  <a:ext cx="1066800" cy="1028746"/>
                  <a:chOff x="1447800" y="2362200"/>
                  <a:chExt cx="1066800" cy="1028746"/>
                </a:xfrm>
              </p:grpSpPr>
              <p:sp>
                <p:nvSpPr>
                  <p:cNvPr id="24" name="Rectangle 2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TextBox 24"/>
                  <p:cNvSpPr txBox="1"/>
                  <p:nvPr/>
                </p:nvSpPr>
                <p:spPr>
                  <a:xfrm>
                    <a:off x="1638300" y="2534334"/>
                    <a:ext cx="685800" cy="856612"/>
                  </a:xfrm>
                  <a:prstGeom prst="rect">
                    <a:avLst/>
                  </a:prstGeom>
                  <a:noFill/>
                </p:spPr>
                <p:txBody>
                  <a:bodyPr wrap="square" rtlCol="0">
                    <a:spAutoFit/>
                  </a:bodyPr>
                  <a:lstStyle/>
                  <a:p>
                    <a:r>
                      <a:rPr lang="en-US" sz="3200" dirty="0" smtClean="0"/>
                      <a:t>79</a:t>
                    </a:r>
                    <a:endParaRPr lang="en-US" sz="1600" dirty="0"/>
                  </a:p>
                </p:txBody>
              </p:sp>
            </p:grpSp>
          </p:grpSp>
          <p:grpSp>
            <p:nvGrpSpPr>
              <p:cNvPr id="19" name="Group 18"/>
              <p:cNvGrpSpPr/>
              <p:nvPr/>
            </p:nvGrpSpPr>
            <p:grpSpPr>
              <a:xfrm>
                <a:off x="3581400" y="2362200"/>
                <a:ext cx="1066800" cy="1028746"/>
                <a:chOff x="1447800" y="2362200"/>
                <a:chExt cx="1066800" cy="1028746"/>
              </a:xfrm>
            </p:grpSpPr>
            <p:sp>
              <p:nvSpPr>
                <p:cNvPr id="20" name="Rectangle 1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TextBox 20"/>
                <p:cNvSpPr txBox="1"/>
                <p:nvPr/>
              </p:nvSpPr>
              <p:spPr>
                <a:xfrm>
                  <a:off x="1638300" y="2534334"/>
                  <a:ext cx="685800" cy="856612"/>
                </a:xfrm>
                <a:prstGeom prst="rect">
                  <a:avLst/>
                </a:prstGeom>
                <a:noFill/>
              </p:spPr>
              <p:txBody>
                <a:bodyPr wrap="square" rtlCol="0">
                  <a:spAutoFit/>
                </a:bodyPr>
                <a:lstStyle/>
                <a:p>
                  <a:r>
                    <a:rPr lang="en-US" sz="3200" dirty="0"/>
                    <a:t>6</a:t>
                  </a:r>
                  <a:r>
                    <a:rPr lang="en-US" sz="3200" dirty="0" smtClean="0"/>
                    <a:t>2</a:t>
                  </a:r>
                  <a:endParaRPr lang="en-US" sz="1600" dirty="0"/>
                </a:p>
              </p:txBody>
            </p:sp>
          </p:grpSp>
        </p:grpSp>
        <p:grpSp>
          <p:nvGrpSpPr>
            <p:cNvPr id="28" name="Group 27"/>
            <p:cNvGrpSpPr/>
            <p:nvPr/>
          </p:nvGrpSpPr>
          <p:grpSpPr>
            <a:xfrm>
              <a:off x="7848600" y="2362200"/>
              <a:ext cx="3200400" cy="1028746"/>
              <a:chOff x="1447800" y="2362200"/>
              <a:chExt cx="3200400" cy="1028746"/>
            </a:xfrm>
          </p:grpSpPr>
          <p:grpSp>
            <p:nvGrpSpPr>
              <p:cNvPr id="29" name="Group 28"/>
              <p:cNvGrpSpPr/>
              <p:nvPr/>
            </p:nvGrpSpPr>
            <p:grpSpPr>
              <a:xfrm>
                <a:off x="1447800" y="2362200"/>
                <a:ext cx="2133600" cy="1028746"/>
                <a:chOff x="1447800" y="2362200"/>
                <a:chExt cx="2133600" cy="1028746"/>
              </a:xfrm>
            </p:grpSpPr>
            <p:grpSp>
              <p:nvGrpSpPr>
                <p:cNvPr id="33" name="Group 32"/>
                <p:cNvGrpSpPr/>
                <p:nvPr/>
              </p:nvGrpSpPr>
              <p:grpSpPr>
                <a:xfrm>
                  <a:off x="1447800" y="2362200"/>
                  <a:ext cx="1066800" cy="1028746"/>
                  <a:chOff x="1447800" y="2362200"/>
                  <a:chExt cx="1066800" cy="1028746"/>
                </a:xfrm>
              </p:grpSpPr>
              <p:sp>
                <p:nvSpPr>
                  <p:cNvPr id="37" name="Rectangle 36"/>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TextBox 37"/>
                  <p:cNvSpPr txBox="1"/>
                  <p:nvPr/>
                </p:nvSpPr>
                <p:spPr>
                  <a:xfrm>
                    <a:off x="1638300" y="2534334"/>
                    <a:ext cx="685800" cy="856612"/>
                  </a:xfrm>
                  <a:prstGeom prst="rect">
                    <a:avLst/>
                  </a:prstGeom>
                  <a:noFill/>
                </p:spPr>
                <p:txBody>
                  <a:bodyPr wrap="square" rtlCol="0">
                    <a:spAutoFit/>
                  </a:bodyPr>
                  <a:lstStyle/>
                  <a:p>
                    <a:r>
                      <a:rPr lang="en-US" sz="3200" dirty="0" smtClean="0"/>
                      <a:t> 7</a:t>
                    </a:r>
                    <a:endParaRPr lang="en-US" sz="1600" dirty="0"/>
                  </a:p>
                </p:txBody>
              </p:sp>
            </p:grpSp>
            <p:grpSp>
              <p:nvGrpSpPr>
                <p:cNvPr id="34" name="Group 33"/>
                <p:cNvGrpSpPr/>
                <p:nvPr/>
              </p:nvGrpSpPr>
              <p:grpSpPr>
                <a:xfrm>
                  <a:off x="2514600" y="2362200"/>
                  <a:ext cx="1066800" cy="1028746"/>
                  <a:chOff x="1447800" y="2362200"/>
                  <a:chExt cx="1066800" cy="1028746"/>
                </a:xfrm>
              </p:grpSpPr>
              <p:sp>
                <p:nvSpPr>
                  <p:cNvPr id="35" name="Rectangle 34"/>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TextBox 35"/>
                  <p:cNvSpPr txBox="1"/>
                  <p:nvPr/>
                </p:nvSpPr>
                <p:spPr>
                  <a:xfrm>
                    <a:off x="1638300" y="2534334"/>
                    <a:ext cx="685800" cy="856612"/>
                  </a:xfrm>
                  <a:prstGeom prst="rect">
                    <a:avLst/>
                  </a:prstGeom>
                  <a:noFill/>
                </p:spPr>
                <p:txBody>
                  <a:bodyPr wrap="square" rtlCol="0">
                    <a:spAutoFit/>
                  </a:bodyPr>
                  <a:lstStyle/>
                  <a:p>
                    <a:r>
                      <a:rPr lang="en-US" sz="3200" dirty="0" smtClean="0"/>
                      <a:t>33</a:t>
                    </a:r>
                    <a:endParaRPr lang="en-US" sz="1600" dirty="0"/>
                  </a:p>
                </p:txBody>
              </p:sp>
            </p:grpSp>
          </p:grpSp>
          <p:grpSp>
            <p:nvGrpSpPr>
              <p:cNvPr id="30" name="Group 29"/>
              <p:cNvGrpSpPr/>
              <p:nvPr/>
            </p:nvGrpSpPr>
            <p:grpSpPr>
              <a:xfrm>
                <a:off x="3581400" y="2362200"/>
                <a:ext cx="1066800" cy="1028746"/>
                <a:chOff x="1447800" y="2362200"/>
                <a:chExt cx="1066800" cy="1028746"/>
              </a:xfrm>
            </p:grpSpPr>
            <p:sp>
              <p:nvSpPr>
                <p:cNvPr id="31" name="Rectangle 30"/>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TextBox 31"/>
                <p:cNvSpPr txBox="1"/>
                <p:nvPr/>
              </p:nvSpPr>
              <p:spPr>
                <a:xfrm>
                  <a:off x="1638300" y="2534334"/>
                  <a:ext cx="685800" cy="856612"/>
                </a:xfrm>
                <a:prstGeom prst="rect">
                  <a:avLst/>
                </a:prstGeom>
                <a:noFill/>
              </p:spPr>
              <p:txBody>
                <a:bodyPr wrap="square" rtlCol="0">
                  <a:spAutoFit/>
                </a:bodyPr>
                <a:lstStyle/>
                <a:p>
                  <a:r>
                    <a:rPr lang="en-US" sz="3200" dirty="0" smtClean="0"/>
                    <a:t>85</a:t>
                  </a:r>
                  <a:endParaRPr lang="en-US" sz="1600" dirty="0"/>
                </a:p>
              </p:txBody>
            </p:sp>
          </p:grpSp>
        </p:grpSp>
      </p:grpSp>
      <p:grpSp>
        <p:nvGrpSpPr>
          <p:cNvPr id="49" name="Group 48"/>
          <p:cNvGrpSpPr/>
          <p:nvPr/>
        </p:nvGrpSpPr>
        <p:grpSpPr>
          <a:xfrm>
            <a:off x="457200" y="4572000"/>
            <a:ext cx="8124345" cy="413266"/>
            <a:chOff x="486255" y="4996934"/>
            <a:chExt cx="8124345" cy="413266"/>
          </a:xfrm>
        </p:grpSpPr>
        <p:sp>
          <p:nvSpPr>
            <p:cNvPr id="40" name="TextBox 39"/>
            <p:cNvSpPr txBox="1"/>
            <p:nvPr/>
          </p:nvSpPr>
          <p:spPr>
            <a:xfrm>
              <a:off x="486255" y="4996934"/>
              <a:ext cx="442750" cy="369332"/>
            </a:xfrm>
            <a:prstGeom prst="rect">
              <a:avLst/>
            </a:prstGeom>
            <a:noFill/>
          </p:spPr>
          <p:txBody>
            <a:bodyPr wrap="none" rtlCol="0">
              <a:spAutoFit/>
            </a:bodyPr>
            <a:lstStyle/>
            <a:p>
              <a:r>
                <a:rPr lang="en-US" dirty="0" smtClean="0"/>
                <a:t>[0]</a:t>
              </a:r>
              <a:endParaRPr lang="en-US" dirty="0"/>
            </a:p>
          </p:txBody>
        </p:sp>
        <p:sp>
          <p:nvSpPr>
            <p:cNvPr id="41" name="TextBox 40"/>
            <p:cNvSpPr txBox="1"/>
            <p:nvPr/>
          </p:nvSpPr>
          <p:spPr>
            <a:xfrm>
              <a:off x="1462250" y="5040868"/>
              <a:ext cx="442750" cy="369332"/>
            </a:xfrm>
            <a:prstGeom prst="rect">
              <a:avLst/>
            </a:prstGeom>
            <a:noFill/>
          </p:spPr>
          <p:txBody>
            <a:bodyPr wrap="none" rtlCol="0">
              <a:spAutoFit/>
            </a:bodyPr>
            <a:lstStyle/>
            <a:p>
              <a:r>
                <a:rPr lang="en-US" dirty="0" smtClean="0"/>
                <a:t>[1]</a:t>
              </a:r>
              <a:endParaRPr lang="en-US" dirty="0"/>
            </a:p>
          </p:txBody>
        </p:sp>
        <p:sp>
          <p:nvSpPr>
            <p:cNvPr id="42" name="TextBox 41"/>
            <p:cNvSpPr txBox="1"/>
            <p:nvPr/>
          </p:nvSpPr>
          <p:spPr>
            <a:xfrm>
              <a:off x="2452850" y="5029200"/>
              <a:ext cx="442750" cy="369332"/>
            </a:xfrm>
            <a:prstGeom prst="rect">
              <a:avLst/>
            </a:prstGeom>
            <a:noFill/>
          </p:spPr>
          <p:txBody>
            <a:bodyPr wrap="none" rtlCol="0">
              <a:spAutoFit/>
            </a:bodyPr>
            <a:lstStyle/>
            <a:p>
              <a:r>
                <a:rPr lang="en-US" dirty="0" smtClean="0"/>
                <a:t>[2]</a:t>
              </a:r>
              <a:endParaRPr lang="en-US" dirty="0"/>
            </a:p>
          </p:txBody>
        </p:sp>
        <p:sp>
          <p:nvSpPr>
            <p:cNvPr id="43" name="TextBox 42"/>
            <p:cNvSpPr txBox="1"/>
            <p:nvPr/>
          </p:nvSpPr>
          <p:spPr>
            <a:xfrm>
              <a:off x="3443450" y="5029200"/>
              <a:ext cx="442750" cy="369332"/>
            </a:xfrm>
            <a:prstGeom prst="rect">
              <a:avLst/>
            </a:prstGeom>
            <a:noFill/>
          </p:spPr>
          <p:txBody>
            <a:bodyPr wrap="none" rtlCol="0">
              <a:spAutoFit/>
            </a:bodyPr>
            <a:lstStyle/>
            <a:p>
              <a:r>
                <a:rPr lang="en-US" dirty="0" smtClean="0"/>
                <a:t>[3]</a:t>
              </a:r>
              <a:endParaRPr lang="en-US" dirty="0"/>
            </a:p>
          </p:txBody>
        </p:sp>
        <p:sp>
          <p:nvSpPr>
            <p:cNvPr id="44" name="TextBox 43"/>
            <p:cNvSpPr txBox="1"/>
            <p:nvPr/>
          </p:nvSpPr>
          <p:spPr>
            <a:xfrm>
              <a:off x="4357850" y="5029200"/>
              <a:ext cx="442750" cy="369332"/>
            </a:xfrm>
            <a:prstGeom prst="rect">
              <a:avLst/>
            </a:prstGeom>
            <a:noFill/>
          </p:spPr>
          <p:txBody>
            <a:bodyPr wrap="none" rtlCol="0">
              <a:spAutoFit/>
            </a:bodyPr>
            <a:lstStyle/>
            <a:p>
              <a:r>
                <a:rPr lang="en-US" dirty="0" smtClean="0"/>
                <a:t>[4]</a:t>
              </a:r>
              <a:endParaRPr lang="en-US" dirty="0"/>
            </a:p>
          </p:txBody>
        </p:sp>
        <p:sp>
          <p:nvSpPr>
            <p:cNvPr id="45" name="TextBox 44"/>
            <p:cNvSpPr txBox="1"/>
            <p:nvPr/>
          </p:nvSpPr>
          <p:spPr>
            <a:xfrm>
              <a:off x="5348450" y="5029200"/>
              <a:ext cx="442750" cy="369332"/>
            </a:xfrm>
            <a:prstGeom prst="rect">
              <a:avLst/>
            </a:prstGeom>
            <a:noFill/>
          </p:spPr>
          <p:txBody>
            <a:bodyPr wrap="none" rtlCol="0">
              <a:spAutoFit/>
            </a:bodyPr>
            <a:lstStyle/>
            <a:p>
              <a:r>
                <a:rPr lang="en-US" dirty="0" smtClean="0"/>
                <a:t>[5]</a:t>
              </a:r>
              <a:endParaRPr lang="en-US" dirty="0"/>
            </a:p>
          </p:txBody>
        </p:sp>
        <p:sp>
          <p:nvSpPr>
            <p:cNvPr id="46" name="TextBox 45"/>
            <p:cNvSpPr txBox="1"/>
            <p:nvPr/>
          </p:nvSpPr>
          <p:spPr>
            <a:xfrm>
              <a:off x="6262850" y="5029200"/>
              <a:ext cx="442750" cy="369332"/>
            </a:xfrm>
            <a:prstGeom prst="rect">
              <a:avLst/>
            </a:prstGeom>
            <a:noFill/>
          </p:spPr>
          <p:txBody>
            <a:bodyPr wrap="none" rtlCol="0">
              <a:spAutoFit/>
            </a:bodyPr>
            <a:lstStyle/>
            <a:p>
              <a:r>
                <a:rPr lang="en-US" dirty="0" smtClean="0"/>
                <a:t>[6]</a:t>
              </a:r>
              <a:endParaRPr lang="en-US" dirty="0"/>
            </a:p>
          </p:txBody>
        </p:sp>
        <p:sp>
          <p:nvSpPr>
            <p:cNvPr id="47" name="TextBox 46"/>
            <p:cNvSpPr txBox="1"/>
            <p:nvPr/>
          </p:nvSpPr>
          <p:spPr>
            <a:xfrm>
              <a:off x="7177250" y="5029200"/>
              <a:ext cx="442750" cy="369332"/>
            </a:xfrm>
            <a:prstGeom prst="rect">
              <a:avLst/>
            </a:prstGeom>
            <a:noFill/>
          </p:spPr>
          <p:txBody>
            <a:bodyPr wrap="none" rtlCol="0">
              <a:spAutoFit/>
            </a:bodyPr>
            <a:lstStyle/>
            <a:p>
              <a:r>
                <a:rPr lang="en-US" dirty="0" smtClean="0"/>
                <a:t>[7]</a:t>
              </a:r>
              <a:endParaRPr lang="en-US" dirty="0"/>
            </a:p>
          </p:txBody>
        </p:sp>
        <p:sp>
          <p:nvSpPr>
            <p:cNvPr id="48" name="TextBox 47"/>
            <p:cNvSpPr txBox="1"/>
            <p:nvPr/>
          </p:nvSpPr>
          <p:spPr>
            <a:xfrm>
              <a:off x="8167850" y="5029200"/>
              <a:ext cx="442750" cy="369332"/>
            </a:xfrm>
            <a:prstGeom prst="rect">
              <a:avLst/>
            </a:prstGeom>
            <a:noFill/>
          </p:spPr>
          <p:txBody>
            <a:bodyPr wrap="none" rtlCol="0">
              <a:spAutoFit/>
            </a:bodyPr>
            <a:lstStyle/>
            <a:p>
              <a:r>
                <a:rPr lang="en-US" dirty="0" smtClean="0"/>
                <a:t>[8]</a:t>
              </a:r>
              <a:endParaRPr lang="en-US" dirty="0"/>
            </a:p>
          </p:txBody>
        </p:sp>
      </p:grpSp>
      <p:grpSp>
        <p:nvGrpSpPr>
          <p:cNvPr id="55" name="Group 54"/>
          <p:cNvGrpSpPr/>
          <p:nvPr/>
        </p:nvGrpSpPr>
        <p:grpSpPr>
          <a:xfrm>
            <a:off x="381000" y="1371599"/>
            <a:ext cx="461665" cy="2514601"/>
            <a:chOff x="484452" y="1219199"/>
            <a:chExt cx="461665" cy="2514601"/>
          </a:xfrm>
        </p:grpSpPr>
        <p:sp>
          <p:nvSpPr>
            <p:cNvPr id="50" name="TextBox 49"/>
            <p:cNvSpPr txBox="1"/>
            <p:nvPr/>
          </p:nvSpPr>
          <p:spPr>
            <a:xfrm rot="16200000">
              <a:off x="-266018" y="1969669"/>
              <a:ext cx="1962605" cy="461665"/>
            </a:xfrm>
            <a:prstGeom prst="rect">
              <a:avLst/>
            </a:prstGeom>
            <a:noFill/>
            <a:ln w="38100">
              <a:noFill/>
            </a:ln>
          </p:spPr>
          <p:txBody>
            <a:bodyPr wrap="square" rtlCol="0">
              <a:spAutoFit/>
            </a:bodyPr>
            <a:lstStyle/>
            <a:p>
              <a:r>
                <a:rPr lang="en-US" sz="2400" dirty="0"/>
                <a:t>p</a:t>
              </a:r>
              <a:r>
                <a:rPr lang="en-US" sz="2400" dirty="0" smtClean="0"/>
                <a:t>ivot </a:t>
              </a:r>
              <a:r>
                <a:rPr lang="en-US" sz="2400" dirty="0" err="1" smtClean="0"/>
                <a:t>val</a:t>
              </a:r>
              <a:r>
                <a:rPr lang="en-US" sz="2400" dirty="0" smtClean="0"/>
                <a:t>= 52</a:t>
              </a:r>
              <a:endParaRPr lang="en-US" sz="2400" dirty="0"/>
            </a:p>
          </p:txBody>
        </p:sp>
        <p:cxnSp>
          <p:nvCxnSpPr>
            <p:cNvPr id="52" name="Straight Arrow Connector 51"/>
            <p:cNvCxnSpPr>
              <a:stCxn id="50" idx="1"/>
            </p:cNvCxnSpPr>
            <p:nvPr/>
          </p:nvCxnSpPr>
          <p:spPr>
            <a:xfrm>
              <a:off x="715285" y="3181804"/>
              <a:ext cx="0" cy="5519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2433935" y="2352898"/>
            <a:ext cx="461665" cy="1533303"/>
            <a:chOff x="484452" y="2200497"/>
            <a:chExt cx="461665" cy="1533303"/>
          </a:xfrm>
        </p:grpSpPr>
        <p:sp>
          <p:nvSpPr>
            <p:cNvPr id="53" name="TextBox 52"/>
            <p:cNvSpPr txBox="1"/>
            <p:nvPr/>
          </p:nvSpPr>
          <p:spPr>
            <a:xfrm rot="16200000">
              <a:off x="224632" y="2460317"/>
              <a:ext cx="981306" cy="461665"/>
            </a:xfrm>
            <a:prstGeom prst="rect">
              <a:avLst/>
            </a:prstGeom>
            <a:noFill/>
            <a:ln w="38100">
              <a:noFill/>
            </a:ln>
          </p:spPr>
          <p:txBody>
            <a:bodyPr wrap="square" rtlCol="0">
              <a:spAutoFit/>
            </a:bodyPr>
            <a:lstStyle/>
            <a:p>
              <a:r>
                <a:rPr lang="en-US" sz="2400" dirty="0" smtClean="0"/>
                <a:t>left</a:t>
              </a:r>
              <a:endParaRPr lang="en-US" sz="2400" dirty="0"/>
            </a:p>
          </p:txBody>
        </p:sp>
        <p:cxnSp>
          <p:nvCxnSpPr>
            <p:cNvPr id="54" name="Straight Arrow Connector 53"/>
            <p:cNvCxnSpPr>
              <a:stCxn id="53" idx="1"/>
            </p:cNvCxnSpPr>
            <p:nvPr/>
          </p:nvCxnSpPr>
          <p:spPr>
            <a:xfrm>
              <a:off x="715286"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7162800" y="2352900"/>
            <a:ext cx="461665" cy="1533301"/>
            <a:chOff x="484452" y="2200499"/>
            <a:chExt cx="461665" cy="1533301"/>
          </a:xfrm>
        </p:grpSpPr>
        <p:sp>
          <p:nvSpPr>
            <p:cNvPr id="57" name="TextBox 56"/>
            <p:cNvSpPr txBox="1"/>
            <p:nvPr/>
          </p:nvSpPr>
          <p:spPr>
            <a:xfrm rot="16200000">
              <a:off x="224633" y="2460318"/>
              <a:ext cx="981304" cy="461665"/>
            </a:xfrm>
            <a:prstGeom prst="rect">
              <a:avLst/>
            </a:prstGeom>
            <a:noFill/>
            <a:ln w="38100">
              <a:noFill/>
            </a:ln>
          </p:spPr>
          <p:txBody>
            <a:bodyPr wrap="square" rtlCol="0">
              <a:spAutoFit/>
            </a:bodyPr>
            <a:lstStyle/>
            <a:p>
              <a:r>
                <a:rPr lang="en-US" sz="2400" dirty="0" smtClean="0"/>
                <a:t>right</a:t>
              </a:r>
              <a:endParaRPr lang="en-US" sz="2400" dirty="0"/>
            </a:p>
          </p:txBody>
        </p:sp>
        <p:cxnSp>
          <p:nvCxnSpPr>
            <p:cNvPr id="58" name="Straight Arrow Connector 57"/>
            <p:cNvCxnSpPr>
              <a:stCxn id="57" idx="1"/>
            </p:cNvCxnSpPr>
            <p:nvPr/>
          </p:nvCxnSpPr>
          <p:spPr>
            <a:xfrm>
              <a:off x="715286"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9" name="Title 1"/>
          <p:cNvSpPr txBox="1">
            <a:spLocks/>
          </p:cNvSpPr>
          <p:nvPr/>
        </p:nvSpPr>
        <p:spPr>
          <a:xfrm>
            <a:off x="838200" y="1096962"/>
            <a:ext cx="7848600"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t>2</a:t>
            </a:r>
            <a:r>
              <a:rPr lang="en-US" sz="3200" dirty="0" smtClean="0"/>
              <a:t>. while A[left] &lt;= </a:t>
            </a:r>
            <a:r>
              <a:rPr lang="en-US" sz="3200" dirty="0" err="1" smtClean="0"/>
              <a:t>pivotval</a:t>
            </a:r>
            <a:r>
              <a:rPr lang="en-US" sz="3200" dirty="0" smtClean="0"/>
              <a:t>   left++;</a:t>
            </a:r>
            <a:endParaRPr lang="en-US" sz="3200" dirty="0"/>
          </a:p>
        </p:txBody>
      </p:sp>
    </p:spTree>
    <p:extLst>
      <p:ext uri="{BB962C8B-B14F-4D97-AF65-F5344CB8AC3E}">
        <p14:creationId xmlns:p14="http://schemas.microsoft.com/office/powerpoint/2010/main" val="6397192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848600" cy="731838"/>
          </a:xfrm>
        </p:spPr>
        <p:txBody>
          <a:bodyPr>
            <a:normAutofit/>
          </a:bodyPr>
          <a:lstStyle/>
          <a:p>
            <a:pPr algn="l"/>
            <a:r>
              <a:rPr lang="en-US" sz="3200" dirty="0" smtClean="0"/>
              <a:t>1. while A[right] &gt; </a:t>
            </a:r>
            <a:r>
              <a:rPr lang="en-US" sz="3200" dirty="0" err="1" smtClean="0"/>
              <a:t>pivotval</a:t>
            </a:r>
            <a:r>
              <a:rPr lang="en-US" sz="3200" dirty="0" smtClean="0"/>
              <a:t>   right--;</a:t>
            </a:r>
            <a:endParaRPr lang="en-US" sz="3200" dirty="0"/>
          </a:p>
        </p:txBody>
      </p:sp>
      <p:grpSp>
        <p:nvGrpSpPr>
          <p:cNvPr id="39" name="Group 38"/>
          <p:cNvGrpSpPr/>
          <p:nvPr/>
        </p:nvGrpSpPr>
        <p:grpSpPr>
          <a:xfrm>
            <a:off x="224820" y="3945916"/>
            <a:ext cx="8690580" cy="702284"/>
            <a:chOff x="1447800" y="2362200"/>
            <a:chExt cx="9601200" cy="1028746"/>
          </a:xfrm>
        </p:grpSpPr>
        <p:grpSp>
          <p:nvGrpSpPr>
            <p:cNvPr id="16" name="Group 15"/>
            <p:cNvGrpSpPr/>
            <p:nvPr/>
          </p:nvGrpSpPr>
          <p:grpSpPr>
            <a:xfrm>
              <a:off x="1447800" y="2362200"/>
              <a:ext cx="3200400" cy="1028746"/>
              <a:chOff x="1447800" y="2362200"/>
              <a:chExt cx="3200400" cy="1028746"/>
            </a:xfrm>
          </p:grpSpPr>
          <p:grpSp>
            <p:nvGrpSpPr>
              <p:cNvPr id="12" name="Group 11"/>
              <p:cNvGrpSpPr/>
              <p:nvPr/>
            </p:nvGrpSpPr>
            <p:grpSpPr>
              <a:xfrm>
                <a:off x="1447800" y="2362200"/>
                <a:ext cx="2133600" cy="1028746"/>
                <a:chOff x="1447800" y="2362200"/>
                <a:chExt cx="2133600" cy="1028746"/>
              </a:xfrm>
            </p:grpSpPr>
            <p:grpSp>
              <p:nvGrpSpPr>
                <p:cNvPr id="8" name="Group 7"/>
                <p:cNvGrpSpPr/>
                <p:nvPr/>
              </p:nvGrpSpPr>
              <p:grpSpPr>
                <a:xfrm>
                  <a:off x="1447800" y="2362200"/>
                  <a:ext cx="1066800" cy="990600"/>
                  <a:chOff x="1447800" y="2362200"/>
                  <a:chExt cx="1066800" cy="990600"/>
                </a:xfrm>
              </p:grpSpPr>
              <p:sp>
                <p:nvSpPr>
                  <p:cNvPr id="4" name="Rectangle 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TextBox 6"/>
                  <p:cNvSpPr txBox="1"/>
                  <p:nvPr/>
                </p:nvSpPr>
                <p:spPr>
                  <a:xfrm>
                    <a:off x="1638300" y="2534334"/>
                    <a:ext cx="685800" cy="707761"/>
                  </a:xfrm>
                  <a:prstGeom prst="rect">
                    <a:avLst/>
                  </a:prstGeom>
                  <a:noFill/>
                </p:spPr>
                <p:txBody>
                  <a:bodyPr wrap="square" rtlCol="0">
                    <a:spAutoFit/>
                  </a:bodyPr>
                  <a:lstStyle/>
                  <a:p>
                    <a:r>
                      <a:rPr lang="en-US" sz="3200" dirty="0" smtClean="0"/>
                      <a:t>52</a:t>
                    </a:r>
                    <a:endParaRPr lang="en-US" sz="1600" dirty="0"/>
                  </a:p>
                </p:txBody>
              </p:sp>
            </p:grpSp>
            <p:grpSp>
              <p:nvGrpSpPr>
                <p:cNvPr id="9" name="Group 8"/>
                <p:cNvGrpSpPr/>
                <p:nvPr/>
              </p:nvGrpSpPr>
              <p:grpSpPr>
                <a:xfrm>
                  <a:off x="2514600" y="2362200"/>
                  <a:ext cx="1066800" cy="1028746"/>
                  <a:chOff x="1447800" y="2362200"/>
                  <a:chExt cx="1066800" cy="1028746"/>
                </a:xfrm>
              </p:grpSpPr>
              <p:sp>
                <p:nvSpPr>
                  <p:cNvPr id="10" name="Rectangle 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p:cNvSpPr txBox="1"/>
                  <p:nvPr/>
                </p:nvSpPr>
                <p:spPr>
                  <a:xfrm>
                    <a:off x="1638300" y="2534334"/>
                    <a:ext cx="685800" cy="856612"/>
                  </a:xfrm>
                  <a:prstGeom prst="rect">
                    <a:avLst/>
                  </a:prstGeom>
                  <a:noFill/>
                </p:spPr>
                <p:txBody>
                  <a:bodyPr wrap="square" rtlCol="0">
                    <a:spAutoFit/>
                  </a:bodyPr>
                  <a:lstStyle/>
                  <a:p>
                    <a:r>
                      <a:rPr lang="en-US" sz="3200" dirty="0" smtClean="0"/>
                      <a:t>44</a:t>
                    </a:r>
                    <a:endParaRPr lang="en-US" sz="1600" dirty="0"/>
                  </a:p>
                </p:txBody>
              </p:sp>
            </p:grpSp>
          </p:grpSp>
          <p:grpSp>
            <p:nvGrpSpPr>
              <p:cNvPr id="13" name="Group 12"/>
              <p:cNvGrpSpPr/>
              <p:nvPr/>
            </p:nvGrpSpPr>
            <p:grpSpPr>
              <a:xfrm>
                <a:off x="3581400" y="2362200"/>
                <a:ext cx="1066800" cy="1028746"/>
                <a:chOff x="1447800" y="2362200"/>
                <a:chExt cx="1066800" cy="1028746"/>
              </a:xfrm>
            </p:grpSpPr>
            <p:sp>
              <p:nvSpPr>
                <p:cNvPr id="14" name="Rectangle 1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TextBox 14"/>
                <p:cNvSpPr txBox="1"/>
                <p:nvPr/>
              </p:nvSpPr>
              <p:spPr>
                <a:xfrm>
                  <a:off x="1638300" y="2534334"/>
                  <a:ext cx="685800" cy="856612"/>
                </a:xfrm>
                <a:prstGeom prst="rect">
                  <a:avLst/>
                </a:prstGeom>
                <a:noFill/>
              </p:spPr>
              <p:txBody>
                <a:bodyPr wrap="square" rtlCol="0">
                  <a:spAutoFit/>
                </a:bodyPr>
                <a:lstStyle/>
                <a:p>
                  <a:r>
                    <a:rPr lang="en-US" sz="3200" dirty="0" smtClean="0"/>
                    <a:t>28</a:t>
                  </a:r>
                  <a:endParaRPr lang="en-US" sz="1600" dirty="0"/>
                </a:p>
              </p:txBody>
            </p:sp>
          </p:grpSp>
        </p:grpSp>
        <p:grpSp>
          <p:nvGrpSpPr>
            <p:cNvPr id="17" name="Group 16"/>
            <p:cNvGrpSpPr/>
            <p:nvPr/>
          </p:nvGrpSpPr>
          <p:grpSpPr>
            <a:xfrm>
              <a:off x="4648200" y="2362200"/>
              <a:ext cx="3200400" cy="1028746"/>
              <a:chOff x="1447800" y="2362200"/>
              <a:chExt cx="3200400" cy="1028746"/>
            </a:xfrm>
          </p:grpSpPr>
          <p:grpSp>
            <p:nvGrpSpPr>
              <p:cNvPr id="18" name="Group 17"/>
              <p:cNvGrpSpPr/>
              <p:nvPr/>
            </p:nvGrpSpPr>
            <p:grpSpPr>
              <a:xfrm>
                <a:off x="1447800" y="2362200"/>
                <a:ext cx="2133600" cy="1028746"/>
                <a:chOff x="1447800" y="2362200"/>
                <a:chExt cx="2133600" cy="1028746"/>
              </a:xfrm>
            </p:grpSpPr>
            <p:grpSp>
              <p:nvGrpSpPr>
                <p:cNvPr id="22" name="Group 21"/>
                <p:cNvGrpSpPr/>
                <p:nvPr/>
              </p:nvGrpSpPr>
              <p:grpSpPr>
                <a:xfrm>
                  <a:off x="1447800" y="2362200"/>
                  <a:ext cx="1066800" cy="1028746"/>
                  <a:chOff x="1447800" y="2362200"/>
                  <a:chExt cx="1066800" cy="1028746"/>
                </a:xfrm>
              </p:grpSpPr>
              <p:sp>
                <p:nvSpPr>
                  <p:cNvPr id="26" name="Rectangle 25"/>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TextBox 26"/>
                  <p:cNvSpPr txBox="1"/>
                  <p:nvPr/>
                </p:nvSpPr>
                <p:spPr>
                  <a:xfrm>
                    <a:off x="1638300" y="2534334"/>
                    <a:ext cx="685800" cy="856612"/>
                  </a:xfrm>
                  <a:prstGeom prst="rect">
                    <a:avLst/>
                  </a:prstGeom>
                  <a:noFill/>
                </p:spPr>
                <p:txBody>
                  <a:bodyPr wrap="square" rtlCol="0">
                    <a:spAutoFit/>
                  </a:bodyPr>
                  <a:lstStyle/>
                  <a:p>
                    <a:r>
                      <a:rPr lang="en-US" sz="3200" dirty="0" smtClean="0"/>
                      <a:t>80</a:t>
                    </a:r>
                    <a:endParaRPr lang="en-US" sz="1600" dirty="0"/>
                  </a:p>
                </p:txBody>
              </p:sp>
            </p:grpSp>
            <p:grpSp>
              <p:nvGrpSpPr>
                <p:cNvPr id="23" name="Group 22"/>
                <p:cNvGrpSpPr/>
                <p:nvPr/>
              </p:nvGrpSpPr>
              <p:grpSpPr>
                <a:xfrm>
                  <a:off x="2514600" y="2362200"/>
                  <a:ext cx="1066800" cy="1028746"/>
                  <a:chOff x="1447800" y="2362200"/>
                  <a:chExt cx="1066800" cy="1028746"/>
                </a:xfrm>
              </p:grpSpPr>
              <p:sp>
                <p:nvSpPr>
                  <p:cNvPr id="24" name="Rectangle 2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TextBox 24"/>
                  <p:cNvSpPr txBox="1"/>
                  <p:nvPr/>
                </p:nvSpPr>
                <p:spPr>
                  <a:xfrm>
                    <a:off x="1638300" y="2534334"/>
                    <a:ext cx="685800" cy="856612"/>
                  </a:xfrm>
                  <a:prstGeom prst="rect">
                    <a:avLst/>
                  </a:prstGeom>
                  <a:noFill/>
                </p:spPr>
                <p:txBody>
                  <a:bodyPr wrap="square" rtlCol="0">
                    <a:spAutoFit/>
                  </a:bodyPr>
                  <a:lstStyle/>
                  <a:p>
                    <a:r>
                      <a:rPr lang="en-US" sz="3200" dirty="0" smtClean="0"/>
                      <a:t>79</a:t>
                    </a:r>
                    <a:endParaRPr lang="en-US" sz="1600" dirty="0"/>
                  </a:p>
                </p:txBody>
              </p:sp>
            </p:grpSp>
          </p:grpSp>
          <p:grpSp>
            <p:nvGrpSpPr>
              <p:cNvPr id="19" name="Group 18"/>
              <p:cNvGrpSpPr/>
              <p:nvPr/>
            </p:nvGrpSpPr>
            <p:grpSpPr>
              <a:xfrm>
                <a:off x="3581400" y="2362200"/>
                <a:ext cx="1066800" cy="1028746"/>
                <a:chOff x="1447800" y="2362200"/>
                <a:chExt cx="1066800" cy="1028746"/>
              </a:xfrm>
            </p:grpSpPr>
            <p:sp>
              <p:nvSpPr>
                <p:cNvPr id="20" name="Rectangle 1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TextBox 20"/>
                <p:cNvSpPr txBox="1"/>
                <p:nvPr/>
              </p:nvSpPr>
              <p:spPr>
                <a:xfrm>
                  <a:off x="1638300" y="2534334"/>
                  <a:ext cx="685800" cy="856612"/>
                </a:xfrm>
                <a:prstGeom prst="rect">
                  <a:avLst/>
                </a:prstGeom>
                <a:noFill/>
              </p:spPr>
              <p:txBody>
                <a:bodyPr wrap="square" rtlCol="0">
                  <a:spAutoFit/>
                </a:bodyPr>
                <a:lstStyle/>
                <a:p>
                  <a:r>
                    <a:rPr lang="en-US" sz="3200" dirty="0"/>
                    <a:t>6</a:t>
                  </a:r>
                  <a:r>
                    <a:rPr lang="en-US" sz="3200" dirty="0" smtClean="0"/>
                    <a:t>2</a:t>
                  </a:r>
                  <a:endParaRPr lang="en-US" sz="1600" dirty="0"/>
                </a:p>
              </p:txBody>
            </p:sp>
          </p:grpSp>
        </p:grpSp>
        <p:grpSp>
          <p:nvGrpSpPr>
            <p:cNvPr id="28" name="Group 27"/>
            <p:cNvGrpSpPr/>
            <p:nvPr/>
          </p:nvGrpSpPr>
          <p:grpSpPr>
            <a:xfrm>
              <a:off x="7848600" y="2362200"/>
              <a:ext cx="3200400" cy="1028746"/>
              <a:chOff x="1447800" y="2362200"/>
              <a:chExt cx="3200400" cy="1028746"/>
            </a:xfrm>
          </p:grpSpPr>
          <p:grpSp>
            <p:nvGrpSpPr>
              <p:cNvPr id="29" name="Group 28"/>
              <p:cNvGrpSpPr/>
              <p:nvPr/>
            </p:nvGrpSpPr>
            <p:grpSpPr>
              <a:xfrm>
                <a:off x="1447800" y="2362200"/>
                <a:ext cx="2133600" cy="1028746"/>
                <a:chOff x="1447800" y="2362200"/>
                <a:chExt cx="2133600" cy="1028746"/>
              </a:xfrm>
            </p:grpSpPr>
            <p:grpSp>
              <p:nvGrpSpPr>
                <p:cNvPr id="33" name="Group 32"/>
                <p:cNvGrpSpPr/>
                <p:nvPr/>
              </p:nvGrpSpPr>
              <p:grpSpPr>
                <a:xfrm>
                  <a:off x="1447800" y="2362200"/>
                  <a:ext cx="1066800" cy="1028746"/>
                  <a:chOff x="1447800" y="2362200"/>
                  <a:chExt cx="1066800" cy="1028746"/>
                </a:xfrm>
              </p:grpSpPr>
              <p:sp>
                <p:nvSpPr>
                  <p:cNvPr id="37" name="Rectangle 36"/>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TextBox 37"/>
                  <p:cNvSpPr txBox="1"/>
                  <p:nvPr/>
                </p:nvSpPr>
                <p:spPr>
                  <a:xfrm>
                    <a:off x="1638300" y="2534334"/>
                    <a:ext cx="685800" cy="856612"/>
                  </a:xfrm>
                  <a:prstGeom prst="rect">
                    <a:avLst/>
                  </a:prstGeom>
                  <a:noFill/>
                </p:spPr>
                <p:txBody>
                  <a:bodyPr wrap="square" rtlCol="0">
                    <a:spAutoFit/>
                  </a:bodyPr>
                  <a:lstStyle/>
                  <a:p>
                    <a:r>
                      <a:rPr lang="en-US" sz="3200" dirty="0" smtClean="0"/>
                      <a:t> 7</a:t>
                    </a:r>
                    <a:endParaRPr lang="en-US" sz="1600" dirty="0"/>
                  </a:p>
                </p:txBody>
              </p:sp>
            </p:grpSp>
            <p:grpSp>
              <p:nvGrpSpPr>
                <p:cNvPr id="34" name="Group 33"/>
                <p:cNvGrpSpPr/>
                <p:nvPr/>
              </p:nvGrpSpPr>
              <p:grpSpPr>
                <a:xfrm>
                  <a:off x="2514600" y="2362200"/>
                  <a:ext cx="1066800" cy="1028746"/>
                  <a:chOff x="1447800" y="2362200"/>
                  <a:chExt cx="1066800" cy="1028746"/>
                </a:xfrm>
              </p:grpSpPr>
              <p:sp>
                <p:nvSpPr>
                  <p:cNvPr id="35" name="Rectangle 34"/>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TextBox 35"/>
                  <p:cNvSpPr txBox="1"/>
                  <p:nvPr/>
                </p:nvSpPr>
                <p:spPr>
                  <a:xfrm>
                    <a:off x="1638300" y="2534334"/>
                    <a:ext cx="685800" cy="856612"/>
                  </a:xfrm>
                  <a:prstGeom prst="rect">
                    <a:avLst/>
                  </a:prstGeom>
                  <a:noFill/>
                </p:spPr>
                <p:txBody>
                  <a:bodyPr wrap="square" rtlCol="0">
                    <a:spAutoFit/>
                  </a:bodyPr>
                  <a:lstStyle/>
                  <a:p>
                    <a:r>
                      <a:rPr lang="en-US" sz="3200" dirty="0" smtClean="0"/>
                      <a:t>33</a:t>
                    </a:r>
                    <a:endParaRPr lang="en-US" sz="1600" dirty="0"/>
                  </a:p>
                </p:txBody>
              </p:sp>
            </p:grpSp>
          </p:grpSp>
          <p:grpSp>
            <p:nvGrpSpPr>
              <p:cNvPr id="30" name="Group 29"/>
              <p:cNvGrpSpPr/>
              <p:nvPr/>
            </p:nvGrpSpPr>
            <p:grpSpPr>
              <a:xfrm>
                <a:off x="3581400" y="2362200"/>
                <a:ext cx="1066800" cy="1028746"/>
                <a:chOff x="1447800" y="2362200"/>
                <a:chExt cx="1066800" cy="1028746"/>
              </a:xfrm>
            </p:grpSpPr>
            <p:sp>
              <p:nvSpPr>
                <p:cNvPr id="31" name="Rectangle 30"/>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TextBox 31"/>
                <p:cNvSpPr txBox="1"/>
                <p:nvPr/>
              </p:nvSpPr>
              <p:spPr>
                <a:xfrm>
                  <a:off x="1638300" y="2534334"/>
                  <a:ext cx="685800" cy="856612"/>
                </a:xfrm>
                <a:prstGeom prst="rect">
                  <a:avLst/>
                </a:prstGeom>
                <a:noFill/>
              </p:spPr>
              <p:txBody>
                <a:bodyPr wrap="square" rtlCol="0">
                  <a:spAutoFit/>
                </a:bodyPr>
                <a:lstStyle/>
                <a:p>
                  <a:r>
                    <a:rPr lang="en-US" sz="3200" dirty="0" smtClean="0"/>
                    <a:t>85</a:t>
                  </a:r>
                  <a:endParaRPr lang="en-US" sz="1600" dirty="0"/>
                </a:p>
              </p:txBody>
            </p:sp>
          </p:grpSp>
        </p:grpSp>
      </p:grpSp>
      <p:grpSp>
        <p:nvGrpSpPr>
          <p:cNvPr id="49" name="Group 48"/>
          <p:cNvGrpSpPr/>
          <p:nvPr/>
        </p:nvGrpSpPr>
        <p:grpSpPr>
          <a:xfrm>
            <a:off x="457200" y="4572000"/>
            <a:ext cx="8124345" cy="413266"/>
            <a:chOff x="486255" y="4996934"/>
            <a:chExt cx="8124345" cy="413266"/>
          </a:xfrm>
        </p:grpSpPr>
        <p:sp>
          <p:nvSpPr>
            <p:cNvPr id="40" name="TextBox 39"/>
            <p:cNvSpPr txBox="1"/>
            <p:nvPr/>
          </p:nvSpPr>
          <p:spPr>
            <a:xfrm>
              <a:off x="486255" y="4996934"/>
              <a:ext cx="442750" cy="369332"/>
            </a:xfrm>
            <a:prstGeom prst="rect">
              <a:avLst/>
            </a:prstGeom>
            <a:noFill/>
          </p:spPr>
          <p:txBody>
            <a:bodyPr wrap="none" rtlCol="0">
              <a:spAutoFit/>
            </a:bodyPr>
            <a:lstStyle/>
            <a:p>
              <a:r>
                <a:rPr lang="en-US" dirty="0" smtClean="0"/>
                <a:t>[0]</a:t>
              </a:r>
              <a:endParaRPr lang="en-US" dirty="0"/>
            </a:p>
          </p:txBody>
        </p:sp>
        <p:sp>
          <p:nvSpPr>
            <p:cNvPr id="41" name="TextBox 40"/>
            <p:cNvSpPr txBox="1"/>
            <p:nvPr/>
          </p:nvSpPr>
          <p:spPr>
            <a:xfrm>
              <a:off x="1462250" y="5040868"/>
              <a:ext cx="442750" cy="369332"/>
            </a:xfrm>
            <a:prstGeom prst="rect">
              <a:avLst/>
            </a:prstGeom>
            <a:noFill/>
          </p:spPr>
          <p:txBody>
            <a:bodyPr wrap="none" rtlCol="0">
              <a:spAutoFit/>
            </a:bodyPr>
            <a:lstStyle/>
            <a:p>
              <a:r>
                <a:rPr lang="en-US" dirty="0" smtClean="0"/>
                <a:t>[1]</a:t>
              </a:r>
              <a:endParaRPr lang="en-US" dirty="0"/>
            </a:p>
          </p:txBody>
        </p:sp>
        <p:sp>
          <p:nvSpPr>
            <p:cNvPr id="42" name="TextBox 41"/>
            <p:cNvSpPr txBox="1"/>
            <p:nvPr/>
          </p:nvSpPr>
          <p:spPr>
            <a:xfrm>
              <a:off x="2452850" y="5029200"/>
              <a:ext cx="442750" cy="369332"/>
            </a:xfrm>
            <a:prstGeom prst="rect">
              <a:avLst/>
            </a:prstGeom>
            <a:noFill/>
          </p:spPr>
          <p:txBody>
            <a:bodyPr wrap="none" rtlCol="0">
              <a:spAutoFit/>
            </a:bodyPr>
            <a:lstStyle/>
            <a:p>
              <a:r>
                <a:rPr lang="en-US" dirty="0" smtClean="0"/>
                <a:t>[2]</a:t>
              </a:r>
              <a:endParaRPr lang="en-US" dirty="0"/>
            </a:p>
          </p:txBody>
        </p:sp>
        <p:sp>
          <p:nvSpPr>
            <p:cNvPr id="43" name="TextBox 42"/>
            <p:cNvSpPr txBox="1"/>
            <p:nvPr/>
          </p:nvSpPr>
          <p:spPr>
            <a:xfrm>
              <a:off x="3443450" y="5029200"/>
              <a:ext cx="442750" cy="369332"/>
            </a:xfrm>
            <a:prstGeom prst="rect">
              <a:avLst/>
            </a:prstGeom>
            <a:noFill/>
          </p:spPr>
          <p:txBody>
            <a:bodyPr wrap="none" rtlCol="0">
              <a:spAutoFit/>
            </a:bodyPr>
            <a:lstStyle/>
            <a:p>
              <a:r>
                <a:rPr lang="en-US" dirty="0" smtClean="0"/>
                <a:t>[3]</a:t>
              </a:r>
              <a:endParaRPr lang="en-US" dirty="0"/>
            </a:p>
          </p:txBody>
        </p:sp>
        <p:sp>
          <p:nvSpPr>
            <p:cNvPr id="44" name="TextBox 43"/>
            <p:cNvSpPr txBox="1"/>
            <p:nvPr/>
          </p:nvSpPr>
          <p:spPr>
            <a:xfrm>
              <a:off x="4357850" y="5029200"/>
              <a:ext cx="442750" cy="369332"/>
            </a:xfrm>
            <a:prstGeom prst="rect">
              <a:avLst/>
            </a:prstGeom>
            <a:noFill/>
          </p:spPr>
          <p:txBody>
            <a:bodyPr wrap="none" rtlCol="0">
              <a:spAutoFit/>
            </a:bodyPr>
            <a:lstStyle/>
            <a:p>
              <a:r>
                <a:rPr lang="en-US" dirty="0" smtClean="0"/>
                <a:t>[4]</a:t>
              </a:r>
              <a:endParaRPr lang="en-US" dirty="0"/>
            </a:p>
          </p:txBody>
        </p:sp>
        <p:sp>
          <p:nvSpPr>
            <p:cNvPr id="45" name="TextBox 44"/>
            <p:cNvSpPr txBox="1"/>
            <p:nvPr/>
          </p:nvSpPr>
          <p:spPr>
            <a:xfrm>
              <a:off x="5348450" y="5029200"/>
              <a:ext cx="442750" cy="369332"/>
            </a:xfrm>
            <a:prstGeom prst="rect">
              <a:avLst/>
            </a:prstGeom>
            <a:noFill/>
          </p:spPr>
          <p:txBody>
            <a:bodyPr wrap="none" rtlCol="0">
              <a:spAutoFit/>
            </a:bodyPr>
            <a:lstStyle/>
            <a:p>
              <a:r>
                <a:rPr lang="en-US" dirty="0" smtClean="0"/>
                <a:t>[5]</a:t>
              </a:r>
              <a:endParaRPr lang="en-US" dirty="0"/>
            </a:p>
          </p:txBody>
        </p:sp>
        <p:sp>
          <p:nvSpPr>
            <p:cNvPr id="46" name="TextBox 45"/>
            <p:cNvSpPr txBox="1"/>
            <p:nvPr/>
          </p:nvSpPr>
          <p:spPr>
            <a:xfrm>
              <a:off x="6262850" y="5029200"/>
              <a:ext cx="442750" cy="369332"/>
            </a:xfrm>
            <a:prstGeom prst="rect">
              <a:avLst/>
            </a:prstGeom>
            <a:noFill/>
          </p:spPr>
          <p:txBody>
            <a:bodyPr wrap="none" rtlCol="0">
              <a:spAutoFit/>
            </a:bodyPr>
            <a:lstStyle/>
            <a:p>
              <a:r>
                <a:rPr lang="en-US" dirty="0" smtClean="0"/>
                <a:t>[6]</a:t>
              </a:r>
              <a:endParaRPr lang="en-US" dirty="0"/>
            </a:p>
          </p:txBody>
        </p:sp>
        <p:sp>
          <p:nvSpPr>
            <p:cNvPr id="47" name="TextBox 46"/>
            <p:cNvSpPr txBox="1"/>
            <p:nvPr/>
          </p:nvSpPr>
          <p:spPr>
            <a:xfrm>
              <a:off x="7177250" y="5029200"/>
              <a:ext cx="442750" cy="369332"/>
            </a:xfrm>
            <a:prstGeom prst="rect">
              <a:avLst/>
            </a:prstGeom>
            <a:noFill/>
          </p:spPr>
          <p:txBody>
            <a:bodyPr wrap="none" rtlCol="0">
              <a:spAutoFit/>
            </a:bodyPr>
            <a:lstStyle/>
            <a:p>
              <a:r>
                <a:rPr lang="en-US" dirty="0" smtClean="0"/>
                <a:t>[7]</a:t>
              </a:r>
              <a:endParaRPr lang="en-US" dirty="0"/>
            </a:p>
          </p:txBody>
        </p:sp>
        <p:sp>
          <p:nvSpPr>
            <p:cNvPr id="48" name="TextBox 47"/>
            <p:cNvSpPr txBox="1"/>
            <p:nvPr/>
          </p:nvSpPr>
          <p:spPr>
            <a:xfrm>
              <a:off x="8167850" y="5029200"/>
              <a:ext cx="442750" cy="369332"/>
            </a:xfrm>
            <a:prstGeom prst="rect">
              <a:avLst/>
            </a:prstGeom>
            <a:noFill/>
          </p:spPr>
          <p:txBody>
            <a:bodyPr wrap="none" rtlCol="0">
              <a:spAutoFit/>
            </a:bodyPr>
            <a:lstStyle/>
            <a:p>
              <a:r>
                <a:rPr lang="en-US" dirty="0" smtClean="0"/>
                <a:t>[8]</a:t>
              </a:r>
              <a:endParaRPr lang="en-US" dirty="0"/>
            </a:p>
          </p:txBody>
        </p:sp>
      </p:grpSp>
      <p:grpSp>
        <p:nvGrpSpPr>
          <p:cNvPr id="55" name="Group 54"/>
          <p:cNvGrpSpPr/>
          <p:nvPr/>
        </p:nvGrpSpPr>
        <p:grpSpPr>
          <a:xfrm>
            <a:off x="381000" y="1371599"/>
            <a:ext cx="461665" cy="2514601"/>
            <a:chOff x="484452" y="1219199"/>
            <a:chExt cx="461665" cy="2514601"/>
          </a:xfrm>
        </p:grpSpPr>
        <p:sp>
          <p:nvSpPr>
            <p:cNvPr id="50" name="TextBox 49"/>
            <p:cNvSpPr txBox="1"/>
            <p:nvPr/>
          </p:nvSpPr>
          <p:spPr>
            <a:xfrm rot="16200000">
              <a:off x="-266018" y="1969669"/>
              <a:ext cx="1962605" cy="461665"/>
            </a:xfrm>
            <a:prstGeom prst="rect">
              <a:avLst/>
            </a:prstGeom>
            <a:noFill/>
            <a:ln w="38100">
              <a:noFill/>
            </a:ln>
          </p:spPr>
          <p:txBody>
            <a:bodyPr wrap="square" rtlCol="0">
              <a:spAutoFit/>
            </a:bodyPr>
            <a:lstStyle/>
            <a:p>
              <a:r>
                <a:rPr lang="en-US" sz="2400" dirty="0"/>
                <a:t>p</a:t>
              </a:r>
              <a:r>
                <a:rPr lang="en-US" sz="2400" dirty="0" smtClean="0"/>
                <a:t>ivot </a:t>
              </a:r>
              <a:r>
                <a:rPr lang="en-US" sz="2400" dirty="0" err="1" smtClean="0"/>
                <a:t>val</a:t>
              </a:r>
              <a:r>
                <a:rPr lang="en-US" sz="2400" dirty="0" smtClean="0"/>
                <a:t>= 52</a:t>
              </a:r>
              <a:endParaRPr lang="en-US" sz="2400" dirty="0"/>
            </a:p>
          </p:txBody>
        </p:sp>
        <p:cxnSp>
          <p:nvCxnSpPr>
            <p:cNvPr id="52" name="Straight Arrow Connector 51"/>
            <p:cNvCxnSpPr>
              <a:stCxn id="50" idx="1"/>
            </p:cNvCxnSpPr>
            <p:nvPr/>
          </p:nvCxnSpPr>
          <p:spPr>
            <a:xfrm>
              <a:off x="715285" y="3181804"/>
              <a:ext cx="0" cy="5519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3348334" y="2352898"/>
            <a:ext cx="461665" cy="1533303"/>
            <a:chOff x="2465651" y="2200497"/>
            <a:chExt cx="461665" cy="1533303"/>
          </a:xfrm>
        </p:grpSpPr>
        <p:sp>
          <p:nvSpPr>
            <p:cNvPr id="53" name="TextBox 52"/>
            <p:cNvSpPr txBox="1"/>
            <p:nvPr/>
          </p:nvSpPr>
          <p:spPr>
            <a:xfrm rot="16200000">
              <a:off x="2205831" y="2460317"/>
              <a:ext cx="981306" cy="461665"/>
            </a:xfrm>
            <a:prstGeom prst="rect">
              <a:avLst/>
            </a:prstGeom>
            <a:noFill/>
            <a:ln w="38100">
              <a:noFill/>
            </a:ln>
          </p:spPr>
          <p:txBody>
            <a:bodyPr wrap="square" rtlCol="0">
              <a:spAutoFit/>
            </a:bodyPr>
            <a:lstStyle/>
            <a:p>
              <a:r>
                <a:rPr lang="en-US" sz="2400" dirty="0" smtClean="0"/>
                <a:t>left</a:t>
              </a:r>
              <a:endParaRPr lang="en-US" sz="2400" dirty="0"/>
            </a:p>
          </p:txBody>
        </p:sp>
        <p:cxnSp>
          <p:nvCxnSpPr>
            <p:cNvPr id="54" name="Straight Arrow Connector 53"/>
            <p:cNvCxnSpPr>
              <a:stCxn id="53" idx="1"/>
            </p:cNvCxnSpPr>
            <p:nvPr/>
          </p:nvCxnSpPr>
          <p:spPr>
            <a:xfrm>
              <a:off x="2696485"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7162800" y="2352900"/>
            <a:ext cx="461665" cy="1533301"/>
            <a:chOff x="484452" y="2200499"/>
            <a:chExt cx="461665" cy="1533301"/>
          </a:xfrm>
        </p:grpSpPr>
        <p:sp>
          <p:nvSpPr>
            <p:cNvPr id="57" name="TextBox 56"/>
            <p:cNvSpPr txBox="1"/>
            <p:nvPr/>
          </p:nvSpPr>
          <p:spPr>
            <a:xfrm rot="16200000">
              <a:off x="224633" y="2460318"/>
              <a:ext cx="981304" cy="461665"/>
            </a:xfrm>
            <a:prstGeom prst="rect">
              <a:avLst/>
            </a:prstGeom>
            <a:noFill/>
            <a:ln w="38100">
              <a:noFill/>
            </a:ln>
          </p:spPr>
          <p:txBody>
            <a:bodyPr wrap="square" rtlCol="0">
              <a:spAutoFit/>
            </a:bodyPr>
            <a:lstStyle/>
            <a:p>
              <a:r>
                <a:rPr lang="en-US" sz="2400" dirty="0" smtClean="0"/>
                <a:t>right</a:t>
              </a:r>
              <a:endParaRPr lang="en-US" sz="2400" dirty="0"/>
            </a:p>
          </p:txBody>
        </p:sp>
        <p:cxnSp>
          <p:nvCxnSpPr>
            <p:cNvPr id="58" name="Straight Arrow Connector 57"/>
            <p:cNvCxnSpPr>
              <a:stCxn id="57" idx="1"/>
            </p:cNvCxnSpPr>
            <p:nvPr/>
          </p:nvCxnSpPr>
          <p:spPr>
            <a:xfrm>
              <a:off x="715286"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9" name="Title 1"/>
          <p:cNvSpPr txBox="1">
            <a:spLocks/>
          </p:cNvSpPr>
          <p:nvPr/>
        </p:nvSpPr>
        <p:spPr>
          <a:xfrm>
            <a:off x="838200" y="1096962"/>
            <a:ext cx="7848600"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t>2</a:t>
            </a:r>
            <a:r>
              <a:rPr lang="en-US" sz="3200" dirty="0" smtClean="0"/>
              <a:t>. while A[left] &lt;= </a:t>
            </a:r>
            <a:r>
              <a:rPr lang="en-US" sz="3200" dirty="0" err="1" smtClean="0"/>
              <a:t>pivotval</a:t>
            </a:r>
            <a:r>
              <a:rPr lang="en-US" sz="3200" dirty="0" smtClean="0"/>
              <a:t>   left++;</a:t>
            </a:r>
            <a:endParaRPr lang="en-US" sz="3200" dirty="0"/>
          </a:p>
        </p:txBody>
      </p:sp>
    </p:spTree>
    <p:extLst>
      <p:ext uri="{BB962C8B-B14F-4D97-AF65-F5344CB8AC3E}">
        <p14:creationId xmlns:p14="http://schemas.microsoft.com/office/powerpoint/2010/main" val="6397192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848600" cy="731838"/>
          </a:xfrm>
        </p:spPr>
        <p:txBody>
          <a:bodyPr>
            <a:normAutofit/>
          </a:bodyPr>
          <a:lstStyle/>
          <a:p>
            <a:pPr algn="l"/>
            <a:r>
              <a:rPr lang="en-US" sz="3200" dirty="0" smtClean="0"/>
              <a:t>1. while A[right] &gt; </a:t>
            </a:r>
            <a:r>
              <a:rPr lang="en-US" sz="3200" dirty="0" err="1" smtClean="0"/>
              <a:t>pivotval</a:t>
            </a:r>
            <a:r>
              <a:rPr lang="en-US" sz="3200" dirty="0" smtClean="0"/>
              <a:t>   right--;</a:t>
            </a:r>
            <a:endParaRPr lang="en-US" sz="3200" dirty="0"/>
          </a:p>
        </p:txBody>
      </p:sp>
      <p:grpSp>
        <p:nvGrpSpPr>
          <p:cNvPr id="39" name="Group 38"/>
          <p:cNvGrpSpPr/>
          <p:nvPr/>
        </p:nvGrpSpPr>
        <p:grpSpPr>
          <a:xfrm>
            <a:off x="224820" y="3945916"/>
            <a:ext cx="8690580" cy="702284"/>
            <a:chOff x="1447800" y="2362200"/>
            <a:chExt cx="9601200" cy="1028746"/>
          </a:xfrm>
        </p:grpSpPr>
        <p:grpSp>
          <p:nvGrpSpPr>
            <p:cNvPr id="16" name="Group 15"/>
            <p:cNvGrpSpPr/>
            <p:nvPr/>
          </p:nvGrpSpPr>
          <p:grpSpPr>
            <a:xfrm>
              <a:off x="1447800" y="2362200"/>
              <a:ext cx="3200400" cy="1028746"/>
              <a:chOff x="1447800" y="2362200"/>
              <a:chExt cx="3200400" cy="1028746"/>
            </a:xfrm>
          </p:grpSpPr>
          <p:grpSp>
            <p:nvGrpSpPr>
              <p:cNvPr id="12" name="Group 11"/>
              <p:cNvGrpSpPr/>
              <p:nvPr/>
            </p:nvGrpSpPr>
            <p:grpSpPr>
              <a:xfrm>
                <a:off x="1447800" y="2362200"/>
                <a:ext cx="2133600" cy="1028746"/>
                <a:chOff x="1447800" y="2362200"/>
                <a:chExt cx="2133600" cy="1028746"/>
              </a:xfrm>
            </p:grpSpPr>
            <p:grpSp>
              <p:nvGrpSpPr>
                <p:cNvPr id="8" name="Group 7"/>
                <p:cNvGrpSpPr/>
                <p:nvPr/>
              </p:nvGrpSpPr>
              <p:grpSpPr>
                <a:xfrm>
                  <a:off x="1447800" y="2362200"/>
                  <a:ext cx="1066800" cy="990600"/>
                  <a:chOff x="1447800" y="2362200"/>
                  <a:chExt cx="1066800" cy="990600"/>
                </a:xfrm>
              </p:grpSpPr>
              <p:sp>
                <p:nvSpPr>
                  <p:cNvPr id="4" name="Rectangle 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TextBox 6"/>
                  <p:cNvSpPr txBox="1"/>
                  <p:nvPr/>
                </p:nvSpPr>
                <p:spPr>
                  <a:xfrm>
                    <a:off x="1638300" y="2534334"/>
                    <a:ext cx="685800" cy="707761"/>
                  </a:xfrm>
                  <a:prstGeom prst="rect">
                    <a:avLst/>
                  </a:prstGeom>
                  <a:noFill/>
                </p:spPr>
                <p:txBody>
                  <a:bodyPr wrap="square" rtlCol="0">
                    <a:spAutoFit/>
                  </a:bodyPr>
                  <a:lstStyle/>
                  <a:p>
                    <a:r>
                      <a:rPr lang="en-US" sz="3200" dirty="0" smtClean="0"/>
                      <a:t>52</a:t>
                    </a:r>
                    <a:endParaRPr lang="en-US" sz="1600" dirty="0"/>
                  </a:p>
                </p:txBody>
              </p:sp>
            </p:grpSp>
            <p:grpSp>
              <p:nvGrpSpPr>
                <p:cNvPr id="9" name="Group 8"/>
                <p:cNvGrpSpPr/>
                <p:nvPr/>
              </p:nvGrpSpPr>
              <p:grpSpPr>
                <a:xfrm>
                  <a:off x="2514600" y="2362200"/>
                  <a:ext cx="1066800" cy="1028746"/>
                  <a:chOff x="1447800" y="2362200"/>
                  <a:chExt cx="1066800" cy="1028746"/>
                </a:xfrm>
              </p:grpSpPr>
              <p:sp>
                <p:nvSpPr>
                  <p:cNvPr id="10" name="Rectangle 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p:cNvSpPr txBox="1"/>
                  <p:nvPr/>
                </p:nvSpPr>
                <p:spPr>
                  <a:xfrm>
                    <a:off x="1638300" y="2534334"/>
                    <a:ext cx="685800" cy="856612"/>
                  </a:xfrm>
                  <a:prstGeom prst="rect">
                    <a:avLst/>
                  </a:prstGeom>
                  <a:noFill/>
                </p:spPr>
                <p:txBody>
                  <a:bodyPr wrap="square" rtlCol="0">
                    <a:spAutoFit/>
                  </a:bodyPr>
                  <a:lstStyle/>
                  <a:p>
                    <a:r>
                      <a:rPr lang="en-US" sz="3200" dirty="0" smtClean="0"/>
                      <a:t>44</a:t>
                    </a:r>
                    <a:endParaRPr lang="en-US" sz="1600" dirty="0"/>
                  </a:p>
                </p:txBody>
              </p:sp>
            </p:grpSp>
          </p:grpSp>
          <p:grpSp>
            <p:nvGrpSpPr>
              <p:cNvPr id="13" name="Group 12"/>
              <p:cNvGrpSpPr/>
              <p:nvPr/>
            </p:nvGrpSpPr>
            <p:grpSpPr>
              <a:xfrm>
                <a:off x="3581400" y="2362200"/>
                <a:ext cx="1066800" cy="1028746"/>
                <a:chOff x="1447800" y="2362200"/>
                <a:chExt cx="1066800" cy="1028746"/>
              </a:xfrm>
            </p:grpSpPr>
            <p:sp>
              <p:nvSpPr>
                <p:cNvPr id="14" name="Rectangle 1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TextBox 14"/>
                <p:cNvSpPr txBox="1"/>
                <p:nvPr/>
              </p:nvSpPr>
              <p:spPr>
                <a:xfrm>
                  <a:off x="1638300" y="2534334"/>
                  <a:ext cx="685800" cy="856612"/>
                </a:xfrm>
                <a:prstGeom prst="rect">
                  <a:avLst/>
                </a:prstGeom>
                <a:noFill/>
              </p:spPr>
              <p:txBody>
                <a:bodyPr wrap="square" rtlCol="0">
                  <a:spAutoFit/>
                </a:bodyPr>
                <a:lstStyle/>
                <a:p>
                  <a:r>
                    <a:rPr lang="en-US" sz="3200" dirty="0" smtClean="0"/>
                    <a:t>28</a:t>
                  </a:r>
                  <a:endParaRPr lang="en-US" sz="1600" dirty="0"/>
                </a:p>
              </p:txBody>
            </p:sp>
          </p:grpSp>
        </p:grpSp>
        <p:grpSp>
          <p:nvGrpSpPr>
            <p:cNvPr id="17" name="Group 16"/>
            <p:cNvGrpSpPr/>
            <p:nvPr/>
          </p:nvGrpSpPr>
          <p:grpSpPr>
            <a:xfrm>
              <a:off x="4648200" y="2362200"/>
              <a:ext cx="3200400" cy="1028746"/>
              <a:chOff x="1447800" y="2362200"/>
              <a:chExt cx="3200400" cy="1028746"/>
            </a:xfrm>
          </p:grpSpPr>
          <p:grpSp>
            <p:nvGrpSpPr>
              <p:cNvPr id="18" name="Group 17"/>
              <p:cNvGrpSpPr/>
              <p:nvPr/>
            </p:nvGrpSpPr>
            <p:grpSpPr>
              <a:xfrm>
                <a:off x="1447800" y="2362200"/>
                <a:ext cx="2133600" cy="1028746"/>
                <a:chOff x="1447800" y="2362200"/>
                <a:chExt cx="2133600" cy="1028746"/>
              </a:xfrm>
            </p:grpSpPr>
            <p:grpSp>
              <p:nvGrpSpPr>
                <p:cNvPr id="22" name="Group 21"/>
                <p:cNvGrpSpPr/>
                <p:nvPr/>
              </p:nvGrpSpPr>
              <p:grpSpPr>
                <a:xfrm>
                  <a:off x="1447800" y="2362200"/>
                  <a:ext cx="1066800" cy="1028746"/>
                  <a:chOff x="1447800" y="2362200"/>
                  <a:chExt cx="1066800" cy="1028746"/>
                </a:xfrm>
              </p:grpSpPr>
              <p:sp>
                <p:nvSpPr>
                  <p:cNvPr id="26" name="Rectangle 25"/>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TextBox 26"/>
                  <p:cNvSpPr txBox="1"/>
                  <p:nvPr/>
                </p:nvSpPr>
                <p:spPr>
                  <a:xfrm>
                    <a:off x="1638300" y="2534334"/>
                    <a:ext cx="685800" cy="856612"/>
                  </a:xfrm>
                  <a:prstGeom prst="rect">
                    <a:avLst/>
                  </a:prstGeom>
                  <a:noFill/>
                </p:spPr>
                <p:txBody>
                  <a:bodyPr wrap="square" rtlCol="0">
                    <a:spAutoFit/>
                  </a:bodyPr>
                  <a:lstStyle/>
                  <a:p>
                    <a:r>
                      <a:rPr lang="en-US" sz="3200" dirty="0" smtClean="0"/>
                      <a:t>80</a:t>
                    </a:r>
                    <a:endParaRPr lang="en-US" sz="1600" dirty="0"/>
                  </a:p>
                </p:txBody>
              </p:sp>
            </p:grpSp>
            <p:grpSp>
              <p:nvGrpSpPr>
                <p:cNvPr id="23" name="Group 22"/>
                <p:cNvGrpSpPr/>
                <p:nvPr/>
              </p:nvGrpSpPr>
              <p:grpSpPr>
                <a:xfrm>
                  <a:off x="2514600" y="2362200"/>
                  <a:ext cx="1066800" cy="1028746"/>
                  <a:chOff x="1447800" y="2362200"/>
                  <a:chExt cx="1066800" cy="1028746"/>
                </a:xfrm>
              </p:grpSpPr>
              <p:sp>
                <p:nvSpPr>
                  <p:cNvPr id="24" name="Rectangle 2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TextBox 24"/>
                  <p:cNvSpPr txBox="1"/>
                  <p:nvPr/>
                </p:nvSpPr>
                <p:spPr>
                  <a:xfrm>
                    <a:off x="1638300" y="2534334"/>
                    <a:ext cx="685800" cy="856612"/>
                  </a:xfrm>
                  <a:prstGeom prst="rect">
                    <a:avLst/>
                  </a:prstGeom>
                  <a:noFill/>
                </p:spPr>
                <p:txBody>
                  <a:bodyPr wrap="square" rtlCol="0">
                    <a:spAutoFit/>
                  </a:bodyPr>
                  <a:lstStyle/>
                  <a:p>
                    <a:r>
                      <a:rPr lang="en-US" sz="3200" dirty="0" smtClean="0"/>
                      <a:t>79</a:t>
                    </a:r>
                    <a:endParaRPr lang="en-US" sz="1600" dirty="0"/>
                  </a:p>
                </p:txBody>
              </p:sp>
            </p:grpSp>
          </p:grpSp>
          <p:grpSp>
            <p:nvGrpSpPr>
              <p:cNvPr id="19" name="Group 18"/>
              <p:cNvGrpSpPr/>
              <p:nvPr/>
            </p:nvGrpSpPr>
            <p:grpSpPr>
              <a:xfrm>
                <a:off x="3581400" y="2362200"/>
                <a:ext cx="1066800" cy="1028746"/>
                <a:chOff x="1447800" y="2362200"/>
                <a:chExt cx="1066800" cy="1028746"/>
              </a:xfrm>
            </p:grpSpPr>
            <p:sp>
              <p:nvSpPr>
                <p:cNvPr id="20" name="Rectangle 1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TextBox 20"/>
                <p:cNvSpPr txBox="1"/>
                <p:nvPr/>
              </p:nvSpPr>
              <p:spPr>
                <a:xfrm>
                  <a:off x="1638300" y="2534334"/>
                  <a:ext cx="685800" cy="856612"/>
                </a:xfrm>
                <a:prstGeom prst="rect">
                  <a:avLst/>
                </a:prstGeom>
                <a:noFill/>
              </p:spPr>
              <p:txBody>
                <a:bodyPr wrap="square" rtlCol="0">
                  <a:spAutoFit/>
                </a:bodyPr>
                <a:lstStyle/>
                <a:p>
                  <a:r>
                    <a:rPr lang="en-US" sz="3200" dirty="0"/>
                    <a:t>6</a:t>
                  </a:r>
                  <a:r>
                    <a:rPr lang="en-US" sz="3200" dirty="0" smtClean="0"/>
                    <a:t>2</a:t>
                  </a:r>
                  <a:endParaRPr lang="en-US" sz="1600" dirty="0"/>
                </a:p>
              </p:txBody>
            </p:sp>
          </p:grpSp>
        </p:grpSp>
        <p:grpSp>
          <p:nvGrpSpPr>
            <p:cNvPr id="28" name="Group 27"/>
            <p:cNvGrpSpPr/>
            <p:nvPr/>
          </p:nvGrpSpPr>
          <p:grpSpPr>
            <a:xfrm>
              <a:off x="7848600" y="2362200"/>
              <a:ext cx="3200400" cy="1028746"/>
              <a:chOff x="1447800" y="2362200"/>
              <a:chExt cx="3200400" cy="1028746"/>
            </a:xfrm>
          </p:grpSpPr>
          <p:grpSp>
            <p:nvGrpSpPr>
              <p:cNvPr id="29" name="Group 28"/>
              <p:cNvGrpSpPr/>
              <p:nvPr/>
            </p:nvGrpSpPr>
            <p:grpSpPr>
              <a:xfrm>
                <a:off x="1447800" y="2362200"/>
                <a:ext cx="2133600" cy="1028746"/>
                <a:chOff x="1447800" y="2362200"/>
                <a:chExt cx="2133600" cy="1028746"/>
              </a:xfrm>
            </p:grpSpPr>
            <p:grpSp>
              <p:nvGrpSpPr>
                <p:cNvPr id="33" name="Group 32"/>
                <p:cNvGrpSpPr/>
                <p:nvPr/>
              </p:nvGrpSpPr>
              <p:grpSpPr>
                <a:xfrm>
                  <a:off x="1447800" y="2362200"/>
                  <a:ext cx="1066800" cy="1028746"/>
                  <a:chOff x="1447800" y="2362200"/>
                  <a:chExt cx="1066800" cy="1028746"/>
                </a:xfrm>
              </p:grpSpPr>
              <p:sp>
                <p:nvSpPr>
                  <p:cNvPr id="37" name="Rectangle 36"/>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TextBox 37"/>
                  <p:cNvSpPr txBox="1"/>
                  <p:nvPr/>
                </p:nvSpPr>
                <p:spPr>
                  <a:xfrm>
                    <a:off x="1638300" y="2534334"/>
                    <a:ext cx="685800" cy="856612"/>
                  </a:xfrm>
                  <a:prstGeom prst="rect">
                    <a:avLst/>
                  </a:prstGeom>
                  <a:noFill/>
                </p:spPr>
                <p:txBody>
                  <a:bodyPr wrap="square" rtlCol="0">
                    <a:spAutoFit/>
                  </a:bodyPr>
                  <a:lstStyle/>
                  <a:p>
                    <a:r>
                      <a:rPr lang="en-US" sz="3200" dirty="0" smtClean="0"/>
                      <a:t> 7</a:t>
                    </a:r>
                    <a:endParaRPr lang="en-US" sz="1600" dirty="0"/>
                  </a:p>
                </p:txBody>
              </p:sp>
            </p:grpSp>
            <p:grpSp>
              <p:nvGrpSpPr>
                <p:cNvPr id="34" name="Group 33"/>
                <p:cNvGrpSpPr/>
                <p:nvPr/>
              </p:nvGrpSpPr>
              <p:grpSpPr>
                <a:xfrm>
                  <a:off x="2514600" y="2362200"/>
                  <a:ext cx="1066800" cy="1028746"/>
                  <a:chOff x="1447800" y="2362200"/>
                  <a:chExt cx="1066800" cy="1028746"/>
                </a:xfrm>
              </p:grpSpPr>
              <p:sp>
                <p:nvSpPr>
                  <p:cNvPr id="35" name="Rectangle 34"/>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TextBox 35"/>
                  <p:cNvSpPr txBox="1"/>
                  <p:nvPr/>
                </p:nvSpPr>
                <p:spPr>
                  <a:xfrm>
                    <a:off x="1638300" y="2534334"/>
                    <a:ext cx="685800" cy="856612"/>
                  </a:xfrm>
                  <a:prstGeom prst="rect">
                    <a:avLst/>
                  </a:prstGeom>
                  <a:noFill/>
                </p:spPr>
                <p:txBody>
                  <a:bodyPr wrap="square" rtlCol="0">
                    <a:spAutoFit/>
                  </a:bodyPr>
                  <a:lstStyle/>
                  <a:p>
                    <a:r>
                      <a:rPr lang="en-US" sz="3200" dirty="0" smtClean="0"/>
                      <a:t>33</a:t>
                    </a:r>
                    <a:endParaRPr lang="en-US" sz="1600" dirty="0"/>
                  </a:p>
                </p:txBody>
              </p:sp>
            </p:grpSp>
          </p:grpSp>
          <p:grpSp>
            <p:nvGrpSpPr>
              <p:cNvPr id="30" name="Group 29"/>
              <p:cNvGrpSpPr/>
              <p:nvPr/>
            </p:nvGrpSpPr>
            <p:grpSpPr>
              <a:xfrm>
                <a:off x="3581400" y="2362200"/>
                <a:ext cx="1066800" cy="1028746"/>
                <a:chOff x="1447800" y="2362200"/>
                <a:chExt cx="1066800" cy="1028746"/>
              </a:xfrm>
            </p:grpSpPr>
            <p:sp>
              <p:nvSpPr>
                <p:cNvPr id="31" name="Rectangle 30"/>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TextBox 31"/>
                <p:cNvSpPr txBox="1"/>
                <p:nvPr/>
              </p:nvSpPr>
              <p:spPr>
                <a:xfrm>
                  <a:off x="1638300" y="2534334"/>
                  <a:ext cx="685800" cy="856612"/>
                </a:xfrm>
                <a:prstGeom prst="rect">
                  <a:avLst/>
                </a:prstGeom>
                <a:noFill/>
              </p:spPr>
              <p:txBody>
                <a:bodyPr wrap="square" rtlCol="0">
                  <a:spAutoFit/>
                </a:bodyPr>
                <a:lstStyle/>
                <a:p>
                  <a:r>
                    <a:rPr lang="en-US" sz="3200" dirty="0" smtClean="0"/>
                    <a:t>85</a:t>
                  </a:r>
                  <a:endParaRPr lang="en-US" sz="1600" dirty="0"/>
                </a:p>
              </p:txBody>
            </p:sp>
          </p:grpSp>
        </p:grpSp>
      </p:grpSp>
      <p:grpSp>
        <p:nvGrpSpPr>
          <p:cNvPr id="49" name="Group 48"/>
          <p:cNvGrpSpPr/>
          <p:nvPr/>
        </p:nvGrpSpPr>
        <p:grpSpPr>
          <a:xfrm>
            <a:off x="457200" y="4572000"/>
            <a:ext cx="8124345" cy="413266"/>
            <a:chOff x="486255" y="4996934"/>
            <a:chExt cx="8124345" cy="413266"/>
          </a:xfrm>
        </p:grpSpPr>
        <p:sp>
          <p:nvSpPr>
            <p:cNvPr id="40" name="TextBox 39"/>
            <p:cNvSpPr txBox="1"/>
            <p:nvPr/>
          </p:nvSpPr>
          <p:spPr>
            <a:xfrm>
              <a:off x="486255" y="4996934"/>
              <a:ext cx="442750" cy="369332"/>
            </a:xfrm>
            <a:prstGeom prst="rect">
              <a:avLst/>
            </a:prstGeom>
            <a:noFill/>
          </p:spPr>
          <p:txBody>
            <a:bodyPr wrap="none" rtlCol="0">
              <a:spAutoFit/>
            </a:bodyPr>
            <a:lstStyle/>
            <a:p>
              <a:r>
                <a:rPr lang="en-US" dirty="0" smtClean="0"/>
                <a:t>[0]</a:t>
              </a:r>
              <a:endParaRPr lang="en-US" dirty="0"/>
            </a:p>
          </p:txBody>
        </p:sp>
        <p:sp>
          <p:nvSpPr>
            <p:cNvPr id="41" name="TextBox 40"/>
            <p:cNvSpPr txBox="1"/>
            <p:nvPr/>
          </p:nvSpPr>
          <p:spPr>
            <a:xfrm>
              <a:off x="1462250" y="5040868"/>
              <a:ext cx="442750" cy="369332"/>
            </a:xfrm>
            <a:prstGeom prst="rect">
              <a:avLst/>
            </a:prstGeom>
            <a:noFill/>
          </p:spPr>
          <p:txBody>
            <a:bodyPr wrap="none" rtlCol="0">
              <a:spAutoFit/>
            </a:bodyPr>
            <a:lstStyle/>
            <a:p>
              <a:r>
                <a:rPr lang="en-US" dirty="0" smtClean="0"/>
                <a:t>[1]</a:t>
              </a:r>
              <a:endParaRPr lang="en-US" dirty="0"/>
            </a:p>
          </p:txBody>
        </p:sp>
        <p:sp>
          <p:nvSpPr>
            <p:cNvPr id="42" name="TextBox 41"/>
            <p:cNvSpPr txBox="1"/>
            <p:nvPr/>
          </p:nvSpPr>
          <p:spPr>
            <a:xfrm>
              <a:off x="2452850" y="5029200"/>
              <a:ext cx="442750" cy="369332"/>
            </a:xfrm>
            <a:prstGeom prst="rect">
              <a:avLst/>
            </a:prstGeom>
            <a:noFill/>
          </p:spPr>
          <p:txBody>
            <a:bodyPr wrap="none" rtlCol="0">
              <a:spAutoFit/>
            </a:bodyPr>
            <a:lstStyle/>
            <a:p>
              <a:r>
                <a:rPr lang="en-US" dirty="0" smtClean="0"/>
                <a:t>[2]</a:t>
              </a:r>
              <a:endParaRPr lang="en-US" dirty="0"/>
            </a:p>
          </p:txBody>
        </p:sp>
        <p:sp>
          <p:nvSpPr>
            <p:cNvPr id="43" name="TextBox 42"/>
            <p:cNvSpPr txBox="1"/>
            <p:nvPr/>
          </p:nvSpPr>
          <p:spPr>
            <a:xfrm>
              <a:off x="3443450" y="5029200"/>
              <a:ext cx="442750" cy="369332"/>
            </a:xfrm>
            <a:prstGeom prst="rect">
              <a:avLst/>
            </a:prstGeom>
            <a:noFill/>
          </p:spPr>
          <p:txBody>
            <a:bodyPr wrap="none" rtlCol="0">
              <a:spAutoFit/>
            </a:bodyPr>
            <a:lstStyle/>
            <a:p>
              <a:r>
                <a:rPr lang="en-US" dirty="0" smtClean="0"/>
                <a:t>[3]</a:t>
              </a:r>
              <a:endParaRPr lang="en-US" dirty="0"/>
            </a:p>
          </p:txBody>
        </p:sp>
        <p:sp>
          <p:nvSpPr>
            <p:cNvPr id="44" name="TextBox 43"/>
            <p:cNvSpPr txBox="1"/>
            <p:nvPr/>
          </p:nvSpPr>
          <p:spPr>
            <a:xfrm>
              <a:off x="4357850" y="5029200"/>
              <a:ext cx="442750" cy="369332"/>
            </a:xfrm>
            <a:prstGeom prst="rect">
              <a:avLst/>
            </a:prstGeom>
            <a:noFill/>
          </p:spPr>
          <p:txBody>
            <a:bodyPr wrap="none" rtlCol="0">
              <a:spAutoFit/>
            </a:bodyPr>
            <a:lstStyle/>
            <a:p>
              <a:r>
                <a:rPr lang="en-US" dirty="0" smtClean="0"/>
                <a:t>[4]</a:t>
              </a:r>
              <a:endParaRPr lang="en-US" dirty="0"/>
            </a:p>
          </p:txBody>
        </p:sp>
        <p:sp>
          <p:nvSpPr>
            <p:cNvPr id="45" name="TextBox 44"/>
            <p:cNvSpPr txBox="1"/>
            <p:nvPr/>
          </p:nvSpPr>
          <p:spPr>
            <a:xfrm>
              <a:off x="5348450" y="5029200"/>
              <a:ext cx="442750" cy="369332"/>
            </a:xfrm>
            <a:prstGeom prst="rect">
              <a:avLst/>
            </a:prstGeom>
            <a:noFill/>
          </p:spPr>
          <p:txBody>
            <a:bodyPr wrap="none" rtlCol="0">
              <a:spAutoFit/>
            </a:bodyPr>
            <a:lstStyle/>
            <a:p>
              <a:r>
                <a:rPr lang="en-US" dirty="0" smtClean="0"/>
                <a:t>[5]</a:t>
              </a:r>
              <a:endParaRPr lang="en-US" dirty="0"/>
            </a:p>
          </p:txBody>
        </p:sp>
        <p:sp>
          <p:nvSpPr>
            <p:cNvPr id="46" name="TextBox 45"/>
            <p:cNvSpPr txBox="1"/>
            <p:nvPr/>
          </p:nvSpPr>
          <p:spPr>
            <a:xfrm>
              <a:off x="6262850" y="5029200"/>
              <a:ext cx="442750" cy="369332"/>
            </a:xfrm>
            <a:prstGeom prst="rect">
              <a:avLst/>
            </a:prstGeom>
            <a:noFill/>
          </p:spPr>
          <p:txBody>
            <a:bodyPr wrap="none" rtlCol="0">
              <a:spAutoFit/>
            </a:bodyPr>
            <a:lstStyle/>
            <a:p>
              <a:r>
                <a:rPr lang="en-US" dirty="0" smtClean="0"/>
                <a:t>[6]</a:t>
              </a:r>
              <a:endParaRPr lang="en-US" dirty="0"/>
            </a:p>
          </p:txBody>
        </p:sp>
        <p:sp>
          <p:nvSpPr>
            <p:cNvPr id="47" name="TextBox 46"/>
            <p:cNvSpPr txBox="1"/>
            <p:nvPr/>
          </p:nvSpPr>
          <p:spPr>
            <a:xfrm>
              <a:off x="7177250" y="5029200"/>
              <a:ext cx="442750" cy="369332"/>
            </a:xfrm>
            <a:prstGeom prst="rect">
              <a:avLst/>
            </a:prstGeom>
            <a:noFill/>
          </p:spPr>
          <p:txBody>
            <a:bodyPr wrap="none" rtlCol="0">
              <a:spAutoFit/>
            </a:bodyPr>
            <a:lstStyle/>
            <a:p>
              <a:r>
                <a:rPr lang="en-US" dirty="0" smtClean="0"/>
                <a:t>[7]</a:t>
              </a:r>
              <a:endParaRPr lang="en-US" dirty="0"/>
            </a:p>
          </p:txBody>
        </p:sp>
        <p:sp>
          <p:nvSpPr>
            <p:cNvPr id="48" name="TextBox 47"/>
            <p:cNvSpPr txBox="1"/>
            <p:nvPr/>
          </p:nvSpPr>
          <p:spPr>
            <a:xfrm>
              <a:off x="8167850" y="5029200"/>
              <a:ext cx="442750" cy="369332"/>
            </a:xfrm>
            <a:prstGeom prst="rect">
              <a:avLst/>
            </a:prstGeom>
            <a:noFill/>
          </p:spPr>
          <p:txBody>
            <a:bodyPr wrap="none" rtlCol="0">
              <a:spAutoFit/>
            </a:bodyPr>
            <a:lstStyle/>
            <a:p>
              <a:r>
                <a:rPr lang="en-US" dirty="0" smtClean="0"/>
                <a:t>[8]</a:t>
              </a:r>
              <a:endParaRPr lang="en-US" dirty="0"/>
            </a:p>
          </p:txBody>
        </p:sp>
      </p:grpSp>
      <p:grpSp>
        <p:nvGrpSpPr>
          <p:cNvPr id="55" name="Group 54"/>
          <p:cNvGrpSpPr/>
          <p:nvPr/>
        </p:nvGrpSpPr>
        <p:grpSpPr>
          <a:xfrm>
            <a:off x="381000" y="1371599"/>
            <a:ext cx="461665" cy="2514601"/>
            <a:chOff x="484452" y="1219199"/>
            <a:chExt cx="461665" cy="2514601"/>
          </a:xfrm>
        </p:grpSpPr>
        <p:sp>
          <p:nvSpPr>
            <p:cNvPr id="50" name="TextBox 49"/>
            <p:cNvSpPr txBox="1"/>
            <p:nvPr/>
          </p:nvSpPr>
          <p:spPr>
            <a:xfrm rot="16200000">
              <a:off x="-266018" y="1969669"/>
              <a:ext cx="1962605" cy="461665"/>
            </a:xfrm>
            <a:prstGeom prst="rect">
              <a:avLst/>
            </a:prstGeom>
            <a:noFill/>
            <a:ln w="38100">
              <a:noFill/>
            </a:ln>
          </p:spPr>
          <p:txBody>
            <a:bodyPr wrap="square" rtlCol="0">
              <a:spAutoFit/>
            </a:bodyPr>
            <a:lstStyle/>
            <a:p>
              <a:r>
                <a:rPr lang="en-US" sz="2400" dirty="0"/>
                <a:t>p</a:t>
              </a:r>
              <a:r>
                <a:rPr lang="en-US" sz="2400" dirty="0" smtClean="0"/>
                <a:t>ivot </a:t>
              </a:r>
              <a:r>
                <a:rPr lang="en-US" sz="2400" dirty="0" err="1" smtClean="0"/>
                <a:t>val</a:t>
              </a:r>
              <a:r>
                <a:rPr lang="en-US" sz="2400" dirty="0" smtClean="0"/>
                <a:t>= 52</a:t>
              </a:r>
              <a:endParaRPr lang="en-US" sz="2400" dirty="0"/>
            </a:p>
          </p:txBody>
        </p:sp>
        <p:cxnSp>
          <p:nvCxnSpPr>
            <p:cNvPr id="52" name="Straight Arrow Connector 51"/>
            <p:cNvCxnSpPr>
              <a:stCxn id="50" idx="1"/>
            </p:cNvCxnSpPr>
            <p:nvPr/>
          </p:nvCxnSpPr>
          <p:spPr>
            <a:xfrm>
              <a:off x="715285" y="3181804"/>
              <a:ext cx="0" cy="5519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3348334" y="2352898"/>
            <a:ext cx="461665" cy="1533303"/>
            <a:chOff x="2465651" y="2200497"/>
            <a:chExt cx="461665" cy="1533303"/>
          </a:xfrm>
        </p:grpSpPr>
        <p:sp>
          <p:nvSpPr>
            <p:cNvPr id="53" name="TextBox 52"/>
            <p:cNvSpPr txBox="1"/>
            <p:nvPr/>
          </p:nvSpPr>
          <p:spPr>
            <a:xfrm rot="16200000">
              <a:off x="2205831" y="2460317"/>
              <a:ext cx="981306" cy="461665"/>
            </a:xfrm>
            <a:prstGeom prst="rect">
              <a:avLst/>
            </a:prstGeom>
            <a:noFill/>
            <a:ln w="38100">
              <a:noFill/>
            </a:ln>
          </p:spPr>
          <p:txBody>
            <a:bodyPr wrap="square" rtlCol="0">
              <a:spAutoFit/>
            </a:bodyPr>
            <a:lstStyle/>
            <a:p>
              <a:r>
                <a:rPr lang="en-US" sz="2400" dirty="0" smtClean="0"/>
                <a:t>left</a:t>
              </a:r>
              <a:endParaRPr lang="en-US" sz="2400" dirty="0"/>
            </a:p>
          </p:txBody>
        </p:sp>
        <p:cxnSp>
          <p:nvCxnSpPr>
            <p:cNvPr id="54" name="Straight Arrow Connector 53"/>
            <p:cNvCxnSpPr>
              <a:stCxn id="53" idx="1"/>
            </p:cNvCxnSpPr>
            <p:nvPr/>
          </p:nvCxnSpPr>
          <p:spPr>
            <a:xfrm>
              <a:off x="2696485"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7162800" y="2352900"/>
            <a:ext cx="461665" cy="1533301"/>
            <a:chOff x="484452" y="2200499"/>
            <a:chExt cx="461665" cy="1533301"/>
          </a:xfrm>
        </p:grpSpPr>
        <p:sp>
          <p:nvSpPr>
            <p:cNvPr id="57" name="TextBox 56"/>
            <p:cNvSpPr txBox="1"/>
            <p:nvPr/>
          </p:nvSpPr>
          <p:spPr>
            <a:xfrm rot="16200000">
              <a:off x="224633" y="2460318"/>
              <a:ext cx="981304" cy="461665"/>
            </a:xfrm>
            <a:prstGeom prst="rect">
              <a:avLst/>
            </a:prstGeom>
            <a:noFill/>
            <a:ln w="38100">
              <a:noFill/>
            </a:ln>
          </p:spPr>
          <p:txBody>
            <a:bodyPr wrap="square" rtlCol="0">
              <a:spAutoFit/>
            </a:bodyPr>
            <a:lstStyle/>
            <a:p>
              <a:r>
                <a:rPr lang="en-US" sz="2400" dirty="0" smtClean="0"/>
                <a:t>right</a:t>
              </a:r>
              <a:endParaRPr lang="en-US" sz="2400" dirty="0"/>
            </a:p>
          </p:txBody>
        </p:sp>
        <p:cxnSp>
          <p:nvCxnSpPr>
            <p:cNvPr id="58" name="Straight Arrow Connector 57"/>
            <p:cNvCxnSpPr>
              <a:stCxn id="57" idx="1"/>
            </p:cNvCxnSpPr>
            <p:nvPr/>
          </p:nvCxnSpPr>
          <p:spPr>
            <a:xfrm>
              <a:off x="715286"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9" name="Title 1"/>
          <p:cNvSpPr txBox="1">
            <a:spLocks/>
          </p:cNvSpPr>
          <p:nvPr/>
        </p:nvSpPr>
        <p:spPr>
          <a:xfrm>
            <a:off x="838200" y="1096962"/>
            <a:ext cx="7848600"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t>2</a:t>
            </a:r>
            <a:r>
              <a:rPr lang="en-US" sz="3200" dirty="0" smtClean="0"/>
              <a:t>. while A[left] &lt;= </a:t>
            </a:r>
            <a:r>
              <a:rPr lang="en-US" sz="3200" dirty="0" err="1" smtClean="0"/>
              <a:t>pivotval</a:t>
            </a:r>
            <a:r>
              <a:rPr lang="en-US" sz="3200" dirty="0" smtClean="0"/>
              <a:t>   left++;</a:t>
            </a:r>
            <a:endParaRPr lang="en-US" sz="3200" dirty="0"/>
          </a:p>
        </p:txBody>
      </p:sp>
      <p:sp>
        <p:nvSpPr>
          <p:cNvPr id="60" name="Title 1"/>
          <p:cNvSpPr txBox="1">
            <a:spLocks/>
          </p:cNvSpPr>
          <p:nvPr/>
        </p:nvSpPr>
        <p:spPr>
          <a:xfrm>
            <a:off x="838200" y="1554162"/>
            <a:ext cx="6752745"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3. if left &lt; right swap (A[left] , A[right])</a:t>
            </a:r>
            <a:endParaRPr lang="en-US" sz="3200" dirty="0"/>
          </a:p>
        </p:txBody>
      </p:sp>
    </p:spTree>
    <p:extLst>
      <p:ext uri="{BB962C8B-B14F-4D97-AF65-F5344CB8AC3E}">
        <p14:creationId xmlns:p14="http://schemas.microsoft.com/office/powerpoint/2010/main" val="39322703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848600" cy="731838"/>
          </a:xfrm>
        </p:spPr>
        <p:txBody>
          <a:bodyPr>
            <a:normAutofit/>
          </a:bodyPr>
          <a:lstStyle/>
          <a:p>
            <a:pPr algn="l"/>
            <a:r>
              <a:rPr lang="en-US" sz="3200" dirty="0" smtClean="0"/>
              <a:t>1. while A[right] &gt; </a:t>
            </a:r>
            <a:r>
              <a:rPr lang="en-US" sz="3200" dirty="0" err="1" smtClean="0"/>
              <a:t>pivotval</a:t>
            </a:r>
            <a:r>
              <a:rPr lang="en-US" sz="3200" dirty="0" smtClean="0"/>
              <a:t>   right--;</a:t>
            </a:r>
            <a:endParaRPr lang="en-US" sz="3200" dirty="0"/>
          </a:p>
        </p:txBody>
      </p:sp>
      <p:grpSp>
        <p:nvGrpSpPr>
          <p:cNvPr id="39" name="Group 38"/>
          <p:cNvGrpSpPr/>
          <p:nvPr/>
        </p:nvGrpSpPr>
        <p:grpSpPr>
          <a:xfrm>
            <a:off x="224820" y="3945916"/>
            <a:ext cx="8690580" cy="702284"/>
            <a:chOff x="1447800" y="2362200"/>
            <a:chExt cx="9601200" cy="1028746"/>
          </a:xfrm>
        </p:grpSpPr>
        <p:grpSp>
          <p:nvGrpSpPr>
            <p:cNvPr id="16" name="Group 15"/>
            <p:cNvGrpSpPr/>
            <p:nvPr/>
          </p:nvGrpSpPr>
          <p:grpSpPr>
            <a:xfrm>
              <a:off x="1447800" y="2362200"/>
              <a:ext cx="3200400" cy="1028746"/>
              <a:chOff x="1447800" y="2362200"/>
              <a:chExt cx="3200400" cy="1028746"/>
            </a:xfrm>
          </p:grpSpPr>
          <p:grpSp>
            <p:nvGrpSpPr>
              <p:cNvPr id="12" name="Group 11"/>
              <p:cNvGrpSpPr/>
              <p:nvPr/>
            </p:nvGrpSpPr>
            <p:grpSpPr>
              <a:xfrm>
                <a:off x="1447800" y="2362200"/>
                <a:ext cx="2133600" cy="1028746"/>
                <a:chOff x="1447800" y="2362200"/>
                <a:chExt cx="2133600" cy="1028746"/>
              </a:xfrm>
            </p:grpSpPr>
            <p:grpSp>
              <p:nvGrpSpPr>
                <p:cNvPr id="8" name="Group 7"/>
                <p:cNvGrpSpPr/>
                <p:nvPr/>
              </p:nvGrpSpPr>
              <p:grpSpPr>
                <a:xfrm>
                  <a:off x="1447800" y="2362200"/>
                  <a:ext cx="1066800" cy="990600"/>
                  <a:chOff x="1447800" y="2362200"/>
                  <a:chExt cx="1066800" cy="990600"/>
                </a:xfrm>
              </p:grpSpPr>
              <p:sp>
                <p:nvSpPr>
                  <p:cNvPr id="4" name="Rectangle 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TextBox 6"/>
                  <p:cNvSpPr txBox="1"/>
                  <p:nvPr/>
                </p:nvSpPr>
                <p:spPr>
                  <a:xfrm>
                    <a:off x="1638300" y="2534334"/>
                    <a:ext cx="685800" cy="707761"/>
                  </a:xfrm>
                  <a:prstGeom prst="rect">
                    <a:avLst/>
                  </a:prstGeom>
                  <a:noFill/>
                </p:spPr>
                <p:txBody>
                  <a:bodyPr wrap="square" rtlCol="0">
                    <a:spAutoFit/>
                  </a:bodyPr>
                  <a:lstStyle/>
                  <a:p>
                    <a:r>
                      <a:rPr lang="en-US" sz="3200" dirty="0" smtClean="0"/>
                      <a:t>52</a:t>
                    </a:r>
                    <a:endParaRPr lang="en-US" sz="1600" dirty="0"/>
                  </a:p>
                </p:txBody>
              </p:sp>
            </p:grpSp>
            <p:grpSp>
              <p:nvGrpSpPr>
                <p:cNvPr id="9" name="Group 8"/>
                <p:cNvGrpSpPr/>
                <p:nvPr/>
              </p:nvGrpSpPr>
              <p:grpSpPr>
                <a:xfrm>
                  <a:off x="2514600" y="2362200"/>
                  <a:ext cx="1066800" cy="1028746"/>
                  <a:chOff x="1447800" y="2362200"/>
                  <a:chExt cx="1066800" cy="1028746"/>
                </a:xfrm>
              </p:grpSpPr>
              <p:sp>
                <p:nvSpPr>
                  <p:cNvPr id="10" name="Rectangle 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p:cNvSpPr txBox="1"/>
                  <p:nvPr/>
                </p:nvSpPr>
                <p:spPr>
                  <a:xfrm>
                    <a:off x="1638300" y="2534334"/>
                    <a:ext cx="685800" cy="856612"/>
                  </a:xfrm>
                  <a:prstGeom prst="rect">
                    <a:avLst/>
                  </a:prstGeom>
                  <a:noFill/>
                </p:spPr>
                <p:txBody>
                  <a:bodyPr wrap="square" rtlCol="0">
                    <a:spAutoFit/>
                  </a:bodyPr>
                  <a:lstStyle/>
                  <a:p>
                    <a:r>
                      <a:rPr lang="en-US" sz="3200" dirty="0" smtClean="0"/>
                      <a:t>44</a:t>
                    </a:r>
                    <a:endParaRPr lang="en-US" sz="1600" dirty="0"/>
                  </a:p>
                </p:txBody>
              </p:sp>
            </p:grpSp>
          </p:grpSp>
          <p:grpSp>
            <p:nvGrpSpPr>
              <p:cNvPr id="13" name="Group 12"/>
              <p:cNvGrpSpPr/>
              <p:nvPr/>
            </p:nvGrpSpPr>
            <p:grpSpPr>
              <a:xfrm>
                <a:off x="3581400" y="2362200"/>
                <a:ext cx="1066800" cy="1028746"/>
                <a:chOff x="1447800" y="2362200"/>
                <a:chExt cx="1066800" cy="1028746"/>
              </a:xfrm>
            </p:grpSpPr>
            <p:sp>
              <p:nvSpPr>
                <p:cNvPr id="14" name="Rectangle 1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TextBox 14"/>
                <p:cNvSpPr txBox="1"/>
                <p:nvPr/>
              </p:nvSpPr>
              <p:spPr>
                <a:xfrm>
                  <a:off x="1638300" y="2534334"/>
                  <a:ext cx="685800" cy="856612"/>
                </a:xfrm>
                <a:prstGeom prst="rect">
                  <a:avLst/>
                </a:prstGeom>
                <a:noFill/>
              </p:spPr>
              <p:txBody>
                <a:bodyPr wrap="square" rtlCol="0">
                  <a:spAutoFit/>
                </a:bodyPr>
                <a:lstStyle/>
                <a:p>
                  <a:r>
                    <a:rPr lang="en-US" sz="3200" dirty="0" smtClean="0"/>
                    <a:t>28</a:t>
                  </a:r>
                  <a:endParaRPr lang="en-US" sz="1600" dirty="0"/>
                </a:p>
              </p:txBody>
            </p:sp>
          </p:grpSp>
        </p:grpSp>
        <p:grpSp>
          <p:nvGrpSpPr>
            <p:cNvPr id="17" name="Group 16"/>
            <p:cNvGrpSpPr/>
            <p:nvPr/>
          </p:nvGrpSpPr>
          <p:grpSpPr>
            <a:xfrm>
              <a:off x="4648200" y="2362200"/>
              <a:ext cx="3200400" cy="1028746"/>
              <a:chOff x="1447800" y="2362200"/>
              <a:chExt cx="3200400" cy="1028746"/>
            </a:xfrm>
          </p:grpSpPr>
          <p:grpSp>
            <p:nvGrpSpPr>
              <p:cNvPr id="18" name="Group 17"/>
              <p:cNvGrpSpPr/>
              <p:nvPr/>
            </p:nvGrpSpPr>
            <p:grpSpPr>
              <a:xfrm>
                <a:off x="1447800" y="2362200"/>
                <a:ext cx="2133600" cy="1028746"/>
                <a:chOff x="1447800" y="2362200"/>
                <a:chExt cx="2133600" cy="1028746"/>
              </a:xfrm>
            </p:grpSpPr>
            <p:grpSp>
              <p:nvGrpSpPr>
                <p:cNvPr id="22" name="Group 21"/>
                <p:cNvGrpSpPr/>
                <p:nvPr/>
              </p:nvGrpSpPr>
              <p:grpSpPr>
                <a:xfrm>
                  <a:off x="1447800" y="2362200"/>
                  <a:ext cx="1066800" cy="1028746"/>
                  <a:chOff x="1447800" y="2362200"/>
                  <a:chExt cx="1066800" cy="1028746"/>
                </a:xfrm>
              </p:grpSpPr>
              <p:sp>
                <p:nvSpPr>
                  <p:cNvPr id="26" name="Rectangle 25"/>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TextBox 26"/>
                  <p:cNvSpPr txBox="1"/>
                  <p:nvPr/>
                </p:nvSpPr>
                <p:spPr>
                  <a:xfrm>
                    <a:off x="1638300" y="2534334"/>
                    <a:ext cx="685800" cy="856612"/>
                  </a:xfrm>
                  <a:prstGeom prst="rect">
                    <a:avLst/>
                  </a:prstGeom>
                  <a:noFill/>
                </p:spPr>
                <p:txBody>
                  <a:bodyPr wrap="square" rtlCol="0">
                    <a:spAutoFit/>
                  </a:bodyPr>
                  <a:lstStyle/>
                  <a:p>
                    <a:r>
                      <a:rPr lang="en-US" sz="3200" dirty="0" smtClean="0"/>
                      <a:t>80</a:t>
                    </a:r>
                    <a:endParaRPr lang="en-US" sz="1600" dirty="0"/>
                  </a:p>
                </p:txBody>
              </p:sp>
            </p:grpSp>
            <p:grpSp>
              <p:nvGrpSpPr>
                <p:cNvPr id="23" name="Group 22"/>
                <p:cNvGrpSpPr/>
                <p:nvPr/>
              </p:nvGrpSpPr>
              <p:grpSpPr>
                <a:xfrm>
                  <a:off x="2514600" y="2362200"/>
                  <a:ext cx="1066800" cy="1028746"/>
                  <a:chOff x="1447800" y="2362200"/>
                  <a:chExt cx="1066800" cy="1028746"/>
                </a:xfrm>
              </p:grpSpPr>
              <p:sp>
                <p:nvSpPr>
                  <p:cNvPr id="24" name="Rectangle 2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TextBox 24"/>
                  <p:cNvSpPr txBox="1"/>
                  <p:nvPr/>
                </p:nvSpPr>
                <p:spPr>
                  <a:xfrm>
                    <a:off x="1638300" y="2534334"/>
                    <a:ext cx="685800" cy="856612"/>
                  </a:xfrm>
                  <a:prstGeom prst="rect">
                    <a:avLst/>
                  </a:prstGeom>
                  <a:noFill/>
                </p:spPr>
                <p:txBody>
                  <a:bodyPr wrap="square" rtlCol="0">
                    <a:spAutoFit/>
                  </a:bodyPr>
                  <a:lstStyle/>
                  <a:p>
                    <a:r>
                      <a:rPr lang="en-US" sz="3200" dirty="0" smtClean="0"/>
                      <a:t>79</a:t>
                    </a:r>
                    <a:endParaRPr lang="en-US" sz="1600" dirty="0"/>
                  </a:p>
                </p:txBody>
              </p:sp>
            </p:grpSp>
          </p:grpSp>
          <p:grpSp>
            <p:nvGrpSpPr>
              <p:cNvPr id="19" name="Group 18"/>
              <p:cNvGrpSpPr/>
              <p:nvPr/>
            </p:nvGrpSpPr>
            <p:grpSpPr>
              <a:xfrm>
                <a:off x="3581400" y="2362200"/>
                <a:ext cx="1066800" cy="1028746"/>
                <a:chOff x="1447800" y="2362200"/>
                <a:chExt cx="1066800" cy="1028746"/>
              </a:xfrm>
            </p:grpSpPr>
            <p:sp>
              <p:nvSpPr>
                <p:cNvPr id="20" name="Rectangle 1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TextBox 20"/>
                <p:cNvSpPr txBox="1"/>
                <p:nvPr/>
              </p:nvSpPr>
              <p:spPr>
                <a:xfrm>
                  <a:off x="1638300" y="2534334"/>
                  <a:ext cx="685800" cy="856612"/>
                </a:xfrm>
                <a:prstGeom prst="rect">
                  <a:avLst/>
                </a:prstGeom>
                <a:noFill/>
              </p:spPr>
              <p:txBody>
                <a:bodyPr wrap="square" rtlCol="0">
                  <a:spAutoFit/>
                </a:bodyPr>
                <a:lstStyle/>
                <a:p>
                  <a:r>
                    <a:rPr lang="en-US" sz="3200" dirty="0"/>
                    <a:t>6</a:t>
                  </a:r>
                  <a:r>
                    <a:rPr lang="en-US" sz="3200" dirty="0" smtClean="0"/>
                    <a:t>2</a:t>
                  </a:r>
                  <a:endParaRPr lang="en-US" sz="1600" dirty="0"/>
                </a:p>
              </p:txBody>
            </p:sp>
          </p:grpSp>
        </p:grpSp>
        <p:grpSp>
          <p:nvGrpSpPr>
            <p:cNvPr id="28" name="Group 27"/>
            <p:cNvGrpSpPr/>
            <p:nvPr/>
          </p:nvGrpSpPr>
          <p:grpSpPr>
            <a:xfrm>
              <a:off x="7848600" y="2362200"/>
              <a:ext cx="3200400" cy="1028746"/>
              <a:chOff x="1447800" y="2362200"/>
              <a:chExt cx="3200400" cy="1028746"/>
            </a:xfrm>
          </p:grpSpPr>
          <p:grpSp>
            <p:nvGrpSpPr>
              <p:cNvPr id="29" name="Group 28"/>
              <p:cNvGrpSpPr/>
              <p:nvPr/>
            </p:nvGrpSpPr>
            <p:grpSpPr>
              <a:xfrm>
                <a:off x="1447800" y="2362200"/>
                <a:ext cx="2133600" cy="1028746"/>
                <a:chOff x="1447800" y="2362200"/>
                <a:chExt cx="2133600" cy="1028746"/>
              </a:xfrm>
            </p:grpSpPr>
            <p:grpSp>
              <p:nvGrpSpPr>
                <p:cNvPr id="33" name="Group 32"/>
                <p:cNvGrpSpPr/>
                <p:nvPr/>
              </p:nvGrpSpPr>
              <p:grpSpPr>
                <a:xfrm>
                  <a:off x="1447800" y="2362200"/>
                  <a:ext cx="1066800" cy="1028746"/>
                  <a:chOff x="1447800" y="2362200"/>
                  <a:chExt cx="1066800" cy="1028746"/>
                </a:xfrm>
              </p:grpSpPr>
              <p:sp>
                <p:nvSpPr>
                  <p:cNvPr id="37" name="Rectangle 36"/>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TextBox 37"/>
                  <p:cNvSpPr txBox="1"/>
                  <p:nvPr/>
                </p:nvSpPr>
                <p:spPr>
                  <a:xfrm>
                    <a:off x="1638300" y="2534334"/>
                    <a:ext cx="685800" cy="856612"/>
                  </a:xfrm>
                  <a:prstGeom prst="rect">
                    <a:avLst/>
                  </a:prstGeom>
                  <a:noFill/>
                </p:spPr>
                <p:txBody>
                  <a:bodyPr wrap="square" rtlCol="0">
                    <a:spAutoFit/>
                  </a:bodyPr>
                  <a:lstStyle/>
                  <a:p>
                    <a:r>
                      <a:rPr lang="en-US" sz="3200" dirty="0" smtClean="0"/>
                      <a:t> 7</a:t>
                    </a:r>
                    <a:endParaRPr lang="en-US" sz="1600" dirty="0"/>
                  </a:p>
                </p:txBody>
              </p:sp>
            </p:grpSp>
            <p:grpSp>
              <p:nvGrpSpPr>
                <p:cNvPr id="34" name="Group 33"/>
                <p:cNvGrpSpPr/>
                <p:nvPr/>
              </p:nvGrpSpPr>
              <p:grpSpPr>
                <a:xfrm>
                  <a:off x="2514600" y="2362200"/>
                  <a:ext cx="1066800" cy="1028746"/>
                  <a:chOff x="1447800" y="2362200"/>
                  <a:chExt cx="1066800" cy="1028746"/>
                </a:xfrm>
              </p:grpSpPr>
              <p:sp>
                <p:nvSpPr>
                  <p:cNvPr id="35" name="Rectangle 34"/>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TextBox 35"/>
                  <p:cNvSpPr txBox="1"/>
                  <p:nvPr/>
                </p:nvSpPr>
                <p:spPr>
                  <a:xfrm>
                    <a:off x="1638300" y="2534334"/>
                    <a:ext cx="685800" cy="856612"/>
                  </a:xfrm>
                  <a:prstGeom prst="rect">
                    <a:avLst/>
                  </a:prstGeom>
                  <a:noFill/>
                </p:spPr>
                <p:txBody>
                  <a:bodyPr wrap="square" rtlCol="0">
                    <a:spAutoFit/>
                  </a:bodyPr>
                  <a:lstStyle/>
                  <a:p>
                    <a:r>
                      <a:rPr lang="en-US" sz="3200" dirty="0" smtClean="0"/>
                      <a:t>33</a:t>
                    </a:r>
                    <a:endParaRPr lang="en-US" sz="1600" dirty="0"/>
                  </a:p>
                </p:txBody>
              </p:sp>
            </p:grpSp>
          </p:grpSp>
          <p:grpSp>
            <p:nvGrpSpPr>
              <p:cNvPr id="30" name="Group 29"/>
              <p:cNvGrpSpPr/>
              <p:nvPr/>
            </p:nvGrpSpPr>
            <p:grpSpPr>
              <a:xfrm>
                <a:off x="3581400" y="2362200"/>
                <a:ext cx="1066800" cy="1028746"/>
                <a:chOff x="1447800" y="2362200"/>
                <a:chExt cx="1066800" cy="1028746"/>
              </a:xfrm>
            </p:grpSpPr>
            <p:sp>
              <p:nvSpPr>
                <p:cNvPr id="31" name="Rectangle 30"/>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TextBox 31"/>
                <p:cNvSpPr txBox="1"/>
                <p:nvPr/>
              </p:nvSpPr>
              <p:spPr>
                <a:xfrm>
                  <a:off x="1638300" y="2534334"/>
                  <a:ext cx="685800" cy="856612"/>
                </a:xfrm>
                <a:prstGeom prst="rect">
                  <a:avLst/>
                </a:prstGeom>
                <a:noFill/>
              </p:spPr>
              <p:txBody>
                <a:bodyPr wrap="square" rtlCol="0">
                  <a:spAutoFit/>
                </a:bodyPr>
                <a:lstStyle/>
                <a:p>
                  <a:r>
                    <a:rPr lang="en-US" sz="3200" dirty="0" smtClean="0"/>
                    <a:t>85</a:t>
                  </a:r>
                  <a:endParaRPr lang="en-US" sz="1600" dirty="0"/>
                </a:p>
              </p:txBody>
            </p:sp>
          </p:grpSp>
        </p:grpSp>
      </p:grpSp>
      <p:grpSp>
        <p:nvGrpSpPr>
          <p:cNvPr id="49" name="Group 48"/>
          <p:cNvGrpSpPr/>
          <p:nvPr/>
        </p:nvGrpSpPr>
        <p:grpSpPr>
          <a:xfrm>
            <a:off x="457200" y="4572000"/>
            <a:ext cx="8124345" cy="413266"/>
            <a:chOff x="486255" y="4996934"/>
            <a:chExt cx="8124345" cy="413266"/>
          </a:xfrm>
        </p:grpSpPr>
        <p:sp>
          <p:nvSpPr>
            <p:cNvPr id="40" name="TextBox 39"/>
            <p:cNvSpPr txBox="1"/>
            <p:nvPr/>
          </p:nvSpPr>
          <p:spPr>
            <a:xfrm>
              <a:off x="486255" y="4996934"/>
              <a:ext cx="442750" cy="369332"/>
            </a:xfrm>
            <a:prstGeom prst="rect">
              <a:avLst/>
            </a:prstGeom>
            <a:noFill/>
          </p:spPr>
          <p:txBody>
            <a:bodyPr wrap="none" rtlCol="0">
              <a:spAutoFit/>
            </a:bodyPr>
            <a:lstStyle/>
            <a:p>
              <a:r>
                <a:rPr lang="en-US" dirty="0" smtClean="0"/>
                <a:t>[0]</a:t>
              </a:r>
              <a:endParaRPr lang="en-US" dirty="0"/>
            </a:p>
          </p:txBody>
        </p:sp>
        <p:sp>
          <p:nvSpPr>
            <p:cNvPr id="41" name="TextBox 40"/>
            <p:cNvSpPr txBox="1"/>
            <p:nvPr/>
          </p:nvSpPr>
          <p:spPr>
            <a:xfrm>
              <a:off x="1462250" y="5040868"/>
              <a:ext cx="442750" cy="369332"/>
            </a:xfrm>
            <a:prstGeom prst="rect">
              <a:avLst/>
            </a:prstGeom>
            <a:noFill/>
          </p:spPr>
          <p:txBody>
            <a:bodyPr wrap="none" rtlCol="0">
              <a:spAutoFit/>
            </a:bodyPr>
            <a:lstStyle/>
            <a:p>
              <a:r>
                <a:rPr lang="en-US" dirty="0" smtClean="0"/>
                <a:t>[1]</a:t>
              </a:r>
              <a:endParaRPr lang="en-US" dirty="0"/>
            </a:p>
          </p:txBody>
        </p:sp>
        <p:sp>
          <p:nvSpPr>
            <p:cNvPr id="42" name="TextBox 41"/>
            <p:cNvSpPr txBox="1"/>
            <p:nvPr/>
          </p:nvSpPr>
          <p:spPr>
            <a:xfrm>
              <a:off x="2452850" y="5029200"/>
              <a:ext cx="442750" cy="369332"/>
            </a:xfrm>
            <a:prstGeom prst="rect">
              <a:avLst/>
            </a:prstGeom>
            <a:noFill/>
          </p:spPr>
          <p:txBody>
            <a:bodyPr wrap="none" rtlCol="0">
              <a:spAutoFit/>
            </a:bodyPr>
            <a:lstStyle/>
            <a:p>
              <a:r>
                <a:rPr lang="en-US" dirty="0" smtClean="0"/>
                <a:t>[2]</a:t>
              </a:r>
              <a:endParaRPr lang="en-US" dirty="0"/>
            </a:p>
          </p:txBody>
        </p:sp>
        <p:sp>
          <p:nvSpPr>
            <p:cNvPr id="43" name="TextBox 42"/>
            <p:cNvSpPr txBox="1"/>
            <p:nvPr/>
          </p:nvSpPr>
          <p:spPr>
            <a:xfrm>
              <a:off x="3443450" y="5029200"/>
              <a:ext cx="442750" cy="369332"/>
            </a:xfrm>
            <a:prstGeom prst="rect">
              <a:avLst/>
            </a:prstGeom>
            <a:noFill/>
          </p:spPr>
          <p:txBody>
            <a:bodyPr wrap="none" rtlCol="0">
              <a:spAutoFit/>
            </a:bodyPr>
            <a:lstStyle/>
            <a:p>
              <a:r>
                <a:rPr lang="en-US" dirty="0" smtClean="0"/>
                <a:t>[3]</a:t>
              </a:r>
              <a:endParaRPr lang="en-US" dirty="0"/>
            </a:p>
          </p:txBody>
        </p:sp>
        <p:sp>
          <p:nvSpPr>
            <p:cNvPr id="44" name="TextBox 43"/>
            <p:cNvSpPr txBox="1"/>
            <p:nvPr/>
          </p:nvSpPr>
          <p:spPr>
            <a:xfrm>
              <a:off x="4357850" y="5029200"/>
              <a:ext cx="442750" cy="369332"/>
            </a:xfrm>
            <a:prstGeom prst="rect">
              <a:avLst/>
            </a:prstGeom>
            <a:noFill/>
          </p:spPr>
          <p:txBody>
            <a:bodyPr wrap="none" rtlCol="0">
              <a:spAutoFit/>
            </a:bodyPr>
            <a:lstStyle/>
            <a:p>
              <a:r>
                <a:rPr lang="en-US" dirty="0" smtClean="0"/>
                <a:t>[4]</a:t>
              </a:r>
              <a:endParaRPr lang="en-US" dirty="0"/>
            </a:p>
          </p:txBody>
        </p:sp>
        <p:sp>
          <p:nvSpPr>
            <p:cNvPr id="45" name="TextBox 44"/>
            <p:cNvSpPr txBox="1"/>
            <p:nvPr/>
          </p:nvSpPr>
          <p:spPr>
            <a:xfrm>
              <a:off x="5348450" y="5029200"/>
              <a:ext cx="442750" cy="369332"/>
            </a:xfrm>
            <a:prstGeom prst="rect">
              <a:avLst/>
            </a:prstGeom>
            <a:noFill/>
          </p:spPr>
          <p:txBody>
            <a:bodyPr wrap="none" rtlCol="0">
              <a:spAutoFit/>
            </a:bodyPr>
            <a:lstStyle/>
            <a:p>
              <a:r>
                <a:rPr lang="en-US" dirty="0" smtClean="0"/>
                <a:t>[5]</a:t>
              </a:r>
              <a:endParaRPr lang="en-US" dirty="0"/>
            </a:p>
          </p:txBody>
        </p:sp>
        <p:sp>
          <p:nvSpPr>
            <p:cNvPr id="46" name="TextBox 45"/>
            <p:cNvSpPr txBox="1"/>
            <p:nvPr/>
          </p:nvSpPr>
          <p:spPr>
            <a:xfrm>
              <a:off x="6262850" y="5029200"/>
              <a:ext cx="442750" cy="369332"/>
            </a:xfrm>
            <a:prstGeom prst="rect">
              <a:avLst/>
            </a:prstGeom>
            <a:noFill/>
          </p:spPr>
          <p:txBody>
            <a:bodyPr wrap="none" rtlCol="0">
              <a:spAutoFit/>
            </a:bodyPr>
            <a:lstStyle/>
            <a:p>
              <a:r>
                <a:rPr lang="en-US" dirty="0" smtClean="0"/>
                <a:t>[6]</a:t>
              </a:r>
              <a:endParaRPr lang="en-US" dirty="0"/>
            </a:p>
          </p:txBody>
        </p:sp>
        <p:sp>
          <p:nvSpPr>
            <p:cNvPr id="47" name="TextBox 46"/>
            <p:cNvSpPr txBox="1"/>
            <p:nvPr/>
          </p:nvSpPr>
          <p:spPr>
            <a:xfrm>
              <a:off x="7177250" y="5029200"/>
              <a:ext cx="442750" cy="369332"/>
            </a:xfrm>
            <a:prstGeom prst="rect">
              <a:avLst/>
            </a:prstGeom>
            <a:noFill/>
          </p:spPr>
          <p:txBody>
            <a:bodyPr wrap="none" rtlCol="0">
              <a:spAutoFit/>
            </a:bodyPr>
            <a:lstStyle/>
            <a:p>
              <a:r>
                <a:rPr lang="en-US" dirty="0" smtClean="0"/>
                <a:t>[7]</a:t>
              </a:r>
              <a:endParaRPr lang="en-US" dirty="0"/>
            </a:p>
          </p:txBody>
        </p:sp>
        <p:sp>
          <p:nvSpPr>
            <p:cNvPr id="48" name="TextBox 47"/>
            <p:cNvSpPr txBox="1"/>
            <p:nvPr/>
          </p:nvSpPr>
          <p:spPr>
            <a:xfrm>
              <a:off x="8167850" y="5029200"/>
              <a:ext cx="442750" cy="369332"/>
            </a:xfrm>
            <a:prstGeom prst="rect">
              <a:avLst/>
            </a:prstGeom>
            <a:noFill/>
          </p:spPr>
          <p:txBody>
            <a:bodyPr wrap="none" rtlCol="0">
              <a:spAutoFit/>
            </a:bodyPr>
            <a:lstStyle/>
            <a:p>
              <a:r>
                <a:rPr lang="en-US" dirty="0" smtClean="0"/>
                <a:t>[8]</a:t>
              </a:r>
              <a:endParaRPr lang="en-US" dirty="0"/>
            </a:p>
          </p:txBody>
        </p:sp>
      </p:grpSp>
      <p:grpSp>
        <p:nvGrpSpPr>
          <p:cNvPr id="55" name="Group 54"/>
          <p:cNvGrpSpPr/>
          <p:nvPr/>
        </p:nvGrpSpPr>
        <p:grpSpPr>
          <a:xfrm>
            <a:off x="381000" y="1371599"/>
            <a:ext cx="461665" cy="2514601"/>
            <a:chOff x="484452" y="1219199"/>
            <a:chExt cx="461665" cy="2514601"/>
          </a:xfrm>
        </p:grpSpPr>
        <p:sp>
          <p:nvSpPr>
            <p:cNvPr id="50" name="TextBox 49"/>
            <p:cNvSpPr txBox="1"/>
            <p:nvPr/>
          </p:nvSpPr>
          <p:spPr>
            <a:xfrm rot="16200000">
              <a:off x="-266018" y="1969669"/>
              <a:ext cx="1962605" cy="461665"/>
            </a:xfrm>
            <a:prstGeom prst="rect">
              <a:avLst/>
            </a:prstGeom>
            <a:noFill/>
            <a:ln w="38100">
              <a:noFill/>
            </a:ln>
          </p:spPr>
          <p:txBody>
            <a:bodyPr wrap="square" rtlCol="0">
              <a:spAutoFit/>
            </a:bodyPr>
            <a:lstStyle/>
            <a:p>
              <a:r>
                <a:rPr lang="en-US" sz="2400" dirty="0"/>
                <a:t>p</a:t>
              </a:r>
              <a:r>
                <a:rPr lang="en-US" sz="2400" dirty="0" smtClean="0"/>
                <a:t>ivot </a:t>
              </a:r>
              <a:r>
                <a:rPr lang="en-US" sz="2400" dirty="0" err="1" smtClean="0"/>
                <a:t>val</a:t>
              </a:r>
              <a:r>
                <a:rPr lang="en-US" sz="2400" dirty="0" smtClean="0"/>
                <a:t>= 52</a:t>
              </a:r>
              <a:endParaRPr lang="en-US" sz="2400" dirty="0"/>
            </a:p>
          </p:txBody>
        </p:sp>
        <p:cxnSp>
          <p:nvCxnSpPr>
            <p:cNvPr id="52" name="Straight Arrow Connector 51"/>
            <p:cNvCxnSpPr>
              <a:stCxn id="50" idx="1"/>
            </p:cNvCxnSpPr>
            <p:nvPr/>
          </p:nvCxnSpPr>
          <p:spPr>
            <a:xfrm>
              <a:off x="715285" y="3181804"/>
              <a:ext cx="0" cy="5519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3348334" y="2352898"/>
            <a:ext cx="461665" cy="1533303"/>
            <a:chOff x="2465651" y="2200497"/>
            <a:chExt cx="461665" cy="1533303"/>
          </a:xfrm>
        </p:grpSpPr>
        <p:sp>
          <p:nvSpPr>
            <p:cNvPr id="53" name="TextBox 52"/>
            <p:cNvSpPr txBox="1"/>
            <p:nvPr/>
          </p:nvSpPr>
          <p:spPr>
            <a:xfrm rot="16200000">
              <a:off x="2205831" y="2460317"/>
              <a:ext cx="981306" cy="461665"/>
            </a:xfrm>
            <a:prstGeom prst="rect">
              <a:avLst/>
            </a:prstGeom>
            <a:noFill/>
            <a:ln w="38100">
              <a:noFill/>
            </a:ln>
          </p:spPr>
          <p:txBody>
            <a:bodyPr wrap="square" rtlCol="0">
              <a:spAutoFit/>
            </a:bodyPr>
            <a:lstStyle/>
            <a:p>
              <a:r>
                <a:rPr lang="en-US" sz="2400" dirty="0" smtClean="0"/>
                <a:t>left</a:t>
              </a:r>
              <a:endParaRPr lang="en-US" sz="2400" dirty="0"/>
            </a:p>
          </p:txBody>
        </p:sp>
        <p:cxnSp>
          <p:nvCxnSpPr>
            <p:cNvPr id="54" name="Straight Arrow Connector 53"/>
            <p:cNvCxnSpPr>
              <a:stCxn id="53" idx="1"/>
            </p:cNvCxnSpPr>
            <p:nvPr/>
          </p:nvCxnSpPr>
          <p:spPr>
            <a:xfrm>
              <a:off x="2696485"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7162800" y="2352900"/>
            <a:ext cx="461665" cy="1533301"/>
            <a:chOff x="484452" y="2200499"/>
            <a:chExt cx="461665" cy="1533301"/>
          </a:xfrm>
        </p:grpSpPr>
        <p:sp>
          <p:nvSpPr>
            <p:cNvPr id="57" name="TextBox 56"/>
            <p:cNvSpPr txBox="1"/>
            <p:nvPr/>
          </p:nvSpPr>
          <p:spPr>
            <a:xfrm rot="16200000">
              <a:off x="224633" y="2460318"/>
              <a:ext cx="981304" cy="461665"/>
            </a:xfrm>
            <a:prstGeom prst="rect">
              <a:avLst/>
            </a:prstGeom>
            <a:noFill/>
            <a:ln w="38100">
              <a:noFill/>
            </a:ln>
          </p:spPr>
          <p:txBody>
            <a:bodyPr wrap="square" rtlCol="0">
              <a:spAutoFit/>
            </a:bodyPr>
            <a:lstStyle/>
            <a:p>
              <a:r>
                <a:rPr lang="en-US" sz="2400" dirty="0" smtClean="0"/>
                <a:t>right</a:t>
              </a:r>
              <a:endParaRPr lang="en-US" sz="2400" dirty="0"/>
            </a:p>
          </p:txBody>
        </p:sp>
        <p:cxnSp>
          <p:nvCxnSpPr>
            <p:cNvPr id="58" name="Straight Arrow Connector 57"/>
            <p:cNvCxnSpPr>
              <a:stCxn id="57" idx="1"/>
            </p:cNvCxnSpPr>
            <p:nvPr/>
          </p:nvCxnSpPr>
          <p:spPr>
            <a:xfrm>
              <a:off x="715286"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9" name="Title 1"/>
          <p:cNvSpPr txBox="1">
            <a:spLocks/>
          </p:cNvSpPr>
          <p:nvPr/>
        </p:nvSpPr>
        <p:spPr>
          <a:xfrm>
            <a:off x="838200" y="1096962"/>
            <a:ext cx="7848600"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t>2</a:t>
            </a:r>
            <a:r>
              <a:rPr lang="en-US" sz="3200" dirty="0" smtClean="0"/>
              <a:t>. while A[left] &lt;= </a:t>
            </a:r>
            <a:r>
              <a:rPr lang="en-US" sz="3200" dirty="0" err="1" smtClean="0"/>
              <a:t>pivotval</a:t>
            </a:r>
            <a:r>
              <a:rPr lang="en-US" sz="3200" dirty="0" smtClean="0"/>
              <a:t>   left++;</a:t>
            </a:r>
            <a:endParaRPr lang="en-US" sz="3200" dirty="0"/>
          </a:p>
        </p:txBody>
      </p:sp>
      <p:sp>
        <p:nvSpPr>
          <p:cNvPr id="60" name="Title 1"/>
          <p:cNvSpPr txBox="1">
            <a:spLocks/>
          </p:cNvSpPr>
          <p:nvPr/>
        </p:nvSpPr>
        <p:spPr>
          <a:xfrm>
            <a:off x="838200" y="1554162"/>
            <a:ext cx="6752745"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3. if left &lt; right swap (A[left] , A[right])</a:t>
            </a:r>
            <a:endParaRPr lang="en-US" sz="3200" dirty="0"/>
          </a:p>
        </p:txBody>
      </p:sp>
      <p:sp>
        <p:nvSpPr>
          <p:cNvPr id="3" name="Freeform 2"/>
          <p:cNvSpPr/>
          <p:nvPr/>
        </p:nvSpPr>
        <p:spPr>
          <a:xfrm>
            <a:off x="3629891" y="5015345"/>
            <a:ext cx="3643745" cy="705286"/>
          </a:xfrm>
          <a:custGeom>
            <a:avLst/>
            <a:gdLst>
              <a:gd name="connsiteX0" fmla="*/ 0 w 3643745"/>
              <a:gd name="connsiteY0" fmla="*/ 0 h 705286"/>
              <a:gd name="connsiteX1" fmla="*/ 665018 w 3643745"/>
              <a:gd name="connsiteY1" fmla="*/ 526473 h 705286"/>
              <a:gd name="connsiteX2" fmla="*/ 2909454 w 3643745"/>
              <a:gd name="connsiteY2" fmla="*/ 678873 h 705286"/>
              <a:gd name="connsiteX3" fmla="*/ 3643745 w 3643745"/>
              <a:gd name="connsiteY3" fmla="*/ 41564 h 705286"/>
            </a:gdLst>
            <a:ahLst/>
            <a:cxnLst>
              <a:cxn ang="0">
                <a:pos x="connsiteX0" y="connsiteY0"/>
              </a:cxn>
              <a:cxn ang="0">
                <a:pos x="connsiteX1" y="connsiteY1"/>
              </a:cxn>
              <a:cxn ang="0">
                <a:pos x="connsiteX2" y="connsiteY2"/>
              </a:cxn>
              <a:cxn ang="0">
                <a:pos x="connsiteX3" y="connsiteY3"/>
              </a:cxn>
            </a:cxnLst>
            <a:rect l="l" t="t" r="r" b="b"/>
            <a:pathLst>
              <a:path w="3643745" h="705286">
                <a:moveTo>
                  <a:pt x="0" y="0"/>
                </a:moveTo>
                <a:cubicBezTo>
                  <a:pt x="90054" y="206664"/>
                  <a:pt x="180109" y="413328"/>
                  <a:pt x="665018" y="526473"/>
                </a:cubicBezTo>
                <a:cubicBezTo>
                  <a:pt x="1149927" y="639618"/>
                  <a:pt x="2413000" y="759691"/>
                  <a:pt x="2909454" y="678873"/>
                </a:cubicBezTo>
                <a:cubicBezTo>
                  <a:pt x="3405908" y="598055"/>
                  <a:pt x="3524826" y="319809"/>
                  <a:pt x="3643745" y="41564"/>
                </a:cubicBezTo>
              </a:path>
            </a:pathLst>
          </a:custGeom>
          <a:noFill/>
          <a:ln>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4301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848600" cy="731838"/>
          </a:xfrm>
        </p:spPr>
        <p:txBody>
          <a:bodyPr>
            <a:normAutofit/>
          </a:bodyPr>
          <a:lstStyle/>
          <a:p>
            <a:pPr algn="l"/>
            <a:r>
              <a:rPr lang="en-US" sz="3200" dirty="0" smtClean="0"/>
              <a:t>1. while A[right] &gt; </a:t>
            </a:r>
            <a:r>
              <a:rPr lang="en-US" sz="3200" dirty="0" err="1" smtClean="0"/>
              <a:t>pivotval</a:t>
            </a:r>
            <a:r>
              <a:rPr lang="en-US" sz="3200" dirty="0" smtClean="0"/>
              <a:t>   right--;</a:t>
            </a:r>
            <a:endParaRPr lang="en-US" sz="3200" dirty="0"/>
          </a:p>
        </p:txBody>
      </p:sp>
      <p:grpSp>
        <p:nvGrpSpPr>
          <p:cNvPr id="39" name="Group 38"/>
          <p:cNvGrpSpPr/>
          <p:nvPr/>
        </p:nvGrpSpPr>
        <p:grpSpPr>
          <a:xfrm>
            <a:off x="224820" y="3945916"/>
            <a:ext cx="8690580" cy="702284"/>
            <a:chOff x="1447800" y="2362200"/>
            <a:chExt cx="9601200" cy="1028746"/>
          </a:xfrm>
        </p:grpSpPr>
        <p:grpSp>
          <p:nvGrpSpPr>
            <p:cNvPr id="16" name="Group 15"/>
            <p:cNvGrpSpPr/>
            <p:nvPr/>
          </p:nvGrpSpPr>
          <p:grpSpPr>
            <a:xfrm>
              <a:off x="1447800" y="2362200"/>
              <a:ext cx="3200400" cy="1028746"/>
              <a:chOff x="1447800" y="2362200"/>
              <a:chExt cx="3200400" cy="1028746"/>
            </a:xfrm>
          </p:grpSpPr>
          <p:grpSp>
            <p:nvGrpSpPr>
              <p:cNvPr id="12" name="Group 11"/>
              <p:cNvGrpSpPr/>
              <p:nvPr/>
            </p:nvGrpSpPr>
            <p:grpSpPr>
              <a:xfrm>
                <a:off x="1447800" y="2362200"/>
                <a:ext cx="2133600" cy="1028746"/>
                <a:chOff x="1447800" y="2362200"/>
                <a:chExt cx="2133600" cy="1028746"/>
              </a:xfrm>
            </p:grpSpPr>
            <p:grpSp>
              <p:nvGrpSpPr>
                <p:cNvPr id="8" name="Group 7"/>
                <p:cNvGrpSpPr/>
                <p:nvPr/>
              </p:nvGrpSpPr>
              <p:grpSpPr>
                <a:xfrm>
                  <a:off x="1447800" y="2362200"/>
                  <a:ext cx="1066800" cy="990600"/>
                  <a:chOff x="1447800" y="2362200"/>
                  <a:chExt cx="1066800" cy="990600"/>
                </a:xfrm>
              </p:grpSpPr>
              <p:sp>
                <p:nvSpPr>
                  <p:cNvPr id="4" name="Rectangle 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TextBox 6"/>
                  <p:cNvSpPr txBox="1"/>
                  <p:nvPr/>
                </p:nvSpPr>
                <p:spPr>
                  <a:xfrm>
                    <a:off x="1638300" y="2534334"/>
                    <a:ext cx="685800" cy="707761"/>
                  </a:xfrm>
                  <a:prstGeom prst="rect">
                    <a:avLst/>
                  </a:prstGeom>
                  <a:noFill/>
                </p:spPr>
                <p:txBody>
                  <a:bodyPr wrap="square" rtlCol="0">
                    <a:spAutoFit/>
                  </a:bodyPr>
                  <a:lstStyle/>
                  <a:p>
                    <a:r>
                      <a:rPr lang="en-US" sz="3200" dirty="0" smtClean="0"/>
                      <a:t>52</a:t>
                    </a:r>
                    <a:endParaRPr lang="en-US" sz="1600" dirty="0"/>
                  </a:p>
                </p:txBody>
              </p:sp>
            </p:grpSp>
            <p:grpSp>
              <p:nvGrpSpPr>
                <p:cNvPr id="9" name="Group 8"/>
                <p:cNvGrpSpPr/>
                <p:nvPr/>
              </p:nvGrpSpPr>
              <p:grpSpPr>
                <a:xfrm>
                  <a:off x="2514600" y="2362200"/>
                  <a:ext cx="1066800" cy="1028746"/>
                  <a:chOff x="1447800" y="2362200"/>
                  <a:chExt cx="1066800" cy="1028746"/>
                </a:xfrm>
              </p:grpSpPr>
              <p:sp>
                <p:nvSpPr>
                  <p:cNvPr id="10" name="Rectangle 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p:cNvSpPr txBox="1"/>
                  <p:nvPr/>
                </p:nvSpPr>
                <p:spPr>
                  <a:xfrm>
                    <a:off x="1638300" y="2534334"/>
                    <a:ext cx="685800" cy="856612"/>
                  </a:xfrm>
                  <a:prstGeom prst="rect">
                    <a:avLst/>
                  </a:prstGeom>
                  <a:noFill/>
                </p:spPr>
                <p:txBody>
                  <a:bodyPr wrap="square" rtlCol="0">
                    <a:spAutoFit/>
                  </a:bodyPr>
                  <a:lstStyle/>
                  <a:p>
                    <a:r>
                      <a:rPr lang="en-US" sz="3200" dirty="0" smtClean="0"/>
                      <a:t>44</a:t>
                    </a:r>
                    <a:endParaRPr lang="en-US" sz="1600" dirty="0"/>
                  </a:p>
                </p:txBody>
              </p:sp>
            </p:grpSp>
          </p:grpSp>
          <p:grpSp>
            <p:nvGrpSpPr>
              <p:cNvPr id="13" name="Group 12"/>
              <p:cNvGrpSpPr/>
              <p:nvPr/>
            </p:nvGrpSpPr>
            <p:grpSpPr>
              <a:xfrm>
                <a:off x="3581400" y="2362200"/>
                <a:ext cx="1066800" cy="1028746"/>
                <a:chOff x="1447800" y="2362200"/>
                <a:chExt cx="1066800" cy="1028746"/>
              </a:xfrm>
            </p:grpSpPr>
            <p:sp>
              <p:nvSpPr>
                <p:cNvPr id="14" name="Rectangle 1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TextBox 14"/>
                <p:cNvSpPr txBox="1"/>
                <p:nvPr/>
              </p:nvSpPr>
              <p:spPr>
                <a:xfrm>
                  <a:off x="1638300" y="2534334"/>
                  <a:ext cx="685800" cy="856612"/>
                </a:xfrm>
                <a:prstGeom prst="rect">
                  <a:avLst/>
                </a:prstGeom>
                <a:noFill/>
              </p:spPr>
              <p:txBody>
                <a:bodyPr wrap="square" rtlCol="0">
                  <a:spAutoFit/>
                </a:bodyPr>
                <a:lstStyle/>
                <a:p>
                  <a:r>
                    <a:rPr lang="en-US" sz="3200" dirty="0" smtClean="0"/>
                    <a:t>28</a:t>
                  </a:r>
                  <a:endParaRPr lang="en-US" sz="1600" dirty="0"/>
                </a:p>
              </p:txBody>
            </p:sp>
          </p:grpSp>
        </p:grpSp>
        <p:grpSp>
          <p:nvGrpSpPr>
            <p:cNvPr id="17" name="Group 16"/>
            <p:cNvGrpSpPr/>
            <p:nvPr/>
          </p:nvGrpSpPr>
          <p:grpSpPr>
            <a:xfrm>
              <a:off x="4648200" y="2362200"/>
              <a:ext cx="3200400" cy="1028746"/>
              <a:chOff x="1447800" y="2362200"/>
              <a:chExt cx="3200400" cy="1028746"/>
            </a:xfrm>
          </p:grpSpPr>
          <p:grpSp>
            <p:nvGrpSpPr>
              <p:cNvPr id="18" name="Group 17"/>
              <p:cNvGrpSpPr/>
              <p:nvPr/>
            </p:nvGrpSpPr>
            <p:grpSpPr>
              <a:xfrm>
                <a:off x="1447800" y="2362200"/>
                <a:ext cx="2133600" cy="1028746"/>
                <a:chOff x="1447800" y="2362200"/>
                <a:chExt cx="2133600" cy="1028746"/>
              </a:xfrm>
            </p:grpSpPr>
            <p:grpSp>
              <p:nvGrpSpPr>
                <p:cNvPr id="22" name="Group 21"/>
                <p:cNvGrpSpPr/>
                <p:nvPr/>
              </p:nvGrpSpPr>
              <p:grpSpPr>
                <a:xfrm>
                  <a:off x="1447800" y="2362200"/>
                  <a:ext cx="1066800" cy="1028746"/>
                  <a:chOff x="1447800" y="2362200"/>
                  <a:chExt cx="1066800" cy="1028746"/>
                </a:xfrm>
              </p:grpSpPr>
              <p:sp>
                <p:nvSpPr>
                  <p:cNvPr id="26" name="Rectangle 25"/>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TextBox 26"/>
                  <p:cNvSpPr txBox="1"/>
                  <p:nvPr/>
                </p:nvSpPr>
                <p:spPr>
                  <a:xfrm>
                    <a:off x="1638300" y="2534334"/>
                    <a:ext cx="685800" cy="856612"/>
                  </a:xfrm>
                  <a:prstGeom prst="rect">
                    <a:avLst/>
                  </a:prstGeom>
                  <a:noFill/>
                </p:spPr>
                <p:txBody>
                  <a:bodyPr wrap="square" rtlCol="0">
                    <a:spAutoFit/>
                  </a:bodyPr>
                  <a:lstStyle/>
                  <a:p>
                    <a:r>
                      <a:rPr lang="en-US" sz="3200" dirty="0" smtClean="0"/>
                      <a:t>33</a:t>
                    </a:r>
                    <a:endParaRPr lang="en-US" sz="1600" dirty="0"/>
                  </a:p>
                </p:txBody>
              </p:sp>
            </p:grpSp>
            <p:grpSp>
              <p:nvGrpSpPr>
                <p:cNvPr id="23" name="Group 22"/>
                <p:cNvGrpSpPr/>
                <p:nvPr/>
              </p:nvGrpSpPr>
              <p:grpSpPr>
                <a:xfrm>
                  <a:off x="2514600" y="2362200"/>
                  <a:ext cx="1066800" cy="1028746"/>
                  <a:chOff x="1447800" y="2362200"/>
                  <a:chExt cx="1066800" cy="1028746"/>
                </a:xfrm>
              </p:grpSpPr>
              <p:sp>
                <p:nvSpPr>
                  <p:cNvPr id="24" name="Rectangle 2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TextBox 24"/>
                  <p:cNvSpPr txBox="1"/>
                  <p:nvPr/>
                </p:nvSpPr>
                <p:spPr>
                  <a:xfrm>
                    <a:off x="1638300" y="2534334"/>
                    <a:ext cx="685800" cy="856612"/>
                  </a:xfrm>
                  <a:prstGeom prst="rect">
                    <a:avLst/>
                  </a:prstGeom>
                  <a:noFill/>
                </p:spPr>
                <p:txBody>
                  <a:bodyPr wrap="square" rtlCol="0">
                    <a:spAutoFit/>
                  </a:bodyPr>
                  <a:lstStyle/>
                  <a:p>
                    <a:r>
                      <a:rPr lang="en-US" sz="3200" dirty="0" smtClean="0"/>
                      <a:t>79</a:t>
                    </a:r>
                    <a:endParaRPr lang="en-US" sz="1600" dirty="0"/>
                  </a:p>
                </p:txBody>
              </p:sp>
            </p:grpSp>
          </p:grpSp>
          <p:grpSp>
            <p:nvGrpSpPr>
              <p:cNvPr id="19" name="Group 18"/>
              <p:cNvGrpSpPr/>
              <p:nvPr/>
            </p:nvGrpSpPr>
            <p:grpSpPr>
              <a:xfrm>
                <a:off x="3581400" y="2362200"/>
                <a:ext cx="1066800" cy="1028746"/>
                <a:chOff x="1447800" y="2362200"/>
                <a:chExt cx="1066800" cy="1028746"/>
              </a:xfrm>
            </p:grpSpPr>
            <p:sp>
              <p:nvSpPr>
                <p:cNvPr id="20" name="Rectangle 1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TextBox 20"/>
                <p:cNvSpPr txBox="1"/>
                <p:nvPr/>
              </p:nvSpPr>
              <p:spPr>
                <a:xfrm>
                  <a:off x="1638300" y="2534334"/>
                  <a:ext cx="685800" cy="856612"/>
                </a:xfrm>
                <a:prstGeom prst="rect">
                  <a:avLst/>
                </a:prstGeom>
                <a:noFill/>
              </p:spPr>
              <p:txBody>
                <a:bodyPr wrap="square" rtlCol="0">
                  <a:spAutoFit/>
                </a:bodyPr>
                <a:lstStyle/>
                <a:p>
                  <a:r>
                    <a:rPr lang="en-US" sz="3200" dirty="0"/>
                    <a:t>6</a:t>
                  </a:r>
                  <a:r>
                    <a:rPr lang="en-US" sz="3200" dirty="0" smtClean="0"/>
                    <a:t>2</a:t>
                  </a:r>
                  <a:endParaRPr lang="en-US" sz="1600" dirty="0"/>
                </a:p>
              </p:txBody>
            </p:sp>
          </p:grpSp>
        </p:grpSp>
        <p:grpSp>
          <p:nvGrpSpPr>
            <p:cNvPr id="28" name="Group 27"/>
            <p:cNvGrpSpPr/>
            <p:nvPr/>
          </p:nvGrpSpPr>
          <p:grpSpPr>
            <a:xfrm>
              <a:off x="7848600" y="2362200"/>
              <a:ext cx="3200400" cy="1028746"/>
              <a:chOff x="1447800" y="2362200"/>
              <a:chExt cx="3200400" cy="1028746"/>
            </a:xfrm>
          </p:grpSpPr>
          <p:grpSp>
            <p:nvGrpSpPr>
              <p:cNvPr id="29" name="Group 28"/>
              <p:cNvGrpSpPr/>
              <p:nvPr/>
            </p:nvGrpSpPr>
            <p:grpSpPr>
              <a:xfrm>
                <a:off x="1447800" y="2362200"/>
                <a:ext cx="2133600" cy="1028746"/>
                <a:chOff x="1447800" y="2362200"/>
                <a:chExt cx="2133600" cy="1028746"/>
              </a:xfrm>
            </p:grpSpPr>
            <p:grpSp>
              <p:nvGrpSpPr>
                <p:cNvPr id="33" name="Group 32"/>
                <p:cNvGrpSpPr/>
                <p:nvPr/>
              </p:nvGrpSpPr>
              <p:grpSpPr>
                <a:xfrm>
                  <a:off x="1447800" y="2362200"/>
                  <a:ext cx="1066800" cy="1028746"/>
                  <a:chOff x="1447800" y="2362200"/>
                  <a:chExt cx="1066800" cy="1028746"/>
                </a:xfrm>
              </p:grpSpPr>
              <p:sp>
                <p:nvSpPr>
                  <p:cNvPr id="37" name="Rectangle 36"/>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TextBox 37"/>
                  <p:cNvSpPr txBox="1"/>
                  <p:nvPr/>
                </p:nvSpPr>
                <p:spPr>
                  <a:xfrm>
                    <a:off x="1638300" y="2534334"/>
                    <a:ext cx="685800" cy="856612"/>
                  </a:xfrm>
                  <a:prstGeom prst="rect">
                    <a:avLst/>
                  </a:prstGeom>
                  <a:noFill/>
                </p:spPr>
                <p:txBody>
                  <a:bodyPr wrap="square" rtlCol="0">
                    <a:spAutoFit/>
                  </a:bodyPr>
                  <a:lstStyle/>
                  <a:p>
                    <a:r>
                      <a:rPr lang="en-US" sz="3200" dirty="0" smtClean="0"/>
                      <a:t> 7</a:t>
                    </a:r>
                    <a:endParaRPr lang="en-US" sz="1600" dirty="0"/>
                  </a:p>
                </p:txBody>
              </p:sp>
            </p:grpSp>
            <p:grpSp>
              <p:nvGrpSpPr>
                <p:cNvPr id="34" name="Group 33"/>
                <p:cNvGrpSpPr/>
                <p:nvPr/>
              </p:nvGrpSpPr>
              <p:grpSpPr>
                <a:xfrm>
                  <a:off x="2514600" y="2362200"/>
                  <a:ext cx="1066800" cy="1028746"/>
                  <a:chOff x="1447800" y="2362200"/>
                  <a:chExt cx="1066800" cy="1028746"/>
                </a:xfrm>
              </p:grpSpPr>
              <p:sp>
                <p:nvSpPr>
                  <p:cNvPr id="35" name="Rectangle 34"/>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TextBox 35"/>
                  <p:cNvSpPr txBox="1"/>
                  <p:nvPr/>
                </p:nvSpPr>
                <p:spPr>
                  <a:xfrm>
                    <a:off x="1638300" y="2534334"/>
                    <a:ext cx="685800" cy="856612"/>
                  </a:xfrm>
                  <a:prstGeom prst="rect">
                    <a:avLst/>
                  </a:prstGeom>
                  <a:noFill/>
                </p:spPr>
                <p:txBody>
                  <a:bodyPr wrap="square" rtlCol="0">
                    <a:spAutoFit/>
                  </a:bodyPr>
                  <a:lstStyle/>
                  <a:p>
                    <a:r>
                      <a:rPr lang="en-US" sz="3200" dirty="0" smtClean="0"/>
                      <a:t>80</a:t>
                    </a:r>
                    <a:endParaRPr lang="en-US" sz="1600" dirty="0"/>
                  </a:p>
                </p:txBody>
              </p:sp>
            </p:grpSp>
          </p:grpSp>
          <p:grpSp>
            <p:nvGrpSpPr>
              <p:cNvPr id="30" name="Group 29"/>
              <p:cNvGrpSpPr/>
              <p:nvPr/>
            </p:nvGrpSpPr>
            <p:grpSpPr>
              <a:xfrm>
                <a:off x="3581400" y="2362200"/>
                <a:ext cx="1066800" cy="1028746"/>
                <a:chOff x="1447800" y="2362200"/>
                <a:chExt cx="1066800" cy="1028746"/>
              </a:xfrm>
            </p:grpSpPr>
            <p:sp>
              <p:nvSpPr>
                <p:cNvPr id="31" name="Rectangle 30"/>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TextBox 31"/>
                <p:cNvSpPr txBox="1"/>
                <p:nvPr/>
              </p:nvSpPr>
              <p:spPr>
                <a:xfrm>
                  <a:off x="1638300" y="2534334"/>
                  <a:ext cx="685800" cy="856612"/>
                </a:xfrm>
                <a:prstGeom prst="rect">
                  <a:avLst/>
                </a:prstGeom>
                <a:noFill/>
              </p:spPr>
              <p:txBody>
                <a:bodyPr wrap="square" rtlCol="0">
                  <a:spAutoFit/>
                </a:bodyPr>
                <a:lstStyle/>
                <a:p>
                  <a:r>
                    <a:rPr lang="en-US" sz="3200" dirty="0" smtClean="0"/>
                    <a:t>85</a:t>
                  </a:r>
                  <a:endParaRPr lang="en-US" sz="1600" dirty="0"/>
                </a:p>
              </p:txBody>
            </p:sp>
          </p:grpSp>
        </p:grpSp>
      </p:grpSp>
      <p:grpSp>
        <p:nvGrpSpPr>
          <p:cNvPr id="49" name="Group 48"/>
          <p:cNvGrpSpPr/>
          <p:nvPr/>
        </p:nvGrpSpPr>
        <p:grpSpPr>
          <a:xfrm>
            <a:off x="457200" y="4572000"/>
            <a:ext cx="8124345" cy="413266"/>
            <a:chOff x="486255" y="4996934"/>
            <a:chExt cx="8124345" cy="413266"/>
          </a:xfrm>
        </p:grpSpPr>
        <p:sp>
          <p:nvSpPr>
            <p:cNvPr id="40" name="TextBox 39"/>
            <p:cNvSpPr txBox="1"/>
            <p:nvPr/>
          </p:nvSpPr>
          <p:spPr>
            <a:xfrm>
              <a:off x="486255" y="4996934"/>
              <a:ext cx="442750" cy="369332"/>
            </a:xfrm>
            <a:prstGeom prst="rect">
              <a:avLst/>
            </a:prstGeom>
            <a:noFill/>
          </p:spPr>
          <p:txBody>
            <a:bodyPr wrap="none" rtlCol="0">
              <a:spAutoFit/>
            </a:bodyPr>
            <a:lstStyle/>
            <a:p>
              <a:r>
                <a:rPr lang="en-US" dirty="0" smtClean="0"/>
                <a:t>[0]</a:t>
              </a:r>
              <a:endParaRPr lang="en-US" dirty="0"/>
            </a:p>
          </p:txBody>
        </p:sp>
        <p:sp>
          <p:nvSpPr>
            <p:cNvPr id="41" name="TextBox 40"/>
            <p:cNvSpPr txBox="1"/>
            <p:nvPr/>
          </p:nvSpPr>
          <p:spPr>
            <a:xfrm>
              <a:off x="1462250" y="5040868"/>
              <a:ext cx="442750" cy="369332"/>
            </a:xfrm>
            <a:prstGeom prst="rect">
              <a:avLst/>
            </a:prstGeom>
            <a:noFill/>
          </p:spPr>
          <p:txBody>
            <a:bodyPr wrap="none" rtlCol="0">
              <a:spAutoFit/>
            </a:bodyPr>
            <a:lstStyle/>
            <a:p>
              <a:r>
                <a:rPr lang="en-US" dirty="0" smtClean="0"/>
                <a:t>[1]</a:t>
              </a:r>
              <a:endParaRPr lang="en-US" dirty="0"/>
            </a:p>
          </p:txBody>
        </p:sp>
        <p:sp>
          <p:nvSpPr>
            <p:cNvPr id="42" name="TextBox 41"/>
            <p:cNvSpPr txBox="1"/>
            <p:nvPr/>
          </p:nvSpPr>
          <p:spPr>
            <a:xfrm>
              <a:off x="2452850" y="5029200"/>
              <a:ext cx="442750" cy="369332"/>
            </a:xfrm>
            <a:prstGeom prst="rect">
              <a:avLst/>
            </a:prstGeom>
            <a:noFill/>
          </p:spPr>
          <p:txBody>
            <a:bodyPr wrap="none" rtlCol="0">
              <a:spAutoFit/>
            </a:bodyPr>
            <a:lstStyle/>
            <a:p>
              <a:r>
                <a:rPr lang="en-US" dirty="0" smtClean="0"/>
                <a:t>[2]</a:t>
              </a:r>
              <a:endParaRPr lang="en-US" dirty="0"/>
            </a:p>
          </p:txBody>
        </p:sp>
        <p:sp>
          <p:nvSpPr>
            <p:cNvPr id="43" name="TextBox 42"/>
            <p:cNvSpPr txBox="1"/>
            <p:nvPr/>
          </p:nvSpPr>
          <p:spPr>
            <a:xfrm>
              <a:off x="3443450" y="5029200"/>
              <a:ext cx="442750" cy="369332"/>
            </a:xfrm>
            <a:prstGeom prst="rect">
              <a:avLst/>
            </a:prstGeom>
            <a:noFill/>
          </p:spPr>
          <p:txBody>
            <a:bodyPr wrap="none" rtlCol="0">
              <a:spAutoFit/>
            </a:bodyPr>
            <a:lstStyle/>
            <a:p>
              <a:r>
                <a:rPr lang="en-US" dirty="0" smtClean="0"/>
                <a:t>[3]</a:t>
              </a:r>
              <a:endParaRPr lang="en-US" dirty="0"/>
            </a:p>
          </p:txBody>
        </p:sp>
        <p:sp>
          <p:nvSpPr>
            <p:cNvPr id="44" name="TextBox 43"/>
            <p:cNvSpPr txBox="1"/>
            <p:nvPr/>
          </p:nvSpPr>
          <p:spPr>
            <a:xfrm>
              <a:off x="4357850" y="5029200"/>
              <a:ext cx="442750" cy="369332"/>
            </a:xfrm>
            <a:prstGeom prst="rect">
              <a:avLst/>
            </a:prstGeom>
            <a:noFill/>
          </p:spPr>
          <p:txBody>
            <a:bodyPr wrap="none" rtlCol="0">
              <a:spAutoFit/>
            </a:bodyPr>
            <a:lstStyle/>
            <a:p>
              <a:r>
                <a:rPr lang="en-US" dirty="0" smtClean="0"/>
                <a:t>[4]</a:t>
              </a:r>
              <a:endParaRPr lang="en-US" dirty="0"/>
            </a:p>
          </p:txBody>
        </p:sp>
        <p:sp>
          <p:nvSpPr>
            <p:cNvPr id="45" name="TextBox 44"/>
            <p:cNvSpPr txBox="1"/>
            <p:nvPr/>
          </p:nvSpPr>
          <p:spPr>
            <a:xfrm>
              <a:off x="5348450" y="5029200"/>
              <a:ext cx="442750" cy="369332"/>
            </a:xfrm>
            <a:prstGeom prst="rect">
              <a:avLst/>
            </a:prstGeom>
            <a:noFill/>
          </p:spPr>
          <p:txBody>
            <a:bodyPr wrap="none" rtlCol="0">
              <a:spAutoFit/>
            </a:bodyPr>
            <a:lstStyle/>
            <a:p>
              <a:r>
                <a:rPr lang="en-US" dirty="0" smtClean="0"/>
                <a:t>[5]</a:t>
              </a:r>
              <a:endParaRPr lang="en-US" dirty="0"/>
            </a:p>
          </p:txBody>
        </p:sp>
        <p:sp>
          <p:nvSpPr>
            <p:cNvPr id="46" name="TextBox 45"/>
            <p:cNvSpPr txBox="1"/>
            <p:nvPr/>
          </p:nvSpPr>
          <p:spPr>
            <a:xfrm>
              <a:off x="6262850" y="5029200"/>
              <a:ext cx="442750" cy="369332"/>
            </a:xfrm>
            <a:prstGeom prst="rect">
              <a:avLst/>
            </a:prstGeom>
            <a:noFill/>
          </p:spPr>
          <p:txBody>
            <a:bodyPr wrap="none" rtlCol="0">
              <a:spAutoFit/>
            </a:bodyPr>
            <a:lstStyle/>
            <a:p>
              <a:r>
                <a:rPr lang="en-US" dirty="0" smtClean="0"/>
                <a:t>[6]</a:t>
              </a:r>
              <a:endParaRPr lang="en-US" dirty="0"/>
            </a:p>
          </p:txBody>
        </p:sp>
        <p:sp>
          <p:nvSpPr>
            <p:cNvPr id="47" name="TextBox 46"/>
            <p:cNvSpPr txBox="1"/>
            <p:nvPr/>
          </p:nvSpPr>
          <p:spPr>
            <a:xfrm>
              <a:off x="7177250" y="5029200"/>
              <a:ext cx="442750" cy="369332"/>
            </a:xfrm>
            <a:prstGeom prst="rect">
              <a:avLst/>
            </a:prstGeom>
            <a:noFill/>
          </p:spPr>
          <p:txBody>
            <a:bodyPr wrap="none" rtlCol="0">
              <a:spAutoFit/>
            </a:bodyPr>
            <a:lstStyle/>
            <a:p>
              <a:r>
                <a:rPr lang="en-US" dirty="0" smtClean="0"/>
                <a:t>[7]</a:t>
              </a:r>
              <a:endParaRPr lang="en-US" dirty="0"/>
            </a:p>
          </p:txBody>
        </p:sp>
        <p:sp>
          <p:nvSpPr>
            <p:cNvPr id="48" name="TextBox 47"/>
            <p:cNvSpPr txBox="1"/>
            <p:nvPr/>
          </p:nvSpPr>
          <p:spPr>
            <a:xfrm>
              <a:off x="8167850" y="5029200"/>
              <a:ext cx="442750" cy="369332"/>
            </a:xfrm>
            <a:prstGeom prst="rect">
              <a:avLst/>
            </a:prstGeom>
            <a:noFill/>
          </p:spPr>
          <p:txBody>
            <a:bodyPr wrap="none" rtlCol="0">
              <a:spAutoFit/>
            </a:bodyPr>
            <a:lstStyle/>
            <a:p>
              <a:r>
                <a:rPr lang="en-US" dirty="0" smtClean="0"/>
                <a:t>[8]</a:t>
              </a:r>
              <a:endParaRPr lang="en-US" dirty="0"/>
            </a:p>
          </p:txBody>
        </p:sp>
      </p:grpSp>
      <p:grpSp>
        <p:nvGrpSpPr>
          <p:cNvPr id="55" name="Group 54"/>
          <p:cNvGrpSpPr/>
          <p:nvPr/>
        </p:nvGrpSpPr>
        <p:grpSpPr>
          <a:xfrm>
            <a:off x="381000" y="1371599"/>
            <a:ext cx="461665" cy="2514601"/>
            <a:chOff x="484452" y="1219199"/>
            <a:chExt cx="461665" cy="2514601"/>
          </a:xfrm>
        </p:grpSpPr>
        <p:sp>
          <p:nvSpPr>
            <p:cNvPr id="50" name="TextBox 49"/>
            <p:cNvSpPr txBox="1"/>
            <p:nvPr/>
          </p:nvSpPr>
          <p:spPr>
            <a:xfrm rot="16200000">
              <a:off x="-266018" y="1969669"/>
              <a:ext cx="1962605" cy="461665"/>
            </a:xfrm>
            <a:prstGeom prst="rect">
              <a:avLst/>
            </a:prstGeom>
            <a:noFill/>
            <a:ln w="38100">
              <a:noFill/>
            </a:ln>
          </p:spPr>
          <p:txBody>
            <a:bodyPr wrap="square" rtlCol="0">
              <a:spAutoFit/>
            </a:bodyPr>
            <a:lstStyle/>
            <a:p>
              <a:r>
                <a:rPr lang="en-US" sz="2400" dirty="0"/>
                <a:t>p</a:t>
              </a:r>
              <a:r>
                <a:rPr lang="en-US" sz="2400" dirty="0" smtClean="0"/>
                <a:t>ivot </a:t>
              </a:r>
              <a:r>
                <a:rPr lang="en-US" sz="2400" dirty="0" err="1" smtClean="0"/>
                <a:t>val</a:t>
              </a:r>
              <a:r>
                <a:rPr lang="en-US" sz="2400" dirty="0" smtClean="0"/>
                <a:t>= 52</a:t>
              </a:r>
              <a:endParaRPr lang="en-US" sz="2400" dirty="0"/>
            </a:p>
          </p:txBody>
        </p:sp>
        <p:cxnSp>
          <p:nvCxnSpPr>
            <p:cNvPr id="52" name="Straight Arrow Connector 51"/>
            <p:cNvCxnSpPr>
              <a:stCxn id="50" idx="1"/>
            </p:cNvCxnSpPr>
            <p:nvPr/>
          </p:nvCxnSpPr>
          <p:spPr>
            <a:xfrm>
              <a:off x="715285" y="3181804"/>
              <a:ext cx="0" cy="5519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3348334" y="2352898"/>
            <a:ext cx="461665" cy="1533303"/>
            <a:chOff x="2465651" y="2200497"/>
            <a:chExt cx="461665" cy="1533303"/>
          </a:xfrm>
        </p:grpSpPr>
        <p:sp>
          <p:nvSpPr>
            <p:cNvPr id="53" name="TextBox 52"/>
            <p:cNvSpPr txBox="1"/>
            <p:nvPr/>
          </p:nvSpPr>
          <p:spPr>
            <a:xfrm rot="16200000">
              <a:off x="2205831" y="2460317"/>
              <a:ext cx="981306" cy="461665"/>
            </a:xfrm>
            <a:prstGeom prst="rect">
              <a:avLst/>
            </a:prstGeom>
            <a:noFill/>
            <a:ln w="38100">
              <a:noFill/>
            </a:ln>
          </p:spPr>
          <p:txBody>
            <a:bodyPr wrap="square" rtlCol="0">
              <a:spAutoFit/>
            </a:bodyPr>
            <a:lstStyle/>
            <a:p>
              <a:r>
                <a:rPr lang="en-US" sz="2400" dirty="0" smtClean="0"/>
                <a:t>left</a:t>
              </a:r>
              <a:endParaRPr lang="en-US" sz="2400" dirty="0"/>
            </a:p>
          </p:txBody>
        </p:sp>
        <p:cxnSp>
          <p:nvCxnSpPr>
            <p:cNvPr id="54" name="Straight Arrow Connector 53"/>
            <p:cNvCxnSpPr>
              <a:stCxn id="53" idx="1"/>
            </p:cNvCxnSpPr>
            <p:nvPr/>
          </p:nvCxnSpPr>
          <p:spPr>
            <a:xfrm>
              <a:off x="2696485"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7162800" y="2352900"/>
            <a:ext cx="461665" cy="1533301"/>
            <a:chOff x="484452" y="2200499"/>
            <a:chExt cx="461665" cy="1533301"/>
          </a:xfrm>
        </p:grpSpPr>
        <p:sp>
          <p:nvSpPr>
            <p:cNvPr id="57" name="TextBox 56"/>
            <p:cNvSpPr txBox="1"/>
            <p:nvPr/>
          </p:nvSpPr>
          <p:spPr>
            <a:xfrm rot="16200000">
              <a:off x="224633" y="2460318"/>
              <a:ext cx="981304" cy="461665"/>
            </a:xfrm>
            <a:prstGeom prst="rect">
              <a:avLst/>
            </a:prstGeom>
            <a:noFill/>
            <a:ln w="38100">
              <a:noFill/>
            </a:ln>
          </p:spPr>
          <p:txBody>
            <a:bodyPr wrap="square" rtlCol="0">
              <a:spAutoFit/>
            </a:bodyPr>
            <a:lstStyle/>
            <a:p>
              <a:r>
                <a:rPr lang="en-US" sz="2400" dirty="0" smtClean="0"/>
                <a:t>right</a:t>
              </a:r>
              <a:endParaRPr lang="en-US" sz="2400" dirty="0"/>
            </a:p>
          </p:txBody>
        </p:sp>
        <p:cxnSp>
          <p:nvCxnSpPr>
            <p:cNvPr id="58" name="Straight Arrow Connector 57"/>
            <p:cNvCxnSpPr>
              <a:stCxn id="57" idx="1"/>
            </p:cNvCxnSpPr>
            <p:nvPr/>
          </p:nvCxnSpPr>
          <p:spPr>
            <a:xfrm>
              <a:off x="715286"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9" name="Title 1"/>
          <p:cNvSpPr txBox="1">
            <a:spLocks/>
          </p:cNvSpPr>
          <p:nvPr/>
        </p:nvSpPr>
        <p:spPr>
          <a:xfrm>
            <a:off x="838200" y="1096962"/>
            <a:ext cx="7848600"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t>2</a:t>
            </a:r>
            <a:r>
              <a:rPr lang="en-US" sz="3200" dirty="0" smtClean="0"/>
              <a:t>. while A[left] &lt;= </a:t>
            </a:r>
            <a:r>
              <a:rPr lang="en-US" sz="3200" dirty="0" err="1" smtClean="0"/>
              <a:t>pivotval</a:t>
            </a:r>
            <a:r>
              <a:rPr lang="en-US" sz="3200" dirty="0" smtClean="0"/>
              <a:t>   left++;</a:t>
            </a:r>
            <a:endParaRPr lang="en-US" sz="3200" dirty="0"/>
          </a:p>
        </p:txBody>
      </p:sp>
      <p:sp>
        <p:nvSpPr>
          <p:cNvPr id="60" name="Title 1"/>
          <p:cNvSpPr txBox="1">
            <a:spLocks/>
          </p:cNvSpPr>
          <p:nvPr/>
        </p:nvSpPr>
        <p:spPr>
          <a:xfrm>
            <a:off x="838200" y="1554162"/>
            <a:ext cx="6752745"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3. if left &lt; right swap (A[left] , A[right])</a:t>
            </a:r>
            <a:endParaRPr lang="en-US" sz="3200" dirty="0"/>
          </a:p>
        </p:txBody>
      </p:sp>
      <p:sp>
        <p:nvSpPr>
          <p:cNvPr id="3" name="Freeform 2"/>
          <p:cNvSpPr/>
          <p:nvPr/>
        </p:nvSpPr>
        <p:spPr>
          <a:xfrm>
            <a:off x="3629891" y="5015345"/>
            <a:ext cx="3643745" cy="705286"/>
          </a:xfrm>
          <a:custGeom>
            <a:avLst/>
            <a:gdLst>
              <a:gd name="connsiteX0" fmla="*/ 0 w 3643745"/>
              <a:gd name="connsiteY0" fmla="*/ 0 h 705286"/>
              <a:gd name="connsiteX1" fmla="*/ 665018 w 3643745"/>
              <a:gd name="connsiteY1" fmla="*/ 526473 h 705286"/>
              <a:gd name="connsiteX2" fmla="*/ 2909454 w 3643745"/>
              <a:gd name="connsiteY2" fmla="*/ 678873 h 705286"/>
              <a:gd name="connsiteX3" fmla="*/ 3643745 w 3643745"/>
              <a:gd name="connsiteY3" fmla="*/ 41564 h 705286"/>
            </a:gdLst>
            <a:ahLst/>
            <a:cxnLst>
              <a:cxn ang="0">
                <a:pos x="connsiteX0" y="connsiteY0"/>
              </a:cxn>
              <a:cxn ang="0">
                <a:pos x="connsiteX1" y="connsiteY1"/>
              </a:cxn>
              <a:cxn ang="0">
                <a:pos x="connsiteX2" y="connsiteY2"/>
              </a:cxn>
              <a:cxn ang="0">
                <a:pos x="connsiteX3" y="connsiteY3"/>
              </a:cxn>
            </a:cxnLst>
            <a:rect l="l" t="t" r="r" b="b"/>
            <a:pathLst>
              <a:path w="3643745" h="705286">
                <a:moveTo>
                  <a:pt x="0" y="0"/>
                </a:moveTo>
                <a:cubicBezTo>
                  <a:pt x="90054" y="206664"/>
                  <a:pt x="180109" y="413328"/>
                  <a:pt x="665018" y="526473"/>
                </a:cubicBezTo>
                <a:cubicBezTo>
                  <a:pt x="1149927" y="639618"/>
                  <a:pt x="2413000" y="759691"/>
                  <a:pt x="2909454" y="678873"/>
                </a:cubicBezTo>
                <a:cubicBezTo>
                  <a:pt x="3405908" y="598055"/>
                  <a:pt x="3524826" y="319809"/>
                  <a:pt x="3643745" y="41564"/>
                </a:cubicBezTo>
              </a:path>
            </a:pathLst>
          </a:custGeom>
          <a:noFill/>
          <a:ln>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4301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848600" cy="731838"/>
          </a:xfrm>
        </p:spPr>
        <p:txBody>
          <a:bodyPr>
            <a:normAutofit/>
          </a:bodyPr>
          <a:lstStyle/>
          <a:p>
            <a:pPr algn="l"/>
            <a:r>
              <a:rPr lang="en-US" sz="3200" dirty="0" smtClean="0"/>
              <a:t>1. while A[right] &gt; </a:t>
            </a:r>
            <a:r>
              <a:rPr lang="en-US" sz="3200" dirty="0" err="1" smtClean="0"/>
              <a:t>pivotval</a:t>
            </a:r>
            <a:r>
              <a:rPr lang="en-US" sz="3200" dirty="0" smtClean="0"/>
              <a:t>   right--;</a:t>
            </a:r>
            <a:endParaRPr lang="en-US" sz="3200" dirty="0"/>
          </a:p>
        </p:txBody>
      </p:sp>
      <p:grpSp>
        <p:nvGrpSpPr>
          <p:cNvPr id="39" name="Group 38"/>
          <p:cNvGrpSpPr/>
          <p:nvPr/>
        </p:nvGrpSpPr>
        <p:grpSpPr>
          <a:xfrm>
            <a:off x="224820" y="3945916"/>
            <a:ext cx="8690580" cy="702284"/>
            <a:chOff x="1447800" y="2362200"/>
            <a:chExt cx="9601200" cy="1028746"/>
          </a:xfrm>
        </p:grpSpPr>
        <p:grpSp>
          <p:nvGrpSpPr>
            <p:cNvPr id="16" name="Group 15"/>
            <p:cNvGrpSpPr/>
            <p:nvPr/>
          </p:nvGrpSpPr>
          <p:grpSpPr>
            <a:xfrm>
              <a:off x="1447800" y="2362200"/>
              <a:ext cx="3200400" cy="1028746"/>
              <a:chOff x="1447800" y="2362200"/>
              <a:chExt cx="3200400" cy="1028746"/>
            </a:xfrm>
          </p:grpSpPr>
          <p:grpSp>
            <p:nvGrpSpPr>
              <p:cNvPr id="12" name="Group 11"/>
              <p:cNvGrpSpPr/>
              <p:nvPr/>
            </p:nvGrpSpPr>
            <p:grpSpPr>
              <a:xfrm>
                <a:off x="1447800" y="2362200"/>
                <a:ext cx="2133600" cy="1028746"/>
                <a:chOff x="1447800" y="2362200"/>
                <a:chExt cx="2133600" cy="1028746"/>
              </a:xfrm>
            </p:grpSpPr>
            <p:grpSp>
              <p:nvGrpSpPr>
                <p:cNvPr id="8" name="Group 7"/>
                <p:cNvGrpSpPr/>
                <p:nvPr/>
              </p:nvGrpSpPr>
              <p:grpSpPr>
                <a:xfrm>
                  <a:off x="1447800" y="2362200"/>
                  <a:ext cx="1066800" cy="990600"/>
                  <a:chOff x="1447800" y="2362200"/>
                  <a:chExt cx="1066800" cy="990600"/>
                </a:xfrm>
              </p:grpSpPr>
              <p:sp>
                <p:nvSpPr>
                  <p:cNvPr id="4" name="Rectangle 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TextBox 6"/>
                  <p:cNvSpPr txBox="1"/>
                  <p:nvPr/>
                </p:nvSpPr>
                <p:spPr>
                  <a:xfrm>
                    <a:off x="1638300" y="2534334"/>
                    <a:ext cx="685800" cy="707761"/>
                  </a:xfrm>
                  <a:prstGeom prst="rect">
                    <a:avLst/>
                  </a:prstGeom>
                  <a:noFill/>
                </p:spPr>
                <p:txBody>
                  <a:bodyPr wrap="square" rtlCol="0">
                    <a:spAutoFit/>
                  </a:bodyPr>
                  <a:lstStyle/>
                  <a:p>
                    <a:r>
                      <a:rPr lang="en-US" sz="3200" dirty="0" smtClean="0"/>
                      <a:t>52</a:t>
                    </a:r>
                    <a:endParaRPr lang="en-US" sz="1600" dirty="0"/>
                  </a:p>
                </p:txBody>
              </p:sp>
            </p:grpSp>
            <p:grpSp>
              <p:nvGrpSpPr>
                <p:cNvPr id="9" name="Group 8"/>
                <p:cNvGrpSpPr/>
                <p:nvPr/>
              </p:nvGrpSpPr>
              <p:grpSpPr>
                <a:xfrm>
                  <a:off x="2514600" y="2362200"/>
                  <a:ext cx="1066800" cy="1028746"/>
                  <a:chOff x="1447800" y="2362200"/>
                  <a:chExt cx="1066800" cy="1028746"/>
                </a:xfrm>
              </p:grpSpPr>
              <p:sp>
                <p:nvSpPr>
                  <p:cNvPr id="10" name="Rectangle 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p:cNvSpPr txBox="1"/>
                  <p:nvPr/>
                </p:nvSpPr>
                <p:spPr>
                  <a:xfrm>
                    <a:off x="1638300" y="2534334"/>
                    <a:ext cx="685800" cy="856612"/>
                  </a:xfrm>
                  <a:prstGeom prst="rect">
                    <a:avLst/>
                  </a:prstGeom>
                  <a:noFill/>
                </p:spPr>
                <p:txBody>
                  <a:bodyPr wrap="square" rtlCol="0">
                    <a:spAutoFit/>
                  </a:bodyPr>
                  <a:lstStyle/>
                  <a:p>
                    <a:r>
                      <a:rPr lang="en-US" sz="3200" dirty="0" smtClean="0"/>
                      <a:t>44</a:t>
                    </a:r>
                    <a:endParaRPr lang="en-US" sz="1600" dirty="0"/>
                  </a:p>
                </p:txBody>
              </p:sp>
            </p:grpSp>
          </p:grpSp>
          <p:grpSp>
            <p:nvGrpSpPr>
              <p:cNvPr id="13" name="Group 12"/>
              <p:cNvGrpSpPr/>
              <p:nvPr/>
            </p:nvGrpSpPr>
            <p:grpSpPr>
              <a:xfrm>
                <a:off x="3581400" y="2362200"/>
                <a:ext cx="1066800" cy="1028746"/>
                <a:chOff x="1447800" y="2362200"/>
                <a:chExt cx="1066800" cy="1028746"/>
              </a:xfrm>
            </p:grpSpPr>
            <p:sp>
              <p:nvSpPr>
                <p:cNvPr id="14" name="Rectangle 1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TextBox 14"/>
                <p:cNvSpPr txBox="1"/>
                <p:nvPr/>
              </p:nvSpPr>
              <p:spPr>
                <a:xfrm>
                  <a:off x="1638300" y="2534334"/>
                  <a:ext cx="685800" cy="856612"/>
                </a:xfrm>
                <a:prstGeom prst="rect">
                  <a:avLst/>
                </a:prstGeom>
                <a:noFill/>
              </p:spPr>
              <p:txBody>
                <a:bodyPr wrap="square" rtlCol="0">
                  <a:spAutoFit/>
                </a:bodyPr>
                <a:lstStyle/>
                <a:p>
                  <a:r>
                    <a:rPr lang="en-US" sz="3200" dirty="0" smtClean="0"/>
                    <a:t>28</a:t>
                  </a:r>
                  <a:endParaRPr lang="en-US" sz="1600" dirty="0"/>
                </a:p>
              </p:txBody>
            </p:sp>
          </p:grpSp>
        </p:grpSp>
        <p:grpSp>
          <p:nvGrpSpPr>
            <p:cNvPr id="17" name="Group 16"/>
            <p:cNvGrpSpPr/>
            <p:nvPr/>
          </p:nvGrpSpPr>
          <p:grpSpPr>
            <a:xfrm>
              <a:off x="4648200" y="2362200"/>
              <a:ext cx="3200400" cy="1028746"/>
              <a:chOff x="1447800" y="2362200"/>
              <a:chExt cx="3200400" cy="1028746"/>
            </a:xfrm>
          </p:grpSpPr>
          <p:grpSp>
            <p:nvGrpSpPr>
              <p:cNvPr id="18" name="Group 17"/>
              <p:cNvGrpSpPr/>
              <p:nvPr/>
            </p:nvGrpSpPr>
            <p:grpSpPr>
              <a:xfrm>
                <a:off x="1447800" y="2362200"/>
                <a:ext cx="2133600" cy="1028746"/>
                <a:chOff x="1447800" y="2362200"/>
                <a:chExt cx="2133600" cy="1028746"/>
              </a:xfrm>
            </p:grpSpPr>
            <p:grpSp>
              <p:nvGrpSpPr>
                <p:cNvPr id="22" name="Group 21"/>
                <p:cNvGrpSpPr/>
                <p:nvPr/>
              </p:nvGrpSpPr>
              <p:grpSpPr>
                <a:xfrm>
                  <a:off x="1447800" y="2362200"/>
                  <a:ext cx="1066800" cy="1028746"/>
                  <a:chOff x="1447800" y="2362200"/>
                  <a:chExt cx="1066800" cy="1028746"/>
                </a:xfrm>
              </p:grpSpPr>
              <p:sp>
                <p:nvSpPr>
                  <p:cNvPr id="26" name="Rectangle 25"/>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TextBox 26"/>
                  <p:cNvSpPr txBox="1"/>
                  <p:nvPr/>
                </p:nvSpPr>
                <p:spPr>
                  <a:xfrm>
                    <a:off x="1638300" y="2534334"/>
                    <a:ext cx="685800" cy="856612"/>
                  </a:xfrm>
                  <a:prstGeom prst="rect">
                    <a:avLst/>
                  </a:prstGeom>
                  <a:noFill/>
                </p:spPr>
                <p:txBody>
                  <a:bodyPr wrap="square" rtlCol="0">
                    <a:spAutoFit/>
                  </a:bodyPr>
                  <a:lstStyle/>
                  <a:p>
                    <a:r>
                      <a:rPr lang="en-US" sz="3200" dirty="0" smtClean="0"/>
                      <a:t>33</a:t>
                    </a:r>
                    <a:endParaRPr lang="en-US" sz="1600" dirty="0"/>
                  </a:p>
                </p:txBody>
              </p:sp>
            </p:grpSp>
            <p:grpSp>
              <p:nvGrpSpPr>
                <p:cNvPr id="23" name="Group 22"/>
                <p:cNvGrpSpPr/>
                <p:nvPr/>
              </p:nvGrpSpPr>
              <p:grpSpPr>
                <a:xfrm>
                  <a:off x="2514600" y="2362200"/>
                  <a:ext cx="1066800" cy="1028746"/>
                  <a:chOff x="1447800" y="2362200"/>
                  <a:chExt cx="1066800" cy="1028746"/>
                </a:xfrm>
              </p:grpSpPr>
              <p:sp>
                <p:nvSpPr>
                  <p:cNvPr id="24" name="Rectangle 2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TextBox 24"/>
                  <p:cNvSpPr txBox="1"/>
                  <p:nvPr/>
                </p:nvSpPr>
                <p:spPr>
                  <a:xfrm>
                    <a:off x="1638300" y="2534334"/>
                    <a:ext cx="685800" cy="856612"/>
                  </a:xfrm>
                  <a:prstGeom prst="rect">
                    <a:avLst/>
                  </a:prstGeom>
                  <a:noFill/>
                </p:spPr>
                <p:txBody>
                  <a:bodyPr wrap="square" rtlCol="0">
                    <a:spAutoFit/>
                  </a:bodyPr>
                  <a:lstStyle/>
                  <a:p>
                    <a:r>
                      <a:rPr lang="en-US" sz="3200" dirty="0" smtClean="0"/>
                      <a:t>79</a:t>
                    </a:r>
                    <a:endParaRPr lang="en-US" sz="1600" dirty="0"/>
                  </a:p>
                </p:txBody>
              </p:sp>
            </p:grpSp>
          </p:grpSp>
          <p:grpSp>
            <p:nvGrpSpPr>
              <p:cNvPr id="19" name="Group 18"/>
              <p:cNvGrpSpPr/>
              <p:nvPr/>
            </p:nvGrpSpPr>
            <p:grpSpPr>
              <a:xfrm>
                <a:off x="3581400" y="2362200"/>
                <a:ext cx="1066800" cy="1028746"/>
                <a:chOff x="1447800" y="2362200"/>
                <a:chExt cx="1066800" cy="1028746"/>
              </a:xfrm>
            </p:grpSpPr>
            <p:sp>
              <p:nvSpPr>
                <p:cNvPr id="20" name="Rectangle 1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TextBox 20"/>
                <p:cNvSpPr txBox="1"/>
                <p:nvPr/>
              </p:nvSpPr>
              <p:spPr>
                <a:xfrm>
                  <a:off x="1638300" y="2534334"/>
                  <a:ext cx="685800" cy="856612"/>
                </a:xfrm>
                <a:prstGeom prst="rect">
                  <a:avLst/>
                </a:prstGeom>
                <a:noFill/>
              </p:spPr>
              <p:txBody>
                <a:bodyPr wrap="square" rtlCol="0">
                  <a:spAutoFit/>
                </a:bodyPr>
                <a:lstStyle/>
                <a:p>
                  <a:r>
                    <a:rPr lang="en-US" sz="3200" dirty="0"/>
                    <a:t>6</a:t>
                  </a:r>
                  <a:r>
                    <a:rPr lang="en-US" sz="3200" dirty="0" smtClean="0"/>
                    <a:t>2</a:t>
                  </a:r>
                  <a:endParaRPr lang="en-US" sz="1600" dirty="0"/>
                </a:p>
              </p:txBody>
            </p:sp>
          </p:grpSp>
        </p:grpSp>
        <p:grpSp>
          <p:nvGrpSpPr>
            <p:cNvPr id="28" name="Group 27"/>
            <p:cNvGrpSpPr/>
            <p:nvPr/>
          </p:nvGrpSpPr>
          <p:grpSpPr>
            <a:xfrm>
              <a:off x="7848600" y="2362200"/>
              <a:ext cx="3200400" cy="1028746"/>
              <a:chOff x="1447800" y="2362200"/>
              <a:chExt cx="3200400" cy="1028746"/>
            </a:xfrm>
          </p:grpSpPr>
          <p:grpSp>
            <p:nvGrpSpPr>
              <p:cNvPr id="29" name="Group 28"/>
              <p:cNvGrpSpPr/>
              <p:nvPr/>
            </p:nvGrpSpPr>
            <p:grpSpPr>
              <a:xfrm>
                <a:off x="1447800" y="2362200"/>
                <a:ext cx="2133600" cy="1028746"/>
                <a:chOff x="1447800" y="2362200"/>
                <a:chExt cx="2133600" cy="1028746"/>
              </a:xfrm>
            </p:grpSpPr>
            <p:grpSp>
              <p:nvGrpSpPr>
                <p:cNvPr id="33" name="Group 32"/>
                <p:cNvGrpSpPr/>
                <p:nvPr/>
              </p:nvGrpSpPr>
              <p:grpSpPr>
                <a:xfrm>
                  <a:off x="1447800" y="2362200"/>
                  <a:ext cx="1066800" cy="1028746"/>
                  <a:chOff x="1447800" y="2362200"/>
                  <a:chExt cx="1066800" cy="1028746"/>
                </a:xfrm>
              </p:grpSpPr>
              <p:sp>
                <p:nvSpPr>
                  <p:cNvPr id="37" name="Rectangle 36"/>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TextBox 37"/>
                  <p:cNvSpPr txBox="1"/>
                  <p:nvPr/>
                </p:nvSpPr>
                <p:spPr>
                  <a:xfrm>
                    <a:off x="1638300" y="2534334"/>
                    <a:ext cx="685800" cy="856612"/>
                  </a:xfrm>
                  <a:prstGeom prst="rect">
                    <a:avLst/>
                  </a:prstGeom>
                  <a:noFill/>
                </p:spPr>
                <p:txBody>
                  <a:bodyPr wrap="square" rtlCol="0">
                    <a:spAutoFit/>
                  </a:bodyPr>
                  <a:lstStyle/>
                  <a:p>
                    <a:r>
                      <a:rPr lang="en-US" sz="3200" dirty="0" smtClean="0"/>
                      <a:t> 7</a:t>
                    </a:r>
                    <a:endParaRPr lang="en-US" sz="1600" dirty="0"/>
                  </a:p>
                </p:txBody>
              </p:sp>
            </p:grpSp>
            <p:grpSp>
              <p:nvGrpSpPr>
                <p:cNvPr id="34" name="Group 33"/>
                <p:cNvGrpSpPr/>
                <p:nvPr/>
              </p:nvGrpSpPr>
              <p:grpSpPr>
                <a:xfrm>
                  <a:off x="2514600" y="2362200"/>
                  <a:ext cx="1066800" cy="1028746"/>
                  <a:chOff x="1447800" y="2362200"/>
                  <a:chExt cx="1066800" cy="1028746"/>
                </a:xfrm>
              </p:grpSpPr>
              <p:sp>
                <p:nvSpPr>
                  <p:cNvPr id="35" name="Rectangle 34"/>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TextBox 35"/>
                  <p:cNvSpPr txBox="1"/>
                  <p:nvPr/>
                </p:nvSpPr>
                <p:spPr>
                  <a:xfrm>
                    <a:off x="1638300" y="2534334"/>
                    <a:ext cx="685800" cy="856612"/>
                  </a:xfrm>
                  <a:prstGeom prst="rect">
                    <a:avLst/>
                  </a:prstGeom>
                  <a:noFill/>
                </p:spPr>
                <p:txBody>
                  <a:bodyPr wrap="square" rtlCol="0">
                    <a:spAutoFit/>
                  </a:bodyPr>
                  <a:lstStyle/>
                  <a:p>
                    <a:r>
                      <a:rPr lang="en-US" sz="3200" dirty="0" smtClean="0"/>
                      <a:t>80</a:t>
                    </a:r>
                    <a:endParaRPr lang="en-US" sz="1600" dirty="0"/>
                  </a:p>
                </p:txBody>
              </p:sp>
            </p:grpSp>
          </p:grpSp>
          <p:grpSp>
            <p:nvGrpSpPr>
              <p:cNvPr id="30" name="Group 29"/>
              <p:cNvGrpSpPr/>
              <p:nvPr/>
            </p:nvGrpSpPr>
            <p:grpSpPr>
              <a:xfrm>
                <a:off x="3581400" y="2362200"/>
                <a:ext cx="1066800" cy="1028746"/>
                <a:chOff x="1447800" y="2362200"/>
                <a:chExt cx="1066800" cy="1028746"/>
              </a:xfrm>
            </p:grpSpPr>
            <p:sp>
              <p:nvSpPr>
                <p:cNvPr id="31" name="Rectangle 30"/>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TextBox 31"/>
                <p:cNvSpPr txBox="1"/>
                <p:nvPr/>
              </p:nvSpPr>
              <p:spPr>
                <a:xfrm>
                  <a:off x="1638300" y="2534334"/>
                  <a:ext cx="685800" cy="856612"/>
                </a:xfrm>
                <a:prstGeom prst="rect">
                  <a:avLst/>
                </a:prstGeom>
                <a:noFill/>
              </p:spPr>
              <p:txBody>
                <a:bodyPr wrap="square" rtlCol="0">
                  <a:spAutoFit/>
                </a:bodyPr>
                <a:lstStyle/>
                <a:p>
                  <a:r>
                    <a:rPr lang="en-US" sz="3200" dirty="0" smtClean="0"/>
                    <a:t>85</a:t>
                  </a:r>
                  <a:endParaRPr lang="en-US" sz="1600" dirty="0"/>
                </a:p>
              </p:txBody>
            </p:sp>
          </p:grpSp>
        </p:grpSp>
      </p:grpSp>
      <p:grpSp>
        <p:nvGrpSpPr>
          <p:cNvPr id="49" name="Group 48"/>
          <p:cNvGrpSpPr/>
          <p:nvPr/>
        </p:nvGrpSpPr>
        <p:grpSpPr>
          <a:xfrm>
            <a:off x="457200" y="4572000"/>
            <a:ext cx="8124345" cy="413266"/>
            <a:chOff x="486255" y="4996934"/>
            <a:chExt cx="8124345" cy="413266"/>
          </a:xfrm>
        </p:grpSpPr>
        <p:sp>
          <p:nvSpPr>
            <p:cNvPr id="40" name="TextBox 39"/>
            <p:cNvSpPr txBox="1"/>
            <p:nvPr/>
          </p:nvSpPr>
          <p:spPr>
            <a:xfrm>
              <a:off x="486255" y="4996934"/>
              <a:ext cx="442750" cy="369332"/>
            </a:xfrm>
            <a:prstGeom prst="rect">
              <a:avLst/>
            </a:prstGeom>
            <a:noFill/>
          </p:spPr>
          <p:txBody>
            <a:bodyPr wrap="none" rtlCol="0">
              <a:spAutoFit/>
            </a:bodyPr>
            <a:lstStyle/>
            <a:p>
              <a:r>
                <a:rPr lang="en-US" dirty="0" smtClean="0"/>
                <a:t>[0]</a:t>
              </a:r>
              <a:endParaRPr lang="en-US" dirty="0"/>
            </a:p>
          </p:txBody>
        </p:sp>
        <p:sp>
          <p:nvSpPr>
            <p:cNvPr id="41" name="TextBox 40"/>
            <p:cNvSpPr txBox="1"/>
            <p:nvPr/>
          </p:nvSpPr>
          <p:spPr>
            <a:xfrm>
              <a:off x="1462250" y="5040868"/>
              <a:ext cx="442750" cy="369332"/>
            </a:xfrm>
            <a:prstGeom prst="rect">
              <a:avLst/>
            </a:prstGeom>
            <a:noFill/>
          </p:spPr>
          <p:txBody>
            <a:bodyPr wrap="none" rtlCol="0">
              <a:spAutoFit/>
            </a:bodyPr>
            <a:lstStyle/>
            <a:p>
              <a:r>
                <a:rPr lang="en-US" dirty="0" smtClean="0"/>
                <a:t>[1]</a:t>
              </a:r>
              <a:endParaRPr lang="en-US" dirty="0"/>
            </a:p>
          </p:txBody>
        </p:sp>
        <p:sp>
          <p:nvSpPr>
            <p:cNvPr id="42" name="TextBox 41"/>
            <p:cNvSpPr txBox="1"/>
            <p:nvPr/>
          </p:nvSpPr>
          <p:spPr>
            <a:xfrm>
              <a:off x="2452850" y="5029200"/>
              <a:ext cx="442750" cy="369332"/>
            </a:xfrm>
            <a:prstGeom prst="rect">
              <a:avLst/>
            </a:prstGeom>
            <a:noFill/>
          </p:spPr>
          <p:txBody>
            <a:bodyPr wrap="none" rtlCol="0">
              <a:spAutoFit/>
            </a:bodyPr>
            <a:lstStyle/>
            <a:p>
              <a:r>
                <a:rPr lang="en-US" dirty="0" smtClean="0"/>
                <a:t>[2]</a:t>
              </a:r>
              <a:endParaRPr lang="en-US" dirty="0"/>
            </a:p>
          </p:txBody>
        </p:sp>
        <p:sp>
          <p:nvSpPr>
            <p:cNvPr id="43" name="TextBox 42"/>
            <p:cNvSpPr txBox="1"/>
            <p:nvPr/>
          </p:nvSpPr>
          <p:spPr>
            <a:xfrm>
              <a:off x="3443450" y="5029200"/>
              <a:ext cx="442750" cy="369332"/>
            </a:xfrm>
            <a:prstGeom prst="rect">
              <a:avLst/>
            </a:prstGeom>
            <a:noFill/>
          </p:spPr>
          <p:txBody>
            <a:bodyPr wrap="none" rtlCol="0">
              <a:spAutoFit/>
            </a:bodyPr>
            <a:lstStyle/>
            <a:p>
              <a:r>
                <a:rPr lang="en-US" dirty="0" smtClean="0"/>
                <a:t>[3]</a:t>
              </a:r>
              <a:endParaRPr lang="en-US" dirty="0"/>
            </a:p>
          </p:txBody>
        </p:sp>
        <p:sp>
          <p:nvSpPr>
            <p:cNvPr id="44" name="TextBox 43"/>
            <p:cNvSpPr txBox="1"/>
            <p:nvPr/>
          </p:nvSpPr>
          <p:spPr>
            <a:xfrm>
              <a:off x="4357850" y="5029200"/>
              <a:ext cx="442750" cy="369332"/>
            </a:xfrm>
            <a:prstGeom prst="rect">
              <a:avLst/>
            </a:prstGeom>
            <a:noFill/>
          </p:spPr>
          <p:txBody>
            <a:bodyPr wrap="none" rtlCol="0">
              <a:spAutoFit/>
            </a:bodyPr>
            <a:lstStyle/>
            <a:p>
              <a:r>
                <a:rPr lang="en-US" dirty="0" smtClean="0"/>
                <a:t>[4]</a:t>
              </a:r>
              <a:endParaRPr lang="en-US" dirty="0"/>
            </a:p>
          </p:txBody>
        </p:sp>
        <p:sp>
          <p:nvSpPr>
            <p:cNvPr id="45" name="TextBox 44"/>
            <p:cNvSpPr txBox="1"/>
            <p:nvPr/>
          </p:nvSpPr>
          <p:spPr>
            <a:xfrm>
              <a:off x="5348450" y="5029200"/>
              <a:ext cx="442750" cy="369332"/>
            </a:xfrm>
            <a:prstGeom prst="rect">
              <a:avLst/>
            </a:prstGeom>
            <a:noFill/>
          </p:spPr>
          <p:txBody>
            <a:bodyPr wrap="none" rtlCol="0">
              <a:spAutoFit/>
            </a:bodyPr>
            <a:lstStyle/>
            <a:p>
              <a:r>
                <a:rPr lang="en-US" dirty="0" smtClean="0"/>
                <a:t>[5]</a:t>
              </a:r>
              <a:endParaRPr lang="en-US" dirty="0"/>
            </a:p>
          </p:txBody>
        </p:sp>
        <p:sp>
          <p:nvSpPr>
            <p:cNvPr id="46" name="TextBox 45"/>
            <p:cNvSpPr txBox="1"/>
            <p:nvPr/>
          </p:nvSpPr>
          <p:spPr>
            <a:xfrm>
              <a:off x="6262850" y="5029200"/>
              <a:ext cx="442750" cy="369332"/>
            </a:xfrm>
            <a:prstGeom prst="rect">
              <a:avLst/>
            </a:prstGeom>
            <a:noFill/>
          </p:spPr>
          <p:txBody>
            <a:bodyPr wrap="none" rtlCol="0">
              <a:spAutoFit/>
            </a:bodyPr>
            <a:lstStyle/>
            <a:p>
              <a:r>
                <a:rPr lang="en-US" dirty="0" smtClean="0"/>
                <a:t>[6]</a:t>
              </a:r>
              <a:endParaRPr lang="en-US" dirty="0"/>
            </a:p>
          </p:txBody>
        </p:sp>
        <p:sp>
          <p:nvSpPr>
            <p:cNvPr id="47" name="TextBox 46"/>
            <p:cNvSpPr txBox="1"/>
            <p:nvPr/>
          </p:nvSpPr>
          <p:spPr>
            <a:xfrm>
              <a:off x="7177250" y="5029200"/>
              <a:ext cx="442750" cy="369332"/>
            </a:xfrm>
            <a:prstGeom prst="rect">
              <a:avLst/>
            </a:prstGeom>
            <a:noFill/>
          </p:spPr>
          <p:txBody>
            <a:bodyPr wrap="none" rtlCol="0">
              <a:spAutoFit/>
            </a:bodyPr>
            <a:lstStyle/>
            <a:p>
              <a:r>
                <a:rPr lang="en-US" dirty="0" smtClean="0"/>
                <a:t>[7]</a:t>
              </a:r>
              <a:endParaRPr lang="en-US" dirty="0"/>
            </a:p>
          </p:txBody>
        </p:sp>
        <p:sp>
          <p:nvSpPr>
            <p:cNvPr id="48" name="TextBox 47"/>
            <p:cNvSpPr txBox="1"/>
            <p:nvPr/>
          </p:nvSpPr>
          <p:spPr>
            <a:xfrm>
              <a:off x="8167850" y="5029200"/>
              <a:ext cx="442750" cy="369332"/>
            </a:xfrm>
            <a:prstGeom prst="rect">
              <a:avLst/>
            </a:prstGeom>
            <a:noFill/>
          </p:spPr>
          <p:txBody>
            <a:bodyPr wrap="none" rtlCol="0">
              <a:spAutoFit/>
            </a:bodyPr>
            <a:lstStyle/>
            <a:p>
              <a:r>
                <a:rPr lang="en-US" dirty="0" smtClean="0"/>
                <a:t>[8]</a:t>
              </a:r>
              <a:endParaRPr lang="en-US" dirty="0"/>
            </a:p>
          </p:txBody>
        </p:sp>
      </p:grpSp>
      <p:grpSp>
        <p:nvGrpSpPr>
          <p:cNvPr id="55" name="Group 54"/>
          <p:cNvGrpSpPr/>
          <p:nvPr/>
        </p:nvGrpSpPr>
        <p:grpSpPr>
          <a:xfrm>
            <a:off x="381000" y="1371599"/>
            <a:ext cx="461665" cy="2514601"/>
            <a:chOff x="484452" y="1219199"/>
            <a:chExt cx="461665" cy="2514601"/>
          </a:xfrm>
        </p:grpSpPr>
        <p:sp>
          <p:nvSpPr>
            <p:cNvPr id="50" name="TextBox 49"/>
            <p:cNvSpPr txBox="1"/>
            <p:nvPr/>
          </p:nvSpPr>
          <p:spPr>
            <a:xfrm rot="16200000">
              <a:off x="-266018" y="1969669"/>
              <a:ext cx="1962605" cy="461665"/>
            </a:xfrm>
            <a:prstGeom prst="rect">
              <a:avLst/>
            </a:prstGeom>
            <a:noFill/>
            <a:ln w="38100">
              <a:noFill/>
            </a:ln>
          </p:spPr>
          <p:txBody>
            <a:bodyPr wrap="square" rtlCol="0">
              <a:spAutoFit/>
            </a:bodyPr>
            <a:lstStyle/>
            <a:p>
              <a:r>
                <a:rPr lang="en-US" sz="2400" dirty="0"/>
                <a:t>p</a:t>
              </a:r>
              <a:r>
                <a:rPr lang="en-US" sz="2400" dirty="0" smtClean="0"/>
                <a:t>ivot </a:t>
              </a:r>
              <a:r>
                <a:rPr lang="en-US" sz="2400" dirty="0" err="1" smtClean="0"/>
                <a:t>val</a:t>
              </a:r>
              <a:r>
                <a:rPr lang="en-US" sz="2400" dirty="0" smtClean="0"/>
                <a:t>= 52</a:t>
              </a:r>
              <a:endParaRPr lang="en-US" sz="2400" dirty="0"/>
            </a:p>
          </p:txBody>
        </p:sp>
        <p:cxnSp>
          <p:nvCxnSpPr>
            <p:cNvPr id="52" name="Straight Arrow Connector 51"/>
            <p:cNvCxnSpPr>
              <a:stCxn id="50" idx="1"/>
            </p:cNvCxnSpPr>
            <p:nvPr/>
          </p:nvCxnSpPr>
          <p:spPr>
            <a:xfrm>
              <a:off x="715285" y="3181804"/>
              <a:ext cx="0" cy="5519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3348334" y="2352898"/>
            <a:ext cx="461665" cy="1533303"/>
            <a:chOff x="2465651" y="2200497"/>
            <a:chExt cx="461665" cy="1533303"/>
          </a:xfrm>
        </p:grpSpPr>
        <p:sp>
          <p:nvSpPr>
            <p:cNvPr id="53" name="TextBox 52"/>
            <p:cNvSpPr txBox="1"/>
            <p:nvPr/>
          </p:nvSpPr>
          <p:spPr>
            <a:xfrm rot="16200000">
              <a:off x="2205831" y="2460317"/>
              <a:ext cx="981306" cy="461665"/>
            </a:xfrm>
            <a:prstGeom prst="rect">
              <a:avLst/>
            </a:prstGeom>
            <a:noFill/>
            <a:ln w="38100">
              <a:noFill/>
            </a:ln>
          </p:spPr>
          <p:txBody>
            <a:bodyPr wrap="square" rtlCol="0">
              <a:spAutoFit/>
            </a:bodyPr>
            <a:lstStyle/>
            <a:p>
              <a:r>
                <a:rPr lang="en-US" sz="2400" dirty="0" smtClean="0"/>
                <a:t>left</a:t>
              </a:r>
              <a:endParaRPr lang="en-US" sz="2400" dirty="0"/>
            </a:p>
          </p:txBody>
        </p:sp>
        <p:cxnSp>
          <p:nvCxnSpPr>
            <p:cNvPr id="54" name="Straight Arrow Connector 53"/>
            <p:cNvCxnSpPr>
              <a:stCxn id="53" idx="1"/>
            </p:cNvCxnSpPr>
            <p:nvPr/>
          </p:nvCxnSpPr>
          <p:spPr>
            <a:xfrm>
              <a:off x="2696485"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7162800" y="2352900"/>
            <a:ext cx="461665" cy="1533301"/>
            <a:chOff x="484452" y="2200499"/>
            <a:chExt cx="461665" cy="1533301"/>
          </a:xfrm>
        </p:grpSpPr>
        <p:sp>
          <p:nvSpPr>
            <p:cNvPr id="57" name="TextBox 56"/>
            <p:cNvSpPr txBox="1"/>
            <p:nvPr/>
          </p:nvSpPr>
          <p:spPr>
            <a:xfrm rot="16200000">
              <a:off x="224633" y="2460318"/>
              <a:ext cx="981304" cy="461665"/>
            </a:xfrm>
            <a:prstGeom prst="rect">
              <a:avLst/>
            </a:prstGeom>
            <a:noFill/>
            <a:ln w="38100">
              <a:noFill/>
            </a:ln>
          </p:spPr>
          <p:txBody>
            <a:bodyPr wrap="square" rtlCol="0">
              <a:spAutoFit/>
            </a:bodyPr>
            <a:lstStyle/>
            <a:p>
              <a:r>
                <a:rPr lang="en-US" sz="2400" dirty="0" smtClean="0"/>
                <a:t>right</a:t>
              </a:r>
              <a:endParaRPr lang="en-US" sz="2400" dirty="0"/>
            </a:p>
          </p:txBody>
        </p:sp>
        <p:cxnSp>
          <p:nvCxnSpPr>
            <p:cNvPr id="58" name="Straight Arrow Connector 57"/>
            <p:cNvCxnSpPr>
              <a:stCxn id="57" idx="1"/>
            </p:cNvCxnSpPr>
            <p:nvPr/>
          </p:nvCxnSpPr>
          <p:spPr>
            <a:xfrm>
              <a:off x="715286"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9" name="Title 1"/>
          <p:cNvSpPr txBox="1">
            <a:spLocks/>
          </p:cNvSpPr>
          <p:nvPr/>
        </p:nvSpPr>
        <p:spPr>
          <a:xfrm>
            <a:off x="838200" y="1096962"/>
            <a:ext cx="7848600"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t>2</a:t>
            </a:r>
            <a:r>
              <a:rPr lang="en-US" sz="3200" dirty="0" smtClean="0"/>
              <a:t>. while A[left] &lt;= </a:t>
            </a:r>
            <a:r>
              <a:rPr lang="en-US" sz="3200" dirty="0" err="1" smtClean="0"/>
              <a:t>pivotval</a:t>
            </a:r>
            <a:r>
              <a:rPr lang="en-US" sz="3200" dirty="0" smtClean="0"/>
              <a:t>   left++;</a:t>
            </a:r>
            <a:endParaRPr lang="en-US" sz="3200" dirty="0"/>
          </a:p>
        </p:txBody>
      </p:sp>
      <p:sp>
        <p:nvSpPr>
          <p:cNvPr id="60" name="Title 1"/>
          <p:cNvSpPr txBox="1">
            <a:spLocks/>
          </p:cNvSpPr>
          <p:nvPr/>
        </p:nvSpPr>
        <p:spPr>
          <a:xfrm>
            <a:off x="838200" y="1554162"/>
            <a:ext cx="6752745"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3. if left &lt; right swap (A[left] , A[right])</a:t>
            </a:r>
            <a:endParaRPr lang="en-US" sz="3200" dirty="0"/>
          </a:p>
        </p:txBody>
      </p:sp>
      <p:sp>
        <p:nvSpPr>
          <p:cNvPr id="61" name="Title 1"/>
          <p:cNvSpPr txBox="1">
            <a:spLocks/>
          </p:cNvSpPr>
          <p:nvPr/>
        </p:nvSpPr>
        <p:spPr>
          <a:xfrm>
            <a:off x="838200" y="2011362"/>
            <a:ext cx="6752745"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4. while right &gt; left go to 1</a:t>
            </a:r>
            <a:endParaRPr lang="en-US" sz="3200" dirty="0"/>
          </a:p>
        </p:txBody>
      </p:sp>
    </p:spTree>
    <p:extLst>
      <p:ext uri="{BB962C8B-B14F-4D97-AF65-F5344CB8AC3E}">
        <p14:creationId xmlns:p14="http://schemas.microsoft.com/office/powerpoint/2010/main" val="30325786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848600" cy="731838"/>
          </a:xfrm>
        </p:spPr>
        <p:txBody>
          <a:bodyPr>
            <a:normAutofit/>
          </a:bodyPr>
          <a:lstStyle/>
          <a:p>
            <a:pPr algn="l"/>
            <a:r>
              <a:rPr lang="en-US" sz="3200" dirty="0" smtClean="0"/>
              <a:t>1. while A[right] &gt; </a:t>
            </a:r>
            <a:r>
              <a:rPr lang="en-US" sz="3200" dirty="0" err="1" smtClean="0"/>
              <a:t>pivotval</a:t>
            </a:r>
            <a:r>
              <a:rPr lang="en-US" sz="3200" dirty="0" smtClean="0"/>
              <a:t>   right--;</a:t>
            </a:r>
            <a:endParaRPr lang="en-US" sz="3200" dirty="0"/>
          </a:p>
        </p:txBody>
      </p:sp>
      <p:grpSp>
        <p:nvGrpSpPr>
          <p:cNvPr id="39" name="Group 38"/>
          <p:cNvGrpSpPr/>
          <p:nvPr/>
        </p:nvGrpSpPr>
        <p:grpSpPr>
          <a:xfrm>
            <a:off x="224820" y="3945916"/>
            <a:ext cx="8690580" cy="702284"/>
            <a:chOff x="1447800" y="2362200"/>
            <a:chExt cx="9601200" cy="1028746"/>
          </a:xfrm>
        </p:grpSpPr>
        <p:grpSp>
          <p:nvGrpSpPr>
            <p:cNvPr id="16" name="Group 15"/>
            <p:cNvGrpSpPr/>
            <p:nvPr/>
          </p:nvGrpSpPr>
          <p:grpSpPr>
            <a:xfrm>
              <a:off x="1447800" y="2362200"/>
              <a:ext cx="3200400" cy="1028746"/>
              <a:chOff x="1447800" y="2362200"/>
              <a:chExt cx="3200400" cy="1028746"/>
            </a:xfrm>
          </p:grpSpPr>
          <p:grpSp>
            <p:nvGrpSpPr>
              <p:cNvPr id="12" name="Group 11"/>
              <p:cNvGrpSpPr/>
              <p:nvPr/>
            </p:nvGrpSpPr>
            <p:grpSpPr>
              <a:xfrm>
                <a:off x="1447800" y="2362200"/>
                <a:ext cx="2133600" cy="1028746"/>
                <a:chOff x="1447800" y="2362200"/>
                <a:chExt cx="2133600" cy="1028746"/>
              </a:xfrm>
            </p:grpSpPr>
            <p:grpSp>
              <p:nvGrpSpPr>
                <p:cNvPr id="8" name="Group 7"/>
                <p:cNvGrpSpPr/>
                <p:nvPr/>
              </p:nvGrpSpPr>
              <p:grpSpPr>
                <a:xfrm>
                  <a:off x="1447800" y="2362200"/>
                  <a:ext cx="1066800" cy="990600"/>
                  <a:chOff x="1447800" y="2362200"/>
                  <a:chExt cx="1066800" cy="990600"/>
                </a:xfrm>
              </p:grpSpPr>
              <p:sp>
                <p:nvSpPr>
                  <p:cNvPr id="4" name="Rectangle 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TextBox 6"/>
                  <p:cNvSpPr txBox="1"/>
                  <p:nvPr/>
                </p:nvSpPr>
                <p:spPr>
                  <a:xfrm>
                    <a:off x="1638300" y="2534334"/>
                    <a:ext cx="685800" cy="707761"/>
                  </a:xfrm>
                  <a:prstGeom prst="rect">
                    <a:avLst/>
                  </a:prstGeom>
                  <a:noFill/>
                </p:spPr>
                <p:txBody>
                  <a:bodyPr wrap="square" rtlCol="0">
                    <a:spAutoFit/>
                  </a:bodyPr>
                  <a:lstStyle/>
                  <a:p>
                    <a:r>
                      <a:rPr lang="en-US" sz="3200" dirty="0" smtClean="0"/>
                      <a:t>52</a:t>
                    </a:r>
                    <a:endParaRPr lang="en-US" sz="1600" dirty="0"/>
                  </a:p>
                </p:txBody>
              </p:sp>
            </p:grpSp>
            <p:grpSp>
              <p:nvGrpSpPr>
                <p:cNvPr id="9" name="Group 8"/>
                <p:cNvGrpSpPr/>
                <p:nvPr/>
              </p:nvGrpSpPr>
              <p:grpSpPr>
                <a:xfrm>
                  <a:off x="2514600" y="2362200"/>
                  <a:ext cx="1066800" cy="1028746"/>
                  <a:chOff x="1447800" y="2362200"/>
                  <a:chExt cx="1066800" cy="1028746"/>
                </a:xfrm>
              </p:grpSpPr>
              <p:sp>
                <p:nvSpPr>
                  <p:cNvPr id="10" name="Rectangle 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p:cNvSpPr txBox="1"/>
                  <p:nvPr/>
                </p:nvSpPr>
                <p:spPr>
                  <a:xfrm>
                    <a:off x="1638300" y="2534334"/>
                    <a:ext cx="685800" cy="856612"/>
                  </a:xfrm>
                  <a:prstGeom prst="rect">
                    <a:avLst/>
                  </a:prstGeom>
                  <a:noFill/>
                </p:spPr>
                <p:txBody>
                  <a:bodyPr wrap="square" rtlCol="0">
                    <a:spAutoFit/>
                  </a:bodyPr>
                  <a:lstStyle/>
                  <a:p>
                    <a:r>
                      <a:rPr lang="en-US" sz="3200" dirty="0" smtClean="0"/>
                      <a:t>44</a:t>
                    </a:r>
                    <a:endParaRPr lang="en-US" sz="1600" dirty="0"/>
                  </a:p>
                </p:txBody>
              </p:sp>
            </p:grpSp>
          </p:grpSp>
          <p:grpSp>
            <p:nvGrpSpPr>
              <p:cNvPr id="13" name="Group 12"/>
              <p:cNvGrpSpPr/>
              <p:nvPr/>
            </p:nvGrpSpPr>
            <p:grpSpPr>
              <a:xfrm>
                <a:off x="3581400" y="2362200"/>
                <a:ext cx="1066800" cy="1028746"/>
                <a:chOff x="1447800" y="2362200"/>
                <a:chExt cx="1066800" cy="1028746"/>
              </a:xfrm>
            </p:grpSpPr>
            <p:sp>
              <p:nvSpPr>
                <p:cNvPr id="14" name="Rectangle 1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TextBox 14"/>
                <p:cNvSpPr txBox="1"/>
                <p:nvPr/>
              </p:nvSpPr>
              <p:spPr>
                <a:xfrm>
                  <a:off x="1638300" y="2534334"/>
                  <a:ext cx="685800" cy="856612"/>
                </a:xfrm>
                <a:prstGeom prst="rect">
                  <a:avLst/>
                </a:prstGeom>
                <a:noFill/>
              </p:spPr>
              <p:txBody>
                <a:bodyPr wrap="square" rtlCol="0">
                  <a:spAutoFit/>
                </a:bodyPr>
                <a:lstStyle/>
                <a:p>
                  <a:r>
                    <a:rPr lang="en-US" sz="3200" dirty="0" smtClean="0"/>
                    <a:t>28</a:t>
                  </a:r>
                  <a:endParaRPr lang="en-US" sz="1600" dirty="0"/>
                </a:p>
              </p:txBody>
            </p:sp>
          </p:grpSp>
        </p:grpSp>
        <p:grpSp>
          <p:nvGrpSpPr>
            <p:cNvPr id="17" name="Group 16"/>
            <p:cNvGrpSpPr/>
            <p:nvPr/>
          </p:nvGrpSpPr>
          <p:grpSpPr>
            <a:xfrm>
              <a:off x="4648200" y="2362200"/>
              <a:ext cx="3200400" cy="1028746"/>
              <a:chOff x="1447800" y="2362200"/>
              <a:chExt cx="3200400" cy="1028746"/>
            </a:xfrm>
          </p:grpSpPr>
          <p:grpSp>
            <p:nvGrpSpPr>
              <p:cNvPr id="18" name="Group 17"/>
              <p:cNvGrpSpPr/>
              <p:nvPr/>
            </p:nvGrpSpPr>
            <p:grpSpPr>
              <a:xfrm>
                <a:off x="1447800" y="2362200"/>
                <a:ext cx="2133600" cy="1028746"/>
                <a:chOff x="1447800" y="2362200"/>
                <a:chExt cx="2133600" cy="1028746"/>
              </a:xfrm>
            </p:grpSpPr>
            <p:grpSp>
              <p:nvGrpSpPr>
                <p:cNvPr id="22" name="Group 21"/>
                <p:cNvGrpSpPr/>
                <p:nvPr/>
              </p:nvGrpSpPr>
              <p:grpSpPr>
                <a:xfrm>
                  <a:off x="1447800" y="2362200"/>
                  <a:ext cx="1066800" cy="1028746"/>
                  <a:chOff x="1447800" y="2362200"/>
                  <a:chExt cx="1066800" cy="1028746"/>
                </a:xfrm>
              </p:grpSpPr>
              <p:sp>
                <p:nvSpPr>
                  <p:cNvPr id="26" name="Rectangle 25"/>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TextBox 26"/>
                  <p:cNvSpPr txBox="1"/>
                  <p:nvPr/>
                </p:nvSpPr>
                <p:spPr>
                  <a:xfrm>
                    <a:off x="1638300" y="2534334"/>
                    <a:ext cx="685800" cy="856612"/>
                  </a:xfrm>
                  <a:prstGeom prst="rect">
                    <a:avLst/>
                  </a:prstGeom>
                  <a:noFill/>
                </p:spPr>
                <p:txBody>
                  <a:bodyPr wrap="square" rtlCol="0">
                    <a:spAutoFit/>
                  </a:bodyPr>
                  <a:lstStyle/>
                  <a:p>
                    <a:r>
                      <a:rPr lang="en-US" sz="3200" dirty="0" smtClean="0"/>
                      <a:t>33</a:t>
                    </a:r>
                    <a:endParaRPr lang="en-US" sz="1600" dirty="0"/>
                  </a:p>
                </p:txBody>
              </p:sp>
            </p:grpSp>
            <p:grpSp>
              <p:nvGrpSpPr>
                <p:cNvPr id="23" name="Group 22"/>
                <p:cNvGrpSpPr/>
                <p:nvPr/>
              </p:nvGrpSpPr>
              <p:grpSpPr>
                <a:xfrm>
                  <a:off x="2514600" y="2362200"/>
                  <a:ext cx="1066800" cy="1028746"/>
                  <a:chOff x="1447800" y="2362200"/>
                  <a:chExt cx="1066800" cy="1028746"/>
                </a:xfrm>
              </p:grpSpPr>
              <p:sp>
                <p:nvSpPr>
                  <p:cNvPr id="24" name="Rectangle 2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TextBox 24"/>
                  <p:cNvSpPr txBox="1"/>
                  <p:nvPr/>
                </p:nvSpPr>
                <p:spPr>
                  <a:xfrm>
                    <a:off x="1638300" y="2534334"/>
                    <a:ext cx="685800" cy="856612"/>
                  </a:xfrm>
                  <a:prstGeom prst="rect">
                    <a:avLst/>
                  </a:prstGeom>
                  <a:noFill/>
                </p:spPr>
                <p:txBody>
                  <a:bodyPr wrap="square" rtlCol="0">
                    <a:spAutoFit/>
                  </a:bodyPr>
                  <a:lstStyle/>
                  <a:p>
                    <a:r>
                      <a:rPr lang="en-US" sz="3200" dirty="0" smtClean="0"/>
                      <a:t>79</a:t>
                    </a:r>
                    <a:endParaRPr lang="en-US" sz="1600" dirty="0"/>
                  </a:p>
                </p:txBody>
              </p:sp>
            </p:grpSp>
          </p:grpSp>
          <p:grpSp>
            <p:nvGrpSpPr>
              <p:cNvPr id="19" name="Group 18"/>
              <p:cNvGrpSpPr/>
              <p:nvPr/>
            </p:nvGrpSpPr>
            <p:grpSpPr>
              <a:xfrm>
                <a:off x="3581400" y="2362200"/>
                <a:ext cx="1066800" cy="1028746"/>
                <a:chOff x="1447800" y="2362200"/>
                <a:chExt cx="1066800" cy="1028746"/>
              </a:xfrm>
            </p:grpSpPr>
            <p:sp>
              <p:nvSpPr>
                <p:cNvPr id="20" name="Rectangle 1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TextBox 20"/>
                <p:cNvSpPr txBox="1"/>
                <p:nvPr/>
              </p:nvSpPr>
              <p:spPr>
                <a:xfrm>
                  <a:off x="1638300" y="2534334"/>
                  <a:ext cx="685800" cy="856612"/>
                </a:xfrm>
                <a:prstGeom prst="rect">
                  <a:avLst/>
                </a:prstGeom>
                <a:noFill/>
              </p:spPr>
              <p:txBody>
                <a:bodyPr wrap="square" rtlCol="0">
                  <a:spAutoFit/>
                </a:bodyPr>
                <a:lstStyle/>
                <a:p>
                  <a:r>
                    <a:rPr lang="en-US" sz="3200" dirty="0"/>
                    <a:t>6</a:t>
                  </a:r>
                  <a:r>
                    <a:rPr lang="en-US" sz="3200" dirty="0" smtClean="0"/>
                    <a:t>2</a:t>
                  </a:r>
                  <a:endParaRPr lang="en-US" sz="1600" dirty="0"/>
                </a:p>
              </p:txBody>
            </p:sp>
          </p:grpSp>
        </p:grpSp>
        <p:grpSp>
          <p:nvGrpSpPr>
            <p:cNvPr id="28" name="Group 27"/>
            <p:cNvGrpSpPr/>
            <p:nvPr/>
          </p:nvGrpSpPr>
          <p:grpSpPr>
            <a:xfrm>
              <a:off x="7848600" y="2362200"/>
              <a:ext cx="3200400" cy="1028746"/>
              <a:chOff x="1447800" y="2362200"/>
              <a:chExt cx="3200400" cy="1028746"/>
            </a:xfrm>
          </p:grpSpPr>
          <p:grpSp>
            <p:nvGrpSpPr>
              <p:cNvPr id="29" name="Group 28"/>
              <p:cNvGrpSpPr/>
              <p:nvPr/>
            </p:nvGrpSpPr>
            <p:grpSpPr>
              <a:xfrm>
                <a:off x="1447800" y="2362200"/>
                <a:ext cx="2133600" cy="1028746"/>
                <a:chOff x="1447800" y="2362200"/>
                <a:chExt cx="2133600" cy="1028746"/>
              </a:xfrm>
            </p:grpSpPr>
            <p:grpSp>
              <p:nvGrpSpPr>
                <p:cNvPr id="33" name="Group 32"/>
                <p:cNvGrpSpPr/>
                <p:nvPr/>
              </p:nvGrpSpPr>
              <p:grpSpPr>
                <a:xfrm>
                  <a:off x="1447800" y="2362200"/>
                  <a:ext cx="1066800" cy="1028746"/>
                  <a:chOff x="1447800" y="2362200"/>
                  <a:chExt cx="1066800" cy="1028746"/>
                </a:xfrm>
              </p:grpSpPr>
              <p:sp>
                <p:nvSpPr>
                  <p:cNvPr id="37" name="Rectangle 36"/>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TextBox 37"/>
                  <p:cNvSpPr txBox="1"/>
                  <p:nvPr/>
                </p:nvSpPr>
                <p:spPr>
                  <a:xfrm>
                    <a:off x="1638300" y="2534334"/>
                    <a:ext cx="685800" cy="856612"/>
                  </a:xfrm>
                  <a:prstGeom prst="rect">
                    <a:avLst/>
                  </a:prstGeom>
                  <a:noFill/>
                </p:spPr>
                <p:txBody>
                  <a:bodyPr wrap="square" rtlCol="0">
                    <a:spAutoFit/>
                  </a:bodyPr>
                  <a:lstStyle/>
                  <a:p>
                    <a:r>
                      <a:rPr lang="en-US" sz="3200" dirty="0" smtClean="0"/>
                      <a:t> 7</a:t>
                    </a:r>
                    <a:endParaRPr lang="en-US" sz="1600" dirty="0"/>
                  </a:p>
                </p:txBody>
              </p:sp>
            </p:grpSp>
            <p:grpSp>
              <p:nvGrpSpPr>
                <p:cNvPr id="34" name="Group 33"/>
                <p:cNvGrpSpPr/>
                <p:nvPr/>
              </p:nvGrpSpPr>
              <p:grpSpPr>
                <a:xfrm>
                  <a:off x="2514600" y="2362200"/>
                  <a:ext cx="1066800" cy="1028746"/>
                  <a:chOff x="1447800" y="2362200"/>
                  <a:chExt cx="1066800" cy="1028746"/>
                </a:xfrm>
              </p:grpSpPr>
              <p:sp>
                <p:nvSpPr>
                  <p:cNvPr id="35" name="Rectangle 34"/>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TextBox 35"/>
                  <p:cNvSpPr txBox="1"/>
                  <p:nvPr/>
                </p:nvSpPr>
                <p:spPr>
                  <a:xfrm>
                    <a:off x="1638300" y="2534334"/>
                    <a:ext cx="685800" cy="856612"/>
                  </a:xfrm>
                  <a:prstGeom prst="rect">
                    <a:avLst/>
                  </a:prstGeom>
                  <a:noFill/>
                </p:spPr>
                <p:txBody>
                  <a:bodyPr wrap="square" rtlCol="0">
                    <a:spAutoFit/>
                  </a:bodyPr>
                  <a:lstStyle/>
                  <a:p>
                    <a:r>
                      <a:rPr lang="en-US" sz="3200" dirty="0" smtClean="0"/>
                      <a:t>80</a:t>
                    </a:r>
                    <a:endParaRPr lang="en-US" sz="1600" dirty="0"/>
                  </a:p>
                </p:txBody>
              </p:sp>
            </p:grpSp>
          </p:grpSp>
          <p:grpSp>
            <p:nvGrpSpPr>
              <p:cNvPr id="30" name="Group 29"/>
              <p:cNvGrpSpPr/>
              <p:nvPr/>
            </p:nvGrpSpPr>
            <p:grpSpPr>
              <a:xfrm>
                <a:off x="3581400" y="2362200"/>
                <a:ext cx="1066800" cy="1028746"/>
                <a:chOff x="1447800" y="2362200"/>
                <a:chExt cx="1066800" cy="1028746"/>
              </a:xfrm>
            </p:grpSpPr>
            <p:sp>
              <p:nvSpPr>
                <p:cNvPr id="31" name="Rectangle 30"/>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TextBox 31"/>
                <p:cNvSpPr txBox="1"/>
                <p:nvPr/>
              </p:nvSpPr>
              <p:spPr>
                <a:xfrm>
                  <a:off x="1638300" y="2534334"/>
                  <a:ext cx="685800" cy="856612"/>
                </a:xfrm>
                <a:prstGeom prst="rect">
                  <a:avLst/>
                </a:prstGeom>
                <a:noFill/>
              </p:spPr>
              <p:txBody>
                <a:bodyPr wrap="square" rtlCol="0">
                  <a:spAutoFit/>
                </a:bodyPr>
                <a:lstStyle/>
                <a:p>
                  <a:r>
                    <a:rPr lang="en-US" sz="3200" dirty="0" smtClean="0"/>
                    <a:t>85</a:t>
                  </a:r>
                  <a:endParaRPr lang="en-US" sz="1600" dirty="0"/>
                </a:p>
              </p:txBody>
            </p:sp>
          </p:grpSp>
        </p:grpSp>
      </p:grpSp>
      <p:grpSp>
        <p:nvGrpSpPr>
          <p:cNvPr id="49" name="Group 48"/>
          <p:cNvGrpSpPr/>
          <p:nvPr/>
        </p:nvGrpSpPr>
        <p:grpSpPr>
          <a:xfrm>
            <a:off x="457200" y="4572000"/>
            <a:ext cx="8124345" cy="413266"/>
            <a:chOff x="486255" y="4996934"/>
            <a:chExt cx="8124345" cy="413266"/>
          </a:xfrm>
        </p:grpSpPr>
        <p:sp>
          <p:nvSpPr>
            <p:cNvPr id="40" name="TextBox 39"/>
            <p:cNvSpPr txBox="1"/>
            <p:nvPr/>
          </p:nvSpPr>
          <p:spPr>
            <a:xfrm>
              <a:off x="486255" y="4996934"/>
              <a:ext cx="442750" cy="369332"/>
            </a:xfrm>
            <a:prstGeom prst="rect">
              <a:avLst/>
            </a:prstGeom>
            <a:noFill/>
          </p:spPr>
          <p:txBody>
            <a:bodyPr wrap="none" rtlCol="0">
              <a:spAutoFit/>
            </a:bodyPr>
            <a:lstStyle/>
            <a:p>
              <a:r>
                <a:rPr lang="en-US" dirty="0" smtClean="0"/>
                <a:t>[0]</a:t>
              </a:r>
              <a:endParaRPr lang="en-US" dirty="0"/>
            </a:p>
          </p:txBody>
        </p:sp>
        <p:sp>
          <p:nvSpPr>
            <p:cNvPr id="41" name="TextBox 40"/>
            <p:cNvSpPr txBox="1"/>
            <p:nvPr/>
          </p:nvSpPr>
          <p:spPr>
            <a:xfrm>
              <a:off x="1462250" y="5040868"/>
              <a:ext cx="442750" cy="369332"/>
            </a:xfrm>
            <a:prstGeom prst="rect">
              <a:avLst/>
            </a:prstGeom>
            <a:noFill/>
          </p:spPr>
          <p:txBody>
            <a:bodyPr wrap="none" rtlCol="0">
              <a:spAutoFit/>
            </a:bodyPr>
            <a:lstStyle/>
            <a:p>
              <a:r>
                <a:rPr lang="en-US" dirty="0" smtClean="0"/>
                <a:t>[1]</a:t>
              </a:r>
              <a:endParaRPr lang="en-US" dirty="0"/>
            </a:p>
          </p:txBody>
        </p:sp>
        <p:sp>
          <p:nvSpPr>
            <p:cNvPr id="42" name="TextBox 41"/>
            <p:cNvSpPr txBox="1"/>
            <p:nvPr/>
          </p:nvSpPr>
          <p:spPr>
            <a:xfrm>
              <a:off x="2452850" y="5029200"/>
              <a:ext cx="442750" cy="369332"/>
            </a:xfrm>
            <a:prstGeom prst="rect">
              <a:avLst/>
            </a:prstGeom>
            <a:noFill/>
          </p:spPr>
          <p:txBody>
            <a:bodyPr wrap="none" rtlCol="0">
              <a:spAutoFit/>
            </a:bodyPr>
            <a:lstStyle/>
            <a:p>
              <a:r>
                <a:rPr lang="en-US" dirty="0" smtClean="0"/>
                <a:t>[2]</a:t>
              </a:r>
              <a:endParaRPr lang="en-US" dirty="0"/>
            </a:p>
          </p:txBody>
        </p:sp>
        <p:sp>
          <p:nvSpPr>
            <p:cNvPr id="43" name="TextBox 42"/>
            <p:cNvSpPr txBox="1"/>
            <p:nvPr/>
          </p:nvSpPr>
          <p:spPr>
            <a:xfrm>
              <a:off x="3443450" y="5029200"/>
              <a:ext cx="442750" cy="369332"/>
            </a:xfrm>
            <a:prstGeom prst="rect">
              <a:avLst/>
            </a:prstGeom>
            <a:noFill/>
          </p:spPr>
          <p:txBody>
            <a:bodyPr wrap="none" rtlCol="0">
              <a:spAutoFit/>
            </a:bodyPr>
            <a:lstStyle/>
            <a:p>
              <a:r>
                <a:rPr lang="en-US" dirty="0" smtClean="0"/>
                <a:t>[3]</a:t>
              </a:r>
              <a:endParaRPr lang="en-US" dirty="0"/>
            </a:p>
          </p:txBody>
        </p:sp>
        <p:sp>
          <p:nvSpPr>
            <p:cNvPr id="44" name="TextBox 43"/>
            <p:cNvSpPr txBox="1"/>
            <p:nvPr/>
          </p:nvSpPr>
          <p:spPr>
            <a:xfrm>
              <a:off x="4357850" y="5029200"/>
              <a:ext cx="442750" cy="369332"/>
            </a:xfrm>
            <a:prstGeom prst="rect">
              <a:avLst/>
            </a:prstGeom>
            <a:noFill/>
          </p:spPr>
          <p:txBody>
            <a:bodyPr wrap="none" rtlCol="0">
              <a:spAutoFit/>
            </a:bodyPr>
            <a:lstStyle/>
            <a:p>
              <a:r>
                <a:rPr lang="en-US" dirty="0" smtClean="0"/>
                <a:t>[4]</a:t>
              </a:r>
              <a:endParaRPr lang="en-US" dirty="0"/>
            </a:p>
          </p:txBody>
        </p:sp>
        <p:sp>
          <p:nvSpPr>
            <p:cNvPr id="45" name="TextBox 44"/>
            <p:cNvSpPr txBox="1"/>
            <p:nvPr/>
          </p:nvSpPr>
          <p:spPr>
            <a:xfrm>
              <a:off x="5348450" y="5029200"/>
              <a:ext cx="442750" cy="369332"/>
            </a:xfrm>
            <a:prstGeom prst="rect">
              <a:avLst/>
            </a:prstGeom>
            <a:noFill/>
          </p:spPr>
          <p:txBody>
            <a:bodyPr wrap="none" rtlCol="0">
              <a:spAutoFit/>
            </a:bodyPr>
            <a:lstStyle/>
            <a:p>
              <a:r>
                <a:rPr lang="en-US" dirty="0" smtClean="0"/>
                <a:t>[5]</a:t>
              </a:r>
              <a:endParaRPr lang="en-US" dirty="0"/>
            </a:p>
          </p:txBody>
        </p:sp>
        <p:sp>
          <p:nvSpPr>
            <p:cNvPr id="46" name="TextBox 45"/>
            <p:cNvSpPr txBox="1"/>
            <p:nvPr/>
          </p:nvSpPr>
          <p:spPr>
            <a:xfrm>
              <a:off x="6262850" y="5029200"/>
              <a:ext cx="442750" cy="369332"/>
            </a:xfrm>
            <a:prstGeom prst="rect">
              <a:avLst/>
            </a:prstGeom>
            <a:noFill/>
          </p:spPr>
          <p:txBody>
            <a:bodyPr wrap="none" rtlCol="0">
              <a:spAutoFit/>
            </a:bodyPr>
            <a:lstStyle/>
            <a:p>
              <a:r>
                <a:rPr lang="en-US" dirty="0" smtClean="0"/>
                <a:t>[6]</a:t>
              </a:r>
              <a:endParaRPr lang="en-US" dirty="0"/>
            </a:p>
          </p:txBody>
        </p:sp>
        <p:sp>
          <p:nvSpPr>
            <p:cNvPr id="47" name="TextBox 46"/>
            <p:cNvSpPr txBox="1"/>
            <p:nvPr/>
          </p:nvSpPr>
          <p:spPr>
            <a:xfrm>
              <a:off x="7177250" y="5029200"/>
              <a:ext cx="442750" cy="369332"/>
            </a:xfrm>
            <a:prstGeom prst="rect">
              <a:avLst/>
            </a:prstGeom>
            <a:noFill/>
          </p:spPr>
          <p:txBody>
            <a:bodyPr wrap="none" rtlCol="0">
              <a:spAutoFit/>
            </a:bodyPr>
            <a:lstStyle/>
            <a:p>
              <a:r>
                <a:rPr lang="en-US" dirty="0" smtClean="0"/>
                <a:t>[7]</a:t>
              </a:r>
              <a:endParaRPr lang="en-US" dirty="0"/>
            </a:p>
          </p:txBody>
        </p:sp>
        <p:sp>
          <p:nvSpPr>
            <p:cNvPr id="48" name="TextBox 47"/>
            <p:cNvSpPr txBox="1"/>
            <p:nvPr/>
          </p:nvSpPr>
          <p:spPr>
            <a:xfrm>
              <a:off x="8167850" y="5029200"/>
              <a:ext cx="442750" cy="369332"/>
            </a:xfrm>
            <a:prstGeom prst="rect">
              <a:avLst/>
            </a:prstGeom>
            <a:noFill/>
          </p:spPr>
          <p:txBody>
            <a:bodyPr wrap="none" rtlCol="0">
              <a:spAutoFit/>
            </a:bodyPr>
            <a:lstStyle/>
            <a:p>
              <a:r>
                <a:rPr lang="en-US" dirty="0" smtClean="0"/>
                <a:t>[8]</a:t>
              </a:r>
              <a:endParaRPr lang="en-US" dirty="0"/>
            </a:p>
          </p:txBody>
        </p:sp>
      </p:grpSp>
      <p:grpSp>
        <p:nvGrpSpPr>
          <p:cNvPr id="55" name="Group 54"/>
          <p:cNvGrpSpPr/>
          <p:nvPr/>
        </p:nvGrpSpPr>
        <p:grpSpPr>
          <a:xfrm>
            <a:off x="381000" y="1371599"/>
            <a:ext cx="461665" cy="2514601"/>
            <a:chOff x="484452" y="1219199"/>
            <a:chExt cx="461665" cy="2514601"/>
          </a:xfrm>
        </p:grpSpPr>
        <p:sp>
          <p:nvSpPr>
            <p:cNvPr id="50" name="TextBox 49"/>
            <p:cNvSpPr txBox="1"/>
            <p:nvPr/>
          </p:nvSpPr>
          <p:spPr>
            <a:xfrm rot="16200000">
              <a:off x="-266018" y="1969669"/>
              <a:ext cx="1962605" cy="461665"/>
            </a:xfrm>
            <a:prstGeom prst="rect">
              <a:avLst/>
            </a:prstGeom>
            <a:noFill/>
            <a:ln w="38100">
              <a:noFill/>
            </a:ln>
          </p:spPr>
          <p:txBody>
            <a:bodyPr wrap="square" rtlCol="0">
              <a:spAutoFit/>
            </a:bodyPr>
            <a:lstStyle/>
            <a:p>
              <a:r>
                <a:rPr lang="en-US" sz="2400" dirty="0"/>
                <a:t>p</a:t>
              </a:r>
              <a:r>
                <a:rPr lang="en-US" sz="2400" dirty="0" smtClean="0"/>
                <a:t>ivot </a:t>
              </a:r>
              <a:r>
                <a:rPr lang="en-US" sz="2400" dirty="0" err="1" smtClean="0"/>
                <a:t>val</a:t>
              </a:r>
              <a:r>
                <a:rPr lang="en-US" sz="2400" dirty="0" smtClean="0"/>
                <a:t>= 52</a:t>
              </a:r>
              <a:endParaRPr lang="en-US" sz="2400" dirty="0"/>
            </a:p>
          </p:txBody>
        </p:sp>
        <p:cxnSp>
          <p:nvCxnSpPr>
            <p:cNvPr id="52" name="Straight Arrow Connector 51"/>
            <p:cNvCxnSpPr>
              <a:stCxn id="50" idx="1"/>
            </p:cNvCxnSpPr>
            <p:nvPr/>
          </p:nvCxnSpPr>
          <p:spPr>
            <a:xfrm>
              <a:off x="715285" y="3181804"/>
              <a:ext cx="0" cy="5519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3348334" y="2352898"/>
            <a:ext cx="461665" cy="1533303"/>
            <a:chOff x="2465651" y="2200497"/>
            <a:chExt cx="461665" cy="1533303"/>
          </a:xfrm>
        </p:grpSpPr>
        <p:sp>
          <p:nvSpPr>
            <p:cNvPr id="53" name="TextBox 52"/>
            <p:cNvSpPr txBox="1"/>
            <p:nvPr/>
          </p:nvSpPr>
          <p:spPr>
            <a:xfrm rot="16200000">
              <a:off x="2205831" y="2460317"/>
              <a:ext cx="981306" cy="461665"/>
            </a:xfrm>
            <a:prstGeom prst="rect">
              <a:avLst/>
            </a:prstGeom>
            <a:noFill/>
            <a:ln w="38100">
              <a:noFill/>
            </a:ln>
          </p:spPr>
          <p:txBody>
            <a:bodyPr wrap="square" rtlCol="0">
              <a:spAutoFit/>
            </a:bodyPr>
            <a:lstStyle/>
            <a:p>
              <a:r>
                <a:rPr lang="en-US" sz="2400" dirty="0" smtClean="0"/>
                <a:t>left</a:t>
              </a:r>
              <a:endParaRPr lang="en-US" sz="2400" dirty="0"/>
            </a:p>
          </p:txBody>
        </p:sp>
        <p:cxnSp>
          <p:nvCxnSpPr>
            <p:cNvPr id="54" name="Straight Arrow Connector 53"/>
            <p:cNvCxnSpPr>
              <a:stCxn id="53" idx="1"/>
            </p:cNvCxnSpPr>
            <p:nvPr/>
          </p:nvCxnSpPr>
          <p:spPr>
            <a:xfrm>
              <a:off x="2696485"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6248400" y="2352900"/>
            <a:ext cx="461665" cy="1533301"/>
            <a:chOff x="-429948" y="2200499"/>
            <a:chExt cx="461665" cy="1533301"/>
          </a:xfrm>
        </p:grpSpPr>
        <p:sp>
          <p:nvSpPr>
            <p:cNvPr id="57" name="TextBox 56"/>
            <p:cNvSpPr txBox="1"/>
            <p:nvPr/>
          </p:nvSpPr>
          <p:spPr>
            <a:xfrm rot="16200000">
              <a:off x="-689767" y="2460318"/>
              <a:ext cx="981304" cy="461665"/>
            </a:xfrm>
            <a:prstGeom prst="rect">
              <a:avLst/>
            </a:prstGeom>
            <a:noFill/>
            <a:ln w="38100">
              <a:noFill/>
            </a:ln>
          </p:spPr>
          <p:txBody>
            <a:bodyPr wrap="square" rtlCol="0">
              <a:spAutoFit/>
            </a:bodyPr>
            <a:lstStyle/>
            <a:p>
              <a:r>
                <a:rPr lang="en-US" sz="2400" dirty="0" smtClean="0"/>
                <a:t>right</a:t>
              </a:r>
              <a:endParaRPr lang="en-US" sz="2400" dirty="0"/>
            </a:p>
          </p:txBody>
        </p:sp>
        <p:cxnSp>
          <p:nvCxnSpPr>
            <p:cNvPr id="58" name="Straight Arrow Connector 57"/>
            <p:cNvCxnSpPr>
              <a:stCxn id="57" idx="1"/>
            </p:cNvCxnSpPr>
            <p:nvPr/>
          </p:nvCxnSpPr>
          <p:spPr>
            <a:xfrm>
              <a:off x="-199114"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9" name="Title 1"/>
          <p:cNvSpPr txBox="1">
            <a:spLocks/>
          </p:cNvSpPr>
          <p:nvPr/>
        </p:nvSpPr>
        <p:spPr>
          <a:xfrm>
            <a:off x="838200" y="1096962"/>
            <a:ext cx="7848600"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t>2</a:t>
            </a:r>
            <a:r>
              <a:rPr lang="en-US" sz="3200" dirty="0" smtClean="0"/>
              <a:t>. while A[left] &lt;= </a:t>
            </a:r>
            <a:r>
              <a:rPr lang="en-US" sz="3200" dirty="0" err="1" smtClean="0"/>
              <a:t>pivotval</a:t>
            </a:r>
            <a:r>
              <a:rPr lang="en-US" sz="3200" dirty="0" smtClean="0"/>
              <a:t>   left++;</a:t>
            </a:r>
            <a:endParaRPr lang="en-US" sz="3200" dirty="0"/>
          </a:p>
        </p:txBody>
      </p:sp>
      <p:sp>
        <p:nvSpPr>
          <p:cNvPr id="60" name="Title 1"/>
          <p:cNvSpPr txBox="1">
            <a:spLocks/>
          </p:cNvSpPr>
          <p:nvPr/>
        </p:nvSpPr>
        <p:spPr>
          <a:xfrm>
            <a:off x="838200" y="1554162"/>
            <a:ext cx="6752745"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3. if left &lt; right swap (A[left] , A[right])</a:t>
            </a:r>
            <a:endParaRPr lang="en-US" sz="3200" dirty="0"/>
          </a:p>
        </p:txBody>
      </p:sp>
      <p:sp>
        <p:nvSpPr>
          <p:cNvPr id="61" name="Title 1"/>
          <p:cNvSpPr txBox="1">
            <a:spLocks/>
          </p:cNvSpPr>
          <p:nvPr/>
        </p:nvSpPr>
        <p:spPr>
          <a:xfrm>
            <a:off x="838200" y="2011362"/>
            <a:ext cx="6752745"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4. while right &gt; left go to 1</a:t>
            </a:r>
            <a:endParaRPr lang="en-US" sz="3200" dirty="0"/>
          </a:p>
        </p:txBody>
      </p:sp>
    </p:spTree>
    <p:extLst>
      <p:ext uri="{BB962C8B-B14F-4D97-AF65-F5344CB8AC3E}">
        <p14:creationId xmlns:p14="http://schemas.microsoft.com/office/powerpoint/2010/main" val="34137956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848600" cy="731838"/>
          </a:xfrm>
        </p:spPr>
        <p:txBody>
          <a:bodyPr>
            <a:normAutofit/>
          </a:bodyPr>
          <a:lstStyle/>
          <a:p>
            <a:pPr algn="l"/>
            <a:r>
              <a:rPr lang="en-US" sz="3200" dirty="0" smtClean="0"/>
              <a:t>1. while A[right] &gt; </a:t>
            </a:r>
            <a:r>
              <a:rPr lang="en-US" sz="3200" dirty="0" err="1" smtClean="0"/>
              <a:t>pivotval</a:t>
            </a:r>
            <a:r>
              <a:rPr lang="en-US" sz="3200" dirty="0" smtClean="0"/>
              <a:t>   right--;</a:t>
            </a:r>
            <a:endParaRPr lang="en-US" sz="3200" dirty="0"/>
          </a:p>
        </p:txBody>
      </p:sp>
      <p:grpSp>
        <p:nvGrpSpPr>
          <p:cNvPr id="39" name="Group 38"/>
          <p:cNvGrpSpPr/>
          <p:nvPr/>
        </p:nvGrpSpPr>
        <p:grpSpPr>
          <a:xfrm>
            <a:off x="224820" y="3945916"/>
            <a:ext cx="8690580" cy="702284"/>
            <a:chOff x="1447800" y="2362200"/>
            <a:chExt cx="9601200" cy="1028746"/>
          </a:xfrm>
        </p:grpSpPr>
        <p:grpSp>
          <p:nvGrpSpPr>
            <p:cNvPr id="16" name="Group 15"/>
            <p:cNvGrpSpPr/>
            <p:nvPr/>
          </p:nvGrpSpPr>
          <p:grpSpPr>
            <a:xfrm>
              <a:off x="1447800" y="2362200"/>
              <a:ext cx="3200400" cy="1028746"/>
              <a:chOff x="1447800" y="2362200"/>
              <a:chExt cx="3200400" cy="1028746"/>
            </a:xfrm>
          </p:grpSpPr>
          <p:grpSp>
            <p:nvGrpSpPr>
              <p:cNvPr id="12" name="Group 11"/>
              <p:cNvGrpSpPr/>
              <p:nvPr/>
            </p:nvGrpSpPr>
            <p:grpSpPr>
              <a:xfrm>
                <a:off x="1447800" y="2362200"/>
                <a:ext cx="2133600" cy="1028746"/>
                <a:chOff x="1447800" y="2362200"/>
                <a:chExt cx="2133600" cy="1028746"/>
              </a:xfrm>
            </p:grpSpPr>
            <p:grpSp>
              <p:nvGrpSpPr>
                <p:cNvPr id="8" name="Group 7"/>
                <p:cNvGrpSpPr/>
                <p:nvPr/>
              </p:nvGrpSpPr>
              <p:grpSpPr>
                <a:xfrm>
                  <a:off x="1447800" y="2362200"/>
                  <a:ext cx="1066800" cy="990600"/>
                  <a:chOff x="1447800" y="2362200"/>
                  <a:chExt cx="1066800" cy="990600"/>
                </a:xfrm>
              </p:grpSpPr>
              <p:sp>
                <p:nvSpPr>
                  <p:cNvPr id="4" name="Rectangle 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TextBox 6"/>
                  <p:cNvSpPr txBox="1"/>
                  <p:nvPr/>
                </p:nvSpPr>
                <p:spPr>
                  <a:xfrm>
                    <a:off x="1638300" y="2534334"/>
                    <a:ext cx="685800" cy="707761"/>
                  </a:xfrm>
                  <a:prstGeom prst="rect">
                    <a:avLst/>
                  </a:prstGeom>
                  <a:noFill/>
                </p:spPr>
                <p:txBody>
                  <a:bodyPr wrap="square" rtlCol="0">
                    <a:spAutoFit/>
                  </a:bodyPr>
                  <a:lstStyle/>
                  <a:p>
                    <a:r>
                      <a:rPr lang="en-US" sz="3200" dirty="0" smtClean="0"/>
                      <a:t>52</a:t>
                    </a:r>
                    <a:endParaRPr lang="en-US" sz="1600" dirty="0"/>
                  </a:p>
                </p:txBody>
              </p:sp>
            </p:grpSp>
            <p:grpSp>
              <p:nvGrpSpPr>
                <p:cNvPr id="9" name="Group 8"/>
                <p:cNvGrpSpPr/>
                <p:nvPr/>
              </p:nvGrpSpPr>
              <p:grpSpPr>
                <a:xfrm>
                  <a:off x="2514600" y="2362200"/>
                  <a:ext cx="1066800" cy="1028746"/>
                  <a:chOff x="1447800" y="2362200"/>
                  <a:chExt cx="1066800" cy="1028746"/>
                </a:xfrm>
              </p:grpSpPr>
              <p:sp>
                <p:nvSpPr>
                  <p:cNvPr id="10" name="Rectangle 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p:cNvSpPr txBox="1"/>
                  <p:nvPr/>
                </p:nvSpPr>
                <p:spPr>
                  <a:xfrm>
                    <a:off x="1638300" y="2534334"/>
                    <a:ext cx="685800" cy="856612"/>
                  </a:xfrm>
                  <a:prstGeom prst="rect">
                    <a:avLst/>
                  </a:prstGeom>
                  <a:noFill/>
                </p:spPr>
                <p:txBody>
                  <a:bodyPr wrap="square" rtlCol="0">
                    <a:spAutoFit/>
                  </a:bodyPr>
                  <a:lstStyle/>
                  <a:p>
                    <a:r>
                      <a:rPr lang="en-US" sz="3200" dirty="0" smtClean="0"/>
                      <a:t>44</a:t>
                    </a:r>
                    <a:endParaRPr lang="en-US" sz="1600" dirty="0"/>
                  </a:p>
                </p:txBody>
              </p:sp>
            </p:grpSp>
          </p:grpSp>
          <p:grpSp>
            <p:nvGrpSpPr>
              <p:cNvPr id="13" name="Group 12"/>
              <p:cNvGrpSpPr/>
              <p:nvPr/>
            </p:nvGrpSpPr>
            <p:grpSpPr>
              <a:xfrm>
                <a:off x="3581400" y="2362200"/>
                <a:ext cx="1066800" cy="1028746"/>
                <a:chOff x="1447800" y="2362200"/>
                <a:chExt cx="1066800" cy="1028746"/>
              </a:xfrm>
            </p:grpSpPr>
            <p:sp>
              <p:nvSpPr>
                <p:cNvPr id="14" name="Rectangle 1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TextBox 14"/>
                <p:cNvSpPr txBox="1"/>
                <p:nvPr/>
              </p:nvSpPr>
              <p:spPr>
                <a:xfrm>
                  <a:off x="1638300" y="2534334"/>
                  <a:ext cx="685800" cy="856612"/>
                </a:xfrm>
                <a:prstGeom prst="rect">
                  <a:avLst/>
                </a:prstGeom>
                <a:noFill/>
              </p:spPr>
              <p:txBody>
                <a:bodyPr wrap="square" rtlCol="0">
                  <a:spAutoFit/>
                </a:bodyPr>
                <a:lstStyle/>
                <a:p>
                  <a:r>
                    <a:rPr lang="en-US" sz="3200" dirty="0" smtClean="0"/>
                    <a:t>28</a:t>
                  </a:r>
                  <a:endParaRPr lang="en-US" sz="1600" dirty="0"/>
                </a:p>
              </p:txBody>
            </p:sp>
          </p:grpSp>
        </p:grpSp>
        <p:grpSp>
          <p:nvGrpSpPr>
            <p:cNvPr id="17" name="Group 16"/>
            <p:cNvGrpSpPr/>
            <p:nvPr/>
          </p:nvGrpSpPr>
          <p:grpSpPr>
            <a:xfrm>
              <a:off x="4648200" y="2362200"/>
              <a:ext cx="3200400" cy="1028746"/>
              <a:chOff x="1447800" y="2362200"/>
              <a:chExt cx="3200400" cy="1028746"/>
            </a:xfrm>
          </p:grpSpPr>
          <p:grpSp>
            <p:nvGrpSpPr>
              <p:cNvPr id="18" name="Group 17"/>
              <p:cNvGrpSpPr/>
              <p:nvPr/>
            </p:nvGrpSpPr>
            <p:grpSpPr>
              <a:xfrm>
                <a:off x="1447800" y="2362200"/>
                <a:ext cx="2133600" cy="1028746"/>
                <a:chOff x="1447800" y="2362200"/>
                <a:chExt cx="2133600" cy="1028746"/>
              </a:xfrm>
            </p:grpSpPr>
            <p:grpSp>
              <p:nvGrpSpPr>
                <p:cNvPr id="22" name="Group 21"/>
                <p:cNvGrpSpPr/>
                <p:nvPr/>
              </p:nvGrpSpPr>
              <p:grpSpPr>
                <a:xfrm>
                  <a:off x="1447800" y="2362200"/>
                  <a:ext cx="1066800" cy="1028746"/>
                  <a:chOff x="1447800" y="2362200"/>
                  <a:chExt cx="1066800" cy="1028746"/>
                </a:xfrm>
              </p:grpSpPr>
              <p:sp>
                <p:nvSpPr>
                  <p:cNvPr id="26" name="Rectangle 25"/>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TextBox 26"/>
                  <p:cNvSpPr txBox="1"/>
                  <p:nvPr/>
                </p:nvSpPr>
                <p:spPr>
                  <a:xfrm>
                    <a:off x="1638300" y="2534334"/>
                    <a:ext cx="685800" cy="856612"/>
                  </a:xfrm>
                  <a:prstGeom prst="rect">
                    <a:avLst/>
                  </a:prstGeom>
                  <a:noFill/>
                </p:spPr>
                <p:txBody>
                  <a:bodyPr wrap="square" rtlCol="0">
                    <a:spAutoFit/>
                  </a:bodyPr>
                  <a:lstStyle/>
                  <a:p>
                    <a:r>
                      <a:rPr lang="en-US" sz="3200" dirty="0" smtClean="0"/>
                      <a:t>33</a:t>
                    </a:r>
                    <a:endParaRPr lang="en-US" sz="1600" dirty="0"/>
                  </a:p>
                </p:txBody>
              </p:sp>
            </p:grpSp>
            <p:grpSp>
              <p:nvGrpSpPr>
                <p:cNvPr id="23" name="Group 22"/>
                <p:cNvGrpSpPr/>
                <p:nvPr/>
              </p:nvGrpSpPr>
              <p:grpSpPr>
                <a:xfrm>
                  <a:off x="2514600" y="2362200"/>
                  <a:ext cx="1066800" cy="1028746"/>
                  <a:chOff x="1447800" y="2362200"/>
                  <a:chExt cx="1066800" cy="1028746"/>
                </a:xfrm>
              </p:grpSpPr>
              <p:sp>
                <p:nvSpPr>
                  <p:cNvPr id="24" name="Rectangle 2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TextBox 24"/>
                  <p:cNvSpPr txBox="1"/>
                  <p:nvPr/>
                </p:nvSpPr>
                <p:spPr>
                  <a:xfrm>
                    <a:off x="1638300" y="2534334"/>
                    <a:ext cx="685800" cy="856612"/>
                  </a:xfrm>
                  <a:prstGeom prst="rect">
                    <a:avLst/>
                  </a:prstGeom>
                  <a:noFill/>
                </p:spPr>
                <p:txBody>
                  <a:bodyPr wrap="square" rtlCol="0">
                    <a:spAutoFit/>
                  </a:bodyPr>
                  <a:lstStyle/>
                  <a:p>
                    <a:r>
                      <a:rPr lang="en-US" sz="3200" dirty="0" smtClean="0"/>
                      <a:t>79</a:t>
                    </a:r>
                    <a:endParaRPr lang="en-US" sz="1600" dirty="0"/>
                  </a:p>
                </p:txBody>
              </p:sp>
            </p:grpSp>
          </p:grpSp>
          <p:grpSp>
            <p:nvGrpSpPr>
              <p:cNvPr id="19" name="Group 18"/>
              <p:cNvGrpSpPr/>
              <p:nvPr/>
            </p:nvGrpSpPr>
            <p:grpSpPr>
              <a:xfrm>
                <a:off x="3581400" y="2362200"/>
                <a:ext cx="1066800" cy="1028746"/>
                <a:chOff x="1447800" y="2362200"/>
                <a:chExt cx="1066800" cy="1028746"/>
              </a:xfrm>
            </p:grpSpPr>
            <p:sp>
              <p:nvSpPr>
                <p:cNvPr id="20" name="Rectangle 1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TextBox 20"/>
                <p:cNvSpPr txBox="1"/>
                <p:nvPr/>
              </p:nvSpPr>
              <p:spPr>
                <a:xfrm>
                  <a:off x="1638300" y="2534334"/>
                  <a:ext cx="685800" cy="856612"/>
                </a:xfrm>
                <a:prstGeom prst="rect">
                  <a:avLst/>
                </a:prstGeom>
                <a:noFill/>
              </p:spPr>
              <p:txBody>
                <a:bodyPr wrap="square" rtlCol="0">
                  <a:spAutoFit/>
                </a:bodyPr>
                <a:lstStyle/>
                <a:p>
                  <a:r>
                    <a:rPr lang="en-US" sz="3200" dirty="0"/>
                    <a:t>6</a:t>
                  </a:r>
                  <a:r>
                    <a:rPr lang="en-US" sz="3200" dirty="0" smtClean="0"/>
                    <a:t>2</a:t>
                  </a:r>
                  <a:endParaRPr lang="en-US" sz="1600" dirty="0"/>
                </a:p>
              </p:txBody>
            </p:sp>
          </p:grpSp>
        </p:grpSp>
        <p:grpSp>
          <p:nvGrpSpPr>
            <p:cNvPr id="28" name="Group 27"/>
            <p:cNvGrpSpPr/>
            <p:nvPr/>
          </p:nvGrpSpPr>
          <p:grpSpPr>
            <a:xfrm>
              <a:off x="7848600" y="2362200"/>
              <a:ext cx="3200400" cy="1028746"/>
              <a:chOff x="1447800" y="2362200"/>
              <a:chExt cx="3200400" cy="1028746"/>
            </a:xfrm>
          </p:grpSpPr>
          <p:grpSp>
            <p:nvGrpSpPr>
              <p:cNvPr id="29" name="Group 28"/>
              <p:cNvGrpSpPr/>
              <p:nvPr/>
            </p:nvGrpSpPr>
            <p:grpSpPr>
              <a:xfrm>
                <a:off x="1447800" y="2362200"/>
                <a:ext cx="2133600" cy="1028746"/>
                <a:chOff x="1447800" y="2362200"/>
                <a:chExt cx="2133600" cy="1028746"/>
              </a:xfrm>
            </p:grpSpPr>
            <p:grpSp>
              <p:nvGrpSpPr>
                <p:cNvPr id="33" name="Group 32"/>
                <p:cNvGrpSpPr/>
                <p:nvPr/>
              </p:nvGrpSpPr>
              <p:grpSpPr>
                <a:xfrm>
                  <a:off x="1447800" y="2362200"/>
                  <a:ext cx="1066800" cy="1028746"/>
                  <a:chOff x="1447800" y="2362200"/>
                  <a:chExt cx="1066800" cy="1028746"/>
                </a:xfrm>
              </p:grpSpPr>
              <p:sp>
                <p:nvSpPr>
                  <p:cNvPr id="37" name="Rectangle 36"/>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TextBox 37"/>
                  <p:cNvSpPr txBox="1"/>
                  <p:nvPr/>
                </p:nvSpPr>
                <p:spPr>
                  <a:xfrm>
                    <a:off x="1638300" y="2534334"/>
                    <a:ext cx="685800" cy="856612"/>
                  </a:xfrm>
                  <a:prstGeom prst="rect">
                    <a:avLst/>
                  </a:prstGeom>
                  <a:noFill/>
                </p:spPr>
                <p:txBody>
                  <a:bodyPr wrap="square" rtlCol="0">
                    <a:spAutoFit/>
                  </a:bodyPr>
                  <a:lstStyle/>
                  <a:p>
                    <a:r>
                      <a:rPr lang="en-US" sz="3200" dirty="0" smtClean="0"/>
                      <a:t> 7</a:t>
                    </a:r>
                    <a:endParaRPr lang="en-US" sz="1600" dirty="0"/>
                  </a:p>
                </p:txBody>
              </p:sp>
            </p:grpSp>
            <p:grpSp>
              <p:nvGrpSpPr>
                <p:cNvPr id="34" name="Group 33"/>
                <p:cNvGrpSpPr/>
                <p:nvPr/>
              </p:nvGrpSpPr>
              <p:grpSpPr>
                <a:xfrm>
                  <a:off x="2514600" y="2362200"/>
                  <a:ext cx="1066800" cy="1028746"/>
                  <a:chOff x="1447800" y="2362200"/>
                  <a:chExt cx="1066800" cy="1028746"/>
                </a:xfrm>
              </p:grpSpPr>
              <p:sp>
                <p:nvSpPr>
                  <p:cNvPr id="35" name="Rectangle 34"/>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TextBox 35"/>
                  <p:cNvSpPr txBox="1"/>
                  <p:nvPr/>
                </p:nvSpPr>
                <p:spPr>
                  <a:xfrm>
                    <a:off x="1638300" y="2534334"/>
                    <a:ext cx="685800" cy="856612"/>
                  </a:xfrm>
                  <a:prstGeom prst="rect">
                    <a:avLst/>
                  </a:prstGeom>
                  <a:noFill/>
                </p:spPr>
                <p:txBody>
                  <a:bodyPr wrap="square" rtlCol="0">
                    <a:spAutoFit/>
                  </a:bodyPr>
                  <a:lstStyle/>
                  <a:p>
                    <a:r>
                      <a:rPr lang="en-US" sz="3200" dirty="0" smtClean="0"/>
                      <a:t>80</a:t>
                    </a:r>
                    <a:endParaRPr lang="en-US" sz="1600" dirty="0"/>
                  </a:p>
                </p:txBody>
              </p:sp>
            </p:grpSp>
          </p:grpSp>
          <p:grpSp>
            <p:nvGrpSpPr>
              <p:cNvPr id="30" name="Group 29"/>
              <p:cNvGrpSpPr/>
              <p:nvPr/>
            </p:nvGrpSpPr>
            <p:grpSpPr>
              <a:xfrm>
                <a:off x="3581400" y="2362200"/>
                <a:ext cx="1066800" cy="1028746"/>
                <a:chOff x="1447800" y="2362200"/>
                <a:chExt cx="1066800" cy="1028746"/>
              </a:xfrm>
            </p:grpSpPr>
            <p:sp>
              <p:nvSpPr>
                <p:cNvPr id="31" name="Rectangle 30"/>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TextBox 31"/>
                <p:cNvSpPr txBox="1"/>
                <p:nvPr/>
              </p:nvSpPr>
              <p:spPr>
                <a:xfrm>
                  <a:off x="1638300" y="2534334"/>
                  <a:ext cx="685800" cy="856612"/>
                </a:xfrm>
                <a:prstGeom prst="rect">
                  <a:avLst/>
                </a:prstGeom>
                <a:noFill/>
              </p:spPr>
              <p:txBody>
                <a:bodyPr wrap="square" rtlCol="0">
                  <a:spAutoFit/>
                </a:bodyPr>
                <a:lstStyle/>
                <a:p>
                  <a:r>
                    <a:rPr lang="en-US" sz="3200" dirty="0" smtClean="0"/>
                    <a:t>85</a:t>
                  </a:r>
                  <a:endParaRPr lang="en-US" sz="1600" dirty="0"/>
                </a:p>
              </p:txBody>
            </p:sp>
          </p:grpSp>
        </p:grpSp>
      </p:grpSp>
      <p:grpSp>
        <p:nvGrpSpPr>
          <p:cNvPr id="49" name="Group 48"/>
          <p:cNvGrpSpPr/>
          <p:nvPr/>
        </p:nvGrpSpPr>
        <p:grpSpPr>
          <a:xfrm>
            <a:off x="457200" y="4572000"/>
            <a:ext cx="8124345" cy="413266"/>
            <a:chOff x="486255" y="4996934"/>
            <a:chExt cx="8124345" cy="413266"/>
          </a:xfrm>
        </p:grpSpPr>
        <p:sp>
          <p:nvSpPr>
            <p:cNvPr id="40" name="TextBox 39"/>
            <p:cNvSpPr txBox="1"/>
            <p:nvPr/>
          </p:nvSpPr>
          <p:spPr>
            <a:xfrm>
              <a:off x="486255" y="4996934"/>
              <a:ext cx="442750" cy="369332"/>
            </a:xfrm>
            <a:prstGeom prst="rect">
              <a:avLst/>
            </a:prstGeom>
            <a:noFill/>
          </p:spPr>
          <p:txBody>
            <a:bodyPr wrap="none" rtlCol="0">
              <a:spAutoFit/>
            </a:bodyPr>
            <a:lstStyle/>
            <a:p>
              <a:r>
                <a:rPr lang="en-US" dirty="0" smtClean="0"/>
                <a:t>[0]</a:t>
              </a:r>
              <a:endParaRPr lang="en-US" dirty="0"/>
            </a:p>
          </p:txBody>
        </p:sp>
        <p:sp>
          <p:nvSpPr>
            <p:cNvPr id="41" name="TextBox 40"/>
            <p:cNvSpPr txBox="1"/>
            <p:nvPr/>
          </p:nvSpPr>
          <p:spPr>
            <a:xfrm>
              <a:off x="1462250" y="5040868"/>
              <a:ext cx="442750" cy="369332"/>
            </a:xfrm>
            <a:prstGeom prst="rect">
              <a:avLst/>
            </a:prstGeom>
            <a:noFill/>
          </p:spPr>
          <p:txBody>
            <a:bodyPr wrap="none" rtlCol="0">
              <a:spAutoFit/>
            </a:bodyPr>
            <a:lstStyle/>
            <a:p>
              <a:r>
                <a:rPr lang="en-US" dirty="0" smtClean="0"/>
                <a:t>[1]</a:t>
              </a:r>
              <a:endParaRPr lang="en-US" dirty="0"/>
            </a:p>
          </p:txBody>
        </p:sp>
        <p:sp>
          <p:nvSpPr>
            <p:cNvPr id="42" name="TextBox 41"/>
            <p:cNvSpPr txBox="1"/>
            <p:nvPr/>
          </p:nvSpPr>
          <p:spPr>
            <a:xfrm>
              <a:off x="2452850" y="5029200"/>
              <a:ext cx="442750" cy="369332"/>
            </a:xfrm>
            <a:prstGeom prst="rect">
              <a:avLst/>
            </a:prstGeom>
            <a:noFill/>
          </p:spPr>
          <p:txBody>
            <a:bodyPr wrap="none" rtlCol="0">
              <a:spAutoFit/>
            </a:bodyPr>
            <a:lstStyle/>
            <a:p>
              <a:r>
                <a:rPr lang="en-US" dirty="0" smtClean="0"/>
                <a:t>[2]</a:t>
              </a:r>
              <a:endParaRPr lang="en-US" dirty="0"/>
            </a:p>
          </p:txBody>
        </p:sp>
        <p:sp>
          <p:nvSpPr>
            <p:cNvPr id="43" name="TextBox 42"/>
            <p:cNvSpPr txBox="1"/>
            <p:nvPr/>
          </p:nvSpPr>
          <p:spPr>
            <a:xfrm>
              <a:off x="3443450" y="5029200"/>
              <a:ext cx="442750" cy="369332"/>
            </a:xfrm>
            <a:prstGeom prst="rect">
              <a:avLst/>
            </a:prstGeom>
            <a:noFill/>
          </p:spPr>
          <p:txBody>
            <a:bodyPr wrap="none" rtlCol="0">
              <a:spAutoFit/>
            </a:bodyPr>
            <a:lstStyle/>
            <a:p>
              <a:r>
                <a:rPr lang="en-US" dirty="0" smtClean="0"/>
                <a:t>[3]</a:t>
              </a:r>
              <a:endParaRPr lang="en-US" dirty="0"/>
            </a:p>
          </p:txBody>
        </p:sp>
        <p:sp>
          <p:nvSpPr>
            <p:cNvPr id="44" name="TextBox 43"/>
            <p:cNvSpPr txBox="1"/>
            <p:nvPr/>
          </p:nvSpPr>
          <p:spPr>
            <a:xfrm>
              <a:off x="4357850" y="5029200"/>
              <a:ext cx="442750" cy="369332"/>
            </a:xfrm>
            <a:prstGeom prst="rect">
              <a:avLst/>
            </a:prstGeom>
            <a:noFill/>
          </p:spPr>
          <p:txBody>
            <a:bodyPr wrap="none" rtlCol="0">
              <a:spAutoFit/>
            </a:bodyPr>
            <a:lstStyle/>
            <a:p>
              <a:r>
                <a:rPr lang="en-US" dirty="0" smtClean="0"/>
                <a:t>[4]</a:t>
              </a:r>
              <a:endParaRPr lang="en-US" dirty="0"/>
            </a:p>
          </p:txBody>
        </p:sp>
        <p:sp>
          <p:nvSpPr>
            <p:cNvPr id="45" name="TextBox 44"/>
            <p:cNvSpPr txBox="1"/>
            <p:nvPr/>
          </p:nvSpPr>
          <p:spPr>
            <a:xfrm>
              <a:off x="5348450" y="5029200"/>
              <a:ext cx="442750" cy="369332"/>
            </a:xfrm>
            <a:prstGeom prst="rect">
              <a:avLst/>
            </a:prstGeom>
            <a:noFill/>
          </p:spPr>
          <p:txBody>
            <a:bodyPr wrap="none" rtlCol="0">
              <a:spAutoFit/>
            </a:bodyPr>
            <a:lstStyle/>
            <a:p>
              <a:r>
                <a:rPr lang="en-US" dirty="0" smtClean="0"/>
                <a:t>[5]</a:t>
              </a:r>
              <a:endParaRPr lang="en-US" dirty="0"/>
            </a:p>
          </p:txBody>
        </p:sp>
        <p:sp>
          <p:nvSpPr>
            <p:cNvPr id="46" name="TextBox 45"/>
            <p:cNvSpPr txBox="1"/>
            <p:nvPr/>
          </p:nvSpPr>
          <p:spPr>
            <a:xfrm>
              <a:off x="6262850" y="5029200"/>
              <a:ext cx="442750" cy="369332"/>
            </a:xfrm>
            <a:prstGeom prst="rect">
              <a:avLst/>
            </a:prstGeom>
            <a:noFill/>
          </p:spPr>
          <p:txBody>
            <a:bodyPr wrap="none" rtlCol="0">
              <a:spAutoFit/>
            </a:bodyPr>
            <a:lstStyle/>
            <a:p>
              <a:r>
                <a:rPr lang="en-US" dirty="0" smtClean="0"/>
                <a:t>[6]</a:t>
              </a:r>
              <a:endParaRPr lang="en-US" dirty="0"/>
            </a:p>
          </p:txBody>
        </p:sp>
        <p:sp>
          <p:nvSpPr>
            <p:cNvPr id="47" name="TextBox 46"/>
            <p:cNvSpPr txBox="1"/>
            <p:nvPr/>
          </p:nvSpPr>
          <p:spPr>
            <a:xfrm>
              <a:off x="7177250" y="5029200"/>
              <a:ext cx="442750" cy="369332"/>
            </a:xfrm>
            <a:prstGeom prst="rect">
              <a:avLst/>
            </a:prstGeom>
            <a:noFill/>
          </p:spPr>
          <p:txBody>
            <a:bodyPr wrap="none" rtlCol="0">
              <a:spAutoFit/>
            </a:bodyPr>
            <a:lstStyle/>
            <a:p>
              <a:r>
                <a:rPr lang="en-US" dirty="0" smtClean="0"/>
                <a:t>[7]</a:t>
              </a:r>
              <a:endParaRPr lang="en-US" dirty="0"/>
            </a:p>
          </p:txBody>
        </p:sp>
        <p:sp>
          <p:nvSpPr>
            <p:cNvPr id="48" name="TextBox 47"/>
            <p:cNvSpPr txBox="1"/>
            <p:nvPr/>
          </p:nvSpPr>
          <p:spPr>
            <a:xfrm>
              <a:off x="8167850" y="5029200"/>
              <a:ext cx="442750" cy="369332"/>
            </a:xfrm>
            <a:prstGeom prst="rect">
              <a:avLst/>
            </a:prstGeom>
            <a:noFill/>
          </p:spPr>
          <p:txBody>
            <a:bodyPr wrap="none" rtlCol="0">
              <a:spAutoFit/>
            </a:bodyPr>
            <a:lstStyle/>
            <a:p>
              <a:r>
                <a:rPr lang="en-US" dirty="0" smtClean="0"/>
                <a:t>[8]</a:t>
              </a:r>
              <a:endParaRPr lang="en-US" dirty="0"/>
            </a:p>
          </p:txBody>
        </p:sp>
      </p:grpSp>
      <p:grpSp>
        <p:nvGrpSpPr>
          <p:cNvPr id="55" name="Group 54"/>
          <p:cNvGrpSpPr/>
          <p:nvPr/>
        </p:nvGrpSpPr>
        <p:grpSpPr>
          <a:xfrm>
            <a:off x="381000" y="1371599"/>
            <a:ext cx="461665" cy="2514601"/>
            <a:chOff x="484452" y="1219199"/>
            <a:chExt cx="461665" cy="2514601"/>
          </a:xfrm>
        </p:grpSpPr>
        <p:sp>
          <p:nvSpPr>
            <p:cNvPr id="50" name="TextBox 49"/>
            <p:cNvSpPr txBox="1"/>
            <p:nvPr/>
          </p:nvSpPr>
          <p:spPr>
            <a:xfrm rot="16200000">
              <a:off x="-266018" y="1969669"/>
              <a:ext cx="1962605" cy="461665"/>
            </a:xfrm>
            <a:prstGeom prst="rect">
              <a:avLst/>
            </a:prstGeom>
            <a:noFill/>
            <a:ln w="38100">
              <a:noFill/>
            </a:ln>
          </p:spPr>
          <p:txBody>
            <a:bodyPr wrap="square" rtlCol="0">
              <a:spAutoFit/>
            </a:bodyPr>
            <a:lstStyle/>
            <a:p>
              <a:r>
                <a:rPr lang="en-US" sz="2400" dirty="0"/>
                <a:t>p</a:t>
              </a:r>
              <a:r>
                <a:rPr lang="en-US" sz="2400" dirty="0" smtClean="0"/>
                <a:t>ivot </a:t>
              </a:r>
              <a:r>
                <a:rPr lang="en-US" sz="2400" dirty="0" err="1" smtClean="0"/>
                <a:t>val</a:t>
              </a:r>
              <a:r>
                <a:rPr lang="en-US" sz="2400" dirty="0" smtClean="0"/>
                <a:t>= 52</a:t>
              </a:r>
              <a:endParaRPr lang="en-US" sz="2400" dirty="0"/>
            </a:p>
          </p:txBody>
        </p:sp>
        <p:cxnSp>
          <p:nvCxnSpPr>
            <p:cNvPr id="52" name="Straight Arrow Connector 51"/>
            <p:cNvCxnSpPr>
              <a:stCxn id="50" idx="1"/>
            </p:cNvCxnSpPr>
            <p:nvPr/>
          </p:nvCxnSpPr>
          <p:spPr>
            <a:xfrm>
              <a:off x="715285" y="3181804"/>
              <a:ext cx="0" cy="5519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4262735" y="2352898"/>
            <a:ext cx="461665" cy="1533303"/>
            <a:chOff x="2465651" y="2200497"/>
            <a:chExt cx="461665" cy="1533303"/>
          </a:xfrm>
        </p:grpSpPr>
        <p:sp>
          <p:nvSpPr>
            <p:cNvPr id="53" name="TextBox 52"/>
            <p:cNvSpPr txBox="1"/>
            <p:nvPr/>
          </p:nvSpPr>
          <p:spPr>
            <a:xfrm rot="16200000">
              <a:off x="2205831" y="2460317"/>
              <a:ext cx="981306" cy="461665"/>
            </a:xfrm>
            <a:prstGeom prst="rect">
              <a:avLst/>
            </a:prstGeom>
            <a:noFill/>
            <a:ln w="38100">
              <a:noFill/>
            </a:ln>
          </p:spPr>
          <p:txBody>
            <a:bodyPr wrap="square" rtlCol="0">
              <a:spAutoFit/>
            </a:bodyPr>
            <a:lstStyle/>
            <a:p>
              <a:r>
                <a:rPr lang="en-US" sz="2400" dirty="0" smtClean="0"/>
                <a:t>left</a:t>
              </a:r>
              <a:endParaRPr lang="en-US" sz="2400" dirty="0"/>
            </a:p>
          </p:txBody>
        </p:sp>
        <p:cxnSp>
          <p:nvCxnSpPr>
            <p:cNvPr id="54" name="Straight Arrow Connector 53"/>
            <p:cNvCxnSpPr>
              <a:stCxn id="53" idx="1"/>
            </p:cNvCxnSpPr>
            <p:nvPr/>
          </p:nvCxnSpPr>
          <p:spPr>
            <a:xfrm>
              <a:off x="2696485"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6248400" y="2352900"/>
            <a:ext cx="461665" cy="1533301"/>
            <a:chOff x="-429948" y="2200499"/>
            <a:chExt cx="461665" cy="1533301"/>
          </a:xfrm>
        </p:grpSpPr>
        <p:sp>
          <p:nvSpPr>
            <p:cNvPr id="57" name="TextBox 56"/>
            <p:cNvSpPr txBox="1"/>
            <p:nvPr/>
          </p:nvSpPr>
          <p:spPr>
            <a:xfrm rot="16200000">
              <a:off x="-689767" y="2460318"/>
              <a:ext cx="981304" cy="461665"/>
            </a:xfrm>
            <a:prstGeom prst="rect">
              <a:avLst/>
            </a:prstGeom>
            <a:noFill/>
            <a:ln w="38100">
              <a:noFill/>
            </a:ln>
          </p:spPr>
          <p:txBody>
            <a:bodyPr wrap="square" rtlCol="0">
              <a:spAutoFit/>
            </a:bodyPr>
            <a:lstStyle/>
            <a:p>
              <a:r>
                <a:rPr lang="en-US" sz="2400" dirty="0" smtClean="0"/>
                <a:t>right</a:t>
              </a:r>
              <a:endParaRPr lang="en-US" sz="2400" dirty="0"/>
            </a:p>
          </p:txBody>
        </p:sp>
        <p:cxnSp>
          <p:nvCxnSpPr>
            <p:cNvPr id="58" name="Straight Arrow Connector 57"/>
            <p:cNvCxnSpPr>
              <a:stCxn id="57" idx="1"/>
            </p:cNvCxnSpPr>
            <p:nvPr/>
          </p:nvCxnSpPr>
          <p:spPr>
            <a:xfrm>
              <a:off x="-199114"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9" name="Title 1"/>
          <p:cNvSpPr txBox="1">
            <a:spLocks/>
          </p:cNvSpPr>
          <p:nvPr/>
        </p:nvSpPr>
        <p:spPr>
          <a:xfrm>
            <a:off x="838200" y="1096962"/>
            <a:ext cx="7848600"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t>2</a:t>
            </a:r>
            <a:r>
              <a:rPr lang="en-US" sz="3200" dirty="0" smtClean="0"/>
              <a:t>. while A[left] &lt;= </a:t>
            </a:r>
            <a:r>
              <a:rPr lang="en-US" sz="3200" dirty="0" err="1" smtClean="0"/>
              <a:t>pivotval</a:t>
            </a:r>
            <a:r>
              <a:rPr lang="en-US" sz="3200" dirty="0" smtClean="0"/>
              <a:t>   left++;</a:t>
            </a:r>
            <a:endParaRPr lang="en-US" sz="3200" dirty="0"/>
          </a:p>
        </p:txBody>
      </p:sp>
      <p:sp>
        <p:nvSpPr>
          <p:cNvPr id="60" name="Title 1"/>
          <p:cNvSpPr txBox="1">
            <a:spLocks/>
          </p:cNvSpPr>
          <p:nvPr/>
        </p:nvSpPr>
        <p:spPr>
          <a:xfrm>
            <a:off x="838200" y="1554162"/>
            <a:ext cx="6752745"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3. if left &lt; right swap (A[left] , A[right])</a:t>
            </a:r>
            <a:endParaRPr lang="en-US" sz="3200" dirty="0"/>
          </a:p>
        </p:txBody>
      </p:sp>
      <p:sp>
        <p:nvSpPr>
          <p:cNvPr id="61" name="Title 1"/>
          <p:cNvSpPr txBox="1">
            <a:spLocks/>
          </p:cNvSpPr>
          <p:nvPr/>
        </p:nvSpPr>
        <p:spPr>
          <a:xfrm>
            <a:off x="838200" y="2011362"/>
            <a:ext cx="6752745"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4. while right &gt; left go to 1</a:t>
            </a:r>
            <a:endParaRPr lang="en-US" sz="3200" dirty="0"/>
          </a:p>
        </p:txBody>
      </p:sp>
    </p:spTree>
    <p:extLst>
      <p:ext uri="{BB962C8B-B14F-4D97-AF65-F5344CB8AC3E}">
        <p14:creationId xmlns:p14="http://schemas.microsoft.com/office/powerpoint/2010/main" val="13610638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848600" cy="731838"/>
          </a:xfrm>
        </p:spPr>
        <p:txBody>
          <a:bodyPr>
            <a:normAutofit/>
          </a:bodyPr>
          <a:lstStyle/>
          <a:p>
            <a:pPr algn="l"/>
            <a:r>
              <a:rPr lang="en-US" sz="3200" dirty="0" smtClean="0"/>
              <a:t>1. while A[right] &gt; </a:t>
            </a:r>
            <a:r>
              <a:rPr lang="en-US" sz="3200" dirty="0" err="1" smtClean="0"/>
              <a:t>pivotval</a:t>
            </a:r>
            <a:r>
              <a:rPr lang="en-US" sz="3200" dirty="0" smtClean="0"/>
              <a:t>   right--;</a:t>
            </a:r>
            <a:endParaRPr lang="en-US" sz="3200" dirty="0"/>
          </a:p>
        </p:txBody>
      </p:sp>
      <p:grpSp>
        <p:nvGrpSpPr>
          <p:cNvPr id="39" name="Group 38"/>
          <p:cNvGrpSpPr/>
          <p:nvPr/>
        </p:nvGrpSpPr>
        <p:grpSpPr>
          <a:xfrm>
            <a:off x="224820" y="3945916"/>
            <a:ext cx="8690580" cy="702284"/>
            <a:chOff x="1447800" y="2362200"/>
            <a:chExt cx="9601200" cy="1028746"/>
          </a:xfrm>
        </p:grpSpPr>
        <p:grpSp>
          <p:nvGrpSpPr>
            <p:cNvPr id="16" name="Group 15"/>
            <p:cNvGrpSpPr/>
            <p:nvPr/>
          </p:nvGrpSpPr>
          <p:grpSpPr>
            <a:xfrm>
              <a:off x="1447800" y="2362200"/>
              <a:ext cx="3200400" cy="1028746"/>
              <a:chOff x="1447800" y="2362200"/>
              <a:chExt cx="3200400" cy="1028746"/>
            </a:xfrm>
          </p:grpSpPr>
          <p:grpSp>
            <p:nvGrpSpPr>
              <p:cNvPr id="12" name="Group 11"/>
              <p:cNvGrpSpPr/>
              <p:nvPr/>
            </p:nvGrpSpPr>
            <p:grpSpPr>
              <a:xfrm>
                <a:off x="1447800" y="2362200"/>
                <a:ext cx="2133600" cy="1028746"/>
                <a:chOff x="1447800" y="2362200"/>
                <a:chExt cx="2133600" cy="1028746"/>
              </a:xfrm>
            </p:grpSpPr>
            <p:grpSp>
              <p:nvGrpSpPr>
                <p:cNvPr id="8" name="Group 7"/>
                <p:cNvGrpSpPr/>
                <p:nvPr/>
              </p:nvGrpSpPr>
              <p:grpSpPr>
                <a:xfrm>
                  <a:off x="1447800" y="2362200"/>
                  <a:ext cx="1066800" cy="990600"/>
                  <a:chOff x="1447800" y="2362200"/>
                  <a:chExt cx="1066800" cy="990600"/>
                </a:xfrm>
              </p:grpSpPr>
              <p:sp>
                <p:nvSpPr>
                  <p:cNvPr id="4" name="Rectangle 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TextBox 6"/>
                  <p:cNvSpPr txBox="1"/>
                  <p:nvPr/>
                </p:nvSpPr>
                <p:spPr>
                  <a:xfrm>
                    <a:off x="1638300" y="2534334"/>
                    <a:ext cx="685800" cy="707761"/>
                  </a:xfrm>
                  <a:prstGeom prst="rect">
                    <a:avLst/>
                  </a:prstGeom>
                  <a:noFill/>
                </p:spPr>
                <p:txBody>
                  <a:bodyPr wrap="square" rtlCol="0">
                    <a:spAutoFit/>
                  </a:bodyPr>
                  <a:lstStyle/>
                  <a:p>
                    <a:r>
                      <a:rPr lang="en-US" sz="3200" dirty="0" smtClean="0"/>
                      <a:t>52</a:t>
                    </a:r>
                    <a:endParaRPr lang="en-US" sz="1600" dirty="0"/>
                  </a:p>
                </p:txBody>
              </p:sp>
            </p:grpSp>
            <p:grpSp>
              <p:nvGrpSpPr>
                <p:cNvPr id="9" name="Group 8"/>
                <p:cNvGrpSpPr/>
                <p:nvPr/>
              </p:nvGrpSpPr>
              <p:grpSpPr>
                <a:xfrm>
                  <a:off x="2514600" y="2362200"/>
                  <a:ext cx="1066800" cy="1028746"/>
                  <a:chOff x="1447800" y="2362200"/>
                  <a:chExt cx="1066800" cy="1028746"/>
                </a:xfrm>
              </p:grpSpPr>
              <p:sp>
                <p:nvSpPr>
                  <p:cNvPr id="10" name="Rectangle 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p:cNvSpPr txBox="1"/>
                  <p:nvPr/>
                </p:nvSpPr>
                <p:spPr>
                  <a:xfrm>
                    <a:off x="1638300" y="2534334"/>
                    <a:ext cx="685800" cy="856612"/>
                  </a:xfrm>
                  <a:prstGeom prst="rect">
                    <a:avLst/>
                  </a:prstGeom>
                  <a:noFill/>
                </p:spPr>
                <p:txBody>
                  <a:bodyPr wrap="square" rtlCol="0">
                    <a:spAutoFit/>
                  </a:bodyPr>
                  <a:lstStyle/>
                  <a:p>
                    <a:r>
                      <a:rPr lang="en-US" sz="3200" dirty="0" smtClean="0"/>
                      <a:t>44</a:t>
                    </a:r>
                    <a:endParaRPr lang="en-US" sz="1600" dirty="0"/>
                  </a:p>
                </p:txBody>
              </p:sp>
            </p:grpSp>
          </p:grpSp>
          <p:grpSp>
            <p:nvGrpSpPr>
              <p:cNvPr id="13" name="Group 12"/>
              <p:cNvGrpSpPr/>
              <p:nvPr/>
            </p:nvGrpSpPr>
            <p:grpSpPr>
              <a:xfrm>
                <a:off x="3581400" y="2362200"/>
                <a:ext cx="1066800" cy="1028746"/>
                <a:chOff x="1447800" y="2362200"/>
                <a:chExt cx="1066800" cy="1028746"/>
              </a:xfrm>
            </p:grpSpPr>
            <p:sp>
              <p:nvSpPr>
                <p:cNvPr id="14" name="Rectangle 1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TextBox 14"/>
                <p:cNvSpPr txBox="1"/>
                <p:nvPr/>
              </p:nvSpPr>
              <p:spPr>
                <a:xfrm>
                  <a:off x="1638300" y="2534334"/>
                  <a:ext cx="685800" cy="856612"/>
                </a:xfrm>
                <a:prstGeom prst="rect">
                  <a:avLst/>
                </a:prstGeom>
                <a:noFill/>
              </p:spPr>
              <p:txBody>
                <a:bodyPr wrap="square" rtlCol="0">
                  <a:spAutoFit/>
                </a:bodyPr>
                <a:lstStyle/>
                <a:p>
                  <a:r>
                    <a:rPr lang="en-US" sz="3200" dirty="0" smtClean="0"/>
                    <a:t>28</a:t>
                  </a:r>
                  <a:endParaRPr lang="en-US" sz="1600" dirty="0"/>
                </a:p>
              </p:txBody>
            </p:sp>
          </p:grpSp>
        </p:grpSp>
        <p:grpSp>
          <p:nvGrpSpPr>
            <p:cNvPr id="17" name="Group 16"/>
            <p:cNvGrpSpPr/>
            <p:nvPr/>
          </p:nvGrpSpPr>
          <p:grpSpPr>
            <a:xfrm>
              <a:off x="4648200" y="2362200"/>
              <a:ext cx="3200400" cy="1028746"/>
              <a:chOff x="1447800" y="2362200"/>
              <a:chExt cx="3200400" cy="1028746"/>
            </a:xfrm>
          </p:grpSpPr>
          <p:grpSp>
            <p:nvGrpSpPr>
              <p:cNvPr id="18" name="Group 17"/>
              <p:cNvGrpSpPr/>
              <p:nvPr/>
            </p:nvGrpSpPr>
            <p:grpSpPr>
              <a:xfrm>
                <a:off x="1447800" y="2362200"/>
                <a:ext cx="2133600" cy="1028746"/>
                <a:chOff x="1447800" y="2362200"/>
                <a:chExt cx="2133600" cy="1028746"/>
              </a:xfrm>
            </p:grpSpPr>
            <p:grpSp>
              <p:nvGrpSpPr>
                <p:cNvPr id="22" name="Group 21"/>
                <p:cNvGrpSpPr/>
                <p:nvPr/>
              </p:nvGrpSpPr>
              <p:grpSpPr>
                <a:xfrm>
                  <a:off x="1447800" y="2362200"/>
                  <a:ext cx="1066800" cy="1028746"/>
                  <a:chOff x="1447800" y="2362200"/>
                  <a:chExt cx="1066800" cy="1028746"/>
                </a:xfrm>
              </p:grpSpPr>
              <p:sp>
                <p:nvSpPr>
                  <p:cNvPr id="26" name="Rectangle 25"/>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TextBox 26"/>
                  <p:cNvSpPr txBox="1"/>
                  <p:nvPr/>
                </p:nvSpPr>
                <p:spPr>
                  <a:xfrm>
                    <a:off x="1638300" y="2534334"/>
                    <a:ext cx="685800" cy="856612"/>
                  </a:xfrm>
                  <a:prstGeom prst="rect">
                    <a:avLst/>
                  </a:prstGeom>
                  <a:noFill/>
                </p:spPr>
                <p:txBody>
                  <a:bodyPr wrap="square" rtlCol="0">
                    <a:spAutoFit/>
                  </a:bodyPr>
                  <a:lstStyle/>
                  <a:p>
                    <a:r>
                      <a:rPr lang="en-US" sz="3200" dirty="0" smtClean="0"/>
                      <a:t>33</a:t>
                    </a:r>
                    <a:endParaRPr lang="en-US" sz="1600" dirty="0"/>
                  </a:p>
                </p:txBody>
              </p:sp>
            </p:grpSp>
            <p:grpSp>
              <p:nvGrpSpPr>
                <p:cNvPr id="23" name="Group 22"/>
                <p:cNvGrpSpPr/>
                <p:nvPr/>
              </p:nvGrpSpPr>
              <p:grpSpPr>
                <a:xfrm>
                  <a:off x="2514600" y="2362200"/>
                  <a:ext cx="1066800" cy="1028746"/>
                  <a:chOff x="1447800" y="2362200"/>
                  <a:chExt cx="1066800" cy="1028746"/>
                </a:xfrm>
              </p:grpSpPr>
              <p:sp>
                <p:nvSpPr>
                  <p:cNvPr id="24" name="Rectangle 2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TextBox 24"/>
                  <p:cNvSpPr txBox="1"/>
                  <p:nvPr/>
                </p:nvSpPr>
                <p:spPr>
                  <a:xfrm>
                    <a:off x="1638300" y="2534334"/>
                    <a:ext cx="685800" cy="856612"/>
                  </a:xfrm>
                  <a:prstGeom prst="rect">
                    <a:avLst/>
                  </a:prstGeom>
                  <a:noFill/>
                </p:spPr>
                <p:txBody>
                  <a:bodyPr wrap="square" rtlCol="0">
                    <a:spAutoFit/>
                  </a:bodyPr>
                  <a:lstStyle/>
                  <a:p>
                    <a:r>
                      <a:rPr lang="en-US" sz="3200" dirty="0" smtClean="0"/>
                      <a:t>79</a:t>
                    </a:r>
                    <a:endParaRPr lang="en-US" sz="1600" dirty="0"/>
                  </a:p>
                </p:txBody>
              </p:sp>
            </p:grpSp>
          </p:grpSp>
          <p:grpSp>
            <p:nvGrpSpPr>
              <p:cNvPr id="19" name="Group 18"/>
              <p:cNvGrpSpPr/>
              <p:nvPr/>
            </p:nvGrpSpPr>
            <p:grpSpPr>
              <a:xfrm>
                <a:off x="3581400" y="2362200"/>
                <a:ext cx="1066800" cy="1028746"/>
                <a:chOff x="1447800" y="2362200"/>
                <a:chExt cx="1066800" cy="1028746"/>
              </a:xfrm>
            </p:grpSpPr>
            <p:sp>
              <p:nvSpPr>
                <p:cNvPr id="20" name="Rectangle 1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TextBox 20"/>
                <p:cNvSpPr txBox="1"/>
                <p:nvPr/>
              </p:nvSpPr>
              <p:spPr>
                <a:xfrm>
                  <a:off x="1638300" y="2534334"/>
                  <a:ext cx="685800" cy="856612"/>
                </a:xfrm>
                <a:prstGeom prst="rect">
                  <a:avLst/>
                </a:prstGeom>
                <a:noFill/>
              </p:spPr>
              <p:txBody>
                <a:bodyPr wrap="square" rtlCol="0">
                  <a:spAutoFit/>
                </a:bodyPr>
                <a:lstStyle/>
                <a:p>
                  <a:r>
                    <a:rPr lang="en-US" sz="3200" dirty="0"/>
                    <a:t>6</a:t>
                  </a:r>
                  <a:r>
                    <a:rPr lang="en-US" sz="3200" dirty="0" smtClean="0"/>
                    <a:t>2</a:t>
                  </a:r>
                  <a:endParaRPr lang="en-US" sz="1600" dirty="0"/>
                </a:p>
              </p:txBody>
            </p:sp>
          </p:grpSp>
        </p:grpSp>
        <p:grpSp>
          <p:nvGrpSpPr>
            <p:cNvPr id="28" name="Group 27"/>
            <p:cNvGrpSpPr/>
            <p:nvPr/>
          </p:nvGrpSpPr>
          <p:grpSpPr>
            <a:xfrm>
              <a:off x="7848600" y="2362200"/>
              <a:ext cx="3200400" cy="1028746"/>
              <a:chOff x="1447800" y="2362200"/>
              <a:chExt cx="3200400" cy="1028746"/>
            </a:xfrm>
          </p:grpSpPr>
          <p:grpSp>
            <p:nvGrpSpPr>
              <p:cNvPr id="29" name="Group 28"/>
              <p:cNvGrpSpPr/>
              <p:nvPr/>
            </p:nvGrpSpPr>
            <p:grpSpPr>
              <a:xfrm>
                <a:off x="1447800" y="2362200"/>
                <a:ext cx="2133600" cy="1028746"/>
                <a:chOff x="1447800" y="2362200"/>
                <a:chExt cx="2133600" cy="1028746"/>
              </a:xfrm>
            </p:grpSpPr>
            <p:grpSp>
              <p:nvGrpSpPr>
                <p:cNvPr id="33" name="Group 32"/>
                <p:cNvGrpSpPr/>
                <p:nvPr/>
              </p:nvGrpSpPr>
              <p:grpSpPr>
                <a:xfrm>
                  <a:off x="1447800" y="2362200"/>
                  <a:ext cx="1066800" cy="1028746"/>
                  <a:chOff x="1447800" y="2362200"/>
                  <a:chExt cx="1066800" cy="1028746"/>
                </a:xfrm>
              </p:grpSpPr>
              <p:sp>
                <p:nvSpPr>
                  <p:cNvPr id="37" name="Rectangle 36"/>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TextBox 37"/>
                  <p:cNvSpPr txBox="1"/>
                  <p:nvPr/>
                </p:nvSpPr>
                <p:spPr>
                  <a:xfrm>
                    <a:off x="1638300" y="2534334"/>
                    <a:ext cx="685800" cy="856612"/>
                  </a:xfrm>
                  <a:prstGeom prst="rect">
                    <a:avLst/>
                  </a:prstGeom>
                  <a:noFill/>
                </p:spPr>
                <p:txBody>
                  <a:bodyPr wrap="square" rtlCol="0">
                    <a:spAutoFit/>
                  </a:bodyPr>
                  <a:lstStyle/>
                  <a:p>
                    <a:r>
                      <a:rPr lang="en-US" sz="3200" dirty="0" smtClean="0"/>
                      <a:t> 7</a:t>
                    </a:r>
                    <a:endParaRPr lang="en-US" sz="1600" dirty="0"/>
                  </a:p>
                </p:txBody>
              </p:sp>
            </p:grpSp>
            <p:grpSp>
              <p:nvGrpSpPr>
                <p:cNvPr id="34" name="Group 33"/>
                <p:cNvGrpSpPr/>
                <p:nvPr/>
              </p:nvGrpSpPr>
              <p:grpSpPr>
                <a:xfrm>
                  <a:off x="2514600" y="2362200"/>
                  <a:ext cx="1066800" cy="1028746"/>
                  <a:chOff x="1447800" y="2362200"/>
                  <a:chExt cx="1066800" cy="1028746"/>
                </a:xfrm>
              </p:grpSpPr>
              <p:sp>
                <p:nvSpPr>
                  <p:cNvPr id="35" name="Rectangle 34"/>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TextBox 35"/>
                  <p:cNvSpPr txBox="1"/>
                  <p:nvPr/>
                </p:nvSpPr>
                <p:spPr>
                  <a:xfrm>
                    <a:off x="1638300" y="2534334"/>
                    <a:ext cx="685800" cy="856612"/>
                  </a:xfrm>
                  <a:prstGeom prst="rect">
                    <a:avLst/>
                  </a:prstGeom>
                  <a:noFill/>
                </p:spPr>
                <p:txBody>
                  <a:bodyPr wrap="square" rtlCol="0">
                    <a:spAutoFit/>
                  </a:bodyPr>
                  <a:lstStyle/>
                  <a:p>
                    <a:r>
                      <a:rPr lang="en-US" sz="3200" dirty="0" smtClean="0"/>
                      <a:t>80</a:t>
                    </a:r>
                    <a:endParaRPr lang="en-US" sz="1600" dirty="0"/>
                  </a:p>
                </p:txBody>
              </p:sp>
            </p:grpSp>
          </p:grpSp>
          <p:grpSp>
            <p:nvGrpSpPr>
              <p:cNvPr id="30" name="Group 29"/>
              <p:cNvGrpSpPr/>
              <p:nvPr/>
            </p:nvGrpSpPr>
            <p:grpSpPr>
              <a:xfrm>
                <a:off x="3581400" y="2362200"/>
                <a:ext cx="1066800" cy="1028746"/>
                <a:chOff x="1447800" y="2362200"/>
                <a:chExt cx="1066800" cy="1028746"/>
              </a:xfrm>
            </p:grpSpPr>
            <p:sp>
              <p:nvSpPr>
                <p:cNvPr id="31" name="Rectangle 30"/>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TextBox 31"/>
                <p:cNvSpPr txBox="1"/>
                <p:nvPr/>
              </p:nvSpPr>
              <p:spPr>
                <a:xfrm>
                  <a:off x="1638300" y="2534334"/>
                  <a:ext cx="685800" cy="856612"/>
                </a:xfrm>
                <a:prstGeom prst="rect">
                  <a:avLst/>
                </a:prstGeom>
                <a:noFill/>
              </p:spPr>
              <p:txBody>
                <a:bodyPr wrap="square" rtlCol="0">
                  <a:spAutoFit/>
                </a:bodyPr>
                <a:lstStyle/>
                <a:p>
                  <a:r>
                    <a:rPr lang="en-US" sz="3200" dirty="0" smtClean="0"/>
                    <a:t>85</a:t>
                  </a:r>
                  <a:endParaRPr lang="en-US" sz="1600" dirty="0"/>
                </a:p>
              </p:txBody>
            </p:sp>
          </p:grpSp>
        </p:grpSp>
      </p:grpSp>
      <p:grpSp>
        <p:nvGrpSpPr>
          <p:cNvPr id="49" name="Group 48"/>
          <p:cNvGrpSpPr/>
          <p:nvPr/>
        </p:nvGrpSpPr>
        <p:grpSpPr>
          <a:xfrm>
            <a:off x="457200" y="4572000"/>
            <a:ext cx="8124345" cy="413266"/>
            <a:chOff x="486255" y="4996934"/>
            <a:chExt cx="8124345" cy="413266"/>
          </a:xfrm>
        </p:grpSpPr>
        <p:sp>
          <p:nvSpPr>
            <p:cNvPr id="40" name="TextBox 39"/>
            <p:cNvSpPr txBox="1"/>
            <p:nvPr/>
          </p:nvSpPr>
          <p:spPr>
            <a:xfrm>
              <a:off x="486255" y="4996934"/>
              <a:ext cx="442750" cy="369332"/>
            </a:xfrm>
            <a:prstGeom prst="rect">
              <a:avLst/>
            </a:prstGeom>
            <a:noFill/>
          </p:spPr>
          <p:txBody>
            <a:bodyPr wrap="none" rtlCol="0">
              <a:spAutoFit/>
            </a:bodyPr>
            <a:lstStyle/>
            <a:p>
              <a:r>
                <a:rPr lang="en-US" dirty="0" smtClean="0"/>
                <a:t>[0]</a:t>
              </a:r>
              <a:endParaRPr lang="en-US" dirty="0"/>
            </a:p>
          </p:txBody>
        </p:sp>
        <p:sp>
          <p:nvSpPr>
            <p:cNvPr id="41" name="TextBox 40"/>
            <p:cNvSpPr txBox="1"/>
            <p:nvPr/>
          </p:nvSpPr>
          <p:spPr>
            <a:xfrm>
              <a:off x="1462250" y="5040868"/>
              <a:ext cx="442750" cy="369332"/>
            </a:xfrm>
            <a:prstGeom prst="rect">
              <a:avLst/>
            </a:prstGeom>
            <a:noFill/>
          </p:spPr>
          <p:txBody>
            <a:bodyPr wrap="none" rtlCol="0">
              <a:spAutoFit/>
            </a:bodyPr>
            <a:lstStyle/>
            <a:p>
              <a:r>
                <a:rPr lang="en-US" dirty="0" smtClean="0"/>
                <a:t>[1]</a:t>
              </a:r>
              <a:endParaRPr lang="en-US" dirty="0"/>
            </a:p>
          </p:txBody>
        </p:sp>
        <p:sp>
          <p:nvSpPr>
            <p:cNvPr id="42" name="TextBox 41"/>
            <p:cNvSpPr txBox="1"/>
            <p:nvPr/>
          </p:nvSpPr>
          <p:spPr>
            <a:xfrm>
              <a:off x="2452850" y="5029200"/>
              <a:ext cx="442750" cy="369332"/>
            </a:xfrm>
            <a:prstGeom prst="rect">
              <a:avLst/>
            </a:prstGeom>
            <a:noFill/>
          </p:spPr>
          <p:txBody>
            <a:bodyPr wrap="none" rtlCol="0">
              <a:spAutoFit/>
            </a:bodyPr>
            <a:lstStyle/>
            <a:p>
              <a:r>
                <a:rPr lang="en-US" dirty="0" smtClean="0"/>
                <a:t>[2]</a:t>
              </a:r>
              <a:endParaRPr lang="en-US" dirty="0"/>
            </a:p>
          </p:txBody>
        </p:sp>
        <p:sp>
          <p:nvSpPr>
            <p:cNvPr id="43" name="TextBox 42"/>
            <p:cNvSpPr txBox="1"/>
            <p:nvPr/>
          </p:nvSpPr>
          <p:spPr>
            <a:xfrm>
              <a:off x="3443450" y="5029200"/>
              <a:ext cx="442750" cy="369332"/>
            </a:xfrm>
            <a:prstGeom prst="rect">
              <a:avLst/>
            </a:prstGeom>
            <a:noFill/>
          </p:spPr>
          <p:txBody>
            <a:bodyPr wrap="none" rtlCol="0">
              <a:spAutoFit/>
            </a:bodyPr>
            <a:lstStyle/>
            <a:p>
              <a:r>
                <a:rPr lang="en-US" dirty="0" smtClean="0"/>
                <a:t>[3]</a:t>
              </a:r>
              <a:endParaRPr lang="en-US" dirty="0"/>
            </a:p>
          </p:txBody>
        </p:sp>
        <p:sp>
          <p:nvSpPr>
            <p:cNvPr id="44" name="TextBox 43"/>
            <p:cNvSpPr txBox="1"/>
            <p:nvPr/>
          </p:nvSpPr>
          <p:spPr>
            <a:xfrm>
              <a:off x="4357850" y="5029200"/>
              <a:ext cx="442750" cy="369332"/>
            </a:xfrm>
            <a:prstGeom prst="rect">
              <a:avLst/>
            </a:prstGeom>
            <a:noFill/>
          </p:spPr>
          <p:txBody>
            <a:bodyPr wrap="none" rtlCol="0">
              <a:spAutoFit/>
            </a:bodyPr>
            <a:lstStyle/>
            <a:p>
              <a:r>
                <a:rPr lang="en-US" dirty="0" smtClean="0"/>
                <a:t>[4]</a:t>
              </a:r>
              <a:endParaRPr lang="en-US" dirty="0"/>
            </a:p>
          </p:txBody>
        </p:sp>
        <p:sp>
          <p:nvSpPr>
            <p:cNvPr id="45" name="TextBox 44"/>
            <p:cNvSpPr txBox="1"/>
            <p:nvPr/>
          </p:nvSpPr>
          <p:spPr>
            <a:xfrm>
              <a:off x="5348450" y="5029200"/>
              <a:ext cx="442750" cy="369332"/>
            </a:xfrm>
            <a:prstGeom prst="rect">
              <a:avLst/>
            </a:prstGeom>
            <a:noFill/>
          </p:spPr>
          <p:txBody>
            <a:bodyPr wrap="none" rtlCol="0">
              <a:spAutoFit/>
            </a:bodyPr>
            <a:lstStyle/>
            <a:p>
              <a:r>
                <a:rPr lang="en-US" dirty="0" smtClean="0"/>
                <a:t>[5]</a:t>
              </a:r>
              <a:endParaRPr lang="en-US" dirty="0"/>
            </a:p>
          </p:txBody>
        </p:sp>
        <p:sp>
          <p:nvSpPr>
            <p:cNvPr id="46" name="TextBox 45"/>
            <p:cNvSpPr txBox="1"/>
            <p:nvPr/>
          </p:nvSpPr>
          <p:spPr>
            <a:xfrm>
              <a:off x="6262850" y="5029200"/>
              <a:ext cx="442750" cy="369332"/>
            </a:xfrm>
            <a:prstGeom prst="rect">
              <a:avLst/>
            </a:prstGeom>
            <a:noFill/>
          </p:spPr>
          <p:txBody>
            <a:bodyPr wrap="none" rtlCol="0">
              <a:spAutoFit/>
            </a:bodyPr>
            <a:lstStyle/>
            <a:p>
              <a:r>
                <a:rPr lang="en-US" dirty="0" smtClean="0"/>
                <a:t>[6]</a:t>
              </a:r>
              <a:endParaRPr lang="en-US" dirty="0"/>
            </a:p>
          </p:txBody>
        </p:sp>
        <p:sp>
          <p:nvSpPr>
            <p:cNvPr id="47" name="TextBox 46"/>
            <p:cNvSpPr txBox="1"/>
            <p:nvPr/>
          </p:nvSpPr>
          <p:spPr>
            <a:xfrm>
              <a:off x="7177250" y="5029200"/>
              <a:ext cx="442750" cy="369332"/>
            </a:xfrm>
            <a:prstGeom prst="rect">
              <a:avLst/>
            </a:prstGeom>
            <a:noFill/>
          </p:spPr>
          <p:txBody>
            <a:bodyPr wrap="none" rtlCol="0">
              <a:spAutoFit/>
            </a:bodyPr>
            <a:lstStyle/>
            <a:p>
              <a:r>
                <a:rPr lang="en-US" dirty="0" smtClean="0"/>
                <a:t>[7]</a:t>
              </a:r>
              <a:endParaRPr lang="en-US" dirty="0"/>
            </a:p>
          </p:txBody>
        </p:sp>
        <p:sp>
          <p:nvSpPr>
            <p:cNvPr id="48" name="TextBox 47"/>
            <p:cNvSpPr txBox="1"/>
            <p:nvPr/>
          </p:nvSpPr>
          <p:spPr>
            <a:xfrm>
              <a:off x="8167850" y="5029200"/>
              <a:ext cx="442750" cy="369332"/>
            </a:xfrm>
            <a:prstGeom prst="rect">
              <a:avLst/>
            </a:prstGeom>
            <a:noFill/>
          </p:spPr>
          <p:txBody>
            <a:bodyPr wrap="none" rtlCol="0">
              <a:spAutoFit/>
            </a:bodyPr>
            <a:lstStyle/>
            <a:p>
              <a:r>
                <a:rPr lang="en-US" dirty="0" smtClean="0"/>
                <a:t>[8]</a:t>
              </a:r>
              <a:endParaRPr lang="en-US" dirty="0"/>
            </a:p>
          </p:txBody>
        </p:sp>
      </p:grpSp>
      <p:grpSp>
        <p:nvGrpSpPr>
          <p:cNvPr id="55" name="Group 54"/>
          <p:cNvGrpSpPr/>
          <p:nvPr/>
        </p:nvGrpSpPr>
        <p:grpSpPr>
          <a:xfrm>
            <a:off x="381000" y="1371599"/>
            <a:ext cx="461665" cy="2514601"/>
            <a:chOff x="484452" y="1219199"/>
            <a:chExt cx="461665" cy="2514601"/>
          </a:xfrm>
        </p:grpSpPr>
        <p:sp>
          <p:nvSpPr>
            <p:cNvPr id="50" name="TextBox 49"/>
            <p:cNvSpPr txBox="1"/>
            <p:nvPr/>
          </p:nvSpPr>
          <p:spPr>
            <a:xfrm rot="16200000">
              <a:off x="-266018" y="1969669"/>
              <a:ext cx="1962605" cy="461665"/>
            </a:xfrm>
            <a:prstGeom prst="rect">
              <a:avLst/>
            </a:prstGeom>
            <a:noFill/>
            <a:ln w="38100">
              <a:noFill/>
            </a:ln>
          </p:spPr>
          <p:txBody>
            <a:bodyPr wrap="square" rtlCol="0">
              <a:spAutoFit/>
            </a:bodyPr>
            <a:lstStyle/>
            <a:p>
              <a:r>
                <a:rPr lang="en-US" sz="2400" dirty="0"/>
                <a:t>p</a:t>
              </a:r>
              <a:r>
                <a:rPr lang="en-US" sz="2400" dirty="0" smtClean="0"/>
                <a:t>ivot </a:t>
              </a:r>
              <a:r>
                <a:rPr lang="en-US" sz="2400" dirty="0" err="1" smtClean="0"/>
                <a:t>val</a:t>
              </a:r>
              <a:r>
                <a:rPr lang="en-US" sz="2400" dirty="0" smtClean="0"/>
                <a:t>= 52</a:t>
              </a:r>
              <a:endParaRPr lang="en-US" sz="2400" dirty="0"/>
            </a:p>
          </p:txBody>
        </p:sp>
        <p:cxnSp>
          <p:nvCxnSpPr>
            <p:cNvPr id="52" name="Straight Arrow Connector 51"/>
            <p:cNvCxnSpPr>
              <a:stCxn id="50" idx="1"/>
            </p:cNvCxnSpPr>
            <p:nvPr/>
          </p:nvCxnSpPr>
          <p:spPr>
            <a:xfrm>
              <a:off x="715285" y="3181804"/>
              <a:ext cx="0" cy="5519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4262735" y="2352898"/>
            <a:ext cx="461665" cy="1533303"/>
            <a:chOff x="2465651" y="2200497"/>
            <a:chExt cx="461665" cy="1533303"/>
          </a:xfrm>
        </p:grpSpPr>
        <p:sp>
          <p:nvSpPr>
            <p:cNvPr id="53" name="TextBox 52"/>
            <p:cNvSpPr txBox="1"/>
            <p:nvPr/>
          </p:nvSpPr>
          <p:spPr>
            <a:xfrm rot="16200000">
              <a:off x="2205831" y="2460317"/>
              <a:ext cx="981306" cy="461665"/>
            </a:xfrm>
            <a:prstGeom prst="rect">
              <a:avLst/>
            </a:prstGeom>
            <a:noFill/>
            <a:ln w="38100">
              <a:noFill/>
            </a:ln>
          </p:spPr>
          <p:txBody>
            <a:bodyPr wrap="square" rtlCol="0">
              <a:spAutoFit/>
            </a:bodyPr>
            <a:lstStyle/>
            <a:p>
              <a:r>
                <a:rPr lang="en-US" sz="2400" dirty="0" smtClean="0"/>
                <a:t>left</a:t>
              </a:r>
              <a:endParaRPr lang="en-US" sz="2400" dirty="0"/>
            </a:p>
          </p:txBody>
        </p:sp>
        <p:cxnSp>
          <p:nvCxnSpPr>
            <p:cNvPr id="54" name="Straight Arrow Connector 53"/>
            <p:cNvCxnSpPr>
              <a:stCxn id="53" idx="1"/>
            </p:cNvCxnSpPr>
            <p:nvPr/>
          </p:nvCxnSpPr>
          <p:spPr>
            <a:xfrm>
              <a:off x="2696485"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6248400" y="2352900"/>
            <a:ext cx="461665" cy="1533301"/>
            <a:chOff x="-429948" y="2200499"/>
            <a:chExt cx="461665" cy="1533301"/>
          </a:xfrm>
        </p:grpSpPr>
        <p:sp>
          <p:nvSpPr>
            <p:cNvPr id="57" name="TextBox 56"/>
            <p:cNvSpPr txBox="1"/>
            <p:nvPr/>
          </p:nvSpPr>
          <p:spPr>
            <a:xfrm rot="16200000">
              <a:off x="-689767" y="2460318"/>
              <a:ext cx="981304" cy="461665"/>
            </a:xfrm>
            <a:prstGeom prst="rect">
              <a:avLst/>
            </a:prstGeom>
            <a:noFill/>
            <a:ln w="38100">
              <a:noFill/>
            </a:ln>
          </p:spPr>
          <p:txBody>
            <a:bodyPr wrap="square" rtlCol="0">
              <a:spAutoFit/>
            </a:bodyPr>
            <a:lstStyle/>
            <a:p>
              <a:r>
                <a:rPr lang="en-US" sz="2400" dirty="0" smtClean="0"/>
                <a:t>right</a:t>
              </a:r>
              <a:endParaRPr lang="en-US" sz="2400" dirty="0"/>
            </a:p>
          </p:txBody>
        </p:sp>
        <p:cxnSp>
          <p:nvCxnSpPr>
            <p:cNvPr id="58" name="Straight Arrow Connector 57"/>
            <p:cNvCxnSpPr>
              <a:stCxn id="57" idx="1"/>
            </p:cNvCxnSpPr>
            <p:nvPr/>
          </p:nvCxnSpPr>
          <p:spPr>
            <a:xfrm>
              <a:off x="-199114"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9" name="Title 1"/>
          <p:cNvSpPr txBox="1">
            <a:spLocks/>
          </p:cNvSpPr>
          <p:nvPr/>
        </p:nvSpPr>
        <p:spPr>
          <a:xfrm>
            <a:off x="838200" y="1096962"/>
            <a:ext cx="7848600"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t>2</a:t>
            </a:r>
            <a:r>
              <a:rPr lang="en-US" sz="3200" dirty="0" smtClean="0"/>
              <a:t>. while A[left] &lt;= </a:t>
            </a:r>
            <a:r>
              <a:rPr lang="en-US" sz="3200" dirty="0" err="1" smtClean="0"/>
              <a:t>pivotval</a:t>
            </a:r>
            <a:r>
              <a:rPr lang="en-US" sz="3200" dirty="0" smtClean="0"/>
              <a:t>   left++;</a:t>
            </a:r>
            <a:endParaRPr lang="en-US" sz="3200" dirty="0"/>
          </a:p>
        </p:txBody>
      </p:sp>
      <p:sp>
        <p:nvSpPr>
          <p:cNvPr id="60" name="Title 1"/>
          <p:cNvSpPr txBox="1">
            <a:spLocks/>
          </p:cNvSpPr>
          <p:nvPr/>
        </p:nvSpPr>
        <p:spPr>
          <a:xfrm>
            <a:off x="838200" y="1554162"/>
            <a:ext cx="6752745"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3. if left &lt; right swap (A[left] , A[right])</a:t>
            </a:r>
            <a:endParaRPr lang="en-US" sz="3200" dirty="0"/>
          </a:p>
        </p:txBody>
      </p:sp>
      <p:sp>
        <p:nvSpPr>
          <p:cNvPr id="61" name="Title 1"/>
          <p:cNvSpPr txBox="1">
            <a:spLocks/>
          </p:cNvSpPr>
          <p:nvPr/>
        </p:nvSpPr>
        <p:spPr>
          <a:xfrm>
            <a:off x="838200" y="2011362"/>
            <a:ext cx="6752745"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4. while right &gt; left go to 1</a:t>
            </a:r>
            <a:endParaRPr lang="en-US" sz="3200" dirty="0"/>
          </a:p>
        </p:txBody>
      </p:sp>
      <p:sp>
        <p:nvSpPr>
          <p:cNvPr id="3" name="Freeform 2"/>
          <p:cNvSpPr/>
          <p:nvPr/>
        </p:nvSpPr>
        <p:spPr>
          <a:xfrm>
            <a:off x="4572000" y="4987636"/>
            <a:ext cx="1939636" cy="915270"/>
          </a:xfrm>
          <a:custGeom>
            <a:avLst/>
            <a:gdLst>
              <a:gd name="connsiteX0" fmla="*/ 0 w 1939636"/>
              <a:gd name="connsiteY0" fmla="*/ 0 h 915270"/>
              <a:gd name="connsiteX1" fmla="*/ 180109 w 1939636"/>
              <a:gd name="connsiteY1" fmla="*/ 471055 h 915270"/>
              <a:gd name="connsiteX2" fmla="*/ 928255 w 1939636"/>
              <a:gd name="connsiteY2" fmla="*/ 914400 h 915270"/>
              <a:gd name="connsiteX3" fmla="*/ 1690255 w 1939636"/>
              <a:gd name="connsiteY3" fmla="*/ 568037 h 915270"/>
              <a:gd name="connsiteX4" fmla="*/ 1939636 w 1939636"/>
              <a:gd name="connsiteY4" fmla="*/ 13855 h 915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9636" h="915270">
                <a:moveTo>
                  <a:pt x="0" y="0"/>
                </a:moveTo>
                <a:cubicBezTo>
                  <a:pt x="12700" y="159327"/>
                  <a:pt x="25400" y="318655"/>
                  <a:pt x="180109" y="471055"/>
                </a:cubicBezTo>
                <a:cubicBezTo>
                  <a:pt x="334818" y="623455"/>
                  <a:pt x="676564" y="898236"/>
                  <a:pt x="928255" y="914400"/>
                </a:cubicBezTo>
                <a:cubicBezTo>
                  <a:pt x="1179946" y="930564"/>
                  <a:pt x="1521692" y="718128"/>
                  <a:pt x="1690255" y="568037"/>
                </a:cubicBezTo>
                <a:cubicBezTo>
                  <a:pt x="1858818" y="417946"/>
                  <a:pt x="1899227" y="215900"/>
                  <a:pt x="1939636" y="13855"/>
                </a:cubicBezTo>
              </a:path>
            </a:pathLst>
          </a:custGeom>
          <a:noFill/>
          <a:ln>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52797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848600" cy="731838"/>
          </a:xfrm>
        </p:spPr>
        <p:txBody>
          <a:bodyPr>
            <a:normAutofit/>
          </a:bodyPr>
          <a:lstStyle/>
          <a:p>
            <a:pPr algn="l"/>
            <a:r>
              <a:rPr lang="en-US" sz="3200" dirty="0" smtClean="0"/>
              <a:t>1. while A[right] &gt; </a:t>
            </a:r>
            <a:r>
              <a:rPr lang="en-US" sz="3200" dirty="0" err="1" smtClean="0"/>
              <a:t>pivotval</a:t>
            </a:r>
            <a:r>
              <a:rPr lang="en-US" sz="3200" dirty="0" smtClean="0"/>
              <a:t>   right--;</a:t>
            </a:r>
            <a:endParaRPr lang="en-US" sz="3200" dirty="0"/>
          </a:p>
        </p:txBody>
      </p:sp>
      <p:grpSp>
        <p:nvGrpSpPr>
          <p:cNvPr id="39" name="Group 38"/>
          <p:cNvGrpSpPr/>
          <p:nvPr/>
        </p:nvGrpSpPr>
        <p:grpSpPr>
          <a:xfrm>
            <a:off x="224820" y="3945916"/>
            <a:ext cx="8690580" cy="702284"/>
            <a:chOff x="1447800" y="2362200"/>
            <a:chExt cx="9601200" cy="1028746"/>
          </a:xfrm>
        </p:grpSpPr>
        <p:grpSp>
          <p:nvGrpSpPr>
            <p:cNvPr id="16" name="Group 15"/>
            <p:cNvGrpSpPr/>
            <p:nvPr/>
          </p:nvGrpSpPr>
          <p:grpSpPr>
            <a:xfrm>
              <a:off x="1447800" y="2362200"/>
              <a:ext cx="3200400" cy="1028746"/>
              <a:chOff x="1447800" y="2362200"/>
              <a:chExt cx="3200400" cy="1028746"/>
            </a:xfrm>
          </p:grpSpPr>
          <p:grpSp>
            <p:nvGrpSpPr>
              <p:cNvPr id="12" name="Group 11"/>
              <p:cNvGrpSpPr/>
              <p:nvPr/>
            </p:nvGrpSpPr>
            <p:grpSpPr>
              <a:xfrm>
                <a:off x="1447800" y="2362200"/>
                <a:ext cx="2133600" cy="1028746"/>
                <a:chOff x="1447800" y="2362200"/>
                <a:chExt cx="2133600" cy="1028746"/>
              </a:xfrm>
            </p:grpSpPr>
            <p:grpSp>
              <p:nvGrpSpPr>
                <p:cNvPr id="8" name="Group 7"/>
                <p:cNvGrpSpPr/>
                <p:nvPr/>
              </p:nvGrpSpPr>
              <p:grpSpPr>
                <a:xfrm>
                  <a:off x="1447800" y="2362200"/>
                  <a:ext cx="1066800" cy="990600"/>
                  <a:chOff x="1447800" y="2362200"/>
                  <a:chExt cx="1066800" cy="990600"/>
                </a:xfrm>
              </p:grpSpPr>
              <p:sp>
                <p:nvSpPr>
                  <p:cNvPr id="4" name="Rectangle 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TextBox 6"/>
                  <p:cNvSpPr txBox="1"/>
                  <p:nvPr/>
                </p:nvSpPr>
                <p:spPr>
                  <a:xfrm>
                    <a:off x="1638300" y="2534334"/>
                    <a:ext cx="685800" cy="707761"/>
                  </a:xfrm>
                  <a:prstGeom prst="rect">
                    <a:avLst/>
                  </a:prstGeom>
                  <a:noFill/>
                </p:spPr>
                <p:txBody>
                  <a:bodyPr wrap="square" rtlCol="0">
                    <a:spAutoFit/>
                  </a:bodyPr>
                  <a:lstStyle/>
                  <a:p>
                    <a:r>
                      <a:rPr lang="en-US" sz="3200" dirty="0" smtClean="0"/>
                      <a:t>52</a:t>
                    </a:r>
                    <a:endParaRPr lang="en-US" sz="1600" dirty="0"/>
                  </a:p>
                </p:txBody>
              </p:sp>
            </p:grpSp>
            <p:grpSp>
              <p:nvGrpSpPr>
                <p:cNvPr id="9" name="Group 8"/>
                <p:cNvGrpSpPr/>
                <p:nvPr/>
              </p:nvGrpSpPr>
              <p:grpSpPr>
                <a:xfrm>
                  <a:off x="2514600" y="2362200"/>
                  <a:ext cx="1066800" cy="1028746"/>
                  <a:chOff x="1447800" y="2362200"/>
                  <a:chExt cx="1066800" cy="1028746"/>
                </a:xfrm>
              </p:grpSpPr>
              <p:sp>
                <p:nvSpPr>
                  <p:cNvPr id="10" name="Rectangle 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p:cNvSpPr txBox="1"/>
                  <p:nvPr/>
                </p:nvSpPr>
                <p:spPr>
                  <a:xfrm>
                    <a:off x="1638300" y="2534334"/>
                    <a:ext cx="685800" cy="856612"/>
                  </a:xfrm>
                  <a:prstGeom prst="rect">
                    <a:avLst/>
                  </a:prstGeom>
                  <a:noFill/>
                </p:spPr>
                <p:txBody>
                  <a:bodyPr wrap="square" rtlCol="0">
                    <a:spAutoFit/>
                  </a:bodyPr>
                  <a:lstStyle/>
                  <a:p>
                    <a:r>
                      <a:rPr lang="en-US" sz="3200" dirty="0" smtClean="0"/>
                      <a:t>44</a:t>
                    </a:r>
                    <a:endParaRPr lang="en-US" sz="1600" dirty="0"/>
                  </a:p>
                </p:txBody>
              </p:sp>
            </p:grpSp>
          </p:grpSp>
          <p:grpSp>
            <p:nvGrpSpPr>
              <p:cNvPr id="13" name="Group 12"/>
              <p:cNvGrpSpPr/>
              <p:nvPr/>
            </p:nvGrpSpPr>
            <p:grpSpPr>
              <a:xfrm>
                <a:off x="3581400" y="2362200"/>
                <a:ext cx="1066800" cy="1028746"/>
                <a:chOff x="1447800" y="2362200"/>
                <a:chExt cx="1066800" cy="1028746"/>
              </a:xfrm>
            </p:grpSpPr>
            <p:sp>
              <p:nvSpPr>
                <p:cNvPr id="14" name="Rectangle 1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TextBox 14"/>
                <p:cNvSpPr txBox="1"/>
                <p:nvPr/>
              </p:nvSpPr>
              <p:spPr>
                <a:xfrm>
                  <a:off x="1638300" y="2534334"/>
                  <a:ext cx="685800" cy="856612"/>
                </a:xfrm>
                <a:prstGeom prst="rect">
                  <a:avLst/>
                </a:prstGeom>
                <a:noFill/>
              </p:spPr>
              <p:txBody>
                <a:bodyPr wrap="square" rtlCol="0">
                  <a:spAutoFit/>
                </a:bodyPr>
                <a:lstStyle/>
                <a:p>
                  <a:r>
                    <a:rPr lang="en-US" sz="3200" dirty="0" smtClean="0"/>
                    <a:t>28</a:t>
                  </a:r>
                  <a:endParaRPr lang="en-US" sz="1600" dirty="0"/>
                </a:p>
              </p:txBody>
            </p:sp>
          </p:grpSp>
        </p:grpSp>
        <p:grpSp>
          <p:nvGrpSpPr>
            <p:cNvPr id="17" name="Group 16"/>
            <p:cNvGrpSpPr/>
            <p:nvPr/>
          </p:nvGrpSpPr>
          <p:grpSpPr>
            <a:xfrm>
              <a:off x="4648200" y="2362200"/>
              <a:ext cx="3200400" cy="1028746"/>
              <a:chOff x="1447800" y="2362200"/>
              <a:chExt cx="3200400" cy="1028746"/>
            </a:xfrm>
          </p:grpSpPr>
          <p:grpSp>
            <p:nvGrpSpPr>
              <p:cNvPr id="18" name="Group 17"/>
              <p:cNvGrpSpPr/>
              <p:nvPr/>
            </p:nvGrpSpPr>
            <p:grpSpPr>
              <a:xfrm>
                <a:off x="1447800" y="2362200"/>
                <a:ext cx="2133600" cy="1028746"/>
                <a:chOff x="1447800" y="2362200"/>
                <a:chExt cx="2133600" cy="1028746"/>
              </a:xfrm>
            </p:grpSpPr>
            <p:grpSp>
              <p:nvGrpSpPr>
                <p:cNvPr id="22" name="Group 21"/>
                <p:cNvGrpSpPr/>
                <p:nvPr/>
              </p:nvGrpSpPr>
              <p:grpSpPr>
                <a:xfrm>
                  <a:off x="1447800" y="2362200"/>
                  <a:ext cx="1066800" cy="1028746"/>
                  <a:chOff x="1447800" y="2362200"/>
                  <a:chExt cx="1066800" cy="1028746"/>
                </a:xfrm>
              </p:grpSpPr>
              <p:sp>
                <p:nvSpPr>
                  <p:cNvPr id="26" name="Rectangle 25"/>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TextBox 26"/>
                  <p:cNvSpPr txBox="1"/>
                  <p:nvPr/>
                </p:nvSpPr>
                <p:spPr>
                  <a:xfrm>
                    <a:off x="1638300" y="2534334"/>
                    <a:ext cx="685800" cy="856612"/>
                  </a:xfrm>
                  <a:prstGeom prst="rect">
                    <a:avLst/>
                  </a:prstGeom>
                  <a:noFill/>
                </p:spPr>
                <p:txBody>
                  <a:bodyPr wrap="square" rtlCol="0">
                    <a:spAutoFit/>
                  </a:bodyPr>
                  <a:lstStyle/>
                  <a:p>
                    <a:r>
                      <a:rPr lang="en-US" sz="3200" dirty="0" smtClean="0"/>
                      <a:t>33</a:t>
                    </a:r>
                    <a:endParaRPr lang="en-US" sz="1600" dirty="0"/>
                  </a:p>
                </p:txBody>
              </p:sp>
            </p:grpSp>
            <p:grpSp>
              <p:nvGrpSpPr>
                <p:cNvPr id="23" name="Group 22"/>
                <p:cNvGrpSpPr/>
                <p:nvPr/>
              </p:nvGrpSpPr>
              <p:grpSpPr>
                <a:xfrm>
                  <a:off x="2514600" y="2362200"/>
                  <a:ext cx="1066800" cy="1028746"/>
                  <a:chOff x="1447800" y="2362200"/>
                  <a:chExt cx="1066800" cy="1028746"/>
                </a:xfrm>
              </p:grpSpPr>
              <p:sp>
                <p:nvSpPr>
                  <p:cNvPr id="24" name="Rectangle 2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TextBox 24"/>
                  <p:cNvSpPr txBox="1"/>
                  <p:nvPr/>
                </p:nvSpPr>
                <p:spPr>
                  <a:xfrm>
                    <a:off x="1638300" y="2534334"/>
                    <a:ext cx="685800" cy="856612"/>
                  </a:xfrm>
                  <a:prstGeom prst="rect">
                    <a:avLst/>
                  </a:prstGeom>
                  <a:noFill/>
                </p:spPr>
                <p:txBody>
                  <a:bodyPr wrap="square" rtlCol="0">
                    <a:spAutoFit/>
                  </a:bodyPr>
                  <a:lstStyle/>
                  <a:p>
                    <a:r>
                      <a:rPr lang="en-US" sz="3200" dirty="0"/>
                      <a:t> </a:t>
                    </a:r>
                    <a:r>
                      <a:rPr lang="en-US" sz="3200" dirty="0" smtClean="0"/>
                      <a:t>7</a:t>
                    </a:r>
                    <a:endParaRPr lang="en-US" sz="1600" dirty="0"/>
                  </a:p>
                </p:txBody>
              </p:sp>
            </p:grpSp>
          </p:grpSp>
          <p:grpSp>
            <p:nvGrpSpPr>
              <p:cNvPr id="19" name="Group 18"/>
              <p:cNvGrpSpPr/>
              <p:nvPr/>
            </p:nvGrpSpPr>
            <p:grpSpPr>
              <a:xfrm>
                <a:off x="3581400" y="2362200"/>
                <a:ext cx="1066800" cy="1028746"/>
                <a:chOff x="1447800" y="2362200"/>
                <a:chExt cx="1066800" cy="1028746"/>
              </a:xfrm>
            </p:grpSpPr>
            <p:sp>
              <p:nvSpPr>
                <p:cNvPr id="20" name="Rectangle 1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TextBox 20"/>
                <p:cNvSpPr txBox="1"/>
                <p:nvPr/>
              </p:nvSpPr>
              <p:spPr>
                <a:xfrm>
                  <a:off x="1638300" y="2534334"/>
                  <a:ext cx="685800" cy="856612"/>
                </a:xfrm>
                <a:prstGeom prst="rect">
                  <a:avLst/>
                </a:prstGeom>
                <a:noFill/>
              </p:spPr>
              <p:txBody>
                <a:bodyPr wrap="square" rtlCol="0">
                  <a:spAutoFit/>
                </a:bodyPr>
                <a:lstStyle/>
                <a:p>
                  <a:r>
                    <a:rPr lang="en-US" sz="3200" dirty="0"/>
                    <a:t>6</a:t>
                  </a:r>
                  <a:r>
                    <a:rPr lang="en-US" sz="3200" dirty="0" smtClean="0"/>
                    <a:t>2</a:t>
                  </a:r>
                  <a:endParaRPr lang="en-US" sz="1600" dirty="0"/>
                </a:p>
              </p:txBody>
            </p:sp>
          </p:grpSp>
        </p:grpSp>
        <p:grpSp>
          <p:nvGrpSpPr>
            <p:cNvPr id="28" name="Group 27"/>
            <p:cNvGrpSpPr/>
            <p:nvPr/>
          </p:nvGrpSpPr>
          <p:grpSpPr>
            <a:xfrm>
              <a:off x="7848600" y="2362200"/>
              <a:ext cx="3200400" cy="1028746"/>
              <a:chOff x="1447800" y="2362200"/>
              <a:chExt cx="3200400" cy="1028746"/>
            </a:xfrm>
          </p:grpSpPr>
          <p:grpSp>
            <p:nvGrpSpPr>
              <p:cNvPr id="29" name="Group 28"/>
              <p:cNvGrpSpPr/>
              <p:nvPr/>
            </p:nvGrpSpPr>
            <p:grpSpPr>
              <a:xfrm>
                <a:off x="1447800" y="2362200"/>
                <a:ext cx="2133600" cy="1028746"/>
                <a:chOff x="1447800" y="2362200"/>
                <a:chExt cx="2133600" cy="1028746"/>
              </a:xfrm>
            </p:grpSpPr>
            <p:grpSp>
              <p:nvGrpSpPr>
                <p:cNvPr id="33" name="Group 32"/>
                <p:cNvGrpSpPr/>
                <p:nvPr/>
              </p:nvGrpSpPr>
              <p:grpSpPr>
                <a:xfrm>
                  <a:off x="1447800" y="2362200"/>
                  <a:ext cx="1066800" cy="1028746"/>
                  <a:chOff x="1447800" y="2362200"/>
                  <a:chExt cx="1066800" cy="1028746"/>
                </a:xfrm>
              </p:grpSpPr>
              <p:sp>
                <p:nvSpPr>
                  <p:cNvPr id="37" name="Rectangle 36"/>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TextBox 37"/>
                  <p:cNvSpPr txBox="1"/>
                  <p:nvPr/>
                </p:nvSpPr>
                <p:spPr>
                  <a:xfrm>
                    <a:off x="1638300" y="2534334"/>
                    <a:ext cx="685800" cy="856612"/>
                  </a:xfrm>
                  <a:prstGeom prst="rect">
                    <a:avLst/>
                  </a:prstGeom>
                  <a:noFill/>
                </p:spPr>
                <p:txBody>
                  <a:bodyPr wrap="square" rtlCol="0">
                    <a:spAutoFit/>
                  </a:bodyPr>
                  <a:lstStyle/>
                  <a:p>
                    <a:r>
                      <a:rPr lang="en-US" sz="3200" dirty="0"/>
                      <a:t>7</a:t>
                    </a:r>
                    <a:r>
                      <a:rPr lang="en-US" sz="3200" dirty="0" smtClean="0"/>
                      <a:t>9</a:t>
                    </a:r>
                    <a:endParaRPr lang="en-US" sz="1600" dirty="0"/>
                  </a:p>
                </p:txBody>
              </p:sp>
            </p:grpSp>
            <p:grpSp>
              <p:nvGrpSpPr>
                <p:cNvPr id="34" name="Group 33"/>
                <p:cNvGrpSpPr/>
                <p:nvPr/>
              </p:nvGrpSpPr>
              <p:grpSpPr>
                <a:xfrm>
                  <a:off x="2514600" y="2362200"/>
                  <a:ext cx="1066800" cy="1028746"/>
                  <a:chOff x="1447800" y="2362200"/>
                  <a:chExt cx="1066800" cy="1028746"/>
                </a:xfrm>
              </p:grpSpPr>
              <p:sp>
                <p:nvSpPr>
                  <p:cNvPr id="35" name="Rectangle 34"/>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TextBox 35"/>
                  <p:cNvSpPr txBox="1"/>
                  <p:nvPr/>
                </p:nvSpPr>
                <p:spPr>
                  <a:xfrm>
                    <a:off x="1638300" y="2534334"/>
                    <a:ext cx="685800" cy="856612"/>
                  </a:xfrm>
                  <a:prstGeom prst="rect">
                    <a:avLst/>
                  </a:prstGeom>
                  <a:noFill/>
                </p:spPr>
                <p:txBody>
                  <a:bodyPr wrap="square" rtlCol="0">
                    <a:spAutoFit/>
                  </a:bodyPr>
                  <a:lstStyle/>
                  <a:p>
                    <a:r>
                      <a:rPr lang="en-US" sz="3200" dirty="0" smtClean="0"/>
                      <a:t>80</a:t>
                    </a:r>
                    <a:endParaRPr lang="en-US" sz="1600" dirty="0"/>
                  </a:p>
                </p:txBody>
              </p:sp>
            </p:grpSp>
          </p:grpSp>
          <p:grpSp>
            <p:nvGrpSpPr>
              <p:cNvPr id="30" name="Group 29"/>
              <p:cNvGrpSpPr/>
              <p:nvPr/>
            </p:nvGrpSpPr>
            <p:grpSpPr>
              <a:xfrm>
                <a:off x="3581400" y="2362200"/>
                <a:ext cx="1066800" cy="1028746"/>
                <a:chOff x="1447800" y="2362200"/>
                <a:chExt cx="1066800" cy="1028746"/>
              </a:xfrm>
            </p:grpSpPr>
            <p:sp>
              <p:nvSpPr>
                <p:cNvPr id="31" name="Rectangle 30"/>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TextBox 31"/>
                <p:cNvSpPr txBox="1"/>
                <p:nvPr/>
              </p:nvSpPr>
              <p:spPr>
                <a:xfrm>
                  <a:off x="1638300" y="2534334"/>
                  <a:ext cx="685800" cy="856612"/>
                </a:xfrm>
                <a:prstGeom prst="rect">
                  <a:avLst/>
                </a:prstGeom>
                <a:noFill/>
              </p:spPr>
              <p:txBody>
                <a:bodyPr wrap="square" rtlCol="0">
                  <a:spAutoFit/>
                </a:bodyPr>
                <a:lstStyle/>
                <a:p>
                  <a:r>
                    <a:rPr lang="en-US" sz="3200" dirty="0" smtClean="0"/>
                    <a:t>85</a:t>
                  </a:r>
                  <a:endParaRPr lang="en-US" sz="1600" dirty="0"/>
                </a:p>
              </p:txBody>
            </p:sp>
          </p:grpSp>
        </p:grpSp>
      </p:grpSp>
      <p:grpSp>
        <p:nvGrpSpPr>
          <p:cNvPr id="49" name="Group 48"/>
          <p:cNvGrpSpPr/>
          <p:nvPr/>
        </p:nvGrpSpPr>
        <p:grpSpPr>
          <a:xfrm>
            <a:off x="457200" y="4572000"/>
            <a:ext cx="8124345" cy="413266"/>
            <a:chOff x="486255" y="4996934"/>
            <a:chExt cx="8124345" cy="413266"/>
          </a:xfrm>
        </p:grpSpPr>
        <p:sp>
          <p:nvSpPr>
            <p:cNvPr id="40" name="TextBox 39"/>
            <p:cNvSpPr txBox="1"/>
            <p:nvPr/>
          </p:nvSpPr>
          <p:spPr>
            <a:xfrm>
              <a:off x="486255" y="4996934"/>
              <a:ext cx="442750" cy="369332"/>
            </a:xfrm>
            <a:prstGeom prst="rect">
              <a:avLst/>
            </a:prstGeom>
            <a:noFill/>
          </p:spPr>
          <p:txBody>
            <a:bodyPr wrap="none" rtlCol="0">
              <a:spAutoFit/>
            </a:bodyPr>
            <a:lstStyle/>
            <a:p>
              <a:r>
                <a:rPr lang="en-US" dirty="0" smtClean="0"/>
                <a:t>[0]</a:t>
              </a:r>
              <a:endParaRPr lang="en-US" dirty="0"/>
            </a:p>
          </p:txBody>
        </p:sp>
        <p:sp>
          <p:nvSpPr>
            <p:cNvPr id="41" name="TextBox 40"/>
            <p:cNvSpPr txBox="1"/>
            <p:nvPr/>
          </p:nvSpPr>
          <p:spPr>
            <a:xfrm>
              <a:off x="1462250" y="5040868"/>
              <a:ext cx="442750" cy="369332"/>
            </a:xfrm>
            <a:prstGeom prst="rect">
              <a:avLst/>
            </a:prstGeom>
            <a:noFill/>
          </p:spPr>
          <p:txBody>
            <a:bodyPr wrap="none" rtlCol="0">
              <a:spAutoFit/>
            </a:bodyPr>
            <a:lstStyle/>
            <a:p>
              <a:r>
                <a:rPr lang="en-US" dirty="0" smtClean="0"/>
                <a:t>[1]</a:t>
              </a:r>
              <a:endParaRPr lang="en-US" dirty="0"/>
            </a:p>
          </p:txBody>
        </p:sp>
        <p:sp>
          <p:nvSpPr>
            <p:cNvPr id="42" name="TextBox 41"/>
            <p:cNvSpPr txBox="1"/>
            <p:nvPr/>
          </p:nvSpPr>
          <p:spPr>
            <a:xfrm>
              <a:off x="2452850" y="5029200"/>
              <a:ext cx="442750" cy="369332"/>
            </a:xfrm>
            <a:prstGeom prst="rect">
              <a:avLst/>
            </a:prstGeom>
            <a:noFill/>
          </p:spPr>
          <p:txBody>
            <a:bodyPr wrap="none" rtlCol="0">
              <a:spAutoFit/>
            </a:bodyPr>
            <a:lstStyle/>
            <a:p>
              <a:r>
                <a:rPr lang="en-US" dirty="0" smtClean="0"/>
                <a:t>[2]</a:t>
              </a:r>
              <a:endParaRPr lang="en-US" dirty="0"/>
            </a:p>
          </p:txBody>
        </p:sp>
        <p:sp>
          <p:nvSpPr>
            <p:cNvPr id="43" name="TextBox 42"/>
            <p:cNvSpPr txBox="1"/>
            <p:nvPr/>
          </p:nvSpPr>
          <p:spPr>
            <a:xfrm>
              <a:off x="3443450" y="5029200"/>
              <a:ext cx="442750" cy="369332"/>
            </a:xfrm>
            <a:prstGeom prst="rect">
              <a:avLst/>
            </a:prstGeom>
            <a:noFill/>
          </p:spPr>
          <p:txBody>
            <a:bodyPr wrap="none" rtlCol="0">
              <a:spAutoFit/>
            </a:bodyPr>
            <a:lstStyle/>
            <a:p>
              <a:r>
                <a:rPr lang="en-US" dirty="0" smtClean="0"/>
                <a:t>[3]</a:t>
              </a:r>
              <a:endParaRPr lang="en-US" dirty="0"/>
            </a:p>
          </p:txBody>
        </p:sp>
        <p:sp>
          <p:nvSpPr>
            <p:cNvPr id="44" name="TextBox 43"/>
            <p:cNvSpPr txBox="1"/>
            <p:nvPr/>
          </p:nvSpPr>
          <p:spPr>
            <a:xfrm>
              <a:off x="4357850" y="5029200"/>
              <a:ext cx="442750" cy="369332"/>
            </a:xfrm>
            <a:prstGeom prst="rect">
              <a:avLst/>
            </a:prstGeom>
            <a:noFill/>
          </p:spPr>
          <p:txBody>
            <a:bodyPr wrap="none" rtlCol="0">
              <a:spAutoFit/>
            </a:bodyPr>
            <a:lstStyle/>
            <a:p>
              <a:r>
                <a:rPr lang="en-US" dirty="0" smtClean="0"/>
                <a:t>[4]</a:t>
              </a:r>
              <a:endParaRPr lang="en-US" dirty="0"/>
            </a:p>
          </p:txBody>
        </p:sp>
        <p:sp>
          <p:nvSpPr>
            <p:cNvPr id="45" name="TextBox 44"/>
            <p:cNvSpPr txBox="1"/>
            <p:nvPr/>
          </p:nvSpPr>
          <p:spPr>
            <a:xfrm>
              <a:off x="5348450" y="5029200"/>
              <a:ext cx="442750" cy="369332"/>
            </a:xfrm>
            <a:prstGeom prst="rect">
              <a:avLst/>
            </a:prstGeom>
            <a:noFill/>
          </p:spPr>
          <p:txBody>
            <a:bodyPr wrap="none" rtlCol="0">
              <a:spAutoFit/>
            </a:bodyPr>
            <a:lstStyle/>
            <a:p>
              <a:r>
                <a:rPr lang="en-US" dirty="0" smtClean="0"/>
                <a:t>[5]</a:t>
              </a:r>
              <a:endParaRPr lang="en-US" dirty="0"/>
            </a:p>
          </p:txBody>
        </p:sp>
        <p:sp>
          <p:nvSpPr>
            <p:cNvPr id="46" name="TextBox 45"/>
            <p:cNvSpPr txBox="1"/>
            <p:nvPr/>
          </p:nvSpPr>
          <p:spPr>
            <a:xfrm>
              <a:off x="6262850" y="5029200"/>
              <a:ext cx="442750" cy="369332"/>
            </a:xfrm>
            <a:prstGeom prst="rect">
              <a:avLst/>
            </a:prstGeom>
            <a:noFill/>
          </p:spPr>
          <p:txBody>
            <a:bodyPr wrap="none" rtlCol="0">
              <a:spAutoFit/>
            </a:bodyPr>
            <a:lstStyle/>
            <a:p>
              <a:r>
                <a:rPr lang="en-US" dirty="0" smtClean="0"/>
                <a:t>[6]</a:t>
              </a:r>
              <a:endParaRPr lang="en-US" dirty="0"/>
            </a:p>
          </p:txBody>
        </p:sp>
        <p:sp>
          <p:nvSpPr>
            <p:cNvPr id="47" name="TextBox 46"/>
            <p:cNvSpPr txBox="1"/>
            <p:nvPr/>
          </p:nvSpPr>
          <p:spPr>
            <a:xfrm>
              <a:off x="7177250" y="5029200"/>
              <a:ext cx="442750" cy="369332"/>
            </a:xfrm>
            <a:prstGeom prst="rect">
              <a:avLst/>
            </a:prstGeom>
            <a:noFill/>
          </p:spPr>
          <p:txBody>
            <a:bodyPr wrap="none" rtlCol="0">
              <a:spAutoFit/>
            </a:bodyPr>
            <a:lstStyle/>
            <a:p>
              <a:r>
                <a:rPr lang="en-US" dirty="0" smtClean="0"/>
                <a:t>[7]</a:t>
              </a:r>
              <a:endParaRPr lang="en-US" dirty="0"/>
            </a:p>
          </p:txBody>
        </p:sp>
        <p:sp>
          <p:nvSpPr>
            <p:cNvPr id="48" name="TextBox 47"/>
            <p:cNvSpPr txBox="1"/>
            <p:nvPr/>
          </p:nvSpPr>
          <p:spPr>
            <a:xfrm>
              <a:off x="8167850" y="5029200"/>
              <a:ext cx="442750" cy="369332"/>
            </a:xfrm>
            <a:prstGeom prst="rect">
              <a:avLst/>
            </a:prstGeom>
            <a:noFill/>
          </p:spPr>
          <p:txBody>
            <a:bodyPr wrap="none" rtlCol="0">
              <a:spAutoFit/>
            </a:bodyPr>
            <a:lstStyle/>
            <a:p>
              <a:r>
                <a:rPr lang="en-US" dirty="0" smtClean="0"/>
                <a:t>[8]</a:t>
              </a:r>
              <a:endParaRPr lang="en-US" dirty="0"/>
            </a:p>
          </p:txBody>
        </p:sp>
      </p:grpSp>
      <p:grpSp>
        <p:nvGrpSpPr>
          <p:cNvPr id="55" name="Group 54"/>
          <p:cNvGrpSpPr/>
          <p:nvPr/>
        </p:nvGrpSpPr>
        <p:grpSpPr>
          <a:xfrm>
            <a:off x="381000" y="1371599"/>
            <a:ext cx="461665" cy="2514601"/>
            <a:chOff x="484452" y="1219199"/>
            <a:chExt cx="461665" cy="2514601"/>
          </a:xfrm>
        </p:grpSpPr>
        <p:sp>
          <p:nvSpPr>
            <p:cNvPr id="50" name="TextBox 49"/>
            <p:cNvSpPr txBox="1"/>
            <p:nvPr/>
          </p:nvSpPr>
          <p:spPr>
            <a:xfrm rot="16200000">
              <a:off x="-266018" y="1969669"/>
              <a:ext cx="1962605" cy="461665"/>
            </a:xfrm>
            <a:prstGeom prst="rect">
              <a:avLst/>
            </a:prstGeom>
            <a:noFill/>
            <a:ln w="38100">
              <a:noFill/>
            </a:ln>
          </p:spPr>
          <p:txBody>
            <a:bodyPr wrap="square" rtlCol="0">
              <a:spAutoFit/>
            </a:bodyPr>
            <a:lstStyle/>
            <a:p>
              <a:r>
                <a:rPr lang="en-US" sz="2400" dirty="0"/>
                <a:t>p</a:t>
              </a:r>
              <a:r>
                <a:rPr lang="en-US" sz="2400" dirty="0" smtClean="0"/>
                <a:t>ivot </a:t>
              </a:r>
              <a:r>
                <a:rPr lang="en-US" sz="2400" dirty="0" err="1" smtClean="0"/>
                <a:t>val</a:t>
              </a:r>
              <a:r>
                <a:rPr lang="en-US" sz="2400" dirty="0" smtClean="0"/>
                <a:t>= 52</a:t>
              </a:r>
              <a:endParaRPr lang="en-US" sz="2400" dirty="0"/>
            </a:p>
          </p:txBody>
        </p:sp>
        <p:cxnSp>
          <p:nvCxnSpPr>
            <p:cNvPr id="52" name="Straight Arrow Connector 51"/>
            <p:cNvCxnSpPr>
              <a:stCxn id="50" idx="1"/>
            </p:cNvCxnSpPr>
            <p:nvPr/>
          </p:nvCxnSpPr>
          <p:spPr>
            <a:xfrm>
              <a:off x="715285" y="3181804"/>
              <a:ext cx="0" cy="5519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4262735" y="2352898"/>
            <a:ext cx="461665" cy="1533303"/>
            <a:chOff x="2465651" y="2200497"/>
            <a:chExt cx="461665" cy="1533303"/>
          </a:xfrm>
        </p:grpSpPr>
        <p:sp>
          <p:nvSpPr>
            <p:cNvPr id="53" name="TextBox 52"/>
            <p:cNvSpPr txBox="1"/>
            <p:nvPr/>
          </p:nvSpPr>
          <p:spPr>
            <a:xfrm rot="16200000">
              <a:off x="2205831" y="2460317"/>
              <a:ext cx="981306" cy="461665"/>
            </a:xfrm>
            <a:prstGeom prst="rect">
              <a:avLst/>
            </a:prstGeom>
            <a:noFill/>
            <a:ln w="38100">
              <a:noFill/>
            </a:ln>
          </p:spPr>
          <p:txBody>
            <a:bodyPr wrap="square" rtlCol="0">
              <a:spAutoFit/>
            </a:bodyPr>
            <a:lstStyle/>
            <a:p>
              <a:r>
                <a:rPr lang="en-US" sz="2400" dirty="0" smtClean="0"/>
                <a:t>left</a:t>
              </a:r>
              <a:endParaRPr lang="en-US" sz="2400" dirty="0"/>
            </a:p>
          </p:txBody>
        </p:sp>
        <p:cxnSp>
          <p:nvCxnSpPr>
            <p:cNvPr id="54" name="Straight Arrow Connector 53"/>
            <p:cNvCxnSpPr>
              <a:stCxn id="53" idx="1"/>
            </p:cNvCxnSpPr>
            <p:nvPr/>
          </p:nvCxnSpPr>
          <p:spPr>
            <a:xfrm>
              <a:off x="2696485"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6248400" y="2352900"/>
            <a:ext cx="461665" cy="1533301"/>
            <a:chOff x="-429948" y="2200499"/>
            <a:chExt cx="461665" cy="1533301"/>
          </a:xfrm>
        </p:grpSpPr>
        <p:sp>
          <p:nvSpPr>
            <p:cNvPr id="57" name="TextBox 56"/>
            <p:cNvSpPr txBox="1"/>
            <p:nvPr/>
          </p:nvSpPr>
          <p:spPr>
            <a:xfrm rot="16200000">
              <a:off x="-689767" y="2460318"/>
              <a:ext cx="981304" cy="461665"/>
            </a:xfrm>
            <a:prstGeom prst="rect">
              <a:avLst/>
            </a:prstGeom>
            <a:noFill/>
            <a:ln w="38100">
              <a:noFill/>
            </a:ln>
          </p:spPr>
          <p:txBody>
            <a:bodyPr wrap="square" rtlCol="0">
              <a:spAutoFit/>
            </a:bodyPr>
            <a:lstStyle/>
            <a:p>
              <a:r>
                <a:rPr lang="en-US" sz="2400" dirty="0" smtClean="0"/>
                <a:t>right</a:t>
              </a:r>
              <a:endParaRPr lang="en-US" sz="2400" dirty="0"/>
            </a:p>
          </p:txBody>
        </p:sp>
        <p:cxnSp>
          <p:nvCxnSpPr>
            <p:cNvPr id="58" name="Straight Arrow Connector 57"/>
            <p:cNvCxnSpPr>
              <a:stCxn id="57" idx="1"/>
            </p:cNvCxnSpPr>
            <p:nvPr/>
          </p:nvCxnSpPr>
          <p:spPr>
            <a:xfrm>
              <a:off x="-199114"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9" name="Title 1"/>
          <p:cNvSpPr txBox="1">
            <a:spLocks/>
          </p:cNvSpPr>
          <p:nvPr/>
        </p:nvSpPr>
        <p:spPr>
          <a:xfrm>
            <a:off x="838200" y="1096962"/>
            <a:ext cx="7848600"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t>2</a:t>
            </a:r>
            <a:r>
              <a:rPr lang="en-US" sz="3200" dirty="0" smtClean="0"/>
              <a:t>. while A[left] &lt;= </a:t>
            </a:r>
            <a:r>
              <a:rPr lang="en-US" sz="3200" dirty="0" err="1" smtClean="0"/>
              <a:t>pivotval</a:t>
            </a:r>
            <a:r>
              <a:rPr lang="en-US" sz="3200" dirty="0" smtClean="0"/>
              <a:t>   left++;</a:t>
            </a:r>
            <a:endParaRPr lang="en-US" sz="3200" dirty="0"/>
          </a:p>
        </p:txBody>
      </p:sp>
      <p:sp>
        <p:nvSpPr>
          <p:cNvPr id="60" name="Title 1"/>
          <p:cNvSpPr txBox="1">
            <a:spLocks/>
          </p:cNvSpPr>
          <p:nvPr/>
        </p:nvSpPr>
        <p:spPr>
          <a:xfrm>
            <a:off x="838200" y="1554162"/>
            <a:ext cx="6752745"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3. if left &lt; right swap (A[left] , A[right])</a:t>
            </a:r>
            <a:endParaRPr lang="en-US" sz="3200" dirty="0"/>
          </a:p>
        </p:txBody>
      </p:sp>
      <p:sp>
        <p:nvSpPr>
          <p:cNvPr id="61" name="Title 1"/>
          <p:cNvSpPr txBox="1">
            <a:spLocks/>
          </p:cNvSpPr>
          <p:nvPr/>
        </p:nvSpPr>
        <p:spPr>
          <a:xfrm>
            <a:off x="838200" y="2011362"/>
            <a:ext cx="6752745"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4. while right &gt; left go to 1</a:t>
            </a:r>
            <a:endParaRPr lang="en-US" sz="3200" dirty="0"/>
          </a:p>
        </p:txBody>
      </p:sp>
      <p:sp>
        <p:nvSpPr>
          <p:cNvPr id="3" name="Freeform 2"/>
          <p:cNvSpPr/>
          <p:nvPr/>
        </p:nvSpPr>
        <p:spPr>
          <a:xfrm>
            <a:off x="4572000" y="4987636"/>
            <a:ext cx="1939636" cy="915270"/>
          </a:xfrm>
          <a:custGeom>
            <a:avLst/>
            <a:gdLst>
              <a:gd name="connsiteX0" fmla="*/ 0 w 1939636"/>
              <a:gd name="connsiteY0" fmla="*/ 0 h 915270"/>
              <a:gd name="connsiteX1" fmla="*/ 180109 w 1939636"/>
              <a:gd name="connsiteY1" fmla="*/ 471055 h 915270"/>
              <a:gd name="connsiteX2" fmla="*/ 928255 w 1939636"/>
              <a:gd name="connsiteY2" fmla="*/ 914400 h 915270"/>
              <a:gd name="connsiteX3" fmla="*/ 1690255 w 1939636"/>
              <a:gd name="connsiteY3" fmla="*/ 568037 h 915270"/>
              <a:gd name="connsiteX4" fmla="*/ 1939636 w 1939636"/>
              <a:gd name="connsiteY4" fmla="*/ 13855 h 915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9636" h="915270">
                <a:moveTo>
                  <a:pt x="0" y="0"/>
                </a:moveTo>
                <a:cubicBezTo>
                  <a:pt x="12700" y="159327"/>
                  <a:pt x="25400" y="318655"/>
                  <a:pt x="180109" y="471055"/>
                </a:cubicBezTo>
                <a:cubicBezTo>
                  <a:pt x="334818" y="623455"/>
                  <a:pt x="676564" y="898236"/>
                  <a:pt x="928255" y="914400"/>
                </a:cubicBezTo>
                <a:cubicBezTo>
                  <a:pt x="1179946" y="930564"/>
                  <a:pt x="1521692" y="718128"/>
                  <a:pt x="1690255" y="568037"/>
                </a:cubicBezTo>
                <a:cubicBezTo>
                  <a:pt x="1858818" y="417946"/>
                  <a:pt x="1899227" y="215900"/>
                  <a:pt x="1939636" y="13855"/>
                </a:cubicBezTo>
              </a:path>
            </a:pathLst>
          </a:custGeom>
          <a:noFill/>
          <a:ln>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7636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663" y="153988"/>
            <a:ext cx="8229600" cy="1143000"/>
          </a:xfrm>
        </p:spPr>
        <p:txBody>
          <a:bodyPr/>
          <a:lstStyle/>
          <a:p>
            <a:r>
              <a:rPr lang="en-US" dirty="0" smtClean="0"/>
              <a:t>Anagram - method</a:t>
            </a:r>
            <a:endParaRPr lang="en-US" dirty="0"/>
          </a:p>
        </p:txBody>
      </p:sp>
      <p:grpSp>
        <p:nvGrpSpPr>
          <p:cNvPr id="5" name="Group 4"/>
          <p:cNvGrpSpPr/>
          <p:nvPr/>
        </p:nvGrpSpPr>
        <p:grpSpPr>
          <a:xfrm>
            <a:off x="77788" y="1219200"/>
            <a:ext cx="8474075" cy="4953000"/>
            <a:chOff x="77788" y="1219200"/>
            <a:chExt cx="8474075" cy="4953000"/>
          </a:xfrm>
        </p:grpSpPr>
        <p:grpSp>
          <p:nvGrpSpPr>
            <p:cNvPr id="6" name="Group 4"/>
            <p:cNvGrpSpPr>
              <a:grpSpLocks/>
            </p:cNvGrpSpPr>
            <p:nvPr/>
          </p:nvGrpSpPr>
          <p:grpSpPr bwMode="auto">
            <a:xfrm>
              <a:off x="1371600" y="1219200"/>
              <a:ext cx="7180263" cy="4953000"/>
              <a:chOff x="694" y="1984"/>
              <a:chExt cx="3211" cy="1817"/>
            </a:xfrm>
          </p:grpSpPr>
          <p:sp>
            <p:nvSpPr>
              <p:cNvPr id="15" name="Rectangle 5"/>
              <p:cNvSpPr>
                <a:spLocks noChangeArrowheads="1"/>
              </p:cNvSpPr>
              <p:nvPr/>
            </p:nvSpPr>
            <p:spPr bwMode="auto">
              <a:xfrm>
                <a:off x="694" y="1984"/>
                <a:ext cx="3152" cy="1817"/>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6" name="Rectangle 6"/>
              <p:cNvSpPr>
                <a:spLocks noChangeArrowheads="1"/>
              </p:cNvSpPr>
              <p:nvPr/>
            </p:nvSpPr>
            <p:spPr bwMode="auto">
              <a:xfrm>
                <a:off x="772" y="2055"/>
                <a:ext cx="3133"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tabLst>
                    <a:tab pos="347663" algn="l"/>
                    <a:tab pos="576263" algn="l"/>
                    <a:tab pos="804863" algn="l"/>
                    <a:tab pos="1033463" algn="l"/>
                    <a:tab pos="1262063" algn="l"/>
                    <a:tab pos="1490663" algn="l"/>
                    <a:tab pos="2057400" algn="l"/>
                    <a:tab pos="2514600" algn="l"/>
                  </a:tabLst>
                  <a:defRPr sz="2800">
                    <a:solidFill>
                      <a:srgbClr val="003399"/>
                    </a:solidFill>
                    <a:latin typeface="Arial" charset="0"/>
                  </a:defRPr>
                </a:lvl1pPr>
                <a:lvl2pPr marL="114300">
                  <a:spcBef>
                    <a:spcPct val="20000"/>
                  </a:spcBef>
                  <a:buChar char="–"/>
                  <a:tabLst>
                    <a:tab pos="347663" algn="l"/>
                    <a:tab pos="576263" algn="l"/>
                    <a:tab pos="804863" algn="l"/>
                    <a:tab pos="1033463" algn="l"/>
                    <a:tab pos="1262063" algn="l"/>
                    <a:tab pos="1490663" algn="l"/>
                    <a:tab pos="2057400" algn="l"/>
                    <a:tab pos="2514600" algn="l"/>
                  </a:tabLst>
                  <a:defRPr sz="2400">
                    <a:solidFill>
                      <a:schemeClr val="tx1"/>
                    </a:solidFill>
                    <a:latin typeface="Arial" charset="0"/>
                  </a:defRPr>
                </a:lvl2pPr>
                <a:lvl3pPr marL="1143000" indent="-228600">
                  <a:spcBef>
                    <a:spcPct val="50000"/>
                  </a:spcBef>
                  <a:buChar char="•"/>
                  <a:tabLst>
                    <a:tab pos="347663" algn="l"/>
                    <a:tab pos="576263" algn="l"/>
                    <a:tab pos="804863" algn="l"/>
                    <a:tab pos="1033463" algn="l"/>
                    <a:tab pos="1262063" algn="l"/>
                    <a:tab pos="1490663" algn="l"/>
                    <a:tab pos="2057400" algn="l"/>
                    <a:tab pos="2514600" algn="l"/>
                  </a:tabLst>
                  <a:defRPr sz="2000">
                    <a:solidFill>
                      <a:srgbClr val="003399"/>
                    </a:solidFill>
                    <a:latin typeface="Arial" charset="0"/>
                  </a:defRPr>
                </a:lvl3pPr>
                <a:lvl4pPr marL="1600200" indent="-228600">
                  <a:spcBef>
                    <a:spcPct val="20000"/>
                  </a:spcBef>
                  <a:buChar char="–"/>
                  <a:tabLst>
                    <a:tab pos="347663" algn="l"/>
                    <a:tab pos="576263" algn="l"/>
                    <a:tab pos="804863" algn="l"/>
                    <a:tab pos="1033463" algn="l"/>
                    <a:tab pos="1262063" algn="l"/>
                    <a:tab pos="1490663" algn="l"/>
                    <a:tab pos="2057400" algn="l"/>
                    <a:tab pos="2514600" algn="l"/>
                  </a:tabLst>
                  <a:defRPr>
                    <a:solidFill>
                      <a:srgbClr val="996633"/>
                    </a:solidFill>
                    <a:latin typeface="Times New Roman" pitchFamily="18" charset="0"/>
                  </a:defRPr>
                </a:lvl4pPr>
                <a:lvl5pPr marL="2057400" indent="-228600">
                  <a:spcBef>
                    <a:spcPct val="20000"/>
                  </a:spcBef>
                  <a:buChar char="»"/>
                  <a:tabLst>
                    <a:tab pos="347663" algn="l"/>
                    <a:tab pos="576263" algn="l"/>
                    <a:tab pos="804863" algn="l"/>
                    <a:tab pos="1033463" algn="l"/>
                    <a:tab pos="1262063" algn="l"/>
                    <a:tab pos="1490663" algn="l"/>
                    <a:tab pos="2057400" algn="l"/>
                    <a:tab pos="2514600" algn="l"/>
                  </a:tabLst>
                  <a:defRPr>
                    <a:solidFill>
                      <a:srgbClr val="996633"/>
                    </a:solidFill>
                    <a:latin typeface="Times New Roman" pitchFamily="18" charset="0"/>
                  </a:defRPr>
                </a:lvl5pPr>
                <a:lvl6pPr marL="2514600" indent="-228600" eaLnBrk="0" fontAlgn="base" hangingPunct="0">
                  <a:spcBef>
                    <a:spcPct val="20000"/>
                  </a:spcBef>
                  <a:spcAft>
                    <a:spcPct val="0"/>
                  </a:spcAft>
                  <a:buChar char="»"/>
                  <a:tabLst>
                    <a:tab pos="347663" algn="l"/>
                    <a:tab pos="576263" algn="l"/>
                    <a:tab pos="804863" algn="l"/>
                    <a:tab pos="1033463" algn="l"/>
                    <a:tab pos="1262063" algn="l"/>
                    <a:tab pos="1490663" algn="l"/>
                    <a:tab pos="2057400" algn="l"/>
                    <a:tab pos="2514600" algn="l"/>
                  </a:tabLst>
                  <a:defRPr>
                    <a:solidFill>
                      <a:srgbClr val="996633"/>
                    </a:solidFill>
                    <a:latin typeface="Times New Roman" pitchFamily="18" charset="0"/>
                  </a:defRPr>
                </a:lvl6pPr>
                <a:lvl7pPr marL="2971800" indent="-228600" eaLnBrk="0" fontAlgn="base" hangingPunct="0">
                  <a:spcBef>
                    <a:spcPct val="20000"/>
                  </a:spcBef>
                  <a:spcAft>
                    <a:spcPct val="0"/>
                  </a:spcAft>
                  <a:buChar char="»"/>
                  <a:tabLst>
                    <a:tab pos="347663" algn="l"/>
                    <a:tab pos="576263" algn="l"/>
                    <a:tab pos="804863" algn="l"/>
                    <a:tab pos="1033463" algn="l"/>
                    <a:tab pos="1262063" algn="l"/>
                    <a:tab pos="1490663" algn="l"/>
                    <a:tab pos="2057400" algn="l"/>
                    <a:tab pos="2514600" algn="l"/>
                  </a:tabLst>
                  <a:defRPr>
                    <a:solidFill>
                      <a:srgbClr val="996633"/>
                    </a:solidFill>
                    <a:latin typeface="Times New Roman" pitchFamily="18" charset="0"/>
                  </a:defRPr>
                </a:lvl7pPr>
                <a:lvl8pPr marL="3429000" indent="-228600" eaLnBrk="0" fontAlgn="base" hangingPunct="0">
                  <a:spcBef>
                    <a:spcPct val="20000"/>
                  </a:spcBef>
                  <a:spcAft>
                    <a:spcPct val="0"/>
                  </a:spcAft>
                  <a:buChar char="»"/>
                  <a:tabLst>
                    <a:tab pos="347663" algn="l"/>
                    <a:tab pos="576263" algn="l"/>
                    <a:tab pos="804863" algn="l"/>
                    <a:tab pos="1033463" algn="l"/>
                    <a:tab pos="1262063" algn="l"/>
                    <a:tab pos="1490663" algn="l"/>
                    <a:tab pos="2057400" algn="l"/>
                    <a:tab pos="2514600" algn="l"/>
                  </a:tabLst>
                  <a:defRPr>
                    <a:solidFill>
                      <a:srgbClr val="996633"/>
                    </a:solidFill>
                    <a:latin typeface="Times New Roman" pitchFamily="18" charset="0"/>
                  </a:defRPr>
                </a:lvl8pPr>
                <a:lvl9pPr marL="3886200" indent="-228600" eaLnBrk="0" fontAlgn="base" hangingPunct="0">
                  <a:spcBef>
                    <a:spcPct val="20000"/>
                  </a:spcBef>
                  <a:spcAft>
                    <a:spcPct val="0"/>
                  </a:spcAft>
                  <a:buChar char="»"/>
                  <a:tabLst>
                    <a:tab pos="347663" algn="l"/>
                    <a:tab pos="576263" algn="l"/>
                    <a:tab pos="804863" algn="l"/>
                    <a:tab pos="1033463" algn="l"/>
                    <a:tab pos="1262063" algn="l"/>
                    <a:tab pos="1490663" algn="l"/>
                    <a:tab pos="2057400" algn="l"/>
                    <a:tab pos="2514600" algn="l"/>
                  </a:tabLst>
                  <a:defRPr>
                    <a:solidFill>
                      <a:srgbClr val="996633"/>
                    </a:solidFill>
                    <a:latin typeface="Times New Roman" pitchFamily="18" charset="0"/>
                  </a:defRPr>
                </a:lvl9pPr>
              </a:lstStyle>
              <a:p>
                <a:pPr lvl="1" eaLnBrk="1" hangingPunct="1">
                  <a:lnSpc>
                    <a:spcPct val="35000"/>
                  </a:lnSpc>
                  <a:spcBef>
                    <a:spcPct val="50000"/>
                  </a:spcBef>
                  <a:buClr>
                    <a:schemeClr val="tx2"/>
                  </a:buClr>
                  <a:buSzPct val="80000"/>
                  <a:buFontTx/>
                  <a:buNone/>
                </a:pPr>
                <a:endParaRPr lang="en-US" altLang="en-US" sz="1600">
                  <a:latin typeface="Courier New" pitchFamily="49" charset="0"/>
                  <a:ea typeface="ＭＳ Ｐゴシック" pitchFamily="34" charset="-128"/>
                </a:endParaRPr>
              </a:p>
            </p:txBody>
          </p:sp>
        </p:grpSp>
        <p:grpSp>
          <p:nvGrpSpPr>
            <p:cNvPr id="7" name="Group 21"/>
            <p:cNvGrpSpPr>
              <a:grpSpLocks/>
            </p:cNvGrpSpPr>
            <p:nvPr/>
          </p:nvGrpSpPr>
          <p:grpSpPr bwMode="auto">
            <a:xfrm>
              <a:off x="128588" y="2286000"/>
              <a:ext cx="1700212" cy="246063"/>
              <a:chOff x="81" y="1440"/>
              <a:chExt cx="1071" cy="155"/>
            </a:xfrm>
          </p:grpSpPr>
          <p:sp>
            <p:nvSpPr>
              <p:cNvPr id="13" name="Line 11"/>
              <p:cNvSpPr>
                <a:spLocks noChangeShapeType="1"/>
              </p:cNvSpPr>
              <p:nvPr/>
            </p:nvSpPr>
            <p:spPr bwMode="auto">
              <a:xfrm flipV="1">
                <a:off x="692" y="1532"/>
                <a:ext cx="460" cy="7"/>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 name="AutoShape 12"/>
              <p:cNvSpPr>
                <a:spLocks noChangeArrowheads="1"/>
              </p:cNvSpPr>
              <p:nvPr/>
            </p:nvSpPr>
            <p:spPr bwMode="auto">
              <a:xfrm>
                <a:off x="81" y="1440"/>
                <a:ext cx="783" cy="155"/>
              </a:xfrm>
              <a:prstGeom prst="roundRect">
                <a:avLst>
                  <a:gd name="adj" fmla="val 16667"/>
                </a:avLst>
              </a:prstGeom>
              <a:solidFill>
                <a:srgbClr val="FFFFCC"/>
              </a:solidFill>
              <a:ln w="9525">
                <a:solidFill>
                  <a:srgbClr val="CCECFF"/>
                </a:solidFill>
                <a:miter lim="800000"/>
                <a:headEnd/>
                <a:tailEnd/>
              </a:ln>
              <a:effectLst>
                <a:outerShdw dist="89803" dir="2700000" algn="ctr" rotWithShape="0">
                  <a:schemeClr val="bg2"/>
                </a:outerShdw>
              </a:effectLst>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ja-JP" sz="1400" dirty="0" smtClean="0">
                    <a:solidFill>
                      <a:srgbClr val="000000"/>
                    </a:solidFill>
                    <a:latin typeface="Arial" charset="0"/>
                    <a:ea typeface="ＭＳ Ｐゴシック" pitchFamily="34" charset="-128"/>
                  </a:rPr>
                  <a:t>Base case</a:t>
                </a:r>
                <a:endParaRPr lang="en-US" altLang="ja-JP" sz="1400" dirty="0">
                  <a:solidFill>
                    <a:srgbClr val="000000"/>
                  </a:solidFill>
                  <a:latin typeface="Arial" charset="0"/>
                  <a:ea typeface="ＭＳ Ｐゴシック" pitchFamily="34" charset="-128"/>
                </a:endParaRPr>
              </a:p>
            </p:txBody>
          </p:sp>
        </p:grpSp>
        <p:grpSp>
          <p:nvGrpSpPr>
            <p:cNvPr id="8" name="Group 20"/>
            <p:cNvGrpSpPr>
              <a:grpSpLocks/>
            </p:cNvGrpSpPr>
            <p:nvPr/>
          </p:nvGrpSpPr>
          <p:grpSpPr bwMode="auto">
            <a:xfrm>
              <a:off x="77788" y="3657600"/>
              <a:ext cx="1884362" cy="1735138"/>
              <a:chOff x="49" y="2304"/>
              <a:chExt cx="1187" cy="1093"/>
            </a:xfrm>
          </p:grpSpPr>
          <p:sp>
            <p:nvSpPr>
              <p:cNvPr id="10" name="AutoShape 15"/>
              <p:cNvSpPr>
                <a:spLocks noChangeArrowheads="1"/>
              </p:cNvSpPr>
              <p:nvPr/>
            </p:nvSpPr>
            <p:spPr bwMode="auto">
              <a:xfrm>
                <a:off x="49" y="2702"/>
                <a:ext cx="911" cy="165"/>
              </a:xfrm>
              <a:prstGeom prst="roundRect">
                <a:avLst>
                  <a:gd name="adj" fmla="val 16667"/>
                </a:avLst>
              </a:prstGeom>
              <a:solidFill>
                <a:srgbClr val="FFFFCC"/>
              </a:solidFill>
              <a:ln w="9525">
                <a:solidFill>
                  <a:srgbClr val="CCECFF"/>
                </a:solidFill>
                <a:miter lim="800000"/>
                <a:headEnd/>
                <a:tailEnd/>
              </a:ln>
              <a:effectLst>
                <a:outerShdw dist="89803" dir="2700000" algn="ctr" rotWithShape="0">
                  <a:schemeClr val="bg2"/>
                </a:outerShdw>
              </a:effectLst>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ja-JP" sz="1400">
                    <a:solidFill>
                      <a:srgbClr val="000000"/>
                    </a:solidFill>
                    <a:latin typeface="Arial" charset="0"/>
                    <a:ea typeface="ＭＳ Ｐゴシック" pitchFamily="34" charset="-128"/>
                  </a:rPr>
                  <a:t>Recursive case</a:t>
                </a:r>
              </a:p>
            </p:txBody>
          </p:sp>
          <p:sp>
            <p:nvSpPr>
              <p:cNvPr id="11" name="Line 16"/>
              <p:cNvSpPr>
                <a:spLocks noChangeShapeType="1"/>
              </p:cNvSpPr>
              <p:nvPr/>
            </p:nvSpPr>
            <p:spPr bwMode="auto">
              <a:xfrm flipV="1">
                <a:off x="974" y="2793"/>
                <a:ext cx="251" cy="6"/>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 name="Line 17"/>
              <p:cNvSpPr>
                <a:spLocks noChangeShapeType="1"/>
              </p:cNvSpPr>
              <p:nvPr/>
            </p:nvSpPr>
            <p:spPr bwMode="auto">
              <a:xfrm>
                <a:off x="1235" y="2304"/>
                <a:ext cx="1" cy="1093"/>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9" name="Text Box 19"/>
            <p:cNvSpPr txBox="1">
              <a:spLocks noChangeArrowheads="1"/>
            </p:cNvSpPr>
            <p:nvPr/>
          </p:nvSpPr>
          <p:spPr bwMode="auto">
            <a:xfrm>
              <a:off x="1431925" y="1296988"/>
              <a:ext cx="6662738"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341313" algn="l"/>
                  <a:tab pos="684213" algn="l"/>
                  <a:tab pos="1087438" algn="l"/>
                </a:tabLst>
                <a:defRPr sz="2800">
                  <a:solidFill>
                    <a:srgbClr val="003399"/>
                  </a:solidFill>
                  <a:latin typeface="Arial" charset="0"/>
                </a:defRPr>
              </a:lvl1pPr>
              <a:lvl2pPr marL="742950" indent="-285750">
                <a:spcBef>
                  <a:spcPct val="20000"/>
                </a:spcBef>
                <a:buChar char="–"/>
                <a:tabLst>
                  <a:tab pos="341313" algn="l"/>
                  <a:tab pos="684213" algn="l"/>
                  <a:tab pos="1087438" algn="l"/>
                </a:tabLst>
                <a:defRPr sz="2400">
                  <a:solidFill>
                    <a:schemeClr val="tx1"/>
                  </a:solidFill>
                  <a:latin typeface="Arial" charset="0"/>
                </a:defRPr>
              </a:lvl2pPr>
              <a:lvl3pPr marL="1143000" indent="-228600">
                <a:spcBef>
                  <a:spcPct val="50000"/>
                </a:spcBef>
                <a:buChar char="•"/>
                <a:tabLst>
                  <a:tab pos="341313" algn="l"/>
                  <a:tab pos="684213" algn="l"/>
                  <a:tab pos="1087438" algn="l"/>
                </a:tabLst>
                <a:defRPr sz="2000">
                  <a:solidFill>
                    <a:srgbClr val="003399"/>
                  </a:solidFill>
                  <a:latin typeface="Arial" charset="0"/>
                </a:defRPr>
              </a:lvl3pPr>
              <a:lvl4pPr marL="1600200" indent="-228600">
                <a:spcBef>
                  <a:spcPct val="20000"/>
                </a:spcBef>
                <a:buChar char="–"/>
                <a:tabLst>
                  <a:tab pos="341313" algn="l"/>
                  <a:tab pos="684213" algn="l"/>
                  <a:tab pos="1087438" algn="l"/>
                </a:tabLst>
                <a:defRPr>
                  <a:solidFill>
                    <a:srgbClr val="996633"/>
                  </a:solidFill>
                  <a:latin typeface="Times New Roman" pitchFamily="18" charset="0"/>
                </a:defRPr>
              </a:lvl4pPr>
              <a:lvl5pPr marL="2057400" indent="-228600">
                <a:spcBef>
                  <a:spcPct val="20000"/>
                </a:spcBef>
                <a:buChar char="»"/>
                <a:tabLst>
                  <a:tab pos="341313" algn="l"/>
                  <a:tab pos="684213" algn="l"/>
                  <a:tab pos="1087438" algn="l"/>
                </a:tabLst>
                <a:defRPr>
                  <a:solidFill>
                    <a:srgbClr val="996633"/>
                  </a:solidFill>
                  <a:latin typeface="Times New Roman" pitchFamily="18" charset="0"/>
                </a:defRPr>
              </a:lvl5pPr>
              <a:lvl6pPr marL="2514600" indent="-228600" eaLnBrk="0" fontAlgn="base" hangingPunct="0">
                <a:spcBef>
                  <a:spcPct val="20000"/>
                </a:spcBef>
                <a:spcAft>
                  <a:spcPct val="0"/>
                </a:spcAft>
                <a:buChar char="»"/>
                <a:tabLst>
                  <a:tab pos="341313" algn="l"/>
                  <a:tab pos="684213" algn="l"/>
                  <a:tab pos="1087438" algn="l"/>
                </a:tabLst>
                <a:defRPr>
                  <a:solidFill>
                    <a:srgbClr val="996633"/>
                  </a:solidFill>
                  <a:latin typeface="Times New Roman" pitchFamily="18" charset="0"/>
                </a:defRPr>
              </a:lvl6pPr>
              <a:lvl7pPr marL="2971800" indent="-228600" eaLnBrk="0" fontAlgn="base" hangingPunct="0">
                <a:spcBef>
                  <a:spcPct val="20000"/>
                </a:spcBef>
                <a:spcAft>
                  <a:spcPct val="0"/>
                </a:spcAft>
                <a:buChar char="»"/>
                <a:tabLst>
                  <a:tab pos="341313" algn="l"/>
                  <a:tab pos="684213" algn="l"/>
                  <a:tab pos="1087438" algn="l"/>
                </a:tabLst>
                <a:defRPr>
                  <a:solidFill>
                    <a:srgbClr val="996633"/>
                  </a:solidFill>
                  <a:latin typeface="Times New Roman" pitchFamily="18" charset="0"/>
                </a:defRPr>
              </a:lvl7pPr>
              <a:lvl8pPr marL="3429000" indent="-228600" eaLnBrk="0" fontAlgn="base" hangingPunct="0">
                <a:spcBef>
                  <a:spcPct val="20000"/>
                </a:spcBef>
                <a:spcAft>
                  <a:spcPct val="0"/>
                </a:spcAft>
                <a:buChar char="»"/>
                <a:tabLst>
                  <a:tab pos="341313" algn="l"/>
                  <a:tab pos="684213" algn="l"/>
                  <a:tab pos="1087438" algn="l"/>
                </a:tabLst>
                <a:defRPr>
                  <a:solidFill>
                    <a:srgbClr val="996633"/>
                  </a:solidFill>
                  <a:latin typeface="Times New Roman" pitchFamily="18" charset="0"/>
                </a:defRPr>
              </a:lvl8pPr>
              <a:lvl9pPr marL="3886200" indent="-228600" eaLnBrk="0" fontAlgn="base" hangingPunct="0">
                <a:spcBef>
                  <a:spcPct val="20000"/>
                </a:spcBef>
                <a:spcAft>
                  <a:spcPct val="0"/>
                </a:spcAft>
                <a:buChar char="»"/>
                <a:tabLst>
                  <a:tab pos="341313" algn="l"/>
                  <a:tab pos="684213" algn="l"/>
                  <a:tab pos="1087438" algn="l"/>
                </a:tabLst>
                <a:defRPr>
                  <a:solidFill>
                    <a:srgbClr val="996633"/>
                  </a:solidFill>
                  <a:latin typeface="Times New Roman" pitchFamily="18" charset="0"/>
                </a:defRPr>
              </a:lvl9pPr>
            </a:lstStyle>
            <a:p>
              <a:pPr eaLnBrk="1" hangingPunct="1">
                <a:spcBef>
                  <a:spcPct val="0"/>
                </a:spcBef>
                <a:buFontTx/>
                <a:buNone/>
              </a:pPr>
              <a:r>
                <a:rPr lang="en-US" altLang="en-US" sz="1600" b="1" dirty="0">
                  <a:solidFill>
                    <a:schemeClr val="tx1"/>
                  </a:solidFill>
                  <a:latin typeface="Courier New" pitchFamily="49" charset="0"/>
                </a:rPr>
                <a:t>public void anagram( String prefix, String suffix ) {</a:t>
              </a:r>
            </a:p>
            <a:p>
              <a:pPr eaLnBrk="1" hangingPunct="1">
                <a:spcBef>
                  <a:spcPct val="0"/>
                </a:spcBef>
                <a:buFontTx/>
                <a:buNone/>
              </a:pPr>
              <a:r>
                <a:rPr lang="en-US" altLang="en-US" sz="1600" b="1" dirty="0">
                  <a:solidFill>
                    <a:schemeClr val="tx1"/>
                  </a:solidFill>
                  <a:latin typeface="Courier New" pitchFamily="49" charset="0"/>
                </a:rPr>
                <a:t>	String </a:t>
              </a:r>
              <a:r>
                <a:rPr lang="en-US" altLang="en-US" sz="1600" b="1" dirty="0" err="1">
                  <a:solidFill>
                    <a:schemeClr val="tx1"/>
                  </a:solidFill>
                  <a:latin typeface="Courier New" pitchFamily="49" charset="0"/>
                </a:rPr>
                <a:t>newPrefix</a:t>
              </a:r>
              <a:r>
                <a:rPr lang="en-US" altLang="en-US" sz="1600" b="1" dirty="0">
                  <a:solidFill>
                    <a:schemeClr val="tx1"/>
                  </a:solidFill>
                  <a:latin typeface="Courier New" pitchFamily="49" charset="0"/>
                </a:rPr>
                <a:t>, </a:t>
              </a:r>
              <a:r>
                <a:rPr lang="en-US" altLang="en-US" sz="1600" b="1" dirty="0" err="1">
                  <a:solidFill>
                    <a:schemeClr val="tx1"/>
                  </a:solidFill>
                  <a:latin typeface="Courier New" pitchFamily="49" charset="0"/>
                </a:rPr>
                <a:t>newSuffix</a:t>
              </a:r>
              <a:r>
                <a:rPr lang="en-US" altLang="en-US" sz="1600" b="1" dirty="0">
                  <a:solidFill>
                    <a:schemeClr val="tx1"/>
                  </a:solidFill>
                  <a:latin typeface="Courier New" pitchFamily="49" charset="0"/>
                </a:rPr>
                <a:t>;</a:t>
              </a:r>
            </a:p>
            <a:p>
              <a:pPr eaLnBrk="1" hangingPunct="1">
                <a:spcBef>
                  <a:spcPct val="0"/>
                </a:spcBef>
                <a:buFontTx/>
                <a:buNone/>
              </a:pPr>
              <a:r>
                <a:rPr lang="en-US" altLang="en-US" sz="1600" b="1" dirty="0">
                  <a:solidFill>
                    <a:schemeClr val="tx1"/>
                  </a:solidFill>
                  <a:latin typeface="Courier New" pitchFamily="49" charset="0"/>
                </a:rPr>
                <a:t>	</a:t>
              </a:r>
              <a:r>
                <a:rPr lang="en-US" altLang="en-US" sz="1600" b="1" dirty="0" err="1">
                  <a:solidFill>
                    <a:schemeClr val="tx1"/>
                  </a:solidFill>
                  <a:latin typeface="Courier New" pitchFamily="49" charset="0"/>
                </a:rPr>
                <a:t>int</a:t>
              </a:r>
              <a:r>
                <a:rPr lang="en-US" altLang="en-US" sz="1600" b="1" dirty="0">
                  <a:solidFill>
                    <a:schemeClr val="tx1"/>
                  </a:solidFill>
                  <a:latin typeface="Courier New" pitchFamily="49" charset="0"/>
                </a:rPr>
                <a:t> </a:t>
              </a:r>
              <a:r>
                <a:rPr lang="en-US" altLang="en-US" sz="1600" b="1" dirty="0" err="1">
                  <a:solidFill>
                    <a:schemeClr val="tx1"/>
                  </a:solidFill>
                  <a:latin typeface="Courier New" pitchFamily="49" charset="0"/>
                </a:rPr>
                <a:t>numOfChars</a:t>
              </a:r>
              <a:r>
                <a:rPr lang="en-US" altLang="en-US" sz="1600" b="1" dirty="0">
                  <a:solidFill>
                    <a:schemeClr val="tx1"/>
                  </a:solidFill>
                  <a:latin typeface="Courier New" pitchFamily="49" charset="0"/>
                </a:rPr>
                <a:t> = </a:t>
              </a:r>
              <a:r>
                <a:rPr lang="en-US" altLang="en-US" sz="1600" b="1" dirty="0" err="1">
                  <a:solidFill>
                    <a:schemeClr val="tx1"/>
                  </a:solidFill>
                  <a:latin typeface="Courier New" pitchFamily="49" charset="0"/>
                </a:rPr>
                <a:t>suffix.length</a:t>
              </a:r>
              <a:r>
                <a:rPr lang="en-US" altLang="en-US" sz="1600" b="1" dirty="0">
                  <a:solidFill>
                    <a:schemeClr val="tx1"/>
                  </a:solidFill>
                  <a:latin typeface="Courier New" pitchFamily="49" charset="0"/>
                </a:rPr>
                <a:t>();</a:t>
              </a:r>
            </a:p>
            <a:p>
              <a:pPr eaLnBrk="1" hangingPunct="1">
                <a:spcBef>
                  <a:spcPct val="0"/>
                </a:spcBef>
                <a:buFontTx/>
                <a:buNone/>
              </a:pPr>
              <a:endParaRPr lang="en-US" altLang="en-US" sz="1600" b="1" dirty="0">
                <a:solidFill>
                  <a:schemeClr val="tx1"/>
                </a:solidFill>
                <a:latin typeface="Courier New" pitchFamily="49" charset="0"/>
              </a:endParaRPr>
            </a:p>
            <a:p>
              <a:pPr eaLnBrk="1" hangingPunct="1">
                <a:spcBef>
                  <a:spcPct val="0"/>
                </a:spcBef>
                <a:buFontTx/>
                <a:buNone/>
              </a:pPr>
              <a:r>
                <a:rPr lang="en-US" altLang="en-US" sz="1600" b="1" dirty="0">
                  <a:solidFill>
                    <a:schemeClr val="tx1"/>
                  </a:solidFill>
                  <a:latin typeface="Courier New" pitchFamily="49" charset="0"/>
                </a:rPr>
                <a:t>	if (</a:t>
              </a:r>
              <a:r>
                <a:rPr lang="en-US" altLang="en-US" sz="1600" b="1" dirty="0" err="1">
                  <a:solidFill>
                    <a:schemeClr val="tx1"/>
                  </a:solidFill>
                  <a:latin typeface="Courier New" pitchFamily="49" charset="0"/>
                </a:rPr>
                <a:t>numOfChars</a:t>
              </a:r>
              <a:r>
                <a:rPr lang="en-US" altLang="en-US" sz="1600" b="1" dirty="0">
                  <a:solidFill>
                    <a:schemeClr val="tx1"/>
                  </a:solidFill>
                  <a:latin typeface="Courier New" pitchFamily="49" charset="0"/>
                </a:rPr>
                <a:t> == 1) {</a:t>
              </a:r>
            </a:p>
            <a:p>
              <a:pPr eaLnBrk="1" hangingPunct="1">
                <a:spcBef>
                  <a:spcPct val="0"/>
                </a:spcBef>
                <a:buFontTx/>
                <a:buNone/>
              </a:pPr>
              <a:r>
                <a:rPr lang="en-US" altLang="en-US" sz="1600" dirty="0">
                  <a:solidFill>
                    <a:srgbClr val="00FF00"/>
                  </a:solidFill>
                  <a:latin typeface="Courier New" pitchFamily="49" charset="0"/>
                </a:rPr>
                <a:t>	</a:t>
              </a:r>
              <a:r>
                <a:rPr lang="en-US" altLang="en-US" sz="1600" dirty="0">
                  <a:solidFill>
                    <a:srgbClr val="FF0000"/>
                  </a:solidFill>
                  <a:latin typeface="Courier New" pitchFamily="49" charset="0"/>
                </a:rPr>
                <a:t>	//End case: print out one anagram</a:t>
              </a:r>
            </a:p>
            <a:p>
              <a:pPr eaLnBrk="1" hangingPunct="1">
                <a:spcBef>
                  <a:spcPct val="0"/>
                </a:spcBef>
                <a:buFontTx/>
                <a:buNone/>
              </a:pPr>
              <a:r>
                <a:rPr lang="en-US" altLang="en-US" sz="1600" dirty="0">
                  <a:solidFill>
                    <a:srgbClr val="000000"/>
                  </a:solidFill>
                  <a:latin typeface="Courier New" pitchFamily="49" charset="0"/>
                </a:rPr>
                <a:t>		</a:t>
              </a:r>
              <a:r>
                <a:rPr lang="en-US" altLang="en-US" sz="1600" b="1" dirty="0" err="1">
                  <a:solidFill>
                    <a:schemeClr val="tx1"/>
                  </a:solidFill>
                  <a:latin typeface="Courier New" pitchFamily="49" charset="0"/>
                </a:rPr>
                <a:t>System.out.println</a:t>
              </a:r>
              <a:r>
                <a:rPr lang="en-US" altLang="en-US" sz="1600" b="1" dirty="0">
                  <a:solidFill>
                    <a:schemeClr val="tx1"/>
                  </a:solidFill>
                  <a:latin typeface="Courier New" pitchFamily="49" charset="0"/>
                </a:rPr>
                <a:t>( prefix + suffix );</a:t>
              </a:r>
            </a:p>
            <a:p>
              <a:pPr eaLnBrk="1" hangingPunct="1">
                <a:spcBef>
                  <a:spcPct val="0"/>
                </a:spcBef>
                <a:buFontTx/>
                <a:buNone/>
              </a:pPr>
              <a:endParaRPr lang="en-US" altLang="en-US" sz="1600" dirty="0">
                <a:solidFill>
                  <a:srgbClr val="000000"/>
                </a:solidFill>
                <a:latin typeface="Courier New" pitchFamily="49" charset="0"/>
              </a:endParaRPr>
            </a:p>
            <a:p>
              <a:pPr eaLnBrk="1" hangingPunct="1">
                <a:spcBef>
                  <a:spcPct val="0"/>
                </a:spcBef>
                <a:buFontTx/>
                <a:buNone/>
              </a:pPr>
              <a:r>
                <a:rPr lang="en-US" altLang="en-US" sz="1600" dirty="0">
                  <a:solidFill>
                    <a:srgbClr val="FF331A"/>
                  </a:solidFill>
                  <a:latin typeface="Courier New" pitchFamily="49" charset="0"/>
                </a:rPr>
                <a:t>	</a:t>
              </a:r>
              <a:r>
                <a:rPr lang="en-US" altLang="en-US" sz="1600" b="1" dirty="0">
                  <a:solidFill>
                    <a:schemeClr val="tx1"/>
                  </a:solidFill>
                  <a:latin typeface="Courier New" pitchFamily="49" charset="0"/>
                </a:rPr>
                <a:t>} else {</a:t>
              </a:r>
            </a:p>
            <a:p>
              <a:pPr eaLnBrk="1" hangingPunct="1">
                <a:spcBef>
                  <a:spcPct val="0"/>
                </a:spcBef>
                <a:buFontTx/>
                <a:buNone/>
              </a:pPr>
              <a:r>
                <a:rPr lang="en-US" altLang="en-US" sz="1600" dirty="0">
                  <a:solidFill>
                    <a:srgbClr val="5A5A5A"/>
                  </a:solidFill>
                  <a:latin typeface="Courier New" pitchFamily="49" charset="0"/>
                </a:rPr>
                <a:t>		</a:t>
              </a:r>
              <a:r>
                <a:rPr lang="en-US" altLang="en-US" sz="1600" b="1" dirty="0">
                  <a:solidFill>
                    <a:schemeClr val="tx1"/>
                  </a:solidFill>
                  <a:latin typeface="Courier New" pitchFamily="49" charset="0"/>
                </a:rPr>
                <a:t>for (</a:t>
              </a:r>
              <a:r>
                <a:rPr lang="en-US" altLang="en-US" sz="1600" b="1" dirty="0" err="1">
                  <a:solidFill>
                    <a:schemeClr val="tx1"/>
                  </a:solidFill>
                  <a:latin typeface="Courier New" pitchFamily="49" charset="0"/>
                </a:rPr>
                <a:t>int</a:t>
              </a:r>
              <a:r>
                <a:rPr lang="en-US" altLang="en-US" sz="1600" b="1" dirty="0">
                  <a:solidFill>
                    <a:schemeClr val="tx1"/>
                  </a:solidFill>
                  <a:latin typeface="Courier New" pitchFamily="49" charset="0"/>
                </a:rPr>
                <a:t> </a:t>
              </a:r>
              <a:r>
                <a:rPr lang="en-US" altLang="en-US" sz="1600" b="1" dirty="0" err="1">
                  <a:solidFill>
                    <a:schemeClr val="tx1"/>
                  </a:solidFill>
                  <a:latin typeface="Courier New" pitchFamily="49" charset="0"/>
                </a:rPr>
                <a:t>i</a:t>
              </a:r>
              <a:r>
                <a:rPr lang="en-US" altLang="en-US" sz="1600" b="1" dirty="0">
                  <a:solidFill>
                    <a:schemeClr val="tx1"/>
                  </a:solidFill>
                  <a:latin typeface="Courier New" pitchFamily="49" charset="0"/>
                </a:rPr>
                <a:t> = 1; </a:t>
              </a:r>
              <a:r>
                <a:rPr lang="en-US" altLang="en-US" sz="1600" b="1" dirty="0" err="1">
                  <a:solidFill>
                    <a:schemeClr val="tx1"/>
                  </a:solidFill>
                  <a:latin typeface="Courier New" pitchFamily="49" charset="0"/>
                </a:rPr>
                <a:t>i</a:t>
              </a:r>
              <a:r>
                <a:rPr lang="en-US" altLang="en-US" sz="1600" b="1" dirty="0">
                  <a:solidFill>
                    <a:schemeClr val="tx1"/>
                  </a:solidFill>
                  <a:latin typeface="Courier New" pitchFamily="49" charset="0"/>
                </a:rPr>
                <a:t> &lt;= </a:t>
              </a:r>
              <a:r>
                <a:rPr lang="en-US" altLang="en-US" sz="1600" b="1" dirty="0" err="1">
                  <a:solidFill>
                    <a:schemeClr val="tx1"/>
                  </a:solidFill>
                  <a:latin typeface="Courier New" pitchFamily="49" charset="0"/>
                </a:rPr>
                <a:t>numOfChars</a:t>
              </a:r>
              <a:r>
                <a:rPr lang="en-US" altLang="en-US" sz="1600" b="1" dirty="0">
                  <a:solidFill>
                    <a:schemeClr val="tx1"/>
                  </a:solidFill>
                  <a:latin typeface="Courier New" pitchFamily="49" charset="0"/>
                </a:rPr>
                <a:t>; </a:t>
              </a:r>
              <a:r>
                <a:rPr lang="en-US" altLang="en-US" sz="1600" b="1" dirty="0" err="1">
                  <a:solidFill>
                    <a:schemeClr val="tx1"/>
                  </a:solidFill>
                  <a:latin typeface="Courier New" pitchFamily="49" charset="0"/>
                </a:rPr>
                <a:t>i</a:t>
              </a:r>
              <a:r>
                <a:rPr lang="en-US" altLang="en-US" sz="1600" b="1" dirty="0">
                  <a:solidFill>
                    <a:schemeClr val="tx1"/>
                  </a:solidFill>
                  <a:latin typeface="Courier New" pitchFamily="49" charset="0"/>
                </a:rPr>
                <a:t>++ ) {</a:t>
              </a:r>
            </a:p>
            <a:p>
              <a:pPr eaLnBrk="1" hangingPunct="1">
                <a:spcBef>
                  <a:spcPct val="0"/>
                </a:spcBef>
                <a:buFontTx/>
                <a:buNone/>
              </a:pPr>
              <a:r>
                <a:rPr lang="en-US" altLang="en-US" sz="1600" b="1" dirty="0">
                  <a:solidFill>
                    <a:schemeClr val="tx1"/>
                  </a:solidFill>
                  <a:latin typeface="Courier New" pitchFamily="49" charset="0"/>
                </a:rPr>
                <a:t>			</a:t>
              </a:r>
              <a:r>
                <a:rPr lang="en-US" altLang="en-US" sz="1600" b="1" dirty="0" err="1">
                  <a:solidFill>
                    <a:schemeClr val="tx1"/>
                  </a:solidFill>
                  <a:latin typeface="Courier New" pitchFamily="49" charset="0"/>
                </a:rPr>
                <a:t>newSuffix</a:t>
              </a:r>
              <a:r>
                <a:rPr lang="en-US" altLang="en-US" sz="1600" b="1" dirty="0">
                  <a:solidFill>
                    <a:schemeClr val="tx1"/>
                  </a:solidFill>
                  <a:latin typeface="Courier New" pitchFamily="49" charset="0"/>
                </a:rPr>
                <a:t> = </a:t>
              </a:r>
              <a:r>
                <a:rPr lang="en-US" altLang="en-US" sz="1600" b="1" dirty="0" err="1">
                  <a:solidFill>
                    <a:schemeClr val="tx1"/>
                  </a:solidFill>
                  <a:latin typeface="Courier New" pitchFamily="49" charset="0"/>
                </a:rPr>
                <a:t>suffix.substring</a:t>
              </a:r>
              <a:r>
                <a:rPr lang="en-US" altLang="en-US" sz="1600" b="1" dirty="0">
                  <a:solidFill>
                    <a:schemeClr val="tx1"/>
                  </a:solidFill>
                  <a:latin typeface="Courier New" pitchFamily="49" charset="0"/>
                </a:rPr>
                <a:t>(1, </a:t>
              </a:r>
              <a:r>
                <a:rPr lang="en-US" altLang="en-US" sz="1600" b="1" dirty="0" err="1">
                  <a:solidFill>
                    <a:schemeClr val="tx1"/>
                  </a:solidFill>
                  <a:latin typeface="Courier New" pitchFamily="49" charset="0"/>
                </a:rPr>
                <a:t>numOfChars</a:t>
              </a:r>
              <a:r>
                <a:rPr lang="en-US" altLang="en-US" sz="1600" b="1" dirty="0">
                  <a:solidFill>
                    <a:schemeClr val="tx1"/>
                  </a:solidFill>
                  <a:latin typeface="Courier New" pitchFamily="49" charset="0"/>
                </a:rPr>
                <a:t>);</a:t>
              </a:r>
            </a:p>
            <a:p>
              <a:pPr eaLnBrk="1" hangingPunct="1">
                <a:spcBef>
                  <a:spcPct val="0"/>
                </a:spcBef>
                <a:buFontTx/>
                <a:buNone/>
              </a:pPr>
              <a:r>
                <a:rPr lang="en-US" altLang="en-US" sz="1600" b="1" dirty="0">
                  <a:solidFill>
                    <a:schemeClr val="tx1"/>
                  </a:solidFill>
                  <a:latin typeface="Courier New" pitchFamily="49" charset="0"/>
                </a:rPr>
                <a:t>			</a:t>
              </a:r>
              <a:r>
                <a:rPr lang="en-US" altLang="en-US" sz="1600" b="1" dirty="0" err="1">
                  <a:solidFill>
                    <a:schemeClr val="tx1"/>
                  </a:solidFill>
                  <a:latin typeface="Courier New" pitchFamily="49" charset="0"/>
                </a:rPr>
                <a:t>newPrefix</a:t>
              </a:r>
              <a:r>
                <a:rPr lang="en-US" altLang="en-US" sz="1600" b="1" dirty="0">
                  <a:solidFill>
                    <a:schemeClr val="tx1"/>
                  </a:solidFill>
                  <a:latin typeface="Courier New" pitchFamily="49" charset="0"/>
                </a:rPr>
                <a:t> = prefix + </a:t>
              </a:r>
              <a:r>
                <a:rPr lang="en-US" altLang="en-US" sz="1600" b="1" dirty="0" err="1">
                  <a:solidFill>
                    <a:schemeClr val="tx1"/>
                  </a:solidFill>
                  <a:latin typeface="Courier New" pitchFamily="49" charset="0"/>
                </a:rPr>
                <a:t>suffix.charAt</a:t>
              </a:r>
              <a:r>
                <a:rPr lang="en-US" altLang="en-US" sz="1600" b="1" dirty="0">
                  <a:solidFill>
                    <a:schemeClr val="tx1"/>
                  </a:solidFill>
                  <a:latin typeface="Courier New" pitchFamily="49" charset="0"/>
                </a:rPr>
                <a:t>(0);</a:t>
              </a:r>
            </a:p>
            <a:p>
              <a:pPr eaLnBrk="1" hangingPunct="1">
                <a:spcBef>
                  <a:spcPct val="0"/>
                </a:spcBef>
                <a:buFontTx/>
                <a:buNone/>
              </a:pPr>
              <a:r>
                <a:rPr lang="en-US" altLang="en-US" sz="1600" b="1" dirty="0">
                  <a:solidFill>
                    <a:schemeClr val="tx1"/>
                  </a:solidFill>
                  <a:latin typeface="Courier New" pitchFamily="49" charset="0"/>
                </a:rPr>
                <a:t>			anagram( </a:t>
              </a:r>
              <a:r>
                <a:rPr lang="en-US" altLang="en-US" sz="1600" b="1" dirty="0" err="1">
                  <a:solidFill>
                    <a:schemeClr val="tx1"/>
                  </a:solidFill>
                  <a:latin typeface="Courier New" pitchFamily="49" charset="0"/>
                </a:rPr>
                <a:t>newPrefix</a:t>
              </a:r>
              <a:r>
                <a:rPr lang="en-US" altLang="en-US" sz="1600" b="1" dirty="0">
                  <a:solidFill>
                    <a:schemeClr val="tx1"/>
                  </a:solidFill>
                  <a:latin typeface="Courier New" pitchFamily="49" charset="0"/>
                </a:rPr>
                <a:t>, </a:t>
              </a:r>
              <a:r>
                <a:rPr lang="en-US" altLang="en-US" sz="1600" b="1" dirty="0" err="1">
                  <a:solidFill>
                    <a:schemeClr val="tx1"/>
                  </a:solidFill>
                  <a:latin typeface="Courier New" pitchFamily="49" charset="0"/>
                </a:rPr>
                <a:t>newSuffix</a:t>
              </a:r>
              <a:r>
                <a:rPr lang="en-US" altLang="en-US" sz="1600" b="1" dirty="0">
                  <a:solidFill>
                    <a:schemeClr val="tx1"/>
                  </a:solidFill>
                  <a:latin typeface="Courier New" pitchFamily="49" charset="0"/>
                </a:rPr>
                <a:t> );</a:t>
              </a:r>
            </a:p>
            <a:p>
              <a:pPr eaLnBrk="1" hangingPunct="1">
                <a:spcBef>
                  <a:spcPct val="0"/>
                </a:spcBef>
                <a:buFontTx/>
                <a:buNone/>
              </a:pPr>
              <a:r>
                <a:rPr lang="en-US" altLang="en-US" sz="1600" dirty="0">
                  <a:solidFill>
                    <a:srgbClr val="00FF00"/>
                  </a:solidFill>
                  <a:latin typeface="Courier New" pitchFamily="49" charset="0"/>
                </a:rPr>
                <a:t>			</a:t>
              </a:r>
              <a:r>
                <a:rPr lang="en-US" altLang="en-US" sz="1600" dirty="0">
                  <a:solidFill>
                    <a:srgbClr val="FF0000"/>
                  </a:solidFill>
                  <a:latin typeface="Courier New" pitchFamily="49" charset="0"/>
                </a:rPr>
                <a:t>//recursive call</a:t>
              </a:r>
            </a:p>
            <a:p>
              <a:pPr eaLnBrk="1" hangingPunct="1">
                <a:spcBef>
                  <a:spcPct val="0"/>
                </a:spcBef>
                <a:buFontTx/>
                <a:buNone/>
              </a:pPr>
              <a:r>
                <a:rPr lang="en-US" altLang="en-US" sz="1600" dirty="0">
                  <a:solidFill>
                    <a:srgbClr val="FF0000"/>
                  </a:solidFill>
                  <a:latin typeface="Courier New" pitchFamily="49" charset="0"/>
                </a:rPr>
                <a:t>			//rotate left to create a rearranged suffix</a:t>
              </a:r>
            </a:p>
            <a:p>
              <a:pPr eaLnBrk="1" hangingPunct="1">
                <a:spcBef>
                  <a:spcPct val="0"/>
                </a:spcBef>
                <a:buFontTx/>
                <a:buNone/>
              </a:pPr>
              <a:r>
                <a:rPr lang="en-US" altLang="en-US" sz="1600" dirty="0">
                  <a:solidFill>
                    <a:srgbClr val="000000"/>
                  </a:solidFill>
                  <a:latin typeface="Courier New" pitchFamily="49" charset="0"/>
                </a:rPr>
                <a:t>			</a:t>
              </a:r>
              <a:r>
                <a:rPr lang="en-US" altLang="en-US" sz="1600" b="1" dirty="0">
                  <a:solidFill>
                    <a:schemeClr val="tx1"/>
                  </a:solidFill>
                  <a:latin typeface="Courier New" pitchFamily="49" charset="0"/>
                </a:rPr>
                <a:t>suffix = </a:t>
              </a:r>
              <a:r>
                <a:rPr lang="en-US" altLang="en-US" sz="1600" b="1" dirty="0" err="1">
                  <a:solidFill>
                    <a:schemeClr val="tx1"/>
                  </a:solidFill>
                  <a:latin typeface="Courier New" pitchFamily="49" charset="0"/>
                </a:rPr>
                <a:t>newSuffix</a:t>
              </a:r>
              <a:r>
                <a:rPr lang="en-US" altLang="en-US" sz="1600" b="1" dirty="0">
                  <a:solidFill>
                    <a:schemeClr val="tx1"/>
                  </a:solidFill>
                  <a:latin typeface="Courier New" pitchFamily="49" charset="0"/>
                </a:rPr>
                <a:t> + </a:t>
              </a:r>
              <a:r>
                <a:rPr lang="en-US" altLang="en-US" sz="1600" b="1" dirty="0" err="1">
                  <a:solidFill>
                    <a:schemeClr val="tx1"/>
                  </a:solidFill>
                  <a:latin typeface="Courier New" pitchFamily="49" charset="0"/>
                </a:rPr>
                <a:t>suffix.charAt</a:t>
              </a:r>
              <a:r>
                <a:rPr lang="en-US" altLang="en-US" sz="1600" b="1" dirty="0">
                  <a:solidFill>
                    <a:schemeClr val="tx1"/>
                  </a:solidFill>
                  <a:latin typeface="Courier New" pitchFamily="49" charset="0"/>
                </a:rPr>
                <a:t>(0);</a:t>
              </a:r>
            </a:p>
            <a:p>
              <a:pPr eaLnBrk="1" hangingPunct="1">
                <a:spcBef>
                  <a:spcPct val="0"/>
                </a:spcBef>
                <a:buFontTx/>
                <a:buNone/>
              </a:pPr>
              <a:r>
                <a:rPr lang="en-US" altLang="en-US" sz="1600" b="1" dirty="0">
                  <a:solidFill>
                    <a:schemeClr val="tx1"/>
                  </a:solidFill>
                  <a:latin typeface="Courier New" pitchFamily="49" charset="0"/>
                </a:rPr>
                <a:t>		}</a:t>
              </a:r>
            </a:p>
            <a:p>
              <a:pPr eaLnBrk="1" hangingPunct="1">
                <a:spcBef>
                  <a:spcPct val="0"/>
                </a:spcBef>
                <a:buFontTx/>
                <a:buNone/>
              </a:pPr>
              <a:r>
                <a:rPr lang="en-US" altLang="en-US" sz="1600" b="1" dirty="0">
                  <a:solidFill>
                    <a:schemeClr val="tx1"/>
                  </a:solidFill>
                  <a:latin typeface="Courier New" pitchFamily="49" charset="0"/>
                </a:rPr>
                <a:t>	}</a:t>
              </a:r>
            </a:p>
            <a:p>
              <a:pPr eaLnBrk="1" hangingPunct="1">
                <a:spcBef>
                  <a:spcPct val="0"/>
                </a:spcBef>
                <a:buFontTx/>
                <a:buNone/>
              </a:pPr>
              <a:r>
                <a:rPr lang="en-US" altLang="en-US" sz="1600" b="1" dirty="0">
                  <a:solidFill>
                    <a:schemeClr val="tx1"/>
                  </a:solidFill>
                  <a:latin typeface="Courier New" pitchFamily="49" charset="0"/>
                </a:rPr>
                <a:t>}</a:t>
              </a:r>
            </a:p>
          </p:txBody>
        </p:sp>
      </p:grpSp>
    </p:spTree>
    <p:extLst>
      <p:ext uri="{BB962C8B-B14F-4D97-AF65-F5344CB8AC3E}">
        <p14:creationId xmlns:p14="http://schemas.microsoft.com/office/powerpoint/2010/main" val="4442394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848600" cy="731838"/>
          </a:xfrm>
        </p:spPr>
        <p:txBody>
          <a:bodyPr>
            <a:normAutofit/>
          </a:bodyPr>
          <a:lstStyle/>
          <a:p>
            <a:pPr algn="l"/>
            <a:r>
              <a:rPr lang="en-US" sz="3200" dirty="0" smtClean="0"/>
              <a:t>1. while A[right] &gt; </a:t>
            </a:r>
            <a:r>
              <a:rPr lang="en-US" sz="3200" dirty="0" err="1" smtClean="0"/>
              <a:t>pivotval</a:t>
            </a:r>
            <a:r>
              <a:rPr lang="en-US" sz="3200" dirty="0" smtClean="0"/>
              <a:t>   right--;</a:t>
            </a:r>
            <a:endParaRPr lang="en-US" sz="3200" dirty="0"/>
          </a:p>
        </p:txBody>
      </p:sp>
      <p:grpSp>
        <p:nvGrpSpPr>
          <p:cNvPr id="39" name="Group 38"/>
          <p:cNvGrpSpPr/>
          <p:nvPr/>
        </p:nvGrpSpPr>
        <p:grpSpPr>
          <a:xfrm>
            <a:off x="224820" y="3945916"/>
            <a:ext cx="8690580" cy="702284"/>
            <a:chOff x="1447800" y="2362200"/>
            <a:chExt cx="9601200" cy="1028746"/>
          </a:xfrm>
        </p:grpSpPr>
        <p:grpSp>
          <p:nvGrpSpPr>
            <p:cNvPr id="16" name="Group 15"/>
            <p:cNvGrpSpPr/>
            <p:nvPr/>
          </p:nvGrpSpPr>
          <p:grpSpPr>
            <a:xfrm>
              <a:off x="1447800" y="2362200"/>
              <a:ext cx="3200400" cy="1028746"/>
              <a:chOff x="1447800" y="2362200"/>
              <a:chExt cx="3200400" cy="1028746"/>
            </a:xfrm>
          </p:grpSpPr>
          <p:grpSp>
            <p:nvGrpSpPr>
              <p:cNvPr id="12" name="Group 11"/>
              <p:cNvGrpSpPr/>
              <p:nvPr/>
            </p:nvGrpSpPr>
            <p:grpSpPr>
              <a:xfrm>
                <a:off x="1447800" y="2362200"/>
                <a:ext cx="2133600" cy="1028746"/>
                <a:chOff x="1447800" y="2362200"/>
                <a:chExt cx="2133600" cy="1028746"/>
              </a:xfrm>
            </p:grpSpPr>
            <p:grpSp>
              <p:nvGrpSpPr>
                <p:cNvPr id="8" name="Group 7"/>
                <p:cNvGrpSpPr/>
                <p:nvPr/>
              </p:nvGrpSpPr>
              <p:grpSpPr>
                <a:xfrm>
                  <a:off x="1447800" y="2362200"/>
                  <a:ext cx="1066800" cy="990600"/>
                  <a:chOff x="1447800" y="2362200"/>
                  <a:chExt cx="1066800" cy="990600"/>
                </a:xfrm>
              </p:grpSpPr>
              <p:sp>
                <p:nvSpPr>
                  <p:cNvPr id="4" name="Rectangle 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TextBox 6"/>
                  <p:cNvSpPr txBox="1"/>
                  <p:nvPr/>
                </p:nvSpPr>
                <p:spPr>
                  <a:xfrm>
                    <a:off x="1638300" y="2534334"/>
                    <a:ext cx="685800" cy="707761"/>
                  </a:xfrm>
                  <a:prstGeom prst="rect">
                    <a:avLst/>
                  </a:prstGeom>
                  <a:noFill/>
                </p:spPr>
                <p:txBody>
                  <a:bodyPr wrap="square" rtlCol="0">
                    <a:spAutoFit/>
                  </a:bodyPr>
                  <a:lstStyle/>
                  <a:p>
                    <a:r>
                      <a:rPr lang="en-US" sz="3200" dirty="0" smtClean="0"/>
                      <a:t>52</a:t>
                    </a:r>
                    <a:endParaRPr lang="en-US" sz="1600" dirty="0"/>
                  </a:p>
                </p:txBody>
              </p:sp>
            </p:grpSp>
            <p:grpSp>
              <p:nvGrpSpPr>
                <p:cNvPr id="9" name="Group 8"/>
                <p:cNvGrpSpPr/>
                <p:nvPr/>
              </p:nvGrpSpPr>
              <p:grpSpPr>
                <a:xfrm>
                  <a:off x="2514600" y="2362200"/>
                  <a:ext cx="1066800" cy="1028746"/>
                  <a:chOff x="1447800" y="2362200"/>
                  <a:chExt cx="1066800" cy="1028746"/>
                </a:xfrm>
              </p:grpSpPr>
              <p:sp>
                <p:nvSpPr>
                  <p:cNvPr id="10" name="Rectangle 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p:cNvSpPr txBox="1"/>
                  <p:nvPr/>
                </p:nvSpPr>
                <p:spPr>
                  <a:xfrm>
                    <a:off x="1638300" y="2534334"/>
                    <a:ext cx="685800" cy="856612"/>
                  </a:xfrm>
                  <a:prstGeom prst="rect">
                    <a:avLst/>
                  </a:prstGeom>
                  <a:noFill/>
                </p:spPr>
                <p:txBody>
                  <a:bodyPr wrap="square" rtlCol="0">
                    <a:spAutoFit/>
                  </a:bodyPr>
                  <a:lstStyle/>
                  <a:p>
                    <a:r>
                      <a:rPr lang="en-US" sz="3200" dirty="0" smtClean="0"/>
                      <a:t>44</a:t>
                    </a:r>
                    <a:endParaRPr lang="en-US" sz="1600" dirty="0"/>
                  </a:p>
                </p:txBody>
              </p:sp>
            </p:grpSp>
          </p:grpSp>
          <p:grpSp>
            <p:nvGrpSpPr>
              <p:cNvPr id="13" name="Group 12"/>
              <p:cNvGrpSpPr/>
              <p:nvPr/>
            </p:nvGrpSpPr>
            <p:grpSpPr>
              <a:xfrm>
                <a:off x="3581400" y="2362200"/>
                <a:ext cx="1066800" cy="1028746"/>
                <a:chOff x="1447800" y="2362200"/>
                <a:chExt cx="1066800" cy="1028746"/>
              </a:xfrm>
            </p:grpSpPr>
            <p:sp>
              <p:nvSpPr>
                <p:cNvPr id="14" name="Rectangle 1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TextBox 14"/>
                <p:cNvSpPr txBox="1"/>
                <p:nvPr/>
              </p:nvSpPr>
              <p:spPr>
                <a:xfrm>
                  <a:off x="1638300" y="2534334"/>
                  <a:ext cx="685800" cy="856612"/>
                </a:xfrm>
                <a:prstGeom prst="rect">
                  <a:avLst/>
                </a:prstGeom>
                <a:noFill/>
              </p:spPr>
              <p:txBody>
                <a:bodyPr wrap="square" rtlCol="0">
                  <a:spAutoFit/>
                </a:bodyPr>
                <a:lstStyle/>
                <a:p>
                  <a:r>
                    <a:rPr lang="en-US" sz="3200" dirty="0" smtClean="0"/>
                    <a:t>28</a:t>
                  </a:r>
                  <a:endParaRPr lang="en-US" sz="1600" dirty="0"/>
                </a:p>
              </p:txBody>
            </p:sp>
          </p:grpSp>
        </p:grpSp>
        <p:grpSp>
          <p:nvGrpSpPr>
            <p:cNvPr id="17" name="Group 16"/>
            <p:cNvGrpSpPr/>
            <p:nvPr/>
          </p:nvGrpSpPr>
          <p:grpSpPr>
            <a:xfrm>
              <a:off x="4648200" y="2362200"/>
              <a:ext cx="3200400" cy="1028746"/>
              <a:chOff x="1447800" y="2362200"/>
              <a:chExt cx="3200400" cy="1028746"/>
            </a:xfrm>
          </p:grpSpPr>
          <p:grpSp>
            <p:nvGrpSpPr>
              <p:cNvPr id="18" name="Group 17"/>
              <p:cNvGrpSpPr/>
              <p:nvPr/>
            </p:nvGrpSpPr>
            <p:grpSpPr>
              <a:xfrm>
                <a:off x="1447800" y="2362200"/>
                <a:ext cx="2133600" cy="1028746"/>
                <a:chOff x="1447800" y="2362200"/>
                <a:chExt cx="2133600" cy="1028746"/>
              </a:xfrm>
            </p:grpSpPr>
            <p:grpSp>
              <p:nvGrpSpPr>
                <p:cNvPr id="22" name="Group 21"/>
                <p:cNvGrpSpPr/>
                <p:nvPr/>
              </p:nvGrpSpPr>
              <p:grpSpPr>
                <a:xfrm>
                  <a:off x="1447800" y="2362200"/>
                  <a:ext cx="1066800" cy="1028746"/>
                  <a:chOff x="1447800" y="2362200"/>
                  <a:chExt cx="1066800" cy="1028746"/>
                </a:xfrm>
              </p:grpSpPr>
              <p:sp>
                <p:nvSpPr>
                  <p:cNvPr id="26" name="Rectangle 25"/>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TextBox 26"/>
                  <p:cNvSpPr txBox="1"/>
                  <p:nvPr/>
                </p:nvSpPr>
                <p:spPr>
                  <a:xfrm>
                    <a:off x="1638300" y="2534334"/>
                    <a:ext cx="685800" cy="856612"/>
                  </a:xfrm>
                  <a:prstGeom prst="rect">
                    <a:avLst/>
                  </a:prstGeom>
                  <a:noFill/>
                </p:spPr>
                <p:txBody>
                  <a:bodyPr wrap="square" rtlCol="0">
                    <a:spAutoFit/>
                  </a:bodyPr>
                  <a:lstStyle/>
                  <a:p>
                    <a:r>
                      <a:rPr lang="en-US" sz="3200" dirty="0" smtClean="0"/>
                      <a:t>33</a:t>
                    </a:r>
                    <a:endParaRPr lang="en-US" sz="1600" dirty="0"/>
                  </a:p>
                </p:txBody>
              </p:sp>
            </p:grpSp>
            <p:grpSp>
              <p:nvGrpSpPr>
                <p:cNvPr id="23" name="Group 22"/>
                <p:cNvGrpSpPr/>
                <p:nvPr/>
              </p:nvGrpSpPr>
              <p:grpSpPr>
                <a:xfrm>
                  <a:off x="2514600" y="2362200"/>
                  <a:ext cx="1066800" cy="1028746"/>
                  <a:chOff x="1447800" y="2362200"/>
                  <a:chExt cx="1066800" cy="1028746"/>
                </a:xfrm>
              </p:grpSpPr>
              <p:sp>
                <p:nvSpPr>
                  <p:cNvPr id="24" name="Rectangle 2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TextBox 24"/>
                  <p:cNvSpPr txBox="1"/>
                  <p:nvPr/>
                </p:nvSpPr>
                <p:spPr>
                  <a:xfrm>
                    <a:off x="1638300" y="2534334"/>
                    <a:ext cx="685800" cy="856612"/>
                  </a:xfrm>
                  <a:prstGeom prst="rect">
                    <a:avLst/>
                  </a:prstGeom>
                  <a:noFill/>
                </p:spPr>
                <p:txBody>
                  <a:bodyPr wrap="square" rtlCol="0">
                    <a:spAutoFit/>
                  </a:bodyPr>
                  <a:lstStyle/>
                  <a:p>
                    <a:r>
                      <a:rPr lang="en-US" sz="3200" dirty="0"/>
                      <a:t> </a:t>
                    </a:r>
                    <a:r>
                      <a:rPr lang="en-US" sz="3200" dirty="0" smtClean="0"/>
                      <a:t>7</a:t>
                    </a:r>
                    <a:endParaRPr lang="en-US" sz="1600" dirty="0"/>
                  </a:p>
                </p:txBody>
              </p:sp>
            </p:grpSp>
          </p:grpSp>
          <p:grpSp>
            <p:nvGrpSpPr>
              <p:cNvPr id="19" name="Group 18"/>
              <p:cNvGrpSpPr/>
              <p:nvPr/>
            </p:nvGrpSpPr>
            <p:grpSpPr>
              <a:xfrm>
                <a:off x="3581400" y="2362200"/>
                <a:ext cx="1066800" cy="1028746"/>
                <a:chOff x="1447800" y="2362200"/>
                <a:chExt cx="1066800" cy="1028746"/>
              </a:xfrm>
            </p:grpSpPr>
            <p:sp>
              <p:nvSpPr>
                <p:cNvPr id="20" name="Rectangle 1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TextBox 20"/>
                <p:cNvSpPr txBox="1"/>
                <p:nvPr/>
              </p:nvSpPr>
              <p:spPr>
                <a:xfrm>
                  <a:off x="1638300" y="2534334"/>
                  <a:ext cx="685800" cy="856612"/>
                </a:xfrm>
                <a:prstGeom prst="rect">
                  <a:avLst/>
                </a:prstGeom>
                <a:noFill/>
              </p:spPr>
              <p:txBody>
                <a:bodyPr wrap="square" rtlCol="0">
                  <a:spAutoFit/>
                </a:bodyPr>
                <a:lstStyle/>
                <a:p>
                  <a:r>
                    <a:rPr lang="en-US" sz="3200" dirty="0"/>
                    <a:t>6</a:t>
                  </a:r>
                  <a:r>
                    <a:rPr lang="en-US" sz="3200" dirty="0" smtClean="0"/>
                    <a:t>2</a:t>
                  </a:r>
                  <a:endParaRPr lang="en-US" sz="1600" dirty="0"/>
                </a:p>
              </p:txBody>
            </p:sp>
          </p:grpSp>
        </p:grpSp>
        <p:grpSp>
          <p:nvGrpSpPr>
            <p:cNvPr id="28" name="Group 27"/>
            <p:cNvGrpSpPr/>
            <p:nvPr/>
          </p:nvGrpSpPr>
          <p:grpSpPr>
            <a:xfrm>
              <a:off x="7848600" y="2362200"/>
              <a:ext cx="3200400" cy="1028746"/>
              <a:chOff x="1447800" y="2362200"/>
              <a:chExt cx="3200400" cy="1028746"/>
            </a:xfrm>
          </p:grpSpPr>
          <p:grpSp>
            <p:nvGrpSpPr>
              <p:cNvPr id="29" name="Group 28"/>
              <p:cNvGrpSpPr/>
              <p:nvPr/>
            </p:nvGrpSpPr>
            <p:grpSpPr>
              <a:xfrm>
                <a:off x="1447800" y="2362200"/>
                <a:ext cx="2133600" cy="1028746"/>
                <a:chOff x="1447800" y="2362200"/>
                <a:chExt cx="2133600" cy="1028746"/>
              </a:xfrm>
            </p:grpSpPr>
            <p:grpSp>
              <p:nvGrpSpPr>
                <p:cNvPr id="33" name="Group 32"/>
                <p:cNvGrpSpPr/>
                <p:nvPr/>
              </p:nvGrpSpPr>
              <p:grpSpPr>
                <a:xfrm>
                  <a:off x="1447800" y="2362200"/>
                  <a:ext cx="1066800" cy="1028746"/>
                  <a:chOff x="1447800" y="2362200"/>
                  <a:chExt cx="1066800" cy="1028746"/>
                </a:xfrm>
              </p:grpSpPr>
              <p:sp>
                <p:nvSpPr>
                  <p:cNvPr id="37" name="Rectangle 36"/>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TextBox 37"/>
                  <p:cNvSpPr txBox="1"/>
                  <p:nvPr/>
                </p:nvSpPr>
                <p:spPr>
                  <a:xfrm>
                    <a:off x="1638300" y="2534334"/>
                    <a:ext cx="685800" cy="856612"/>
                  </a:xfrm>
                  <a:prstGeom prst="rect">
                    <a:avLst/>
                  </a:prstGeom>
                  <a:noFill/>
                </p:spPr>
                <p:txBody>
                  <a:bodyPr wrap="square" rtlCol="0">
                    <a:spAutoFit/>
                  </a:bodyPr>
                  <a:lstStyle/>
                  <a:p>
                    <a:r>
                      <a:rPr lang="en-US" sz="3200" dirty="0"/>
                      <a:t>7</a:t>
                    </a:r>
                    <a:r>
                      <a:rPr lang="en-US" sz="3200" dirty="0" smtClean="0"/>
                      <a:t>9</a:t>
                    </a:r>
                    <a:endParaRPr lang="en-US" sz="1600" dirty="0"/>
                  </a:p>
                </p:txBody>
              </p:sp>
            </p:grpSp>
            <p:grpSp>
              <p:nvGrpSpPr>
                <p:cNvPr id="34" name="Group 33"/>
                <p:cNvGrpSpPr/>
                <p:nvPr/>
              </p:nvGrpSpPr>
              <p:grpSpPr>
                <a:xfrm>
                  <a:off x="2514600" y="2362200"/>
                  <a:ext cx="1066800" cy="1028746"/>
                  <a:chOff x="1447800" y="2362200"/>
                  <a:chExt cx="1066800" cy="1028746"/>
                </a:xfrm>
              </p:grpSpPr>
              <p:sp>
                <p:nvSpPr>
                  <p:cNvPr id="35" name="Rectangle 34"/>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TextBox 35"/>
                  <p:cNvSpPr txBox="1"/>
                  <p:nvPr/>
                </p:nvSpPr>
                <p:spPr>
                  <a:xfrm>
                    <a:off x="1638300" y="2534334"/>
                    <a:ext cx="685800" cy="856612"/>
                  </a:xfrm>
                  <a:prstGeom prst="rect">
                    <a:avLst/>
                  </a:prstGeom>
                  <a:noFill/>
                </p:spPr>
                <p:txBody>
                  <a:bodyPr wrap="square" rtlCol="0">
                    <a:spAutoFit/>
                  </a:bodyPr>
                  <a:lstStyle/>
                  <a:p>
                    <a:r>
                      <a:rPr lang="en-US" sz="3200" dirty="0" smtClean="0"/>
                      <a:t>80</a:t>
                    </a:r>
                    <a:endParaRPr lang="en-US" sz="1600" dirty="0"/>
                  </a:p>
                </p:txBody>
              </p:sp>
            </p:grpSp>
          </p:grpSp>
          <p:grpSp>
            <p:nvGrpSpPr>
              <p:cNvPr id="30" name="Group 29"/>
              <p:cNvGrpSpPr/>
              <p:nvPr/>
            </p:nvGrpSpPr>
            <p:grpSpPr>
              <a:xfrm>
                <a:off x="3581400" y="2362200"/>
                <a:ext cx="1066800" cy="1028746"/>
                <a:chOff x="1447800" y="2362200"/>
                <a:chExt cx="1066800" cy="1028746"/>
              </a:xfrm>
            </p:grpSpPr>
            <p:sp>
              <p:nvSpPr>
                <p:cNvPr id="31" name="Rectangle 30"/>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TextBox 31"/>
                <p:cNvSpPr txBox="1"/>
                <p:nvPr/>
              </p:nvSpPr>
              <p:spPr>
                <a:xfrm>
                  <a:off x="1638300" y="2534334"/>
                  <a:ext cx="685800" cy="856612"/>
                </a:xfrm>
                <a:prstGeom prst="rect">
                  <a:avLst/>
                </a:prstGeom>
                <a:noFill/>
              </p:spPr>
              <p:txBody>
                <a:bodyPr wrap="square" rtlCol="0">
                  <a:spAutoFit/>
                </a:bodyPr>
                <a:lstStyle/>
                <a:p>
                  <a:r>
                    <a:rPr lang="en-US" sz="3200" dirty="0" smtClean="0"/>
                    <a:t>85</a:t>
                  </a:r>
                  <a:endParaRPr lang="en-US" sz="1600" dirty="0"/>
                </a:p>
              </p:txBody>
            </p:sp>
          </p:grpSp>
        </p:grpSp>
      </p:grpSp>
      <p:grpSp>
        <p:nvGrpSpPr>
          <p:cNvPr id="49" name="Group 48"/>
          <p:cNvGrpSpPr/>
          <p:nvPr/>
        </p:nvGrpSpPr>
        <p:grpSpPr>
          <a:xfrm>
            <a:off x="457200" y="4572000"/>
            <a:ext cx="8124345" cy="413266"/>
            <a:chOff x="486255" y="4996934"/>
            <a:chExt cx="8124345" cy="413266"/>
          </a:xfrm>
        </p:grpSpPr>
        <p:sp>
          <p:nvSpPr>
            <p:cNvPr id="40" name="TextBox 39"/>
            <p:cNvSpPr txBox="1"/>
            <p:nvPr/>
          </p:nvSpPr>
          <p:spPr>
            <a:xfrm>
              <a:off x="486255" y="4996934"/>
              <a:ext cx="442750" cy="369332"/>
            </a:xfrm>
            <a:prstGeom prst="rect">
              <a:avLst/>
            </a:prstGeom>
            <a:noFill/>
          </p:spPr>
          <p:txBody>
            <a:bodyPr wrap="none" rtlCol="0">
              <a:spAutoFit/>
            </a:bodyPr>
            <a:lstStyle/>
            <a:p>
              <a:r>
                <a:rPr lang="en-US" dirty="0" smtClean="0"/>
                <a:t>[0]</a:t>
              </a:r>
              <a:endParaRPr lang="en-US" dirty="0"/>
            </a:p>
          </p:txBody>
        </p:sp>
        <p:sp>
          <p:nvSpPr>
            <p:cNvPr id="41" name="TextBox 40"/>
            <p:cNvSpPr txBox="1"/>
            <p:nvPr/>
          </p:nvSpPr>
          <p:spPr>
            <a:xfrm>
              <a:off x="1462250" y="5040868"/>
              <a:ext cx="442750" cy="369332"/>
            </a:xfrm>
            <a:prstGeom prst="rect">
              <a:avLst/>
            </a:prstGeom>
            <a:noFill/>
          </p:spPr>
          <p:txBody>
            <a:bodyPr wrap="none" rtlCol="0">
              <a:spAutoFit/>
            </a:bodyPr>
            <a:lstStyle/>
            <a:p>
              <a:r>
                <a:rPr lang="en-US" dirty="0" smtClean="0"/>
                <a:t>[1]</a:t>
              </a:r>
              <a:endParaRPr lang="en-US" dirty="0"/>
            </a:p>
          </p:txBody>
        </p:sp>
        <p:sp>
          <p:nvSpPr>
            <p:cNvPr id="42" name="TextBox 41"/>
            <p:cNvSpPr txBox="1"/>
            <p:nvPr/>
          </p:nvSpPr>
          <p:spPr>
            <a:xfrm>
              <a:off x="2452850" y="5029200"/>
              <a:ext cx="442750" cy="369332"/>
            </a:xfrm>
            <a:prstGeom prst="rect">
              <a:avLst/>
            </a:prstGeom>
            <a:noFill/>
          </p:spPr>
          <p:txBody>
            <a:bodyPr wrap="none" rtlCol="0">
              <a:spAutoFit/>
            </a:bodyPr>
            <a:lstStyle/>
            <a:p>
              <a:r>
                <a:rPr lang="en-US" dirty="0" smtClean="0"/>
                <a:t>[2]</a:t>
              </a:r>
              <a:endParaRPr lang="en-US" dirty="0"/>
            </a:p>
          </p:txBody>
        </p:sp>
        <p:sp>
          <p:nvSpPr>
            <p:cNvPr id="43" name="TextBox 42"/>
            <p:cNvSpPr txBox="1"/>
            <p:nvPr/>
          </p:nvSpPr>
          <p:spPr>
            <a:xfrm>
              <a:off x="3443450" y="5029200"/>
              <a:ext cx="442750" cy="369332"/>
            </a:xfrm>
            <a:prstGeom prst="rect">
              <a:avLst/>
            </a:prstGeom>
            <a:noFill/>
          </p:spPr>
          <p:txBody>
            <a:bodyPr wrap="none" rtlCol="0">
              <a:spAutoFit/>
            </a:bodyPr>
            <a:lstStyle/>
            <a:p>
              <a:r>
                <a:rPr lang="en-US" dirty="0" smtClean="0"/>
                <a:t>[3]</a:t>
              </a:r>
              <a:endParaRPr lang="en-US" dirty="0"/>
            </a:p>
          </p:txBody>
        </p:sp>
        <p:sp>
          <p:nvSpPr>
            <p:cNvPr id="44" name="TextBox 43"/>
            <p:cNvSpPr txBox="1"/>
            <p:nvPr/>
          </p:nvSpPr>
          <p:spPr>
            <a:xfrm>
              <a:off x="4357850" y="5029200"/>
              <a:ext cx="442750" cy="369332"/>
            </a:xfrm>
            <a:prstGeom prst="rect">
              <a:avLst/>
            </a:prstGeom>
            <a:noFill/>
          </p:spPr>
          <p:txBody>
            <a:bodyPr wrap="none" rtlCol="0">
              <a:spAutoFit/>
            </a:bodyPr>
            <a:lstStyle/>
            <a:p>
              <a:r>
                <a:rPr lang="en-US" dirty="0" smtClean="0"/>
                <a:t>[4]</a:t>
              </a:r>
              <a:endParaRPr lang="en-US" dirty="0"/>
            </a:p>
          </p:txBody>
        </p:sp>
        <p:sp>
          <p:nvSpPr>
            <p:cNvPr id="45" name="TextBox 44"/>
            <p:cNvSpPr txBox="1"/>
            <p:nvPr/>
          </p:nvSpPr>
          <p:spPr>
            <a:xfrm>
              <a:off x="5348450" y="5029200"/>
              <a:ext cx="442750" cy="369332"/>
            </a:xfrm>
            <a:prstGeom prst="rect">
              <a:avLst/>
            </a:prstGeom>
            <a:noFill/>
          </p:spPr>
          <p:txBody>
            <a:bodyPr wrap="none" rtlCol="0">
              <a:spAutoFit/>
            </a:bodyPr>
            <a:lstStyle/>
            <a:p>
              <a:r>
                <a:rPr lang="en-US" dirty="0" smtClean="0"/>
                <a:t>[5]</a:t>
              </a:r>
              <a:endParaRPr lang="en-US" dirty="0"/>
            </a:p>
          </p:txBody>
        </p:sp>
        <p:sp>
          <p:nvSpPr>
            <p:cNvPr id="46" name="TextBox 45"/>
            <p:cNvSpPr txBox="1"/>
            <p:nvPr/>
          </p:nvSpPr>
          <p:spPr>
            <a:xfrm>
              <a:off x="6262850" y="5029200"/>
              <a:ext cx="442750" cy="369332"/>
            </a:xfrm>
            <a:prstGeom prst="rect">
              <a:avLst/>
            </a:prstGeom>
            <a:noFill/>
          </p:spPr>
          <p:txBody>
            <a:bodyPr wrap="none" rtlCol="0">
              <a:spAutoFit/>
            </a:bodyPr>
            <a:lstStyle/>
            <a:p>
              <a:r>
                <a:rPr lang="en-US" dirty="0" smtClean="0"/>
                <a:t>[6]</a:t>
              </a:r>
              <a:endParaRPr lang="en-US" dirty="0"/>
            </a:p>
          </p:txBody>
        </p:sp>
        <p:sp>
          <p:nvSpPr>
            <p:cNvPr id="47" name="TextBox 46"/>
            <p:cNvSpPr txBox="1"/>
            <p:nvPr/>
          </p:nvSpPr>
          <p:spPr>
            <a:xfrm>
              <a:off x="7177250" y="5029200"/>
              <a:ext cx="442750" cy="369332"/>
            </a:xfrm>
            <a:prstGeom prst="rect">
              <a:avLst/>
            </a:prstGeom>
            <a:noFill/>
          </p:spPr>
          <p:txBody>
            <a:bodyPr wrap="none" rtlCol="0">
              <a:spAutoFit/>
            </a:bodyPr>
            <a:lstStyle/>
            <a:p>
              <a:r>
                <a:rPr lang="en-US" dirty="0" smtClean="0"/>
                <a:t>[7]</a:t>
              </a:r>
              <a:endParaRPr lang="en-US" dirty="0"/>
            </a:p>
          </p:txBody>
        </p:sp>
        <p:sp>
          <p:nvSpPr>
            <p:cNvPr id="48" name="TextBox 47"/>
            <p:cNvSpPr txBox="1"/>
            <p:nvPr/>
          </p:nvSpPr>
          <p:spPr>
            <a:xfrm>
              <a:off x="8167850" y="5029200"/>
              <a:ext cx="442750" cy="369332"/>
            </a:xfrm>
            <a:prstGeom prst="rect">
              <a:avLst/>
            </a:prstGeom>
            <a:noFill/>
          </p:spPr>
          <p:txBody>
            <a:bodyPr wrap="none" rtlCol="0">
              <a:spAutoFit/>
            </a:bodyPr>
            <a:lstStyle/>
            <a:p>
              <a:r>
                <a:rPr lang="en-US" dirty="0" smtClean="0"/>
                <a:t>[8]</a:t>
              </a:r>
              <a:endParaRPr lang="en-US" dirty="0"/>
            </a:p>
          </p:txBody>
        </p:sp>
      </p:grpSp>
      <p:grpSp>
        <p:nvGrpSpPr>
          <p:cNvPr id="55" name="Group 54"/>
          <p:cNvGrpSpPr/>
          <p:nvPr/>
        </p:nvGrpSpPr>
        <p:grpSpPr>
          <a:xfrm>
            <a:off x="381000" y="1371599"/>
            <a:ext cx="461665" cy="2514601"/>
            <a:chOff x="484452" y="1219199"/>
            <a:chExt cx="461665" cy="2514601"/>
          </a:xfrm>
        </p:grpSpPr>
        <p:sp>
          <p:nvSpPr>
            <p:cNvPr id="50" name="TextBox 49"/>
            <p:cNvSpPr txBox="1"/>
            <p:nvPr/>
          </p:nvSpPr>
          <p:spPr>
            <a:xfrm rot="16200000">
              <a:off x="-266018" y="1969669"/>
              <a:ext cx="1962605" cy="461665"/>
            </a:xfrm>
            <a:prstGeom prst="rect">
              <a:avLst/>
            </a:prstGeom>
            <a:noFill/>
            <a:ln w="38100">
              <a:noFill/>
            </a:ln>
          </p:spPr>
          <p:txBody>
            <a:bodyPr wrap="square" rtlCol="0">
              <a:spAutoFit/>
            </a:bodyPr>
            <a:lstStyle/>
            <a:p>
              <a:r>
                <a:rPr lang="en-US" sz="2400" dirty="0"/>
                <a:t>p</a:t>
              </a:r>
              <a:r>
                <a:rPr lang="en-US" sz="2400" dirty="0" smtClean="0"/>
                <a:t>ivot </a:t>
              </a:r>
              <a:r>
                <a:rPr lang="en-US" sz="2400" dirty="0" err="1" smtClean="0"/>
                <a:t>val</a:t>
              </a:r>
              <a:r>
                <a:rPr lang="en-US" sz="2400" dirty="0" smtClean="0"/>
                <a:t>= 52</a:t>
              </a:r>
              <a:endParaRPr lang="en-US" sz="2400" dirty="0"/>
            </a:p>
          </p:txBody>
        </p:sp>
        <p:cxnSp>
          <p:nvCxnSpPr>
            <p:cNvPr id="52" name="Straight Arrow Connector 51"/>
            <p:cNvCxnSpPr>
              <a:stCxn id="50" idx="1"/>
            </p:cNvCxnSpPr>
            <p:nvPr/>
          </p:nvCxnSpPr>
          <p:spPr>
            <a:xfrm>
              <a:off x="715285" y="3181804"/>
              <a:ext cx="0" cy="5519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4262735" y="2352898"/>
            <a:ext cx="461665" cy="1533303"/>
            <a:chOff x="2465651" y="2200497"/>
            <a:chExt cx="461665" cy="1533303"/>
          </a:xfrm>
        </p:grpSpPr>
        <p:sp>
          <p:nvSpPr>
            <p:cNvPr id="53" name="TextBox 52"/>
            <p:cNvSpPr txBox="1"/>
            <p:nvPr/>
          </p:nvSpPr>
          <p:spPr>
            <a:xfrm rot="16200000">
              <a:off x="2205831" y="2460317"/>
              <a:ext cx="981306" cy="461665"/>
            </a:xfrm>
            <a:prstGeom prst="rect">
              <a:avLst/>
            </a:prstGeom>
            <a:noFill/>
            <a:ln w="38100">
              <a:noFill/>
            </a:ln>
          </p:spPr>
          <p:txBody>
            <a:bodyPr wrap="square" rtlCol="0">
              <a:spAutoFit/>
            </a:bodyPr>
            <a:lstStyle/>
            <a:p>
              <a:r>
                <a:rPr lang="en-US" sz="2400" dirty="0" smtClean="0"/>
                <a:t>left</a:t>
              </a:r>
              <a:endParaRPr lang="en-US" sz="2400" dirty="0"/>
            </a:p>
          </p:txBody>
        </p:sp>
        <p:cxnSp>
          <p:nvCxnSpPr>
            <p:cNvPr id="54" name="Straight Arrow Connector 53"/>
            <p:cNvCxnSpPr>
              <a:stCxn id="53" idx="1"/>
            </p:cNvCxnSpPr>
            <p:nvPr/>
          </p:nvCxnSpPr>
          <p:spPr>
            <a:xfrm>
              <a:off x="2696485"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5181600" y="2352900"/>
            <a:ext cx="461665" cy="1533301"/>
            <a:chOff x="-1496748" y="2200499"/>
            <a:chExt cx="461665" cy="1533301"/>
          </a:xfrm>
        </p:grpSpPr>
        <p:sp>
          <p:nvSpPr>
            <p:cNvPr id="57" name="TextBox 56"/>
            <p:cNvSpPr txBox="1"/>
            <p:nvPr/>
          </p:nvSpPr>
          <p:spPr>
            <a:xfrm rot="16200000">
              <a:off x="-1756567" y="2460318"/>
              <a:ext cx="981304" cy="461665"/>
            </a:xfrm>
            <a:prstGeom prst="rect">
              <a:avLst/>
            </a:prstGeom>
            <a:noFill/>
            <a:ln w="38100">
              <a:noFill/>
            </a:ln>
          </p:spPr>
          <p:txBody>
            <a:bodyPr wrap="square" rtlCol="0">
              <a:spAutoFit/>
            </a:bodyPr>
            <a:lstStyle/>
            <a:p>
              <a:r>
                <a:rPr lang="en-US" sz="2400" dirty="0" smtClean="0"/>
                <a:t>right</a:t>
              </a:r>
              <a:endParaRPr lang="en-US" sz="2400" dirty="0"/>
            </a:p>
          </p:txBody>
        </p:sp>
        <p:cxnSp>
          <p:nvCxnSpPr>
            <p:cNvPr id="58" name="Straight Arrow Connector 57"/>
            <p:cNvCxnSpPr>
              <a:stCxn id="57" idx="1"/>
            </p:cNvCxnSpPr>
            <p:nvPr/>
          </p:nvCxnSpPr>
          <p:spPr>
            <a:xfrm>
              <a:off x="-1265914"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9" name="Title 1"/>
          <p:cNvSpPr txBox="1">
            <a:spLocks/>
          </p:cNvSpPr>
          <p:nvPr/>
        </p:nvSpPr>
        <p:spPr>
          <a:xfrm>
            <a:off x="838200" y="1096962"/>
            <a:ext cx="7848600"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t>2</a:t>
            </a:r>
            <a:r>
              <a:rPr lang="en-US" sz="3200" dirty="0" smtClean="0"/>
              <a:t>. while A[left] &lt;= </a:t>
            </a:r>
            <a:r>
              <a:rPr lang="en-US" sz="3200" dirty="0" err="1" smtClean="0"/>
              <a:t>pivotval</a:t>
            </a:r>
            <a:r>
              <a:rPr lang="en-US" sz="3200" dirty="0" smtClean="0"/>
              <a:t>   left++;</a:t>
            </a:r>
            <a:endParaRPr lang="en-US" sz="3200" dirty="0"/>
          </a:p>
        </p:txBody>
      </p:sp>
      <p:sp>
        <p:nvSpPr>
          <p:cNvPr id="60" name="Title 1"/>
          <p:cNvSpPr txBox="1">
            <a:spLocks/>
          </p:cNvSpPr>
          <p:nvPr/>
        </p:nvSpPr>
        <p:spPr>
          <a:xfrm>
            <a:off x="838200" y="1554162"/>
            <a:ext cx="6752745"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3. if left &lt; right swap (A[left] , A[right])</a:t>
            </a:r>
            <a:endParaRPr lang="en-US" sz="3200" dirty="0"/>
          </a:p>
        </p:txBody>
      </p:sp>
      <p:sp>
        <p:nvSpPr>
          <p:cNvPr id="61" name="Title 1"/>
          <p:cNvSpPr txBox="1">
            <a:spLocks/>
          </p:cNvSpPr>
          <p:nvPr/>
        </p:nvSpPr>
        <p:spPr>
          <a:xfrm>
            <a:off x="838200" y="2011362"/>
            <a:ext cx="6752745"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4. while right &gt; left go to 1</a:t>
            </a:r>
            <a:endParaRPr lang="en-US" sz="3200" dirty="0"/>
          </a:p>
        </p:txBody>
      </p:sp>
    </p:spTree>
    <p:extLst>
      <p:ext uri="{BB962C8B-B14F-4D97-AF65-F5344CB8AC3E}">
        <p14:creationId xmlns:p14="http://schemas.microsoft.com/office/powerpoint/2010/main" val="36002936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848600" cy="731838"/>
          </a:xfrm>
        </p:spPr>
        <p:txBody>
          <a:bodyPr>
            <a:normAutofit/>
          </a:bodyPr>
          <a:lstStyle/>
          <a:p>
            <a:pPr algn="l"/>
            <a:r>
              <a:rPr lang="en-US" sz="3200" dirty="0" smtClean="0"/>
              <a:t>1. while A[right] &gt; </a:t>
            </a:r>
            <a:r>
              <a:rPr lang="en-US" sz="3200" dirty="0" err="1" smtClean="0"/>
              <a:t>pivotval</a:t>
            </a:r>
            <a:r>
              <a:rPr lang="en-US" sz="3200" dirty="0" smtClean="0"/>
              <a:t>   right--;</a:t>
            </a:r>
            <a:endParaRPr lang="en-US" sz="3200" dirty="0"/>
          </a:p>
        </p:txBody>
      </p:sp>
      <p:grpSp>
        <p:nvGrpSpPr>
          <p:cNvPr id="39" name="Group 38"/>
          <p:cNvGrpSpPr/>
          <p:nvPr/>
        </p:nvGrpSpPr>
        <p:grpSpPr>
          <a:xfrm>
            <a:off x="224820" y="3945916"/>
            <a:ext cx="8690580" cy="702284"/>
            <a:chOff x="1447800" y="2362200"/>
            <a:chExt cx="9601200" cy="1028746"/>
          </a:xfrm>
        </p:grpSpPr>
        <p:grpSp>
          <p:nvGrpSpPr>
            <p:cNvPr id="16" name="Group 15"/>
            <p:cNvGrpSpPr/>
            <p:nvPr/>
          </p:nvGrpSpPr>
          <p:grpSpPr>
            <a:xfrm>
              <a:off x="1447800" y="2362200"/>
              <a:ext cx="3200400" cy="1028746"/>
              <a:chOff x="1447800" y="2362200"/>
              <a:chExt cx="3200400" cy="1028746"/>
            </a:xfrm>
          </p:grpSpPr>
          <p:grpSp>
            <p:nvGrpSpPr>
              <p:cNvPr id="12" name="Group 11"/>
              <p:cNvGrpSpPr/>
              <p:nvPr/>
            </p:nvGrpSpPr>
            <p:grpSpPr>
              <a:xfrm>
                <a:off x="1447800" y="2362200"/>
                <a:ext cx="2133600" cy="1028746"/>
                <a:chOff x="1447800" y="2362200"/>
                <a:chExt cx="2133600" cy="1028746"/>
              </a:xfrm>
            </p:grpSpPr>
            <p:grpSp>
              <p:nvGrpSpPr>
                <p:cNvPr id="8" name="Group 7"/>
                <p:cNvGrpSpPr/>
                <p:nvPr/>
              </p:nvGrpSpPr>
              <p:grpSpPr>
                <a:xfrm>
                  <a:off x="1447800" y="2362200"/>
                  <a:ext cx="1066800" cy="990600"/>
                  <a:chOff x="1447800" y="2362200"/>
                  <a:chExt cx="1066800" cy="990600"/>
                </a:xfrm>
              </p:grpSpPr>
              <p:sp>
                <p:nvSpPr>
                  <p:cNvPr id="4" name="Rectangle 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TextBox 6"/>
                  <p:cNvSpPr txBox="1"/>
                  <p:nvPr/>
                </p:nvSpPr>
                <p:spPr>
                  <a:xfrm>
                    <a:off x="1638300" y="2534334"/>
                    <a:ext cx="685800" cy="707761"/>
                  </a:xfrm>
                  <a:prstGeom prst="rect">
                    <a:avLst/>
                  </a:prstGeom>
                  <a:noFill/>
                </p:spPr>
                <p:txBody>
                  <a:bodyPr wrap="square" rtlCol="0">
                    <a:spAutoFit/>
                  </a:bodyPr>
                  <a:lstStyle/>
                  <a:p>
                    <a:r>
                      <a:rPr lang="en-US" sz="3200" dirty="0" smtClean="0"/>
                      <a:t>52</a:t>
                    </a:r>
                    <a:endParaRPr lang="en-US" sz="1600" dirty="0"/>
                  </a:p>
                </p:txBody>
              </p:sp>
            </p:grpSp>
            <p:grpSp>
              <p:nvGrpSpPr>
                <p:cNvPr id="9" name="Group 8"/>
                <p:cNvGrpSpPr/>
                <p:nvPr/>
              </p:nvGrpSpPr>
              <p:grpSpPr>
                <a:xfrm>
                  <a:off x="2514600" y="2362200"/>
                  <a:ext cx="1066800" cy="1028746"/>
                  <a:chOff x="1447800" y="2362200"/>
                  <a:chExt cx="1066800" cy="1028746"/>
                </a:xfrm>
              </p:grpSpPr>
              <p:sp>
                <p:nvSpPr>
                  <p:cNvPr id="10" name="Rectangle 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p:cNvSpPr txBox="1"/>
                  <p:nvPr/>
                </p:nvSpPr>
                <p:spPr>
                  <a:xfrm>
                    <a:off x="1638300" y="2534334"/>
                    <a:ext cx="685800" cy="856612"/>
                  </a:xfrm>
                  <a:prstGeom prst="rect">
                    <a:avLst/>
                  </a:prstGeom>
                  <a:noFill/>
                </p:spPr>
                <p:txBody>
                  <a:bodyPr wrap="square" rtlCol="0">
                    <a:spAutoFit/>
                  </a:bodyPr>
                  <a:lstStyle/>
                  <a:p>
                    <a:r>
                      <a:rPr lang="en-US" sz="3200" dirty="0" smtClean="0"/>
                      <a:t>44</a:t>
                    </a:r>
                    <a:endParaRPr lang="en-US" sz="1600" dirty="0"/>
                  </a:p>
                </p:txBody>
              </p:sp>
            </p:grpSp>
          </p:grpSp>
          <p:grpSp>
            <p:nvGrpSpPr>
              <p:cNvPr id="13" name="Group 12"/>
              <p:cNvGrpSpPr/>
              <p:nvPr/>
            </p:nvGrpSpPr>
            <p:grpSpPr>
              <a:xfrm>
                <a:off x="3581400" y="2362200"/>
                <a:ext cx="1066800" cy="1028746"/>
                <a:chOff x="1447800" y="2362200"/>
                <a:chExt cx="1066800" cy="1028746"/>
              </a:xfrm>
            </p:grpSpPr>
            <p:sp>
              <p:nvSpPr>
                <p:cNvPr id="14" name="Rectangle 1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TextBox 14"/>
                <p:cNvSpPr txBox="1"/>
                <p:nvPr/>
              </p:nvSpPr>
              <p:spPr>
                <a:xfrm>
                  <a:off x="1638300" y="2534334"/>
                  <a:ext cx="685800" cy="856612"/>
                </a:xfrm>
                <a:prstGeom prst="rect">
                  <a:avLst/>
                </a:prstGeom>
                <a:noFill/>
              </p:spPr>
              <p:txBody>
                <a:bodyPr wrap="square" rtlCol="0">
                  <a:spAutoFit/>
                </a:bodyPr>
                <a:lstStyle/>
                <a:p>
                  <a:r>
                    <a:rPr lang="en-US" sz="3200" dirty="0" smtClean="0"/>
                    <a:t>28</a:t>
                  </a:r>
                  <a:endParaRPr lang="en-US" sz="1600" dirty="0"/>
                </a:p>
              </p:txBody>
            </p:sp>
          </p:grpSp>
        </p:grpSp>
        <p:grpSp>
          <p:nvGrpSpPr>
            <p:cNvPr id="17" name="Group 16"/>
            <p:cNvGrpSpPr/>
            <p:nvPr/>
          </p:nvGrpSpPr>
          <p:grpSpPr>
            <a:xfrm>
              <a:off x="4648200" y="2362200"/>
              <a:ext cx="3200400" cy="1028746"/>
              <a:chOff x="1447800" y="2362200"/>
              <a:chExt cx="3200400" cy="1028746"/>
            </a:xfrm>
          </p:grpSpPr>
          <p:grpSp>
            <p:nvGrpSpPr>
              <p:cNvPr id="18" name="Group 17"/>
              <p:cNvGrpSpPr/>
              <p:nvPr/>
            </p:nvGrpSpPr>
            <p:grpSpPr>
              <a:xfrm>
                <a:off x="1447800" y="2362200"/>
                <a:ext cx="2133600" cy="1028746"/>
                <a:chOff x="1447800" y="2362200"/>
                <a:chExt cx="2133600" cy="1028746"/>
              </a:xfrm>
            </p:grpSpPr>
            <p:grpSp>
              <p:nvGrpSpPr>
                <p:cNvPr id="22" name="Group 21"/>
                <p:cNvGrpSpPr/>
                <p:nvPr/>
              </p:nvGrpSpPr>
              <p:grpSpPr>
                <a:xfrm>
                  <a:off x="1447800" y="2362200"/>
                  <a:ext cx="1066800" cy="1028746"/>
                  <a:chOff x="1447800" y="2362200"/>
                  <a:chExt cx="1066800" cy="1028746"/>
                </a:xfrm>
              </p:grpSpPr>
              <p:sp>
                <p:nvSpPr>
                  <p:cNvPr id="26" name="Rectangle 25"/>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TextBox 26"/>
                  <p:cNvSpPr txBox="1"/>
                  <p:nvPr/>
                </p:nvSpPr>
                <p:spPr>
                  <a:xfrm>
                    <a:off x="1638300" y="2534334"/>
                    <a:ext cx="685800" cy="856612"/>
                  </a:xfrm>
                  <a:prstGeom prst="rect">
                    <a:avLst/>
                  </a:prstGeom>
                  <a:noFill/>
                </p:spPr>
                <p:txBody>
                  <a:bodyPr wrap="square" rtlCol="0">
                    <a:spAutoFit/>
                  </a:bodyPr>
                  <a:lstStyle/>
                  <a:p>
                    <a:r>
                      <a:rPr lang="en-US" sz="3200" dirty="0" smtClean="0"/>
                      <a:t>33</a:t>
                    </a:r>
                    <a:endParaRPr lang="en-US" sz="1600" dirty="0"/>
                  </a:p>
                </p:txBody>
              </p:sp>
            </p:grpSp>
            <p:grpSp>
              <p:nvGrpSpPr>
                <p:cNvPr id="23" name="Group 22"/>
                <p:cNvGrpSpPr/>
                <p:nvPr/>
              </p:nvGrpSpPr>
              <p:grpSpPr>
                <a:xfrm>
                  <a:off x="2514600" y="2362200"/>
                  <a:ext cx="1066800" cy="1028746"/>
                  <a:chOff x="1447800" y="2362200"/>
                  <a:chExt cx="1066800" cy="1028746"/>
                </a:xfrm>
              </p:grpSpPr>
              <p:sp>
                <p:nvSpPr>
                  <p:cNvPr id="24" name="Rectangle 2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TextBox 24"/>
                  <p:cNvSpPr txBox="1"/>
                  <p:nvPr/>
                </p:nvSpPr>
                <p:spPr>
                  <a:xfrm>
                    <a:off x="1638300" y="2534334"/>
                    <a:ext cx="685800" cy="856612"/>
                  </a:xfrm>
                  <a:prstGeom prst="rect">
                    <a:avLst/>
                  </a:prstGeom>
                  <a:noFill/>
                </p:spPr>
                <p:txBody>
                  <a:bodyPr wrap="square" rtlCol="0">
                    <a:spAutoFit/>
                  </a:bodyPr>
                  <a:lstStyle/>
                  <a:p>
                    <a:r>
                      <a:rPr lang="en-US" sz="3200" dirty="0"/>
                      <a:t> </a:t>
                    </a:r>
                    <a:r>
                      <a:rPr lang="en-US" sz="3200" dirty="0" smtClean="0"/>
                      <a:t>7</a:t>
                    </a:r>
                    <a:endParaRPr lang="en-US" sz="1600" dirty="0"/>
                  </a:p>
                </p:txBody>
              </p:sp>
            </p:grpSp>
          </p:grpSp>
          <p:grpSp>
            <p:nvGrpSpPr>
              <p:cNvPr id="19" name="Group 18"/>
              <p:cNvGrpSpPr/>
              <p:nvPr/>
            </p:nvGrpSpPr>
            <p:grpSpPr>
              <a:xfrm>
                <a:off x="3581400" y="2362200"/>
                <a:ext cx="1066800" cy="1028746"/>
                <a:chOff x="1447800" y="2362200"/>
                <a:chExt cx="1066800" cy="1028746"/>
              </a:xfrm>
            </p:grpSpPr>
            <p:sp>
              <p:nvSpPr>
                <p:cNvPr id="20" name="Rectangle 1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TextBox 20"/>
                <p:cNvSpPr txBox="1"/>
                <p:nvPr/>
              </p:nvSpPr>
              <p:spPr>
                <a:xfrm>
                  <a:off x="1638300" y="2534334"/>
                  <a:ext cx="685800" cy="856612"/>
                </a:xfrm>
                <a:prstGeom prst="rect">
                  <a:avLst/>
                </a:prstGeom>
                <a:noFill/>
              </p:spPr>
              <p:txBody>
                <a:bodyPr wrap="square" rtlCol="0">
                  <a:spAutoFit/>
                </a:bodyPr>
                <a:lstStyle/>
                <a:p>
                  <a:r>
                    <a:rPr lang="en-US" sz="3200" dirty="0"/>
                    <a:t>6</a:t>
                  </a:r>
                  <a:r>
                    <a:rPr lang="en-US" sz="3200" dirty="0" smtClean="0"/>
                    <a:t>2</a:t>
                  </a:r>
                  <a:endParaRPr lang="en-US" sz="1600" dirty="0"/>
                </a:p>
              </p:txBody>
            </p:sp>
          </p:grpSp>
        </p:grpSp>
        <p:grpSp>
          <p:nvGrpSpPr>
            <p:cNvPr id="28" name="Group 27"/>
            <p:cNvGrpSpPr/>
            <p:nvPr/>
          </p:nvGrpSpPr>
          <p:grpSpPr>
            <a:xfrm>
              <a:off x="7848600" y="2362200"/>
              <a:ext cx="3200400" cy="1028746"/>
              <a:chOff x="1447800" y="2362200"/>
              <a:chExt cx="3200400" cy="1028746"/>
            </a:xfrm>
          </p:grpSpPr>
          <p:grpSp>
            <p:nvGrpSpPr>
              <p:cNvPr id="29" name="Group 28"/>
              <p:cNvGrpSpPr/>
              <p:nvPr/>
            </p:nvGrpSpPr>
            <p:grpSpPr>
              <a:xfrm>
                <a:off x="1447800" y="2362200"/>
                <a:ext cx="2133600" cy="1028746"/>
                <a:chOff x="1447800" y="2362200"/>
                <a:chExt cx="2133600" cy="1028746"/>
              </a:xfrm>
            </p:grpSpPr>
            <p:grpSp>
              <p:nvGrpSpPr>
                <p:cNvPr id="33" name="Group 32"/>
                <p:cNvGrpSpPr/>
                <p:nvPr/>
              </p:nvGrpSpPr>
              <p:grpSpPr>
                <a:xfrm>
                  <a:off x="1447800" y="2362200"/>
                  <a:ext cx="1066800" cy="1028746"/>
                  <a:chOff x="1447800" y="2362200"/>
                  <a:chExt cx="1066800" cy="1028746"/>
                </a:xfrm>
              </p:grpSpPr>
              <p:sp>
                <p:nvSpPr>
                  <p:cNvPr id="37" name="Rectangle 36"/>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TextBox 37"/>
                  <p:cNvSpPr txBox="1"/>
                  <p:nvPr/>
                </p:nvSpPr>
                <p:spPr>
                  <a:xfrm>
                    <a:off x="1638300" y="2534334"/>
                    <a:ext cx="685800" cy="856612"/>
                  </a:xfrm>
                  <a:prstGeom prst="rect">
                    <a:avLst/>
                  </a:prstGeom>
                  <a:noFill/>
                </p:spPr>
                <p:txBody>
                  <a:bodyPr wrap="square" rtlCol="0">
                    <a:spAutoFit/>
                  </a:bodyPr>
                  <a:lstStyle/>
                  <a:p>
                    <a:r>
                      <a:rPr lang="en-US" sz="3200" dirty="0"/>
                      <a:t>7</a:t>
                    </a:r>
                    <a:r>
                      <a:rPr lang="en-US" sz="3200" dirty="0" smtClean="0"/>
                      <a:t>9</a:t>
                    </a:r>
                    <a:endParaRPr lang="en-US" sz="1600" dirty="0"/>
                  </a:p>
                </p:txBody>
              </p:sp>
            </p:grpSp>
            <p:grpSp>
              <p:nvGrpSpPr>
                <p:cNvPr id="34" name="Group 33"/>
                <p:cNvGrpSpPr/>
                <p:nvPr/>
              </p:nvGrpSpPr>
              <p:grpSpPr>
                <a:xfrm>
                  <a:off x="2514600" y="2362200"/>
                  <a:ext cx="1066800" cy="1028746"/>
                  <a:chOff x="1447800" y="2362200"/>
                  <a:chExt cx="1066800" cy="1028746"/>
                </a:xfrm>
              </p:grpSpPr>
              <p:sp>
                <p:nvSpPr>
                  <p:cNvPr id="35" name="Rectangle 34"/>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TextBox 35"/>
                  <p:cNvSpPr txBox="1"/>
                  <p:nvPr/>
                </p:nvSpPr>
                <p:spPr>
                  <a:xfrm>
                    <a:off x="1638300" y="2534334"/>
                    <a:ext cx="685800" cy="856612"/>
                  </a:xfrm>
                  <a:prstGeom prst="rect">
                    <a:avLst/>
                  </a:prstGeom>
                  <a:noFill/>
                </p:spPr>
                <p:txBody>
                  <a:bodyPr wrap="square" rtlCol="0">
                    <a:spAutoFit/>
                  </a:bodyPr>
                  <a:lstStyle/>
                  <a:p>
                    <a:r>
                      <a:rPr lang="en-US" sz="3200" dirty="0" smtClean="0"/>
                      <a:t>80</a:t>
                    </a:r>
                    <a:endParaRPr lang="en-US" sz="1600" dirty="0"/>
                  </a:p>
                </p:txBody>
              </p:sp>
            </p:grpSp>
          </p:grpSp>
          <p:grpSp>
            <p:nvGrpSpPr>
              <p:cNvPr id="30" name="Group 29"/>
              <p:cNvGrpSpPr/>
              <p:nvPr/>
            </p:nvGrpSpPr>
            <p:grpSpPr>
              <a:xfrm>
                <a:off x="3581400" y="2362200"/>
                <a:ext cx="1066800" cy="1028746"/>
                <a:chOff x="1447800" y="2362200"/>
                <a:chExt cx="1066800" cy="1028746"/>
              </a:xfrm>
            </p:grpSpPr>
            <p:sp>
              <p:nvSpPr>
                <p:cNvPr id="31" name="Rectangle 30"/>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TextBox 31"/>
                <p:cNvSpPr txBox="1"/>
                <p:nvPr/>
              </p:nvSpPr>
              <p:spPr>
                <a:xfrm>
                  <a:off x="1638300" y="2534334"/>
                  <a:ext cx="685800" cy="856612"/>
                </a:xfrm>
                <a:prstGeom prst="rect">
                  <a:avLst/>
                </a:prstGeom>
                <a:noFill/>
              </p:spPr>
              <p:txBody>
                <a:bodyPr wrap="square" rtlCol="0">
                  <a:spAutoFit/>
                </a:bodyPr>
                <a:lstStyle/>
                <a:p>
                  <a:r>
                    <a:rPr lang="en-US" sz="3200" dirty="0" smtClean="0"/>
                    <a:t>85</a:t>
                  </a:r>
                  <a:endParaRPr lang="en-US" sz="1600" dirty="0"/>
                </a:p>
              </p:txBody>
            </p:sp>
          </p:grpSp>
        </p:grpSp>
      </p:grpSp>
      <p:grpSp>
        <p:nvGrpSpPr>
          <p:cNvPr id="49" name="Group 48"/>
          <p:cNvGrpSpPr/>
          <p:nvPr/>
        </p:nvGrpSpPr>
        <p:grpSpPr>
          <a:xfrm>
            <a:off x="457200" y="4572000"/>
            <a:ext cx="8124345" cy="413266"/>
            <a:chOff x="486255" y="4996934"/>
            <a:chExt cx="8124345" cy="413266"/>
          </a:xfrm>
        </p:grpSpPr>
        <p:sp>
          <p:nvSpPr>
            <p:cNvPr id="40" name="TextBox 39"/>
            <p:cNvSpPr txBox="1"/>
            <p:nvPr/>
          </p:nvSpPr>
          <p:spPr>
            <a:xfrm>
              <a:off x="486255" y="4996934"/>
              <a:ext cx="442750" cy="369332"/>
            </a:xfrm>
            <a:prstGeom prst="rect">
              <a:avLst/>
            </a:prstGeom>
            <a:noFill/>
          </p:spPr>
          <p:txBody>
            <a:bodyPr wrap="none" rtlCol="0">
              <a:spAutoFit/>
            </a:bodyPr>
            <a:lstStyle/>
            <a:p>
              <a:r>
                <a:rPr lang="en-US" dirty="0" smtClean="0"/>
                <a:t>[0]</a:t>
              </a:r>
              <a:endParaRPr lang="en-US" dirty="0"/>
            </a:p>
          </p:txBody>
        </p:sp>
        <p:sp>
          <p:nvSpPr>
            <p:cNvPr id="41" name="TextBox 40"/>
            <p:cNvSpPr txBox="1"/>
            <p:nvPr/>
          </p:nvSpPr>
          <p:spPr>
            <a:xfrm>
              <a:off x="1462250" y="5040868"/>
              <a:ext cx="442750" cy="369332"/>
            </a:xfrm>
            <a:prstGeom prst="rect">
              <a:avLst/>
            </a:prstGeom>
            <a:noFill/>
          </p:spPr>
          <p:txBody>
            <a:bodyPr wrap="none" rtlCol="0">
              <a:spAutoFit/>
            </a:bodyPr>
            <a:lstStyle/>
            <a:p>
              <a:r>
                <a:rPr lang="en-US" dirty="0" smtClean="0"/>
                <a:t>[1]</a:t>
              </a:r>
              <a:endParaRPr lang="en-US" dirty="0"/>
            </a:p>
          </p:txBody>
        </p:sp>
        <p:sp>
          <p:nvSpPr>
            <p:cNvPr id="42" name="TextBox 41"/>
            <p:cNvSpPr txBox="1"/>
            <p:nvPr/>
          </p:nvSpPr>
          <p:spPr>
            <a:xfrm>
              <a:off x="2452850" y="5029200"/>
              <a:ext cx="442750" cy="369332"/>
            </a:xfrm>
            <a:prstGeom prst="rect">
              <a:avLst/>
            </a:prstGeom>
            <a:noFill/>
          </p:spPr>
          <p:txBody>
            <a:bodyPr wrap="none" rtlCol="0">
              <a:spAutoFit/>
            </a:bodyPr>
            <a:lstStyle/>
            <a:p>
              <a:r>
                <a:rPr lang="en-US" dirty="0" smtClean="0"/>
                <a:t>[2]</a:t>
              </a:r>
              <a:endParaRPr lang="en-US" dirty="0"/>
            </a:p>
          </p:txBody>
        </p:sp>
        <p:sp>
          <p:nvSpPr>
            <p:cNvPr id="43" name="TextBox 42"/>
            <p:cNvSpPr txBox="1"/>
            <p:nvPr/>
          </p:nvSpPr>
          <p:spPr>
            <a:xfrm>
              <a:off x="3443450" y="5029200"/>
              <a:ext cx="442750" cy="369332"/>
            </a:xfrm>
            <a:prstGeom prst="rect">
              <a:avLst/>
            </a:prstGeom>
            <a:noFill/>
          </p:spPr>
          <p:txBody>
            <a:bodyPr wrap="none" rtlCol="0">
              <a:spAutoFit/>
            </a:bodyPr>
            <a:lstStyle/>
            <a:p>
              <a:r>
                <a:rPr lang="en-US" dirty="0" smtClean="0"/>
                <a:t>[3]</a:t>
              </a:r>
              <a:endParaRPr lang="en-US" dirty="0"/>
            </a:p>
          </p:txBody>
        </p:sp>
        <p:sp>
          <p:nvSpPr>
            <p:cNvPr id="44" name="TextBox 43"/>
            <p:cNvSpPr txBox="1"/>
            <p:nvPr/>
          </p:nvSpPr>
          <p:spPr>
            <a:xfrm>
              <a:off x="4357850" y="5029200"/>
              <a:ext cx="442750" cy="369332"/>
            </a:xfrm>
            <a:prstGeom prst="rect">
              <a:avLst/>
            </a:prstGeom>
            <a:noFill/>
          </p:spPr>
          <p:txBody>
            <a:bodyPr wrap="none" rtlCol="0">
              <a:spAutoFit/>
            </a:bodyPr>
            <a:lstStyle/>
            <a:p>
              <a:r>
                <a:rPr lang="en-US" dirty="0" smtClean="0"/>
                <a:t>[4]</a:t>
              </a:r>
              <a:endParaRPr lang="en-US" dirty="0"/>
            </a:p>
          </p:txBody>
        </p:sp>
        <p:sp>
          <p:nvSpPr>
            <p:cNvPr id="45" name="TextBox 44"/>
            <p:cNvSpPr txBox="1"/>
            <p:nvPr/>
          </p:nvSpPr>
          <p:spPr>
            <a:xfrm>
              <a:off x="5348450" y="5029200"/>
              <a:ext cx="442750" cy="369332"/>
            </a:xfrm>
            <a:prstGeom prst="rect">
              <a:avLst/>
            </a:prstGeom>
            <a:noFill/>
          </p:spPr>
          <p:txBody>
            <a:bodyPr wrap="none" rtlCol="0">
              <a:spAutoFit/>
            </a:bodyPr>
            <a:lstStyle/>
            <a:p>
              <a:r>
                <a:rPr lang="en-US" dirty="0" smtClean="0"/>
                <a:t>[5]</a:t>
              </a:r>
              <a:endParaRPr lang="en-US" dirty="0"/>
            </a:p>
          </p:txBody>
        </p:sp>
        <p:sp>
          <p:nvSpPr>
            <p:cNvPr id="46" name="TextBox 45"/>
            <p:cNvSpPr txBox="1"/>
            <p:nvPr/>
          </p:nvSpPr>
          <p:spPr>
            <a:xfrm>
              <a:off x="6262850" y="5029200"/>
              <a:ext cx="442750" cy="369332"/>
            </a:xfrm>
            <a:prstGeom prst="rect">
              <a:avLst/>
            </a:prstGeom>
            <a:noFill/>
          </p:spPr>
          <p:txBody>
            <a:bodyPr wrap="none" rtlCol="0">
              <a:spAutoFit/>
            </a:bodyPr>
            <a:lstStyle/>
            <a:p>
              <a:r>
                <a:rPr lang="en-US" dirty="0" smtClean="0"/>
                <a:t>[6]</a:t>
              </a:r>
              <a:endParaRPr lang="en-US" dirty="0"/>
            </a:p>
          </p:txBody>
        </p:sp>
        <p:sp>
          <p:nvSpPr>
            <p:cNvPr id="47" name="TextBox 46"/>
            <p:cNvSpPr txBox="1"/>
            <p:nvPr/>
          </p:nvSpPr>
          <p:spPr>
            <a:xfrm>
              <a:off x="7177250" y="5029200"/>
              <a:ext cx="442750" cy="369332"/>
            </a:xfrm>
            <a:prstGeom prst="rect">
              <a:avLst/>
            </a:prstGeom>
            <a:noFill/>
          </p:spPr>
          <p:txBody>
            <a:bodyPr wrap="none" rtlCol="0">
              <a:spAutoFit/>
            </a:bodyPr>
            <a:lstStyle/>
            <a:p>
              <a:r>
                <a:rPr lang="en-US" dirty="0" smtClean="0"/>
                <a:t>[7]</a:t>
              </a:r>
              <a:endParaRPr lang="en-US" dirty="0"/>
            </a:p>
          </p:txBody>
        </p:sp>
        <p:sp>
          <p:nvSpPr>
            <p:cNvPr id="48" name="TextBox 47"/>
            <p:cNvSpPr txBox="1"/>
            <p:nvPr/>
          </p:nvSpPr>
          <p:spPr>
            <a:xfrm>
              <a:off x="8167850" y="5029200"/>
              <a:ext cx="442750" cy="369332"/>
            </a:xfrm>
            <a:prstGeom prst="rect">
              <a:avLst/>
            </a:prstGeom>
            <a:noFill/>
          </p:spPr>
          <p:txBody>
            <a:bodyPr wrap="none" rtlCol="0">
              <a:spAutoFit/>
            </a:bodyPr>
            <a:lstStyle/>
            <a:p>
              <a:r>
                <a:rPr lang="en-US" dirty="0" smtClean="0"/>
                <a:t>[8]</a:t>
              </a:r>
              <a:endParaRPr lang="en-US" dirty="0"/>
            </a:p>
          </p:txBody>
        </p:sp>
      </p:grpSp>
      <p:grpSp>
        <p:nvGrpSpPr>
          <p:cNvPr id="55" name="Group 54"/>
          <p:cNvGrpSpPr/>
          <p:nvPr/>
        </p:nvGrpSpPr>
        <p:grpSpPr>
          <a:xfrm>
            <a:off x="381000" y="1371599"/>
            <a:ext cx="461665" cy="2514601"/>
            <a:chOff x="484452" y="1219199"/>
            <a:chExt cx="461665" cy="2514601"/>
          </a:xfrm>
        </p:grpSpPr>
        <p:sp>
          <p:nvSpPr>
            <p:cNvPr id="50" name="TextBox 49"/>
            <p:cNvSpPr txBox="1"/>
            <p:nvPr/>
          </p:nvSpPr>
          <p:spPr>
            <a:xfrm rot="16200000">
              <a:off x="-266018" y="1969669"/>
              <a:ext cx="1962605" cy="461665"/>
            </a:xfrm>
            <a:prstGeom prst="rect">
              <a:avLst/>
            </a:prstGeom>
            <a:noFill/>
            <a:ln w="38100">
              <a:noFill/>
            </a:ln>
          </p:spPr>
          <p:txBody>
            <a:bodyPr wrap="square" rtlCol="0">
              <a:spAutoFit/>
            </a:bodyPr>
            <a:lstStyle/>
            <a:p>
              <a:r>
                <a:rPr lang="en-US" sz="2400" dirty="0"/>
                <a:t>p</a:t>
              </a:r>
              <a:r>
                <a:rPr lang="en-US" sz="2400" dirty="0" smtClean="0"/>
                <a:t>ivot </a:t>
              </a:r>
              <a:r>
                <a:rPr lang="en-US" sz="2400" dirty="0" err="1" smtClean="0"/>
                <a:t>val</a:t>
              </a:r>
              <a:r>
                <a:rPr lang="en-US" sz="2400" dirty="0" smtClean="0"/>
                <a:t>= 52</a:t>
              </a:r>
              <a:endParaRPr lang="en-US" sz="2400" dirty="0"/>
            </a:p>
          </p:txBody>
        </p:sp>
        <p:cxnSp>
          <p:nvCxnSpPr>
            <p:cNvPr id="52" name="Straight Arrow Connector 51"/>
            <p:cNvCxnSpPr>
              <a:stCxn id="50" idx="1"/>
            </p:cNvCxnSpPr>
            <p:nvPr/>
          </p:nvCxnSpPr>
          <p:spPr>
            <a:xfrm>
              <a:off x="715285" y="3181804"/>
              <a:ext cx="0" cy="5519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4262735" y="2352898"/>
            <a:ext cx="461665" cy="1533303"/>
            <a:chOff x="2465651" y="2200497"/>
            <a:chExt cx="461665" cy="1533303"/>
          </a:xfrm>
        </p:grpSpPr>
        <p:sp>
          <p:nvSpPr>
            <p:cNvPr id="53" name="TextBox 52"/>
            <p:cNvSpPr txBox="1"/>
            <p:nvPr/>
          </p:nvSpPr>
          <p:spPr>
            <a:xfrm rot="16200000">
              <a:off x="2205831" y="2460317"/>
              <a:ext cx="981306" cy="461665"/>
            </a:xfrm>
            <a:prstGeom prst="rect">
              <a:avLst/>
            </a:prstGeom>
            <a:noFill/>
            <a:ln w="38100">
              <a:noFill/>
            </a:ln>
          </p:spPr>
          <p:txBody>
            <a:bodyPr wrap="square" rtlCol="0">
              <a:spAutoFit/>
            </a:bodyPr>
            <a:lstStyle/>
            <a:p>
              <a:r>
                <a:rPr lang="en-US" sz="2400" dirty="0" smtClean="0"/>
                <a:t>left</a:t>
              </a:r>
              <a:endParaRPr lang="en-US" sz="2400" dirty="0"/>
            </a:p>
          </p:txBody>
        </p:sp>
        <p:cxnSp>
          <p:nvCxnSpPr>
            <p:cNvPr id="54" name="Straight Arrow Connector 53"/>
            <p:cNvCxnSpPr>
              <a:stCxn id="53" idx="1"/>
            </p:cNvCxnSpPr>
            <p:nvPr/>
          </p:nvCxnSpPr>
          <p:spPr>
            <a:xfrm>
              <a:off x="2696485"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4572000" y="2352900"/>
            <a:ext cx="461665" cy="1533301"/>
            <a:chOff x="-2106348" y="2200499"/>
            <a:chExt cx="461665" cy="1533301"/>
          </a:xfrm>
        </p:grpSpPr>
        <p:sp>
          <p:nvSpPr>
            <p:cNvPr id="57" name="TextBox 56"/>
            <p:cNvSpPr txBox="1"/>
            <p:nvPr/>
          </p:nvSpPr>
          <p:spPr>
            <a:xfrm rot="16200000">
              <a:off x="-2366167" y="2460318"/>
              <a:ext cx="981304" cy="461665"/>
            </a:xfrm>
            <a:prstGeom prst="rect">
              <a:avLst/>
            </a:prstGeom>
            <a:noFill/>
            <a:ln w="38100">
              <a:noFill/>
            </a:ln>
          </p:spPr>
          <p:txBody>
            <a:bodyPr wrap="square" rtlCol="0">
              <a:spAutoFit/>
            </a:bodyPr>
            <a:lstStyle/>
            <a:p>
              <a:r>
                <a:rPr lang="en-US" sz="2400" dirty="0" smtClean="0"/>
                <a:t>right</a:t>
              </a:r>
              <a:endParaRPr lang="en-US" sz="2400" dirty="0"/>
            </a:p>
          </p:txBody>
        </p:sp>
        <p:cxnSp>
          <p:nvCxnSpPr>
            <p:cNvPr id="58" name="Straight Arrow Connector 57"/>
            <p:cNvCxnSpPr>
              <a:stCxn id="57" idx="1"/>
            </p:cNvCxnSpPr>
            <p:nvPr/>
          </p:nvCxnSpPr>
          <p:spPr>
            <a:xfrm>
              <a:off x="-1875514"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9" name="Title 1"/>
          <p:cNvSpPr txBox="1">
            <a:spLocks/>
          </p:cNvSpPr>
          <p:nvPr/>
        </p:nvSpPr>
        <p:spPr>
          <a:xfrm>
            <a:off x="838200" y="1096962"/>
            <a:ext cx="7848600"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t>2</a:t>
            </a:r>
            <a:r>
              <a:rPr lang="en-US" sz="3200" dirty="0" smtClean="0"/>
              <a:t>. while A[left] &lt;= </a:t>
            </a:r>
            <a:r>
              <a:rPr lang="en-US" sz="3200" dirty="0" err="1" smtClean="0"/>
              <a:t>pivotval</a:t>
            </a:r>
            <a:r>
              <a:rPr lang="en-US" sz="3200" dirty="0" smtClean="0"/>
              <a:t>   left++;</a:t>
            </a:r>
            <a:endParaRPr lang="en-US" sz="3200" dirty="0"/>
          </a:p>
        </p:txBody>
      </p:sp>
      <p:sp>
        <p:nvSpPr>
          <p:cNvPr id="60" name="Title 1"/>
          <p:cNvSpPr txBox="1">
            <a:spLocks/>
          </p:cNvSpPr>
          <p:nvPr/>
        </p:nvSpPr>
        <p:spPr>
          <a:xfrm>
            <a:off x="838200" y="1554162"/>
            <a:ext cx="6752745"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3. if left &lt; right swap (A[left] , A[right])</a:t>
            </a:r>
            <a:endParaRPr lang="en-US" sz="3200" dirty="0"/>
          </a:p>
        </p:txBody>
      </p:sp>
      <p:sp>
        <p:nvSpPr>
          <p:cNvPr id="61" name="Title 1"/>
          <p:cNvSpPr txBox="1">
            <a:spLocks/>
          </p:cNvSpPr>
          <p:nvPr/>
        </p:nvSpPr>
        <p:spPr>
          <a:xfrm>
            <a:off x="838200" y="2011362"/>
            <a:ext cx="6752745"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4. while right &gt; left go to 1</a:t>
            </a:r>
            <a:endParaRPr lang="en-US" sz="3200" dirty="0"/>
          </a:p>
        </p:txBody>
      </p:sp>
    </p:spTree>
    <p:extLst>
      <p:ext uri="{BB962C8B-B14F-4D97-AF65-F5344CB8AC3E}">
        <p14:creationId xmlns:p14="http://schemas.microsoft.com/office/powerpoint/2010/main" val="13600501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848600" cy="731838"/>
          </a:xfrm>
        </p:spPr>
        <p:txBody>
          <a:bodyPr>
            <a:normAutofit/>
          </a:bodyPr>
          <a:lstStyle/>
          <a:p>
            <a:pPr algn="l"/>
            <a:r>
              <a:rPr lang="en-US" sz="3200" dirty="0" smtClean="0"/>
              <a:t>1. while A[right] &gt; </a:t>
            </a:r>
            <a:r>
              <a:rPr lang="en-US" sz="3200" dirty="0" err="1" smtClean="0"/>
              <a:t>pivotval</a:t>
            </a:r>
            <a:r>
              <a:rPr lang="en-US" sz="3200" dirty="0" smtClean="0"/>
              <a:t>   right--;</a:t>
            </a:r>
            <a:endParaRPr lang="en-US" sz="3200" dirty="0"/>
          </a:p>
        </p:txBody>
      </p:sp>
      <p:grpSp>
        <p:nvGrpSpPr>
          <p:cNvPr id="39" name="Group 38"/>
          <p:cNvGrpSpPr/>
          <p:nvPr/>
        </p:nvGrpSpPr>
        <p:grpSpPr>
          <a:xfrm>
            <a:off x="224820" y="3945916"/>
            <a:ext cx="8690580" cy="702284"/>
            <a:chOff x="1447800" y="2362200"/>
            <a:chExt cx="9601200" cy="1028746"/>
          </a:xfrm>
        </p:grpSpPr>
        <p:grpSp>
          <p:nvGrpSpPr>
            <p:cNvPr id="16" name="Group 15"/>
            <p:cNvGrpSpPr/>
            <p:nvPr/>
          </p:nvGrpSpPr>
          <p:grpSpPr>
            <a:xfrm>
              <a:off x="1447800" y="2362200"/>
              <a:ext cx="3200400" cy="1028746"/>
              <a:chOff x="1447800" y="2362200"/>
              <a:chExt cx="3200400" cy="1028746"/>
            </a:xfrm>
          </p:grpSpPr>
          <p:grpSp>
            <p:nvGrpSpPr>
              <p:cNvPr id="12" name="Group 11"/>
              <p:cNvGrpSpPr/>
              <p:nvPr/>
            </p:nvGrpSpPr>
            <p:grpSpPr>
              <a:xfrm>
                <a:off x="1447800" y="2362200"/>
                <a:ext cx="2133600" cy="1028746"/>
                <a:chOff x="1447800" y="2362200"/>
                <a:chExt cx="2133600" cy="1028746"/>
              </a:xfrm>
            </p:grpSpPr>
            <p:grpSp>
              <p:nvGrpSpPr>
                <p:cNvPr id="8" name="Group 7"/>
                <p:cNvGrpSpPr/>
                <p:nvPr/>
              </p:nvGrpSpPr>
              <p:grpSpPr>
                <a:xfrm>
                  <a:off x="1447800" y="2362200"/>
                  <a:ext cx="1066800" cy="990600"/>
                  <a:chOff x="1447800" y="2362200"/>
                  <a:chExt cx="1066800" cy="990600"/>
                </a:xfrm>
              </p:grpSpPr>
              <p:sp>
                <p:nvSpPr>
                  <p:cNvPr id="4" name="Rectangle 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TextBox 6"/>
                  <p:cNvSpPr txBox="1"/>
                  <p:nvPr/>
                </p:nvSpPr>
                <p:spPr>
                  <a:xfrm>
                    <a:off x="1638300" y="2534334"/>
                    <a:ext cx="685800" cy="707761"/>
                  </a:xfrm>
                  <a:prstGeom prst="rect">
                    <a:avLst/>
                  </a:prstGeom>
                  <a:noFill/>
                </p:spPr>
                <p:txBody>
                  <a:bodyPr wrap="square" rtlCol="0">
                    <a:spAutoFit/>
                  </a:bodyPr>
                  <a:lstStyle/>
                  <a:p>
                    <a:r>
                      <a:rPr lang="en-US" sz="3200" dirty="0" smtClean="0"/>
                      <a:t>52</a:t>
                    </a:r>
                    <a:endParaRPr lang="en-US" sz="1600" dirty="0"/>
                  </a:p>
                </p:txBody>
              </p:sp>
            </p:grpSp>
            <p:grpSp>
              <p:nvGrpSpPr>
                <p:cNvPr id="9" name="Group 8"/>
                <p:cNvGrpSpPr/>
                <p:nvPr/>
              </p:nvGrpSpPr>
              <p:grpSpPr>
                <a:xfrm>
                  <a:off x="2514600" y="2362200"/>
                  <a:ext cx="1066800" cy="1028746"/>
                  <a:chOff x="1447800" y="2362200"/>
                  <a:chExt cx="1066800" cy="1028746"/>
                </a:xfrm>
              </p:grpSpPr>
              <p:sp>
                <p:nvSpPr>
                  <p:cNvPr id="10" name="Rectangle 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p:cNvSpPr txBox="1"/>
                  <p:nvPr/>
                </p:nvSpPr>
                <p:spPr>
                  <a:xfrm>
                    <a:off x="1638300" y="2534334"/>
                    <a:ext cx="685800" cy="856612"/>
                  </a:xfrm>
                  <a:prstGeom prst="rect">
                    <a:avLst/>
                  </a:prstGeom>
                  <a:noFill/>
                </p:spPr>
                <p:txBody>
                  <a:bodyPr wrap="square" rtlCol="0">
                    <a:spAutoFit/>
                  </a:bodyPr>
                  <a:lstStyle/>
                  <a:p>
                    <a:r>
                      <a:rPr lang="en-US" sz="3200" dirty="0" smtClean="0"/>
                      <a:t>44</a:t>
                    </a:r>
                    <a:endParaRPr lang="en-US" sz="1600" dirty="0"/>
                  </a:p>
                </p:txBody>
              </p:sp>
            </p:grpSp>
          </p:grpSp>
          <p:grpSp>
            <p:nvGrpSpPr>
              <p:cNvPr id="13" name="Group 12"/>
              <p:cNvGrpSpPr/>
              <p:nvPr/>
            </p:nvGrpSpPr>
            <p:grpSpPr>
              <a:xfrm>
                <a:off x="3581400" y="2362200"/>
                <a:ext cx="1066800" cy="1028746"/>
                <a:chOff x="1447800" y="2362200"/>
                <a:chExt cx="1066800" cy="1028746"/>
              </a:xfrm>
            </p:grpSpPr>
            <p:sp>
              <p:nvSpPr>
                <p:cNvPr id="14" name="Rectangle 1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TextBox 14"/>
                <p:cNvSpPr txBox="1"/>
                <p:nvPr/>
              </p:nvSpPr>
              <p:spPr>
                <a:xfrm>
                  <a:off x="1638300" y="2534334"/>
                  <a:ext cx="685800" cy="856612"/>
                </a:xfrm>
                <a:prstGeom prst="rect">
                  <a:avLst/>
                </a:prstGeom>
                <a:noFill/>
              </p:spPr>
              <p:txBody>
                <a:bodyPr wrap="square" rtlCol="0">
                  <a:spAutoFit/>
                </a:bodyPr>
                <a:lstStyle/>
                <a:p>
                  <a:r>
                    <a:rPr lang="en-US" sz="3200" dirty="0" smtClean="0"/>
                    <a:t>28</a:t>
                  </a:r>
                  <a:endParaRPr lang="en-US" sz="1600" dirty="0"/>
                </a:p>
              </p:txBody>
            </p:sp>
          </p:grpSp>
        </p:grpSp>
        <p:grpSp>
          <p:nvGrpSpPr>
            <p:cNvPr id="17" name="Group 16"/>
            <p:cNvGrpSpPr/>
            <p:nvPr/>
          </p:nvGrpSpPr>
          <p:grpSpPr>
            <a:xfrm>
              <a:off x="4648200" y="2362200"/>
              <a:ext cx="3200400" cy="1028746"/>
              <a:chOff x="1447800" y="2362200"/>
              <a:chExt cx="3200400" cy="1028746"/>
            </a:xfrm>
          </p:grpSpPr>
          <p:grpSp>
            <p:nvGrpSpPr>
              <p:cNvPr id="18" name="Group 17"/>
              <p:cNvGrpSpPr/>
              <p:nvPr/>
            </p:nvGrpSpPr>
            <p:grpSpPr>
              <a:xfrm>
                <a:off x="1447800" y="2362200"/>
                <a:ext cx="2133600" cy="1028746"/>
                <a:chOff x="1447800" y="2362200"/>
                <a:chExt cx="2133600" cy="1028746"/>
              </a:xfrm>
            </p:grpSpPr>
            <p:grpSp>
              <p:nvGrpSpPr>
                <p:cNvPr id="22" name="Group 21"/>
                <p:cNvGrpSpPr/>
                <p:nvPr/>
              </p:nvGrpSpPr>
              <p:grpSpPr>
                <a:xfrm>
                  <a:off x="1447800" y="2362200"/>
                  <a:ext cx="1066800" cy="1028746"/>
                  <a:chOff x="1447800" y="2362200"/>
                  <a:chExt cx="1066800" cy="1028746"/>
                </a:xfrm>
              </p:grpSpPr>
              <p:sp>
                <p:nvSpPr>
                  <p:cNvPr id="26" name="Rectangle 25"/>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TextBox 26"/>
                  <p:cNvSpPr txBox="1"/>
                  <p:nvPr/>
                </p:nvSpPr>
                <p:spPr>
                  <a:xfrm>
                    <a:off x="1638300" y="2534334"/>
                    <a:ext cx="685800" cy="856612"/>
                  </a:xfrm>
                  <a:prstGeom prst="rect">
                    <a:avLst/>
                  </a:prstGeom>
                  <a:noFill/>
                </p:spPr>
                <p:txBody>
                  <a:bodyPr wrap="square" rtlCol="0">
                    <a:spAutoFit/>
                  </a:bodyPr>
                  <a:lstStyle/>
                  <a:p>
                    <a:r>
                      <a:rPr lang="en-US" sz="3200" dirty="0" smtClean="0"/>
                      <a:t>33</a:t>
                    </a:r>
                    <a:endParaRPr lang="en-US" sz="1600" dirty="0"/>
                  </a:p>
                </p:txBody>
              </p:sp>
            </p:grpSp>
            <p:grpSp>
              <p:nvGrpSpPr>
                <p:cNvPr id="23" name="Group 22"/>
                <p:cNvGrpSpPr/>
                <p:nvPr/>
              </p:nvGrpSpPr>
              <p:grpSpPr>
                <a:xfrm>
                  <a:off x="2514600" y="2362200"/>
                  <a:ext cx="1066800" cy="1028746"/>
                  <a:chOff x="1447800" y="2362200"/>
                  <a:chExt cx="1066800" cy="1028746"/>
                </a:xfrm>
              </p:grpSpPr>
              <p:sp>
                <p:nvSpPr>
                  <p:cNvPr id="24" name="Rectangle 2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TextBox 24"/>
                  <p:cNvSpPr txBox="1"/>
                  <p:nvPr/>
                </p:nvSpPr>
                <p:spPr>
                  <a:xfrm>
                    <a:off x="1638300" y="2534334"/>
                    <a:ext cx="685800" cy="856612"/>
                  </a:xfrm>
                  <a:prstGeom prst="rect">
                    <a:avLst/>
                  </a:prstGeom>
                  <a:noFill/>
                </p:spPr>
                <p:txBody>
                  <a:bodyPr wrap="square" rtlCol="0">
                    <a:spAutoFit/>
                  </a:bodyPr>
                  <a:lstStyle/>
                  <a:p>
                    <a:r>
                      <a:rPr lang="en-US" sz="3200" dirty="0"/>
                      <a:t> </a:t>
                    </a:r>
                    <a:r>
                      <a:rPr lang="en-US" sz="3200" dirty="0" smtClean="0"/>
                      <a:t>7</a:t>
                    </a:r>
                    <a:endParaRPr lang="en-US" sz="1600" dirty="0"/>
                  </a:p>
                </p:txBody>
              </p:sp>
            </p:grpSp>
          </p:grpSp>
          <p:grpSp>
            <p:nvGrpSpPr>
              <p:cNvPr id="19" name="Group 18"/>
              <p:cNvGrpSpPr/>
              <p:nvPr/>
            </p:nvGrpSpPr>
            <p:grpSpPr>
              <a:xfrm>
                <a:off x="3581400" y="2362200"/>
                <a:ext cx="1066800" cy="1028746"/>
                <a:chOff x="1447800" y="2362200"/>
                <a:chExt cx="1066800" cy="1028746"/>
              </a:xfrm>
            </p:grpSpPr>
            <p:sp>
              <p:nvSpPr>
                <p:cNvPr id="20" name="Rectangle 1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TextBox 20"/>
                <p:cNvSpPr txBox="1"/>
                <p:nvPr/>
              </p:nvSpPr>
              <p:spPr>
                <a:xfrm>
                  <a:off x="1638300" y="2534334"/>
                  <a:ext cx="685800" cy="856612"/>
                </a:xfrm>
                <a:prstGeom prst="rect">
                  <a:avLst/>
                </a:prstGeom>
                <a:noFill/>
              </p:spPr>
              <p:txBody>
                <a:bodyPr wrap="square" rtlCol="0">
                  <a:spAutoFit/>
                </a:bodyPr>
                <a:lstStyle/>
                <a:p>
                  <a:r>
                    <a:rPr lang="en-US" sz="3200" dirty="0"/>
                    <a:t>6</a:t>
                  </a:r>
                  <a:r>
                    <a:rPr lang="en-US" sz="3200" dirty="0" smtClean="0"/>
                    <a:t>2</a:t>
                  </a:r>
                  <a:endParaRPr lang="en-US" sz="1600" dirty="0"/>
                </a:p>
              </p:txBody>
            </p:sp>
          </p:grpSp>
        </p:grpSp>
        <p:grpSp>
          <p:nvGrpSpPr>
            <p:cNvPr id="28" name="Group 27"/>
            <p:cNvGrpSpPr/>
            <p:nvPr/>
          </p:nvGrpSpPr>
          <p:grpSpPr>
            <a:xfrm>
              <a:off x="7848600" y="2362200"/>
              <a:ext cx="3200400" cy="1028746"/>
              <a:chOff x="1447800" y="2362200"/>
              <a:chExt cx="3200400" cy="1028746"/>
            </a:xfrm>
          </p:grpSpPr>
          <p:grpSp>
            <p:nvGrpSpPr>
              <p:cNvPr id="29" name="Group 28"/>
              <p:cNvGrpSpPr/>
              <p:nvPr/>
            </p:nvGrpSpPr>
            <p:grpSpPr>
              <a:xfrm>
                <a:off x="1447800" y="2362200"/>
                <a:ext cx="2133600" cy="1028746"/>
                <a:chOff x="1447800" y="2362200"/>
                <a:chExt cx="2133600" cy="1028746"/>
              </a:xfrm>
            </p:grpSpPr>
            <p:grpSp>
              <p:nvGrpSpPr>
                <p:cNvPr id="33" name="Group 32"/>
                <p:cNvGrpSpPr/>
                <p:nvPr/>
              </p:nvGrpSpPr>
              <p:grpSpPr>
                <a:xfrm>
                  <a:off x="1447800" y="2362200"/>
                  <a:ext cx="1066800" cy="1028746"/>
                  <a:chOff x="1447800" y="2362200"/>
                  <a:chExt cx="1066800" cy="1028746"/>
                </a:xfrm>
              </p:grpSpPr>
              <p:sp>
                <p:nvSpPr>
                  <p:cNvPr id="37" name="Rectangle 36"/>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TextBox 37"/>
                  <p:cNvSpPr txBox="1"/>
                  <p:nvPr/>
                </p:nvSpPr>
                <p:spPr>
                  <a:xfrm>
                    <a:off x="1638300" y="2534334"/>
                    <a:ext cx="685800" cy="856612"/>
                  </a:xfrm>
                  <a:prstGeom prst="rect">
                    <a:avLst/>
                  </a:prstGeom>
                  <a:noFill/>
                </p:spPr>
                <p:txBody>
                  <a:bodyPr wrap="square" rtlCol="0">
                    <a:spAutoFit/>
                  </a:bodyPr>
                  <a:lstStyle/>
                  <a:p>
                    <a:r>
                      <a:rPr lang="en-US" sz="3200" dirty="0"/>
                      <a:t>7</a:t>
                    </a:r>
                    <a:r>
                      <a:rPr lang="en-US" sz="3200" dirty="0" smtClean="0"/>
                      <a:t>9</a:t>
                    </a:r>
                    <a:endParaRPr lang="en-US" sz="1600" dirty="0"/>
                  </a:p>
                </p:txBody>
              </p:sp>
            </p:grpSp>
            <p:grpSp>
              <p:nvGrpSpPr>
                <p:cNvPr id="34" name="Group 33"/>
                <p:cNvGrpSpPr/>
                <p:nvPr/>
              </p:nvGrpSpPr>
              <p:grpSpPr>
                <a:xfrm>
                  <a:off x="2514600" y="2362200"/>
                  <a:ext cx="1066800" cy="1028746"/>
                  <a:chOff x="1447800" y="2362200"/>
                  <a:chExt cx="1066800" cy="1028746"/>
                </a:xfrm>
              </p:grpSpPr>
              <p:sp>
                <p:nvSpPr>
                  <p:cNvPr id="35" name="Rectangle 34"/>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TextBox 35"/>
                  <p:cNvSpPr txBox="1"/>
                  <p:nvPr/>
                </p:nvSpPr>
                <p:spPr>
                  <a:xfrm>
                    <a:off x="1638300" y="2534334"/>
                    <a:ext cx="685800" cy="856612"/>
                  </a:xfrm>
                  <a:prstGeom prst="rect">
                    <a:avLst/>
                  </a:prstGeom>
                  <a:noFill/>
                </p:spPr>
                <p:txBody>
                  <a:bodyPr wrap="square" rtlCol="0">
                    <a:spAutoFit/>
                  </a:bodyPr>
                  <a:lstStyle/>
                  <a:p>
                    <a:r>
                      <a:rPr lang="en-US" sz="3200" dirty="0" smtClean="0"/>
                      <a:t>80</a:t>
                    </a:r>
                    <a:endParaRPr lang="en-US" sz="1600" dirty="0"/>
                  </a:p>
                </p:txBody>
              </p:sp>
            </p:grpSp>
          </p:grpSp>
          <p:grpSp>
            <p:nvGrpSpPr>
              <p:cNvPr id="30" name="Group 29"/>
              <p:cNvGrpSpPr/>
              <p:nvPr/>
            </p:nvGrpSpPr>
            <p:grpSpPr>
              <a:xfrm>
                <a:off x="3581400" y="2362200"/>
                <a:ext cx="1066800" cy="1028746"/>
                <a:chOff x="1447800" y="2362200"/>
                <a:chExt cx="1066800" cy="1028746"/>
              </a:xfrm>
            </p:grpSpPr>
            <p:sp>
              <p:nvSpPr>
                <p:cNvPr id="31" name="Rectangle 30"/>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TextBox 31"/>
                <p:cNvSpPr txBox="1"/>
                <p:nvPr/>
              </p:nvSpPr>
              <p:spPr>
                <a:xfrm>
                  <a:off x="1638300" y="2534334"/>
                  <a:ext cx="685800" cy="856612"/>
                </a:xfrm>
                <a:prstGeom prst="rect">
                  <a:avLst/>
                </a:prstGeom>
                <a:noFill/>
              </p:spPr>
              <p:txBody>
                <a:bodyPr wrap="square" rtlCol="0">
                  <a:spAutoFit/>
                </a:bodyPr>
                <a:lstStyle/>
                <a:p>
                  <a:r>
                    <a:rPr lang="en-US" sz="3200" dirty="0" smtClean="0"/>
                    <a:t>85</a:t>
                  </a:r>
                  <a:endParaRPr lang="en-US" sz="1600" dirty="0"/>
                </a:p>
              </p:txBody>
            </p:sp>
          </p:grpSp>
        </p:grpSp>
      </p:grpSp>
      <p:grpSp>
        <p:nvGrpSpPr>
          <p:cNvPr id="49" name="Group 48"/>
          <p:cNvGrpSpPr/>
          <p:nvPr/>
        </p:nvGrpSpPr>
        <p:grpSpPr>
          <a:xfrm>
            <a:off x="457200" y="4572000"/>
            <a:ext cx="8124345" cy="413266"/>
            <a:chOff x="486255" y="4996934"/>
            <a:chExt cx="8124345" cy="413266"/>
          </a:xfrm>
        </p:grpSpPr>
        <p:sp>
          <p:nvSpPr>
            <p:cNvPr id="40" name="TextBox 39"/>
            <p:cNvSpPr txBox="1"/>
            <p:nvPr/>
          </p:nvSpPr>
          <p:spPr>
            <a:xfrm>
              <a:off x="486255" y="4996934"/>
              <a:ext cx="442750" cy="369332"/>
            </a:xfrm>
            <a:prstGeom prst="rect">
              <a:avLst/>
            </a:prstGeom>
            <a:noFill/>
          </p:spPr>
          <p:txBody>
            <a:bodyPr wrap="none" rtlCol="0">
              <a:spAutoFit/>
            </a:bodyPr>
            <a:lstStyle/>
            <a:p>
              <a:r>
                <a:rPr lang="en-US" dirty="0" smtClean="0"/>
                <a:t>[0]</a:t>
              </a:r>
              <a:endParaRPr lang="en-US" dirty="0"/>
            </a:p>
          </p:txBody>
        </p:sp>
        <p:sp>
          <p:nvSpPr>
            <p:cNvPr id="41" name="TextBox 40"/>
            <p:cNvSpPr txBox="1"/>
            <p:nvPr/>
          </p:nvSpPr>
          <p:spPr>
            <a:xfrm>
              <a:off x="1462250" y="5040868"/>
              <a:ext cx="442750" cy="369332"/>
            </a:xfrm>
            <a:prstGeom prst="rect">
              <a:avLst/>
            </a:prstGeom>
            <a:noFill/>
          </p:spPr>
          <p:txBody>
            <a:bodyPr wrap="none" rtlCol="0">
              <a:spAutoFit/>
            </a:bodyPr>
            <a:lstStyle/>
            <a:p>
              <a:r>
                <a:rPr lang="en-US" dirty="0" smtClean="0"/>
                <a:t>[1]</a:t>
              </a:r>
              <a:endParaRPr lang="en-US" dirty="0"/>
            </a:p>
          </p:txBody>
        </p:sp>
        <p:sp>
          <p:nvSpPr>
            <p:cNvPr id="42" name="TextBox 41"/>
            <p:cNvSpPr txBox="1"/>
            <p:nvPr/>
          </p:nvSpPr>
          <p:spPr>
            <a:xfrm>
              <a:off x="2452850" y="5029200"/>
              <a:ext cx="442750" cy="369332"/>
            </a:xfrm>
            <a:prstGeom prst="rect">
              <a:avLst/>
            </a:prstGeom>
            <a:noFill/>
          </p:spPr>
          <p:txBody>
            <a:bodyPr wrap="none" rtlCol="0">
              <a:spAutoFit/>
            </a:bodyPr>
            <a:lstStyle/>
            <a:p>
              <a:r>
                <a:rPr lang="en-US" dirty="0" smtClean="0"/>
                <a:t>[2]</a:t>
              </a:r>
              <a:endParaRPr lang="en-US" dirty="0"/>
            </a:p>
          </p:txBody>
        </p:sp>
        <p:sp>
          <p:nvSpPr>
            <p:cNvPr id="43" name="TextBox 42"/>
            <p:cNvSpPr txBox="1"/>
            <p:nvPr/>
          </p:nvSpPr>
          <p:spPr>
            <a:xfrm>
              <a:off x="3443450" y="5029200"/>
              <a:ext cx="442750" cy="369332"/>
            </a:xfrm>
            <a:prstGeom prst="rect">
              <a:avLst/>
            </a:prstGeom>
            <a:noFill/>
          </p:spPr>
          <p:txBody>
            <a:bodyPr wrap="none" rtlCol="0">
              <a:spAutoFit/>
            </a:bodyPr>
            <a:lstStyle/>
            <a:p>
              <a:r>
                <a:rPr lang="en-US" dirty="0" smtClean="0"/>
                <a:t>[3]</a:t>
              </a:r>
              <a:endParaRPr lang="en-US" dirty="0"/>
            </a:p>
          </p:txBody>
        </p:sp>
        <p:sp>
          <p:nvSpPr>
            <p:cNvPr id="44" name="TextBox 43"/>
            <p:cNvSpPr txBox="1"/>
            <p:nvPr/>
          </p:nvSpPr>
          <p:spPr>
            <a:xfrm>
              <a:off x="4357850" y="5029200"/>
              <a:ext cx="442750" cy="369332"/>
            </a:xfrm>
            <a:prstGeom prst="rect">
              <a:avLst/>
            </a:prstGeom>
            <a:noFill/>
          </p:spPr>
          <p:txBody>
            <a:bodyPr wrap="none" rtlCol="0">
              <a:spAutoFit/>
            </a:bodyPr>
            <a:lstStyle/>
            <a:p>
              <a:r>
                <a:rPr lang="en-US" dirty="0" smtClean="0"/>
                <a:t>[4]</a:t>
              </a:r>
              <a:endParaRPr lang="en-US" dirty="0"/>
            </a:p>
          </p:txBody>
        </p:sp>
        <p:sp>
          <p:nvSpPr>
            <p:cNvPr id="45" name="TextBox 44"/>
            <p:cNvSpPr txBox="1"/>
            <p:nvPr/>
          </p:nvSpPr>
          <p:spPr>
            <a:xfrm>
              <a:off x="5348450" y="5029200"/>
              <a:ext cx="442750" cy="369332"/>
            </a:xfrm>
            <a:prstGeom prst="rect">
              <a:avLst/>
            </a:prstGeom>
            <a:noFill/>
          </p:spPr>
          <p:txBody>
            <a:bodyPr wrap="none" rtlCol="0">
              <a:spAutoFit/>
            </a:bodyPr>
            <a:lstStyle/>
            <a:p>
              <a:r>
                <a:rPr lang="en-US" dirty="0" smtClean="0"/>
                <a:t>[5]</a:t>
              </a:r>
              <a:endParaRPr lang="en-US" dirty="0"/>
            </a:p>
          </p:txBody>
        </p:sp>
        <p:sp>
          <p:nvSpPr>
            <p:cNvPr id="46" name="TextBox 45"/>
            <p:cNvSpPr txBox="1"/>
            <p:nvPr/>
          </p:nvSpPr>
          <p:spPr>
            <a:xfrm>
              <a:off x="6262850" y="5029200"/>
              <a:ext cx="442750" cy="369332"/>
            </a:xfrm>
            <a:prstGeom prst="rect">
              <a:avLst/>
            </a:prstGeom>
            <a:noFill/>
          </p:spPr>
          <p:txBody>
            <a:bodyPr wrap="none" rtlCol="0">
              <a:spAutoFit/>
            </a:bodyPr>
            <a:lstStyle/>
            <a:p>
              <a:r>
                <a:rPr lang="en-US" dirty="0" smtClean="0"/>
                <a:t>[6]</a:t>
              </a:r>
              <a:endParaRPr lang="en-US" dirty="0"/>
            </a:p>
          </p:txBody>
        </p:sp>
        <p:sp>
          <p:nvSpPr>
            <p:cNvPr id="47" name="TextBox 46"/>
            <p:cNvSpPr txBox="1"/>
            <p:nvPr/>
          </p:nvSpPr>
          <p:spPr>
            <a:xfrm>
              <a:off x="7177250" y="5029200"/>
              <a:ext cx="442750" cy="369332"/>
            </a:xfrm>
            <a:prstGeom prst="rect">
              <a:avLst/>
            </a:prstGeom>
            <a:noFill/>
          </p:spPr>
          <p:txBody>
            <a:bodyPr wrap="none" rtlCol="0">
              <a:spAutoFit/>
            </a:bodyPr>
            <a:lstStyle/>
            <a:p>
              <a:r>
                <a:rPr lang="en-US" dirty="0" smtClean="0"/>
                <a:t>[7]</a:t>
              </a:r>
              <a:endParaRPr lang="en-US" dirty="0"/>
            </a:p>
          </p:txBody>
        </p:sp>
        <p:sp>
          <p:nvSpPr>
            <p:cNvPr id="48" name="TextBox 47"/>
            <p:cNvSpPr txBox="1"/>
            <p:nvPr/>
          </p:nvSpPr>
          <p:spPr>
            <a:xfrm>
              <a:off x="8167850" y="5029200"/>
              <a:ext cx="442750" cy="369332"/>
            </a:xfrm>
            <a:prstGeom prst="rect">
              <a:avLst/>
            </a:prstGeom>
            <a:noFill/>
          </p:spPr>
          <p:txBody>
            <a:bodyPr wrap="none" rtlCol="0">
              <a:spAutoFit/>
            </a:bodyPr>
            <a:lstStyle/>
            <a:p>
              <a:r>
                <a:rPr lang="en-US" dirty="0" smtClean="0"/>
                <a:t>[8]</a:t>
              </a:r>
              <a:endParaRPr lang="en-US" dirty="0"/>
            </a:p>
          </p:txBody>
        </p:sp>
      </p:grpSp>
      <p:grpSp>
        <p:nvGrpSpPr>
          <p:cNvPr id="55" name="Group 54"/>
          <p:cNvGrpSpPr/>
          <p:nvPr/>
        </p:nvGrpSpPr>
        <p:grpSpPr>
          <a:xfrm>
            <a:off x="381000" y="1371599"/>
            <a:ext cx="461665" cy="2514601"/>
            <a:chOff x="484452" y="1219199"/>
            <a:chExt cx="461665" cy="2514601"/>
          </a:xfrm>
        </p:grpSpPr>
        <p:sp>
          <p:nvSpPr>
            <p:cNvPr id="50" name="TextBox 49"/>
            <p:cNvSpPr txBox="1"/>
            <p:nvPr/>
          </p:nvSpPr>
          <p:spPr>
            <a:xfrm rot="16200000">
              <a:off x="-266018" y="1969669"/>
              <a:ext cx="1962605" cy="461665"/>
            </a:xfrm>
            <a:prstGeom prst="rect">
              <a:avLst/>
            </a:prstGeom>
            <a:noFill/>
            <a:ln w="38100">
              <a:noFill/>
            </a:ln>
          </p:spPr>
          <p:txBody>
            <a:bodyPr wrap="square" rtlCol="0">
              <a:spAutoFit/>
            </a:bodyPr>
            <a:lstStyle/>
            <a:p>
              <a:r>
                <a:rPr lang="en-US" sz="2400" dirty="0"/>
                <a:t>p</a:t>
              </a:r>
              <a:r>
                <a:rPr lang="en-US" sz="2400" dirty="0" smtClean="0"/>
                <a:t>ivot </a:t>
              </a:r>
              <a:r>
                <a:rPr lang="en-US" sz="2400" dirty="0" err="1" smtClean="0"/>
                <a:t>val</a:t>
              </a:r>
              <a:r>
                <a:rPr lang="en-US" sz="2400" dirty="0" smtClean="0"/>
                <a:t>= 52</a:t>
              </a:r>
              <a:endParaRPr lang="en-US" sz="2400" dirty="0"/>
            </a:p>
          </p:txBody>
        </p:sp>
        <p:cxnSp>
          <p:nvCxnSpPr>
            <p:cNvPr id="52" name="Straight Arrow Connector 51"/>
            <p:cNvCxnSpPr>
              <a:stCxn id="50" idx="1"/>
            </p:cNvCxnSpPr>
            <p:nvPr/>
          </p:nvCxnSpPr>
          <p:spPr>
            <a:xfrm>
              <a:off x="715285" y="3181804"/>
              <a:ext cx="0" cy="5519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5253334" y="2352898"/>
            <a:ext cx="461665" cy="1533303"/>
            <a:chOff x="3456250" y="2200497"/>
            <a:chExt cx="461665" cy="1533303"/>
          </a:xfrm>
        </p:grpSpPr>
        <p:sp>
          <p:nvSpPr>
            <p:cNvPr id="53" name="TextBox 52"/>
            <p:cNvSpPr txBox="1"/>
            <p:nvPr/>
          </p:nvSpPr>
          <p:spPr>
            <a:xfrm rot="16200000">
              <a:off x="3196430" y="2460317"/>
              <a:ext cx="981306" cy="461665"/>
            </a:xfrm>
            <a:prstGeom prst="rect">
              <a:avLst/>
            </a:prstGeom>
            <a:noFill/>
            <a:ln w="38100">
              <a:noFill/>
            </a:ln>
          </p:spPr>
          <p:txBody>
            <a:bodyPr wrap="square" rtlCol="0">
              <a:spAutoFit/>
            </a:bodyPr>
            <a:lstStyle/>
            <a:p>
              <a:r>
                <a:rPr lang="en-US" sz="2400" dirty="0" smtClean="0"/>
                <a:t>left</a:t>
              </a:r>
              <a:endParaRPr lang="en-US" sz="2400" dirty="0"/>
            </a:p>
          </p:txBody>
        </p:sp>
        <p:cxnSp>
          <p:nvCxnSpPr>
            <p:cNvPr id="54" name="Straight Arrow Connector 53"/>
            <p:cNvCxnSpPr>
              <a:stCxn id="53" idx="1"/>
            </p:cNvCxnSpPr>
            <p:nvPr/>
          </p:nvCxnSpPr>
          <p:spPr>
            <a:xfrm>
              <a:off x="3687084"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4572000" y="2352900"/>
            <a:ext cx="461665" cy="1533301"/>
            <a:chOff x="-2106348" y="2200499"/>
            <a:chExt cx="461665" cy="1533301"/>
          </a:xfrm>
        </p:grpSpPr>
        <p:sp>
          <p:nvSpPr>
            <p:cNvPr id="57" name="TextBox 56"/>
            <p:cNvSpPr txBox="1"/>
            <p:nvPr/>
          </p:nvSpPr>
          <p:spPr>
            <a:xfrm rot="16200000">
              <a:off x="-2366167" y="2460318"/>
              <a:ext cx="981304" cy="461665"/>
            </a:xfrm>
            <a:prstGeom prst="rect">
              <a:avLst/>
            </a:prstGeom>
            <a:noFill/>
            <a:ln w="38100">
              <a:noFill/>
            </a:ln>
          </p:spPr>
          <p:txBody>
            <a:bodyPr wrap="square" rtlCol="0">
              <a:spAutoFit/>
            </a:bodyPr>
            <a:lstStyle/>
            <a:p>
              <a:r>
                <a:rPr lang="en-US" sz="2400" dirty="0" smtClean="0"/>
                <a:t>right</a:t>
              </a:r>
              <a:endParaRPr lang="en-US" sz="2400" dirty="0"/>
            </a:p>
          </p:txBody>
        </p:sp>
        <p:cxnSp>
          <p:nvCxnSpPr>
            <p:cNvPr id="58" name="Straight Arrow Connector 57"/>
            <p:cNvCxnSpPr>
              <a:stCxn id="57" idx="1"/>
            </p:cNvCxnSpPr>
            <p:nvPr/>
          </p:nvCxnSpPr>
          <p:spPr>
            <a:xfrm>
              <a:off x="-1875514"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9" name="Title 1"/>
          <p:cNvSpPr txBox="1">
            <a:spLocks/>
          </p:cNvSpPr>
          <p:nvPr/>
        </p:nvSpPr>
        <p:spPr>
          <a:xfrm>
            <a:off x="838200" y="1096962"/>
            <a:ext cx="7848600"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t>2</a:t>
            </a:r>
            <a:r>
              <a:rPr lang="en-US" sz="3200" dirty="0" smtClean="0"/>
              <a:t>. while A[left] &lt;= </a:t>
            </a:r>
            <a:r>
              <a:rPr lang="en-US" sz="3200" dirty="0" err="1" smtClean="0"/>
              <a:t>pivotval</a:t>
            </a:r>
            <a:r>
              <a:rPr lang="en-US" sz="3200" dirty="0" smtClean="0"/>
              <a:t>   left++;</a:t>
            </a:r>
            <a:endParaRPr lang="en-US" sz="3200" dirty="0"/>
          </a:p>
        </p:txBody>
      </p:sp>
      <p:sp>
        <p:nvSpPr>
          <p:cNvPr id="60" name="Title 1"/>
          <p:cNvSpPr txBox="1">
            <a:spLocks/>
          </p:cNvSpPr>
          <p:nvPr/>
        </p:nvSpPr>
        <p:spPr>
          <a:xfrm>
            <a:off x="838200" y="1554162"/>
            <a:ext cx="6752745"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3. if left &lt; right swap (A[left] , A[right])</a:t>
            </a:r>
            <a:endParaRPr lang="en-US" sz="3200" dirty="0"/>
          </a:p>
        </p:txBody>
      </p:sp>
      <p:sp>
        <p:nvSpPr>
          <p:cNvPr id="61" name="Title 1"/>
          <p:cNvSpPr txBox="1">
            <a:spLocks/>
          </p:cNvSpPr>
          <p:nvPr/>
        </p:nvSpPr>
        <p:spPr>
          <a:xfrm>
            <a:off x="838200" y="2011362"/>
            <a:ext cx="6752745"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4. while right &gt; left go to 1</a:t>
            </a:r>
            <a:endParaRPr lang="en-US" sz="3200" dirty="0"/>
          </a:p>
        </p:txBody>
      </p:sp>
    </p:spTree>
    <p:extLst>
      <p:ext uri="{BB962C8B-B14F-4D97-AF65-F5344CB8AC3E}">
        <p14:creationId xmlns:p14="http://schemas.microsoft.com/office/powerpoint/2010/main" val="36002936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848600" cy="731838"/>
          </a:xfrm>
        </p:spPr>
        <p:txBody>
          <a:bodyPr>
            <a:normAutofit/>
          </a:bodyPr>
          <a:lstStyle/>
          <a:p>
            <a:pPr algn="l"/>
            <a:r>
              <a:rPr lang="en-US" sz="3200" dirty="0" smtClean="0"/>
              <a:t>1. while A[right] &gt; </a:t>
            </a:r>
            <a:r>
              <a:rPr lang="en-US" sz="3200" dirty="0" err="1" smtClean="0"/>
              <a:t>pivotval</a:t>
            </a:r>
            <a:r>
              <a:rPr lang="en-US" sz="3200" dirty="0" smtClean="0"/>
              <a:t>   right--;</a:t>
            </a:r>
            <a:endParaRPr lang="en-US" sz="3200" dirty="0"/>
          </a:p>
        </p:txBody>
      </p:sp>
      <p:grpSp>
        <p:nvGrpSpPr>
          <p:cNvPr id="39" name="Group 38"/>
          <p:cNvGrpSpPr/>
          <p:nvPr/>
        </p:nvGrpSpPr>
        <p:grpSpPr>
          <a:xfrm>
            <a:off x="224820" y="3945916"/>
            <a:ext cx="8690580" cy="702284"/>
            <a:chOff x="1447800" y="2362200"/>
            <a:chExt cx="9601200" cy="1028746"/>
          </a:xfrm>
        </p:grpSpPr>
        <p:grpSp>
          <p:nvGrpSpPr>
            <p:cNvPr id="16" name="Group 15"/>
            <p:cNvGrpSpPr/>
            <p:nvPr/>
          </p:nvGrpSpPr>
          <p:grpSpPr>
            <a:xfrm>
              <a:off x="1447800" y="2362200"/>
              <a:ext cx="3200400" cy="1028746"/>
              <a:chOff x="1447800" y="2362200"/>
              <a:chExt cx="3200400" cy="1028746"/>
            </a:xfrm>
          </p:grpSpPr>
          <p:grpSp>
            <p:nvGrpSpPr>
              <p:cNvPr id="12" name="Group 11"/>
              <p:cNvGrpSpPr/>
              <p:nvPr/>
            </p:nvGrpSpPr>
            <p:grpSpPr>
              <a:xfrm>
                <a:off x="1447800" y="2362200"/>
                <a:ext cx="2133600" cy="1028746"/>
                <a:chOff x="1447800" y="2362200"/>
                <a:chExt cx="2133600" cy="1028746"/>
              </a:xfrm>
            </p:grpSpPr>
            <p:grpSp>
              <p:nvGrpSpPr>
                <p:cNvPr id="8" name="Group 7"/>
                <p:cNvGrpSpPr/>
                <p:nvPr/>
              </p:nvGrpSpPr>
              <p:grpSpPr>
                <a:xfrm>
                  <a:off x="1447800" y="2362200"/>
                  <a:ext cx="1066800" cy="990600"/>
                  <a:chOff x="1447800" y="2362200"/>
                  <a:chExt cx="1066800" cy="990600"/>
                </a:xfrm>
              </p:grpSpPr>
              <p:sp>
                <p:nvSpPr>
                  <p:cNvPr id="4" name="Rectangle 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TextBox 6"/>
                  <p:cNvSpPr txBox="1"/>
                  <p:nvPr/>
                </p:nvSpPr>
                <p:spPr>
                  <a:xfrm>
                    <a:off x="1638300" y="2534334"/>
                    <a:ext cx="685800" cy="707761"/>
                  </a:xfrm>
                  <a:prstGeom prst="rect">
                    <a:avLst/>
                  </a:prstGeom>
                  <a:noFill/>
                </p:spPr>
                <p:txBody>
                  <a:bodyPr wrap="square" rtlCol="0">
                    <a:spAutoFit/>
                  </a:bodyPr>
                  <a:lstStyle/>
                  <a:p>
                    <a:r>
                      <a:rPr lang="en-US" sz="3200" dirty="0" smtClean="0"/>
                      <a:t>52</a:t>
                    </a:r>
                    <a:endParaRPr lang="en-US" sz="1600" dirty="0"/>
                  </a:p>
                </p:txBody>
              </p:sp>
            </p:grpSp>
            <p:grpSp>
              <p:nvGrpSpPr>
                <p:cNvPr id="9" name="Group 8"/>
                <p:cNvGrpSpPr/>
                <p:nvPr/>
              </p:nvGrpSpPr>
              <p:grpSpPr>
                <a:xfrm>
                  <a:off x="2514600" y="2362200"/>
                  <a:ext cx="1066800" cy="1028746"/>
                  <a:chOff x="1447800" y="2362200"/>
                  <a:chExt cx="1066800" cy="1028746"/>
                </a:xfrm>
              </p:grpSpPr>
              <p:sp>
                <p:nvSpPr>
                  <p:cNvPr id="10" name="Rectangle 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p:cNvSpPr txBox="1"/>
                  <p:nvPr/>
                </p:nvSpPr>
                <p:spPr>
                  <a:xfrm>
                    <a:off x="1638300" y="2534334"/>
                    <a:ext cx="685800" cy="856612"/>
                  </a:xfrm>
                  <a:prstGeom prst="rect">
                    <a:avLst/>
                  </a:prstGeom>
                  <a:noFill/>
                </p:spPr>
                <p:txBody>
                  <a:bodyPr wrap="square" rtlCol="0">
                    <a:spAutoFit/>
                  </a:bodyPr>
                  <a:lstStyle/>
                  <a:p>
                    <a:r>
                      <a:rPr lang="en-US" sz="3200" dirty="0" smtClean="0"/>
                      <a:t>44</a:t>
                    </a:r>
                    <a:endParaRPr lang="en-US" sz="1600" dirty="0"/>
                  </a:p>
                </p:txBody>
              </p:sp>
            </p:grpSp>
          </p:grpSp>
          <p:grpSp>
            <p:nvGrpSpPr>
              <p:cNvPr id="13" name="Group 12"/>
              <p:cNvGrpSpPr/>
              <p:nvPr/>
            </p:nvGrpSpPr>
            <p:grpSpPr>
              <a:xfrm>
                <a:off x="3581400" y="2362200"/>
                <a:ext cx="1066800" cy="1028746"/>
                <a:chOff x="1447800" y="2362200"/>
                <a:chExt cx="1066800" cy="1028746"/>
              </a:xfrm>
            </p:grpSpPr>
            <p:sp>
              <p:nvSpPr>
                <p:cNvPr id="14" name="Rectangle 1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TextBox 14"/>
                <p:cNvSpPr txBox="1"/>
                <p:nvPr/>
              </p:nvSpPr>
              <p:spPr>
                <a:xfrm>
                  <a:off x="1638300" y="2534334"/>
                  <a:ext cx="685800" cy="856612"/>
                </a:xfrm>
                <a:prstGeom prst="rect">
                  <a:avLst/>
                </a:prstGeom>
                <a:noFill/>
              </p:spPr>
              <p:txBody>
                <a:bodyPr wrap="square" rtlCol="0">
                  <a:spAutoFit/>
                </a:bodyPr>
                <a:lstStyle/>
                <a:p>
                  <a:r>
                    <a:rPr lang="en-US" sz="3200" dirty="0" smtClean="0"/>
                    <a:t>28</a:t>
                  </a:r>
                  <a:endParaRPr lang="en-US" sz="1600" dirty="0"/>
                </a:p>
              </p:txBody>
            </p:sp>
          </p:grpSp>
        </p:grpSp>
        <p:grpSp>
          <p:nvGrpSpPr>
            <p:cNvPr id="17" name="Group 16"/>
            <p:cNvGrpSpPr/>
            <p:nvPr/>
          </p:nvGrpSpPr>
          <p:grpSpPr>
            <a:xfrm>
              <a:off x="4648200" y="2362200"/>
              <a:ext cx="3200400" cy="1028746"/>
              <a:chOff x="1447800" y="2362200"/>
              <a:chExt cx="3200400" cy="1028746"/>
            </a:xfrm>
          </p:grpSpPr>
          <p:grpSp>
            <p:nvGrpSpPr>
              <p:cNvPr id="18" name="Group 17"/>
              <p:cNvGrpSpPr/>
              <p:nvPr/>
            </p:nvGrpSpPr>
            <p:grpSpPr>
              <a:xfrm>
                <a:off x="1447800" y="2362200"/>
                <a:ext cx="2133600" cy="1028746"/>
                <a:chOff x="1447800" y="2362200"/>
                <a:chExt cx="2133600" cy="1028746"/>
              </a:xfrm>
            </p:grpSpPr>
            <p:grpSp>
              <p:nvGrpSpPr>
                <p:cNvPr id="22" name="Group 21"/>
                <p:cNvGrpSpPr/>
                <p:nvPr/>
              </p:nvGrpSpPr>
              <p:grpSpPr>
                <a:xfrm>
                  <a:off x="1447800" y="2362200"/>
                  <a:ext cx="1066800" cy="1028746"/>
                  <a:chOff x="1447800" y="2362200"/>
                  <a:chExt cx="1066800" cy="1028746"/>
                </a:xfrm>
              </p:grpSpPr>
              <p:sp>
                <p:nvSpPr>
                  <p:cNvPr id="26" name="Rectangle 25"/>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TextBox 26"/>
                  <p:cNvSpPr txBox="1"/>
                  <p:nvPr/>
                </p:nvSpPr>
                <p:spPr>
                  <a:xfrm>
                    <a:off x="1638300" y="2534334"/>
                    <a:ext cx="685800" cy="856612"/>
                  </a:xfrm>
                  <a:prstGeom prst="rect">
                    <a:avLst/>
                  </a:prstGeom>
                  <a:noFill/>
                </p:spPr>
                <p:txBody>
                  <a:bodyPr wrap="square" rtlCol="0">
                    <a:spAutoFit/>
                  </a:bodyPr>
                  <a:lstStyle/>
                  <a:p>
                    <a:r>
                      <a:rPr lang="en-US" sz="3200" dirty="0" smtClean="0"/>
                      <a:t>33</a:t>
                    </a:r>
                    <a:endParaRPr lang="en-US" sz="1600" dirty="0"/>
                  </a:p>
                </p:txBody>
              </p:sp>
            </p:grpSp>
            <p:grpSp>
              <p:nvGrpSpPr>
                <p:cNvPr id="23" name="Group 22"/>
                <p:cNvGrpSpPr/>
                <p:nvPr/>
              </p:nvGrpSpPr>
              <p:grpSpPr>
                <a:xfrm>
                  <a:off x="2514600" y="2362200"/>
                  <a:ext cx="1066800" cy="1028746"/>
                  <a:chOff x="1447800" y="2362200"/>
                  <a:chExt cx="1066800" cy="1028746"/>
                </a:xfrm>
              </p:grpSpPr>
              <p:sp>
                <p:nvSpPr>
                  <p:cNvPr id="24" name="Rectangle 2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TextBox 24"/>
                  <p:cNvSpPr txBox="1"/>
                  <p:nvPr/>
                </p:nvSpPr>
                <p:spPr>
                  <a:xfrm>
                    <a:off x="1638300" y="2534334"/>
                    <a:ext cx="685800" cy="856612"/>
                  </a:xfrm>
                  <a:prstGeom prst="rect">
                    <a:avLst/>
                  </a:prstGeom>
                  <a:noFill/>
                </p:spPr>
                <p:txBody>
                  <a:bodyPr wrap="square" rtlCol="0">
                    <a:spAutoFit/>
                  </a:bodyPr>
                  <a:lstStyle/>
                  <a:p>
                    <a:r>
                      <a:rPr lang="en-US" sz="3200" dirty="0"/>
                      <a:t> </a:t>
                    </a:r>
                    <a:r>
                      <a:rPr lang="en-US" sz="3200" dirty="0" smtClean="0"/>
                      <a:t>7</a:t>
                    </a:r>
                    <a:endParaRPr lang="en-US" sz="1600" dirty="0"/>
                  </a:p>
                </p:txBody>
              </p:sp>
            </p:grpSp>
          </p:grpSp>
          <p:grpSp>
            <p:nvGrpSpPr>
              <p:cNvPr id="19" name="Group 18"/>
              <p:cNvGrpSpPr/>
              <p:nvPr/>
            </p:nvGrpSpPr>
            <p:grpSpPr>
              <a:xfrm>
                <a:off x="3581400" y="2362200"/>
                <a:ext cx="1066800" cy="1028746"/>
                <a:chOff x="1447800" y="2362200"/>
                <a:chExt cx="1066800" cy="1028746"/>
              </a:xfrm>
            </p:grpSpPr>
            <p:sp>
              <p:nvSpPr>
                <p:cNvPr id="20" name="Rectangle 1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TextBox 20"/>
                <p:cNvSpPr txBox="1"/>
                <p:nvPr/>
              </p:nvSpPr>
              <p:spPr>
                <a:xfrm>
                  <a:off x="1638300" y="2534334"/>
                  <a:ext cx="685800" cy="856612"/>
                </a:xfrm>
                <a:prstGeom prst="rect">
                  <a:avLst/>
                </a:prstGeom>
                <a:noFill/>
              </p:spPr>
              <p:txBody>
                <a:bodyPr wrap="square" rtlCol="0">
                  <a:spAutoFit/>
                </a:bodyPr>
                <a:lstStyle/>
                <a:p>
                  <a:r>
                    <a:rPr lang="en-US" sz="3200" dirty="0"/>
                    <a:t>6</a:t>
                  </a:r>
                  <a:r>
                    <a:rPr lang="en-US" sz="3200" dirty="0" smtClean="0"/>
                    <a:t>2</a:t>
                  </a:r>
                  <a:endParaRPr lang="en-US" sz="1600" dirty="0"/>
                </a:p>
              </p:txBody>
            </p:sp>
          </p:grpSp>
        </p:grpSp>
        <p:grpSp>
          <p:nvGrpSpPr>
            <p:cNvPr id="28" name="Group 27"/>
            <p:cNvGrpSpPr/>
            <p:nvPr/>
          </p:nvGrpSpPr>
          <p:grpSpPr>
            <a:xfrm>
              <a:off x="7848600" y="2362200"/>
              <a:ext cx="3200400" cy="1028746"/>
              <a:chOff x="1447800" y="2362200"/>
              <a:chExt cx="3200400" cy="1028746"/>
            </a:xfrm>
          </p:grpSpPr>
          <p:grpSp>
            <p:nvGrpSpPr>
              <p:cNvPr id="29" name="Group 28"/>
              <p:cNvGrpSpPr/>
              <p:nvPr/>
            </p:nvGrpSpPr>
            <p:grpSpPr>
              <a:xfrm>
                <a:off x="1447800" y="2362200"/>
                <a:ext cx="2133600" cy="1028746"/>
                <a:chOff x="1447800" y="2362200"/>
                <a:chExt cx="2133600" cy="1028746"/>
              </a:xfrm>
            </p:grpSpPr>
            <p:grpSp>
              <p:nvGrpSpPr>
                <p:cNvPr id="33" name="Group 32"/>
                <p:cNvGrpSpPr/>
                <p:nvPr/>
              </p:nvGrpSpPr>
              <p:grpSpPr>
                <a:xfrm>
                  <a:off x="1447800" y="2362200"/>
                  <a:ext cx="1066800" cy="1028746"/>
                  <a:chOff x="1447800" y="2362200"/>
                  <a:chExt cx="1066800" cy="1028746"/>
                </a:xfrm>
              </p:grpSpPr>
              <p:sp>
                <p:nvSpPr>
                  <p:cNvPr id="37" name="Rectangle 36"/>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TextBox 37"/>
                  <p:cNvSpPr txBox="1"/>
                  <p:nvPr/>
                </p:nvSpPr>
                <p:spPr>
                  <a:xfrm>
                    <a:off x="1638300" y="2534334"/>
                    <a:ext cx="685800" cy="856612"/>
                  </a:xfrm>
                  <a:prstGeom prst="rect">
                    <a:avLst/>
                  </a:prstGeom>
                  <a:noFill/>
                </p:spPr>
                <p:txBody>
                  <a:bodyPr wrap="square" rtlCol="0">
                    <a:spAutoFit/>
                  </a:bodyPr>
                  <a:lstStyle/>
                  <a:p>
                    <a:r>
                      <a:rPr lang="en-US" sz="3200" dirty="0"/>
                      <a:t>7</a:t>
                    </a:r>
                    <a:r>
                      <a:rPr lang="en-US" sz="3200" dirty="0" smtClean="0"/>
                      <a:t>9</a:t>
                    </a:r>
                    <a:endParaRPr lang="en-US" sz="1600" dirty="0"/>
                  </a:p>
                </p:txBody>
              </p:sp>
            </p:grpSp>
            <p:grpSp>
              <p:nvGrpSpPr>
                <p:cNvPr id="34" name="Group 33"/>
                <p:cNvGrpSpPr/>
                <p:nvPr/>
              </p:nvGrpSpPr>
              <p:grpSpPr>
                <a:xfrm>
                  <a:off x="2514600" y="2362200"/>
                  <a:ext cx="1066800" cy="1028746"/>
                  <a:chOff x="1447800" y="2362200"/>
                  <a:chExt cx="1066800" cy="1028746"/>
                </a:xfrm>
              </p:grpSpPr>
              <p:sp>
                <p:nvSpPr>
                  <p:cNvPr id="35" name="Rectangle 34"/>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TextBox 35"/>
                  <p:cNvSpPr txBox="1"/>
                  <p:nvPr/>
                </p:nvSpPr>
                <p:spPr>
                  <a:xfrm>
                    <a:off x="1638300" y="2534334"/>
                    <a:ext cx="685800" cy="856612"/>
                  </a:xfrm>
                  <a:prstGeom prst="rect">
                    <a:avLst/>
                  </a:prstGeom>
                  <a:noFill/>
                </p:spPr>
                <p:txBody>
                  <a:bodyPr wrap="square" rtlCol="0">
                    <a:spAutoFit/>
                  </a:bodyPr>
                  <a:lstStyle/>
                  <a:p>
                    <a:r>
                      <a:rPr lang="en-US" sz="3200" dirty="0" smtClean="0"/>
                      <a:t>80</a:t>
                    </a:r>
                    <a:endParaRPr lang="en-US" sz="1600" dirty="0"/>
                  </a:p>
                </p:txBody>
              </p:sp>
            </p:grpSp>
          </p:grpSp>
          <p:grpSp>
            <p:nvGrpSpPr>
              <p:cNvPr id="30" name="Group 29"/>
              <p:cNvGrpSpPr/>
              <p:nvPr/>
            </p:nvGrpSpPr>
            <p:grpSpPr>
              <a:xfrm>
                <a:off x="3581400" y="2362200"/>
                <a:ext cx="1066800" cy="1028746"/>
                <a:chOff x="1447800" y="2362200"/>
                <a:chExt cx="1066800" cy="1028746"/>
              </a:xfrm>
            </p:grpSpPr>
            <p:sp>
              <p:nvSpPr>
                <p:cNvPr id="31" name="Rectangle 30"/>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TextBox 31"/>
                <p:cNvSpPr txBox="1"/>
                <p:nvPr/>
              </p:nvSpPr>
              <p:spPr>
                <a:xfrm>
                  <a:off x="1638300" y="2534334"/>
                  <a:ext cx="685800" cy="856612"/>
                </a:xfrm>
                <a:prstGeom prst="rect">
                  <a:avLst/>
                </a:prstGeom>
                <a:noFill/>
              </p:spPr>
              <p:txBody>
                <a:bodyPr wrap="square" rtlCol="0">
                  <a:spAutoFit/>
                </a:bodyPr>
                <a:lstStyle/>
                <a:p>
                  <a:r>
                    <a:rPr lang="en-US" sz="3200" dirty="0" smtClean="0"/>
                    <a:t>85</a:t>
                  </a:r>
                  <a:endParaRPr lang="en-US" sz="1600" dirty="0"/>
                </a:p>
              </p:txBody>
            </p:sp>
          </p:grpSp>
        </p:grpSp>
      </p:grpSp>
      <p:grpSp>
        <p:nvGrpSpPr>
          <p:cNvPr id="49" name="Group 48"/>
          <p:cNvGrpSpPr/>
          <p:nvPr/>
        </p:nvGrpSpPr>
        <p:grpSpPr>
          <a:xfrm>
            <a:off x="457200" y="4572000"/>
            <a:ext cx="8124345" cy="413266"/>
            <a:chOff x="486255" y="4996934"/>
            <a:chExt cx="8124345" cy="413266"/>
          </a:xfrm>
        </p:grpSpPr>
        <p:sp>
          <p:nvSpPr>
            <p:cNvPr id="40" name="TextBox 39"/>
            <p:cNvSpPr txBox="1"/>
            <p:nvPr/>
          </p:nvSpPr>
          <p:spPr>
            <a:xfrm>
              <a:off x="486255" y="4996934"/>
              <a:ext cx="442750" cy="369332"/>
            </a:xfrm>
            <a:prstGeom prst="rect">
              <a:avLst/>
            </a:prstGeom>
            <a:noFill/>
          </p:spPr>
          <p:txBody>
            <a:bodyPr wrap="none" rtlCol="0">
              <a:spAutoFit/>
            </a:bodyPr>
            <a:lstStyle/>
            <a:p>
              <a:r>
                <a:rPr lang="en-US" dirty="0" smtClean="0"/>
                <a:t>[0]</a:t>
              </a:r>
              <a:endParaRPr lang="en-US" dirty="0"/>
            </a:p>
          </p:txBody>
        </p:sp>
        <p:sp>
          <p:nvSpPr>
            <p:cNvPr id="41" name="TextBox 40"/>
            <p:cNvSpPr txBox="1"/>
            <p:nvPr/>
          </p:nvSpPr>
          <p:spPr>
            <a:xfrm>
              <a:off x="1462250" y="5040868"/>
              <a:ext cx="442750" cy="369332"/>
            </a:xfrm>
            <a:prstGeom prst="rect">
              <a:avLst/>
            </a:prstGeom>
            <a:noFill/>
          </p:spPr>
          <p:txBody>
            <a:bodyPr wrap="none" rtlCol="0">
              <a:spAutoFit/>
            </a:bodyPr>
            <a:lstStyle/>
            <a:p>
              <a:r>
                <a:rPr lang="en-US" dirty="0" smtClean="0"/>
                <a:t>[1]</a:t>
              </a:r>
              <a:endParaRPr lang="en-US" dirty="0"/>
            </a:p>
          </p:txBody>
        </p:sp>
        <p:sp>
          <p:nvSpPr>
            <p:cNvPr id="42" name="TextBox 41"/>
            <p:cNvSpPr txBox="1"/>
            <p:nvPr/>
          </p:nvSpPr>
          <p:spPr>
            <a:xfrm>
              <a:off x="2452850" y="5029200"/>
              <a:ext cx="442750" cy="369332"/>
            </a:xfrm>
            <a:prstGeom prst="rect">
              <a:avLst/>
            </a:prstGeom>
            <a:noFill/>
          </p:spPr>
          <p:txBody>
            <a:bodyPr wrap="none" rtlCol="0">
              <a:spAutoFit/>
            </a:bodyPr>
            <a:lstStyle/>
            <a:p>
              <a:r>
                <a:rPr lang="en-US" dirty="0" smtClean="0"/>
                <a:t>[2]</a:t>
              </a:r>
              <a:endParaRPr lang="en-US" dirty="0"/>
            </a:p>
          </p:txBody>
        </p:sp>
        <p:sp>
          <p:nvSpPr>
            <p:cNvPr id="43" name="TextBox 42"/>
            <p:cNvSpPr txBox="1"/>
            <p:nvPr/>
          </p:nvSpPr>
          <p:spPr>
            <a:xfrm>
              <a:off x="3443450" y="5029200"/>
              <a:ext cx="442750" cy="369332"/>
            </a:xfrm>
            <a:prstGeom prst="rect">
              <a:avLst/>
            </a:prstGeom>
            <a:noFill/>
          </p:spPr>
          <p:txBody>
            <a:bodyPr wrap="none" rtlCol="0">
              <a:spAutoFit/>
            </a:bodyPr>
            <a:lstStyle/>
            <a:p>
              <a:r>
                <a:rPr lang="en-US" dirty="0" smtClean="0"/>
                <a:t>[3]</a:t>
              </a:r>
              <a:endParaRPr lang="en-US" dirty="0"/>
            </a:p>
          </p:txBody>
        </p:sp>
        <p:sp>
          <p:nvSpPr>
            <p:cNvPr id="44" name="TextBox 43"/>
            <p:cNvSpPr txBox="1"/>
            <p:nvPr/>
          </p:nvSpPr>
          <p:spPr>
            <a:xfrm>
              <a:off x="4357850" y="5029200"/>
              <a:ext cx="442750" cy="369332"/>
            </a:xfrm>
            <a:prstGeom prst="rect">
              <a:avLst/>
            </a:prstGeom>
            <a:noFill/>
          </p:spPr>
          <p:txBody>
            <a:bodyPr wrap="none" rtlCol="0">
              <a:spAutoFit/>
            </a:bodyPr>
            <a:lstStyle/>
            <a:p>
              <a:r>
                <a:rPr lang="en-US" dirty="0" smtClean="0"/>
                <a:t>[4]</a:t>
              </a:r>
              <a:endParaRPr lang="en-US" dirty="0"/>
            </a:p>
          </p:txBody>
        </p:sp>
        <p:sp>
          <p:nvSpPr>
            <p:cNvPr id="45" name="TextBox 44"/>
            <p:cNvSpPr txBox="1"/>
            <p:nvPr/>
          </p:nvSpPr>
          <p:spPr>
            <a:xfrm>
              <a:off x="5348450" y="5029200"/>
              <a:ext cx="442750" cy="369332"/>
            </a:xfrm>
            <a:prstGeom prst="rect">
              <a:avLst/>
            </a:prstGeom>
            <a:noFill/>
          </p:spPr>
          <p:txBody>
            <a:bodyPr wrap="none" rtlCol="0">
              <a:spAutoFit/>
            </a:bodyPr>
            <a:lstStyle/>
            <a:p>
              <a:r>
                <a:rPr lang="en-US" dirty="0" smtClean="0"/>
                <a:t>[5]</a:t>
              </a:r>
              <a:endParaRPr lang="en-US" dirty="0"/>
            </a:p>
          </p:txBody>
        </p:sp>
        <p:sp>
          <p:nvSpPr>
            <p:cNvPr id="46" name="TextBox 45"/>
            <p:cNvSpPr txBox="1"/>
            <p:nvPr/>
          </p:nvSpPr>
          <p:spPr>
            <a:xfrm>
              <a:off x="6262850" y="5029200"/>
              <a:ext cx="442750" cy="369332"/>
            </a:xfrm>
            <a:prstGeom prst="rect">
              <a:avLst/>
            </a:prstGeom>
            <a:noFill/>
          </p:spPr>
          <p:txBody>
            <a:bodyPr wrap="none" rtlCol="0">
              <a:spAutoFit/>
            </a:bodyPr>
            <a:lstStyle/>
            <a:p>
              <a:r>
                <a:rPr lang="en-US" dirty="0" smtClean="0"/>
                <a:t>[6]</a:t>
              </a:r>
              <a:endParaRPr lang="en-US" dirty="0"/>
            </a:p>
          </p:txBody>
        </p:sp>
        <p:sp>
          <p:nvSpPr>
            <p:cNvPr id="47" name="TextBox 46"/>
            <p:cNvSpPr txBox="1"/>
            <p:nvPr/>
          </p:nvSpPr>
          <p:spPr>
            <a:xfrm>
              <a:off x="7177250" y="5029200"/>
              <a:ext cx="442750" cy="369332"/>
            </a:xfrm>
            <a:prstGeom prst="rect">
              <a:avLst/>
            </a:prstGeom>
            <a:noFill/>
          </p:spPr>
          <p:txBody>
            <a:bodyPr wrap="none" rtlCol="0">
              <a:spAutoFit/>
            </a:bodyPr>
            <a:lstStyle/>
            <a:p>
              <a:r>
                <a:rPr lang="en-US" dirty="0" smtClean="0"/>
                <a:t>[7]</a:t>
              </a:r>
              <a:endParaRPr lang="en-US" dirty="0"/>
            </a:p>
          </p:txBody>
        </p:sp>
        <p:sp>
          <p:nvSpPr>
            <p:cNvPr id="48" name="TextBox 47"/>
            <p:cNvSpPr txBox="1"/>
            <p:nvPr/>
          </p:nvSpPr>
          <p:spPr>
            <a:xfrm>
              <a:off x="8167850" y="5029200"/>
              <a:ext cx="442750" cy="369332"/>
            </a:xfrm>
            <a:prstGeom prst="rect">
              <a:avLst/>
            </a:prstGeom>
            <a:noFill/>
          </p:spPr>
          <p:txBody>
            <a:bodyPr wrap="none" rtlCol="0">
              <a:spAutoFit/>
            </a:bodyPr>
            <a:lstStyle/>
            <a:p>
              <a:r>
                <a:rPr lang="en-US" dirty="0" smtClean="0"/>
                <a:t>[8]</a:t>
              </a:r>
              <a:endParaRPr lang="en-US" dirty="0"/>
            </a:p>
          </p:txBody>
        </p:sp>
      </p:grpSp>
      <p:grpSp>
        <p:nvGrpSpPr>
          <p:cNvPr id="55" name="Group 54"/>
          <p:cNvGrpSpPr/>
          <p:nvPr/>
        </p:nvGrpSpPr>
        <p:grpSpPr>
          <a:xfrm>
            <a:off x="381000" y="1371599"/>
            <a:ext cx="461665" cy="2514601"/>
            <a:chOff x="484452" y="1219199"/>
            <a:chExt cx="461665" cy="2514601"/>
          </a:xfrm>
        </p:grpSpPr>
        <p:sp>
          <p:nvSpPr>
            <p:cNvPr id="50" name="TextBox 49"/>
            <p:cNvSpPr txBox="1"/>
            <p:nvPr/>
          </p:nvSpPr>
          <p:spPr>
            <a:xfrm rot="16200000">
              <a:off x="-266018" y="1969669"/>
              <a:ext cx="1962605" cy="461665"/>
            </a:xfrm>
            <a:prstGeom prst="rect">
              <a:avLst/>
            </a:prstGeom>
            <a:noFill/>
            <a:ln w="38100">
              <a:noFill/>
            </a:ln>
          </p:spPr>
          <p:txBody>
            <a:bodyPr wrap="square" rtlCol="0">
              <a:spAutoFit/>
            </a:bodyPr>
            <a:lstStyle/>
            <a:p>
              <a:r>
                <a:rPr lang="en-US" sz="2400" dirty="0"/>
                <a:t>p</a:t>
              </a:r>
              <a:r>
                <a:rPr lang="en-US" sz="2400" dirty="0" smtClean="0"/>
                <a:t>ivot </a:t>
              </a:r>
              <a:r>
                <a:rPr lang="en-US" sz="2400" dirty="0" err="1" smtClean="0"/>
                <a:t>val</a:t>
              </a:r>
              <a:r>
                <a:rPr lang="en-US" sz="2400" dirty="0" smtClean="0"/>
                <a:t>= 52</a:t>
              </a:r>
              <a:endParaRPr lang="en-US" sz="2400" dirty="0"/>
            </a:p>
          </p:txBody>
        </p:sp>
        <p:cxnSp>
          <p:nvCxnSpPr>
            <p:cNvPr id="52" name="Straight Arrow Connector 51"/>
            <p:cNvCxnSpPr>
              <a:stCxn id="50" idx="1"/>
            </p:cNvCxnSpPr>
            <p:nvPr/>
          </p:nvCxnSpPr>
          <p:spPr>
            <a:xfrm>
              <a:off x="715285" y="3181804"/>
              <a:ext cx="0" cy="5519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5253335" y="2352898"/>
            <a:ext cx="461665" cy="1533303"/>
            <a:chOff x="2465651" y="2200497"/>
            <a:chExt cx="461665" cy="1533303"/>
          </a:xfrm>
        </p:grpSpPr>
        <p:sp>
          <p:nvSpPr>
            <p:cNvPr id="53" name="TextBox 52"/>
            <p:cNvSpPr txBox="1"/>
            <p:nvPr/>
          </p:nvSpPr>
          <p:spPr>
            <a:xfrm rot="16200000">
              <a:off x="2205831" y="2460317"/>
              <a:ext cx="981306" cy="461665"/>
            </a:xfrm>
            <a:prstGeom prst="rect">
              <a:avLst/>
            </a:prstGeom>
            <a:noFill/>
            <a:ln w="38100">
              <a:noFill/>
            </a:ln>
          </p:spPr>
          <p:txBody>
            <a:bodyPr wrap="square" rtlCol="0">
              <a:spAutoFit/>
            </a:bodyPr>
            <a:lstStyle/>
            <a:p>
              <a:r>
                <a:rPr lang="en-US" sz="2400" dirty="0" smtClean="0"/>
                <a:t>left</a:t>
              </a:r>
              <a:endParaRPr lang="en-US" sz="2400" dirty="0"/>
            </a:p>
          </p:txBody>
        </p:sp>
        <p:cxnSp>
          <p:nvCxnSpPr>
            <p:cNvPr id="54" name="Straight Arrow Connector 53"/>
            <p:cNvCxnSpPr>
              <a:stCxn id="53" idx="1"/>
            </p:cNvCxnSpPr>
            <p:nvPr/>
          </p:nvCxnSpPr>
          <p:spPr>
            <a:xfrm>
              <a:off x="2696485"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4572000" y="2352900"/>
            <a:ext cx="461665" cy="1533301"/>
            <a:chOff x="-2106348" y="2200499"/>
            <a:chExt cx="461665" cy="1533301"/>
          </a:xfrm>
        </p:grpSpPr>
        <p:sp>
          <p:nvSpPr>
            <p:cNvPr id="57" name="TextBox 56"/>
            <p:cNvSpPr txBox="1"/>
            <p:nvPr/>
          </p:nvSpPr>
          <p:spPr>
            <a:xfrm rot="16200000">
              <a:off x="-2366167" y="2460318"/>
              <a:ext cx="981304" cy="461665"/>
            </a:xfrm>
            <a:prstGeom prst="rect">
              <a:avLst/>
            </a:prstGeom>
            <a:noFill/>
            <a:ln w="38100">
              <a:noFill/>
            </a:ln>
          </p:spPr>
          <p:txBody>
            <a:bodyPr wrap="square" rtlCol="0">
              <a:spAutoFit/>
            </a:bodyPr>
            <a:lstStyle/>
            <a:p>
              <a:r>
                <a:rPr lang="en-US" sz="2400" dirty="0" smtClean="0"/>
                <a:t>right</a:t>
              </a:r>
              <a:endParaRPr lang="en-US" sz="2400" dirty="0"/>
            </a:p>
          </p:txBody>
        </p:sp>
        <p:cxnSp>
          <p:nvCxnSpPr>
            <p:cNvPr id="58" name="Straight Arrow Connector 57"/>
            <p:cNvCxnSpPr>
              <a:stCxn id="57" idx="1"/>
            </p:cNvCxnSpPr>
            <p:nvPr/>
          </p:nvCxnSpPr>
          <p:spPr>
            <a:xfrm>
              <a:off x="-1875514"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9" name="Title 1"/>
          <p:cNvSpPr txBox="1">
            <a:spLocks/>
          </p:cNvSpPr>
          <p:nvPr/>
        </p:nvSpPr>
        <p:spPr>
          <a:xfrm>
            <a:off x="838200" y="1096962"/>
            <a:ext cx="7848600"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t>2</a:t>
            </a:r>
            <a:r>
              <a:rPr lang="en-US" sz="3200" dirty="0" smtClean="0"/>
              <a:t>. while A[left] &lt;= </a:t>
            </a:r>
            <a:r>
              <a:rPr lang="en-US" sz="3200" dirty="0" err="1" smtClean="0"/>
              <a:t>pivotval</a:t>
            </a:r>
            <a:r>
              <a:rPr lang="en-US" sz="3200" dirty="0" smtClean="0"/>
              <a:t>   left++;</a:t>
            </a:r>
            <a:endParaRPr lang="en-US" sz="3200" dirty="0"/>
          </a:p>
        </p:txBody>
      </p:sp>
      <p:sp>
        <p:nvSpPr>
          <p:cNvPr id="60" name="Title 1"/>
          <p:cNvSpPr txBox="1">
            <a:spLocks/>
          </p:cNvSpPr>
          <p:nvPr/>
        </p:nvSpPr>
        <p:spPr>
          <a:xfrm>
            <a:off x="838200" y="1554162"/>
            <a:ext cx="6752745"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3. if left &lt; right swap (A[left] , A[right])</a:t>
            </a:r>
            <a:endParaRPr lang="en-US" sz="3200" dirty="0"/>
          </a:p>
        </p:txBody>
      </p:sp>
      <p:sp>
        <p:nvSpPr>
          <p:cNvPr id="61" name="Title 1"/>
          <p:cNvSpPr txBox="1">
            <a:spLocks/>
          </p:cNvSpPr>
          <p:nvPr/>
        </p:nvSpPr>
        <p:spPr>
          <a:xfrm>
            <a:off x="838200" y="2011362"/>
            <a:ext cx="6752745"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4. while right &gt; left go to 1</a:t>
            </a:r>
            <a:endParaRPr lang="en-US" sz="3200" dirty="0"/>
          </a:p>
        </p:txBody>
      </p:sp>
      <p:sp>
        <p:nvSpPr>
          <p:cNvPr id="62" name="Title 1"/>
          <p:cNvSpPr txBox="1">
            <a:spLocks/>
          </p:cNvSpPr>
          <p:nvPr/>
        </p:nvSpPr>
        <p:spPr>
          <a:xfrm>
            <a:off x="867255" y="5364162"/>
            <a:ext cx="6752745"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5. swap (A[right], A[pivot])</a:t>
            </a:r>
            <a:endParaRPr lang="en-US" sz="3200" dirty="0"/>
          </a:p>
        </p:txBody>
      </p:sp>
      <p:sp>
        <p:nvSpPr>
          <p:cNvPr id="3" name="Freeform 2"/>
          <p:cNvSpPr/>
          <p:nvPr/>
        </p:nvSpPr>
        <p:spPr>
          <a:xfrm>
            <a:off x="757788" y="4946073"/>
            <a:ext cx="3772648" cy="610697"/>
          </a:xfrm>
          <a:custGeom>
            <a:avLst/>
            <a:gdLst>
              <a:gd name="connsiteX0" fmla="*/ 4212 w 3772648"/>
              <a:gd name="connsiteY0" fmla="*/ 0 h 610697"/>
              <a:gd name="connsiteX1" fmla="*/ 225885 w 3772648"/>
              <a:gd name="connsiteY1" fmla="*/ 318654 h 610697"/>
              <a:gd name="connsiteX2" fmla="*/ 1458939 w 3772648"/>
              <a:gd name="connsiteY2" fmla="*/ 609600 h 610697"/>
              <a:gd name="connsiteX3" fmla="*/ 3370867 w 3772648"/>
              <a:gd name="connsiteY3" fmla="*/ 401782 h 610697"/>
              <a:gd name="connsiteX4" fmla="*/ 3772648 w 3772648"/>
              <a:gd name="connsiteY4" fmla="*/ 0 h 610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2648" h="610697">
                <a:moveTo>
                  <a:pt x="4212" y="0"/>
                </a:moveTo>
                <a:cubicBezTo>
                  <a:pt x="-6179" y="108527"/>
                  <a:pt x="-16569" y="217054"/>
                  <a:pt x="225885" y="318654"/>
                </a:cubicBezTo>
                <a:cubicBezTo>
                  <a:pt x="468339" y="420254"/>
                  <a:pt x="934775" y="595745"/>
                  <a:pt x="1458939" y="609600"/>
                </a:cubicBezTo>
                <a:cubicBezTo>
                  <a:pt x="1983103" y="623455"/>
                  <a:pt x="2985249" y="503382"/>
                  <a:pt x="3370867" y="401782"/>
                </a:cubicBezTo>
                <a:cubicBezTo>
                  <a:pt x="3756485" y="300182"/>
                  <a:pt x="3764566" y="150091"/>
                  <a:pt x="3772648" y="0"/>
                </a:cubicBezTo>
              </a:path>
            </a:pathLst>
          </a:custGeom>
          <a:noFill/>
          <a:ln>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57150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848600" cy="731838"/>
          </a:xfrm>
        </p:spPr>
        <p:txBody>
          <a:bodyPr>
            <a:normAutofit/>
          </a:bodyPr>
          <a:lstStyle/>
          <a:p>
            <a:pPr algn="l"/>
            <a:r>
              <a:rPr lang="en-US" sz="3200" dirty="0" smtClean="0"/>
              <a:t>1. while A[right] &gt; </a:t>
            </a:r>
            <a:r>
              <a:rPr lang="en-US" sz="3200" dirty="0" err="1" smtClean="0"/>
              <a:t>pivotval</a:t>
            </a:r>
            <a:r>
              <a:rPr lang="en-US" sz="3200" dirty="0" smtClean="0"/>
              <a:t>   right--;</a:t>
            </a:r>
            <a:endParaRPr lang="en-US" sz="3200" dirty="0"/>
          </a:p>
        </p:txBody>
      </p:sp>
      <p:grpSp>
        <p:nvGrpSpPr>
          <p:cNvPr id="39" name="Group 38"/>
          <p:cNvGrpSpPr/>
          <p:nvPr/>
        </p:nvGrpSpPr>
        <p:grpSpPr>
          <a:xfrm>
            <a:off x="224820" y="3945916"/>
            <a:ext cx="8690580" cy="702284"/>
            <a:chOff x="1447800" y="2362200"/>
            <a:chExt cx="9601200" cy="1028746"/>
          </a:xfrm>
        </p:grpSpPr>
        <p:grpSp>
          <p:nvGrpSpPr>
            <p:cNvPr id="16" name="Group 15"/>
            <p:cNvGrpSpPr/>
            <p:nvPr/>
          </p:nvGrpSpPr>
          <p:grpSpPr>
            <a:xfrm>
              <a:off x="1447800" y="2362200"/>
              <a:ext cx="3200400" cy="1028746"/>
              <a:chOff x="1447800" y="2362200"/>
              <a:chExt cx="3200400" cy="1028746"/>
            </a:xfrm>
          </p:grpSpPr>
          <p:grpSp>
            <p:nvGrpSpPr>
              <p:cNvPr id="12" name="Group 11"/>
              <p:cNvGrpSpPr/>
              <p:nvPr/>
            </p:nvGrpSpPr>
            <p:grpSpPr>
              <a:xfrm>
                <a:off x="1447800" y="2362200"/>
                <a:ext cx="2133600" cy="1028746"/>
                <a:chOff x="1447800" y="2362200"/>
                <a:chExt cx="2133600" cy="1028746"/>
              </a:xfrm>
            </p:grpSpPr>
            <p:grpSp>
              <p:nvGrpSpPr>
                <p:cNvPr id="8" name="Group 7"/>
                <p:cNvGrpSpPr/>
                <p:nvPr/>
              </p:nvGrpSpPr>
              <p:grpSpPr>
                <a:xfrm>
                  <a:off x="1447800" y="2362200"/>
                  <a:ext cx="1066800" cy="1028746"/>
                  <a:chOff x="1447800" y="2362200"/>
                  <a:chExt cx="1066800" cy="1028746"/>
                </a:xfrm>
              </p:grpSpPr>
              <p:sp>
                <p:nvSpPr>
                  <p:cNvPr id="4" name="Rectangle 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TextBox 6"/>
                  <p:cNvSpPr txBox="1"/>
                  <p:nvPr/>
                </p:nvSpPr>
                <p:spPr>
                  <a:xfrm>
                    <a:off x="1638300" y="2534334"/>
                    <a:ext cx="685800" cy="856612"/>
                  </a:xfrm>
                  <a:prstGeom prst="rect">
                    <a:avLst/>
                  </a:prstGeom>
                  <a:noFill/>
                </p:spPr>
                <p:txBody>
                  <a:bodyPr wrap="square" rtlCol="0">
                    <a:spAutoFit/>
                  </a:bodyPr>
                  <a:lstStyle/>
                  <a:p>
                    <a:r>
                      <a:rPr lang="en-US" sz="3200" dirty="0" smtClean="0"/>
                      <a:t> 7</a:t>
                    </a:r>
                    <a:endParaRPr lang="en-US" sz="1600" dirty="0"/>
                  </a:p>
                </p:txBody>
              </p:sp>
            </p:grpSp>
            <p:grpSp>
              <p:nvGrpSpPr>
                <p:cNvPr id="9" name="Group 8"/>
                <p:cNvGrpSpPr/>
                <p:nvPr/>
              </p:nvGrpSpPr>
              <p:grpSpPr>
                <a:xfrm>
                  <a:off x="2514600" y="2362200"/>
                  <a:ext cx="1066800" cy="1028746"/>
                  <a:chOff x="1447800" y="2362200"/>
                  <a:chExt cx="1066800" cy="1028746"/>
                </a:xfrm>
              </p:grpSpPr>
              <p:sp>
                <p:nvSpPr>
                  <p:cNvPr id="10" name="Rectangle 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p:cNvSpPr txBox="1"/>
                  <p:nvPr/>
                </p:nvSpPr>
                <p:spPr>
                  <a:xfrm>
                    <a:off x="1638300" y="2534334"/>
                    <a:ext cx="685800" cy="856612"/>
                  </a:xfrm>
                  <a:prstGeom prst="rect">
                    <a:avLst/>
                  </a:prstGeom>
                  <a:noFill/>
                </p:spPr>
                <p:txBody>
                  <a:bodyPr wrap="square" rtlCol="0">
                    <a:spAutoFit/>
                  </a:bodyPr>
                  <a:lstStyle/>
                  <a:p>
                    <a:r>
                      <a:rPr lang="en-US" sz="3200" dirty="0" smtClean="0"/>
                      <a:t>44</a:t>
                    </a:r>
                    <a:endParaRPr lang="en-US" sz="1600" dirty="0"/>
                  </a:p>
                </p:txBody>
              </p:sp>
            </p:grpSp>
          </p:grpSp>
          <p:grpSp>
            <p:nvGrpSpPr>
              <p:cNvPr id="13" name="Group 12"/>
              <p:cNvGrpSpPr/>
              <p:nvPr/>
            </p:nvGrpSpPr>
            <p:grpSpPr>
              <a:xfrm>
                <a:off x="3581400" y="2362200"/>
                <a:ext cx="1066800" cy="1028746"/>
                <a:chOff x="1447800" y="2362200"/>
                <a:chExt cx="1066800" cy="1028746"/>
              </a:xfrm>
            </p:grpSpPr>
            <p:sp>
              <p:nvSpPr>
                <p:cNvPr id="14" name="Rectangle 1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TextBox 14"/>
                <p:cNvSpPr txBox="1"/>
                <p:nvPr/>
              </p:nvSpPr>
              <p:spPr>
                <a:xfrm>
                  <a:off x="1638300" y="2534334"/>
                  <a:ext cx="685800" cy="856612"/>
                </a:xfrm>
                <a:prstGeom prst="rect">
                  <a:avLst/>
                </a:prstGeom>
                <a:noFill/>
              </p:spPr>
              <p:txBody>
                <a:bodyPr wrap="square" rtlCol="0">
                  <a:spAutoFit/>
                </a:bodyPr>
                <a:lstStyle/>
                <a:p>
                  <a:r>
                    <a:rPr lang="en-US" sz="3200" dirty="0" smtClean="0"/>
                    <a:t>28</a:t>
                  </a:r>
                  <a:endParaRPr lang="en-US" sz="1600" dirty="0"/>
                </a:p>
              </p:txBody>
            </p:sp>
          </p:grpSp>
        </p:grpSp>
        <p:grpSp>
          <p:nvGrpSpPr>
            <p:cNvPr id="17" name="Group 16"/>
            <p:cNvGrpSpPr/>
            <p:nvPr/>
          </p:nvGrpSpPr>
          <p:grpSpPr>
            <a:xfrm>
              <a:off x="4648200" y="2362200"/>
              <a:ext cx="3200400" cy="1028746"/>
              <a:chOff x="1447800" y="2362200"/>
              <a:chExt cx="3200400" cy="1028746"/>
            </a:xfrm>
          </p:grpSpPr>
          <p:grpSp>
            <p:nvGrpSpPr>
              <p:cNvPr id="18" name="Group 17"/>
              <p:cNvGrpSpPr/>
              <p:nvPr/>
            </p:nvGrpSpPr>
            <p:grpSpPr>
              <a:xfrm>
                <a:off x="1447800" y="2362200"/>
                <a:ext cx="2133600" cy="1028746"/>
                <a:chOff x="1447800" y="2362200"/>
                <a:chExt cx="2133600" cy="1028746"/>
              </a:xfrm>
            </p:grpSpPr>
            <p:grpSp>
              <p:nvGrpSpPr>
                <p:cNvPr id="22" name="Group 21"/>
                <p:cNvGrpSpPr/>
                <p:nvPr/>
              </p:nvGrpSpPr>
              <p:grpSpPr>
                <a:xfrm>
                  <a:off x="1447800" y="2362200"/>
                  <a:ext cx="1066800" cy="1028746"/>
                  <a:chOff x="1447800" y="2362200"/>
                  <a:chExt cx="1066800" cy="1028746"/>
                </a:xfrm>
              </p:grpSpPr>
              <p:sp>
                <p:nvSpPr>
                  <p:cNvPr id="26" name="Rectangle 25"/>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TextBox 26"/>
                  <p:cNvSpPr txBox="1"/>
                  <p:nvPr/>
                </p:nvSpPr>
                <p:spPr>
                  <a:xfrm>
                    <a:off x="1638300" y="2534334"/>
                    <a:ext cx="685800" cy="856612"/>
                  </a:xfrm>
                  <a:prstGeom prst="rect">
                    <a:avLst/>
                  </a:prstGeom>
                  <a:noFill/>
                </p:spPr>
                <p:txBody>
                  <a:bodyPr wrap="square" rtlCol="0">
                    <a:spAutoFit/>
                  </a:bodyPr>
                  <a:lstStyle/>
                  <a:p>
                    <a:r>
                      <a:rPr lang="en-US" sz="3200" dirty="0" smtClean="0"/>
                      <a:t>33</a:t>
                    </a:r>
                    <a:endParaRPr lang="en-US" sz="1600" dirty="0"/>
                  </a:p>
                </p:txBody>
              </p:sp>
            </p:grpSp>
            <p:grpSp>
              <p:nvGrpSpPr>
                <p:cNvPr id="23" name="Group 22"/>
                <p:cNvGrpSpPr/>
                <p:nvPr/>
              </p:nvGrpSpPr>
              <p:grpSpPr>
                <a:xfrm>
                  <a:off x="2514600" y="2362200"/>
                  <a:ext cx="1066800" cy="1028746"/>
                  <a:chOff x="1447800" y="2362200"/>
                  <a:chExt cx="1066800" cy="1028746"/>
                </a:xfrm>
              </p:grpSpPr>
              <p:sp>
                <p:nvSpPr>
                  <p:cNvPr id="24" name="Rectangle 2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TextBox 24"/>
                  <p:cNvSpPr txBox="1"/>
                  <p:nvPr/>
                </p:nvSpPr>
                <p:spPr>
                  <a:xfrm>
                    <a:off x="1638300" y="2534334"/>
                    <a:ext cx="685800" cy="856612"/>
                  </a:xfrm>
                  <a:prstGeom prst="rect">
                    <a:avLst/>
                  </a:prstGeom>
                  <a:noFill/>
                </p:spPr>
                <p:txBody>
                  <a:bodyPr wrap="square" rtlCol="0">
                    <a:spAutoFit/>
                  </a:bodyPr>
                  <a:lstStyle/>
                  <a:p>
                    <a:r>
                      <a:rPr lang="en-US" sz="3200" dirty="0" smtClean="0"/>
                      <a:t>52</a:t>
                    </a:r>
                    <a:endParaRPr lang="en-US" sz="1600" dirty="0"/>
                  </a:p>
                </p:txBody>
              </p:sp>
            </p:grpSp>
          </p:grpSp>
          <p:grpSp>
            <p:nvGrpSpPr>
              <p:cNvPr id="19" name="Group 18"/>
              <p:cNvGrpSpPr/>
              <p:nvPr/>
            </p:nvGrpSpPr>
            <p:grpSpPr>
              <a:xfrm>
                <a:off x="3581400" y="2362200"/>
                <a:ext cx="1066800" cy="1028746"/>
                <a:chOff x="1447800" y="2362200"/>
                <a:chExt cx="1066800" cy="1028746"/>
              </a:xfrm>
            </p:grpSpPr>
            <p:sp>
              <p:nvSpPr>
                <p:cNvPr id="20" name="Rectangle 1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TextBox 20"/>
                <p:cNvSpPr txBox="1"/>
                <p:nvPr/>
              </p:nvSpPr>
              <p:spPr>
                <a:xfrm>
                  <a:off x="1638300" y="2534334"/>
                  <a:ext cx="685800" cy="856612"/>
                </a:xfrm>
                <a:prstGeom prst="rect">
                  <a:avLst/>
                </a:prstGeom>
                <a:noFill/>
              </p:spPr>
              <p:txBody>
                <a:bodyPr wrap="square" rtlCol="0">
                  <a:spAutoFit/>
                </a:bodyPr>
                <a:lstStyle/>
                <a:p>
                  <a:r>
                    <a:rPr lang="en-US" sz="3200" dirty="0"/>
                    <a:t>6</a:t>
                  </a:r>
                  <a:r>
                    <a:rPr lang="en-US" sz="3200" dirty="0" smtClean="0"/>
                    <a:t>2</a:t>
                  </a:r>
                  <a:endParaRPr lang="en-US" sz="1600" dirty="0"/>
                </a:p>
              </p:txBody>
            </p:sp>
          </p:grpSp>
        </p:grpSp>
        <p:grpSp>
          <p:nvGrpSpPr>
            <p:cNvPr id="28" name="Group 27"/>
            <p:cNvGrpSpPr/>
            <p:nvPr/>
          </p:nvGrpSpPr>
          <p:grpSpPr>
            <a:xfrm>
              <a:off x="7848600" y="2362200"/>
              <a:ext cx="3200400" cy="1028746"/>
              <a:chOff x="1447800" y="2362200"/>
              <a:chExt cx="3200400" cy="1028746"/>
            </a:xfrm>
          </p:grpSpPr>
          <p:grpSp>
            <p:nvGrpSpPr>
              <p:cNvPr id="29" name="Group 28"/>
              <p:cNvGrpSpPr/>
              <p:nvPr/>
            </p:nvGrpSpPr>
            <p:grpSpPr>
              <a:xfrm>
                <a:off x="1447800" y="2362200"/>
                <a:ext cx="2133600" cy="1028746"/>
                <a:chOff x="1447800" y="2362200"/>
                <a:chExt cx="2133600" cy="1028746"/>
              </a:xfrm>
            </p:grpSpPr>
            <p:grpSp>
              <p:nvGrpSpPr>
                <p:cNvPr id="33" name="Group 32"/>
                <p:cNvGrpSpPr/>
                <p:nvPr/>
              </p:nvGrpSpPr>
              <p:grpSpPr>
                <a:xfrm>
                  <a:off x="1447800" y="2362200"/>
                  <a:ext cx="1066800" cy="1028746"/>
                  <a:chOff x="1447800" y="2362200"/>
                  <a:chExt cx="1066800" cy="1028746"/>
                </a:xfrm>
              </p:grpSpPr>
              <p:sp>
                <p:nvSpPr>
                  <p:cNvPr id="37" name="Rectangle 36"/>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TextBox 37"/>
                  <p:cNvSpPr txBox="1"/>
                  <p:nvPr/>
                </p:nvSpPr>
                <p:spPr>
                  <a:xfrm>
                    <a:off x="1638300" y="2534334"/>
                    <a:ext cx="685800" cy="856612"/>
                  </a:xfrm>
                  <a:prstGeom prst="rect">
                    <a:avLst/>
                  </a:prstGeom>
                  <a:noFill/>
                </p:spPr>
                <p:txBody>
                  <a:bodyPr wrap="square" rtlCol="0">
                    <a:spAutoFit/>
                  </a:bodyPr>
                  <a:lstStyle/>
                  <a:p>
                    <a:r>
                      <a:rPr lang="en-US" sz="3200" dirty="0"/>
                      <a:t>7</a:t>
                    </a:r>
                    <a:r>
                      <a:rPr lang="en-US" sz="3200" dirty="0" smtClean="0"/>
                      <a:t>9</a:t>
                    </a:r>
                    <a:endParaRPr lang="en-US" sz="1600" dirty="0"/>
                  </a:p>
                </p:txBody>
              </p:sp>
            </p:grpSp>
            <p:grpSp>
              <p:nvGrpSpPr>
                <p:cNvPr id="34" name="Group 33"/>
                <p:cNvGrpSpPr/>
                <p:nvPr/>
              </p:nvGrpSpPr>
              <p:grpSpPr>
                <a:xfrm>
                  <a:off x="2514600" y="2362200"/>
                  <a:ext cx="1066800" cy="1028746"/>
                  <a:chOff x="1447800" y="2362200"/>
                  <a:chExt cx="1066800" cy="1028746"/>
                </a:xfrm>
              </p:grpSpPr>
              <p:sp>
                <p:nvSpPr>
                  <p:cNvPr id="35" name="Rectangle 34"/>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TextBox 35"/>
                  <p:cNvSpPr txBox="1"/>
                  <p:nvPr/>
                </p:nvSpPr>
                <p:spPr>
                  <a:xfrm>
                    <a:off x="1638300" y="2534334"/>
                    <a:ext cx="685800" cy="856612"/>
                  </a:xfrm>
                  <a:prstGeom prst="rect">
                    <a:avLst/>
                  </a:prstGeom>
                  <a:noFill/>
                </p:spPr>
                <p:txBody>
                  <a:bodyPr wrap="square" rtlCol="0">
                    <a:spAutoFit/>
                  </a:bodyPr>
                  <a:lstStyle/>
                  <a:p>
                    <a:r>
                      <a:rPr lang="en-US" sz="3200" dirty="0" smtClean="0"/>
                      <a:t>80</a:t>
                    </a:r>
                    <a:endParaRPr lang="en-US" sz="1600" dirty="0"/>
                  </a:p>
                </p:txBody>
              </p:sp>
            </p:grpSp>
          </p:grpSp>
          <p:grpSp>
            <p:nvGrpSpPr>
              <p:cNvPr id="30" name="Group 29"/>
              <p:cNvGrpSpPr/>
              <p:nvPr/>
            </p:nvGrpSpPr>
            <p:grpSpPr>
              <a:xfrm>
                <a:off x="3581400" y="2362200"/>
                <a:ext cx="1066800" cy="1028746"/>
                <a:chOff x="1447800" y="2362200"/>
                <a:chExt cx="1066800" cy="1028746"/>
              </a:xfrm>
            </p:grpSpPr>
            <p:sp>
              <p:nvSpPr>
                <p:cNvPr id="31" name="Rectangle 30"/>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TextBox 31"/>
                <p:cNvSpPr txBox="1"/>
                <p:nvPr/>
              </p:nvSpPr>
              <p:spPr>
                <a:xfrm>
                  <a:off x="1638300" y="2534334"/>
                  <a:ext cx="685800" cy="856612"/>
                </a:xfrm>
                <a:prstGeom prst="rect">
                  <a:avLst/>
                </a:prstGeom>
                <a:noFill/>
              </p:spPr>
              <p:txBody>
                <a:bodyPr wrap="square" rtlCol="0">
                  <a:spAutoFit/>
                </a:bodyPr>
                <a:lstStyle/>
                <a:p>
                  <a:r>
                    <a:rPr lang="en-US" sz="3200" dirty="0" smtClean="0"/>
                    <a:t>85</a:t>
                  </a:r>
                  <a:endParaRPr lang="en-US" sz="1600" dirty="0"/>
                </a:p>
              </p:txBody>
            </p:sp>
          </p:grpSp>
        </p:grpSp>
      </p:grpSp>
      <p:grpSp>
        <p:nvGrpSpPr>
          <p:cNvPr id="49" name="Group 48"/>
          <p:cNvGrpSpPr/>
          <p:nvPr/>
        </p:nvGrpSpPr>
        <p:grpSpPr>
          <a:xfrm>
            <a:off x="457200" y="4572000"/>
            <a:ext cx="8124345" cy="413266"/>
            <a:chOff x="486255" y="4996934"/>
            <a:chExt cx="8124345" cy="413266"/>
          </a:xfrm>
        </p:grpSpPr>
        <p:sp>
          <p:nvSpPr>
            <p:cNvPr id="40" name="TextBox 39"/>
            <p:cNvSpPr txBox="1"/>
            <p:nvPr/>
          </p:nvSpPr>
          <p:spPr>
            <a:xfrm>
              <a:off x="486255" y="4996934"/>
              <a:ext cx="442750" cy="369332"/>
            </a:xfrm>
            <a:prstGeom prst="rect">
              <a:avLst/>
            </a:prstGeom>
            <a:noFill/>
          </p:spPr>
          <p:txBody>
            <a:bodyPr wrap="none" rtlCol="0">
              <a:spAutoFit/>
            </a:bodyPr>
            <a:lstStyle/>
            <a:p>
              <a:r>
                <a:rPr lang="en-US" dirty="0" smtClean="0"/>
                <a:t>[0]</a:t>
              </a:r>
              <a:endParaRPr lang="en-US" dirty="0"/>
            </a:p>
          </p:txBody>
        </p:sp>
        <p:sp>
          <p:nvSpPr>
            <p:cNvPr id="41" name="TextBox 40"/>
            <p:cNvSpPr txBox="1"/>
            <p:nvPr/>
          </p:nvSpPr>
          <p:spPr>
            <a:xfrm>
              <a:off x="1462250" y="5040868"/>
              <a:ext cx="442750" cy="369332"/>
            </a:xfrm>
            <a:prstGeom prst="rect">
              <a:avLst/>
            </a:prstGeom>
            <a:noFill/>
          </p:spPr>
          <p:txBody>
            <a:bodyPr wrap="none" rtlCol="0">
              <a:spAutoFit/>
            </a:bodyPr>
            <a:lstStyle/>
            <a:p>
              <a:r>
                <a:rPr lang="en-US" dirty="0" smtClean="0"/>
                <a:t>[1]</a:t>
              </a:r>
              <a:endParaRPr lang="en-US" dirty="0"/>
            </a:p>
          </p:txBody>
        </p:sp>
        <p:sp>
          <p:nvSpPr>
            <p:cNvPr id="42" name="TextBox 41"/>
            <p:cNvSpPr txBox="1"/>
            <p:nvPr/>
          </p:nvSpPr>
          <p:spPr>
            <a:xfrm>
              <a:off x="2452850" y="5029200"/>
              <a:ext cx="442750" cy="369332"/>
            </a:xfrm>
            <a:prstGeom prst="rect">
              <a:avLst/>
            </a:prstGeom>
            <a:noFill/>
          </p:spPr>
          <p:txBody>
            <a:bodyPr wrap="none" rtlCol="0">
              <a:spAutoFit/>
            </a:bodyPr>
            <a:lstStyle/>
            <a:p>
              <a:r>
                <a:rPr lang="en-US" dirty="0" smtClean="0"/>
                <a:t>[2]</a:t>
              </a:r>
              <a:endParaRPr lang="en-US" dirty="0"/>
            </a:p>
          </p:txBody>
        </p:sp>
        <p:sp>
          <p:nvSpPr>
            <p:cNvPr id="43" name="TextBox 42"/>
            <p:cNvSpPr txBox="1"/>
            <p:nvPr/>
          </p:nvSpPr>
          <p:spPr>
            <a:xfrm>
              <a:off x="3443450" y="5029200"/>
              <a:ext cx="442750" cy="369332"/>
            </a:xfrm>
            <a:prstGeom prst="rect">
              <a:avLst/>
            </a:prstGeom>
            <a:noFill/>
          </p:spPr>
          <p:txBody>
            <a:bodyPr wrap="none" rtlCol="0">
              <a:spAutoFit/>
            </a:bodyPr>
            <a:lstStyle/>
            <a:p>
              <a:r>
                <a:rPr lang="en-US" dirty="0" smtClean="0"/>
                <a:t>[3]</a:t>
              </a:r>
              <a:endParaRPr lang="en-US" dirty="0"/>
            </a:p>
          </p:txBody>
        </p:sp>
        <p:sp>
          <p:nvSpPr>
            <p:cNvPr id="44" name="TextBox 43"/>
            <p:cNvSpPr txBox="1"/>
            <p:nvPr/>
          </p:nvSpPr>
          <p:spPr>
            <a:xfrm>
              <a:off x="4357850" y="5029200"/>
              <a:ext cx="442750" cy="369332"/>
            </a:xfrm>
            <a:prstGeom prst="rect">
              <a:avLst/>
            </a:prstGeom>
            <a:noFill/>
          </p:spPr>
          <p:txBody>
            <a:bodyPr wrap="none" rtlCol="0">
              <a:spAutoFit/>
            </a:bodyPr>
            <a:lstStyle/>
            <a:p>
              <a:r>
                <a:rPr lang="en-US" dirty="0" smtClean="0"/>
                <a:t>[4]</a:t>
              </a:r>
              <a:endParaRPr lang="en-US" dirty="0"/>
            </a:p>
          </p:txBody>
        </p:sp>
        <p:sp>
          <p:nvSpPr>
            <p:cNvPr id="45" name="TextBox 44"/>
            <p:cNvSpPr txBox="1"/>
            <p:nvPr/>
          </p:nvSpPr>
          <p:spPr>
            <a:xfrm>
              <a:off x="5348450" y="5029200"/>
              <a:ext cx="442750" cy="369332"/>
            </a:xfrm>
            <a:prstGeom prst="rect">
              <a:avLst/>
            </a:prstGeom>
            <a:noFill/>
          </p:spPr>
          <p:txBody>
            <a:bodyPr wrap="none" rtlCol="0">
              <a:spAutoFit/>
            </a:bodyPr>
            <a:lstStyle/>
            <a:p>
              <a:r>
                <a:rPr lang="en-US" dirty="0" smtClean="0"/>
                <a:t>[5]</a:t>
              </a:r>
              <a:endParaRPr lang="en-US" dirty="0"/>
            </a:p>
          </p:txBody>
        </p:sp>
        <p:sp>
          <p:nvSpPr>
            <p:cNvPr id="46" name="TextBox 45"/>
            <p:cNvSpPr txBox="1"/>
            <p:nvPr/>
          </p:nvSpPr>
          <p:spPr>
            <a:xfrm>
              <a:off x="6262850" y="5029200"/>
              <a:ext cx="442750" cy="369332"/>
            </a:xfrm>
            <a:prstGeom prst="rect">
              <a:avLst/>
            </a:prstGeom>
            <a:noFill/>
          </p:spPr>
          <p:txBody>
            <a:bodyPr wrap="none" rtlCol="0">
              <a:spAutoFit/>
            </a:bodyPr>
            <a:lstStyle/>
            <a:p>
              <a:r>
                <a:rPr lang="en-US" dirty="0" smtClean="0"/>
                <a:t>[6]</a:t>
              </a:r>
              <a:endParaRPr lang="en-US" dirty="0"/>
            </a:p>
          </p:txBody>
        </p:sp>
        <p:sp>
          <p:nvSpPr>
            <p:cNvPr id="47" name="TextBox 46"/>
            <p:cNvSpPr txBox="1"/>
            <p:nvPr/>
          </p:nvSpPr>
          <p:spPr>
            <a:xfrm>
              <a:off x="7177250" y="5029200"/>
              <a:ext cx="442750" cy="369332"/>
            </a:xfrm>
            <a:prstGeom prst="rect">
              <a:avLst/>
            </a:prstGeom>
            <a:noFill/>
          </p:spPr>
          <p:txBody>
            <a:bodyPr wrap="none" rtlCol="0">
              <a:spAutoFit/>
            </a:bodyPr>
            <a:lstStyle/>
            <a:p>
              <a:r>
                <a:rPr lang="en-US" dirty="0" smtClean="0"/>
                <a:t>[7]</a:t>
              </a:r>
              <a:endParaRPr lang="en-US" dirty="0"/>
            </a:p>
          </p:txBody>
        </p:sp>
        <p:sp>
          <p:nvSpPr>
            <p:cNvPr id="48" name="TextBox 47"/>
            <p:cNvSpPr txBox="1"/>
            <p:nvPr/>
          </p:nvSpPr>
          <p:spPr>
            <a:xfrm>
              <a:off x="8167850" y="5029200"/>
              <a:ext cx="442750" cy="369332"/>
            </a:xfrm>
            <a:prstGeom prst="rect">
              <a:avLst/>
            </a:prstGeom>
            <a:noFill/>
          </p:spPr>
          <p:txBody>
            <a:bodyPr wrap="none" rtlCol="0">
              <a:spAutoFit/>
            </a:bodyPr>
            <a:lstStyle/>
            <a:p>
              <a:r>
                <a:rPr lang="en-US" dirty="0" smtClean="0"/>
                <a:t>[8]</a:t>
              </a:r>
              <a:endParaRPr lang="en-US" dirty="0"/>
            </a:p>
          </p:txBody>
        </p:sp>
      </p:grpSp>
      <p:grpSp>
        <p:nvGrpSpPr>
          <p:cNvPr id="55" name="Group 54"/>
          <p:cNvGrpSpPr/>
          <p:nvPr/>
        </p:nvGrpSpPr>
        <p:grpSpPr>
          <a:xfrm>
            <a:off x="381000" y="1371599"/>
            <a:ext cx="461665" cy="2514601"/>
            <a:chOff x="484452" y="1219199"/>
            <a:chExt cx="461665" cy="2514601"/>
          </a:xfrm>
        </p:grpSpPr>
        <p:sp>
          <p:nvSpPr>
            <p:cNvPr id="50" name="TextBox 49"/>
            <p:cNvSpPr txBox="1"/>
            <p:nvPr/>
          </p:nvSpPr>
          <p:spPr>
            <a:xfrm rot="16200000">
              <a:off x="-266018" y="1969669"/>
              <a:ext cx="1962605" cy="461665"/>
            </a:xfrm>
            <a:prstGeom prst="rect">
              <a:avLst/>
            </a:prstGeom>
            <a:noFill/>
            <a:ln w="38100">
              <a:noFill/>
            </a:ln>
          </p:spPr>
          <p:txBody>
            <a:bodyPr wrap="square" rtlCol="0">
              <a:spAutoFit/>
            </a:bodyPr>
            <a:lstStyle/>
            <a:p>
              <a:r>
                <a:rPr lang="en-US" sz="2400" dirty="0"/>
                <a:t>p</a:t>
              </a:r>
              <a:r>
                <a:rPr lang="en-US" sz="2400" dirty="0" smtClean="0"/>
                <a:t>ivot </a:t>
              </a:r>
              <a:r>
                <a:rPr lang="en-US" sz="2400" dirty="0" err="1" smtClean="0"/>
                <a:t>val</a:t>
              </a:r>
              <a:r>
                <a:rPr lang="en-US" sz="2400" dirty="0" smtClean="0"/>
                <a:t>= 52</a:t>
              </a:r>
              <a:endParaRPr lang="en-US" sz="2400" dirty="0"/>
            </a:p>
          </p:txBody>
        </p:sp>
        <p:cxnSp>
          <p:nvCxnSpPr>
            <p:cNvPr id="52" name="Straight Arrow Connector 51"/>
            <p:cNvCxnSpPr>
              <a:stCxn id="50" idx="1"/>
            </p:cNvCxnSpPr>
            <p:nvPr/>
          </p:nvCxnSpPr>
          <p:spPr>
            <a:xfrm>
              <a:off x="715285" y="3181804"/>
              <a:ext cx="0" cy="5519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5253335" y="2352898"/>
            <a:ext cx="461665" cy="1533303"/>
            <a:chOff x="2465651" y="2200497"/>
            <a:chExt cx="461665" cy="1533303"/>
          </a:xfrm>
        </p:grpSpPr>
        <p:sp>
          <p:nvSpPr>
            <p:cNvPr id="53" name="TextBox 52"/>
            <p:cNvSpPr txBox="1"/>
            <p:nvPr/>
          </p:nvSpPr>
          <p:spPr>
            <a:xfrm rot="16200000">
              <a:off x="2205831" y="2460317"/>
              <a:ext cx="981306" cy="461665"/>
            </a:xfrm>
            <a:prstGeom prst="rect">
              <a:avLst/>
            </a:prstGeom>
            <a:noFill/>
            <a:ln w="38100">
              <a:noFill/>
            </a:ln>
          </p:spPr>
          <p:txBody>
            <a:bodyPr wrap="square" rtlCol="0">
              <a:spAutoFit/>
            </a:bodyPr>
            <a:lstStyle/>
            <a:p>
              <a:r>
                <a:rPr lang="en-US" sz="2400" dirty="0" smtClean="0"/>
                <a:t>left</a:t>
              </a:r>
              <a:endParaRPr lang="en-US" sz="2400" dirty="0"/>
            </a:p>
          </p:txBody>
        </p:sp>
        <p:cxnSp>
          <p:nvCxnSpPr>
            <p:cNvPr id="54" name="Straight Arrow Connector 53"/>
            <p:cNvCxnSpPr>
              <a:stCxn id="53" idx="1"/>
            </p:cNvCxnSpPr>
            <p:nvPr/>
          </p:nvCxnSpPr>
          <p:spPr>
            <a:xfrm>
              <a:off x="2696485"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4572000" y="2352900"/>
            <a:ext cx="461665" cy="1533301"/>
            <a:chOff x="-2106348" y="2200499"/>
            <a:chExt cx="461665" cy="1533301"/>
          </a:xfrm>
        </p:grpSpPr>
        <p:sp>
          <p:nvSpPr>
            <p:cNvPr id="57" name="TextBox 56"/>
            <p:cNvSpPr txBox="1"/>
            <p:nvPr/>
          </p:nvSpPr>
          <p:spPr>
            <a:xfrm rot="16200000">
              <a:off x="-2366167" y="2460318"/>
              <a:ext cx="981304" cy="461665"/>
            </a:xfrm>
            <a:prstGeom prst="rect">
              <a:avLst/>
            </a:prstGeom>
            <a:noFill/>
            <a:ln w="38100">
              <a:noFill/>
            </a:ln>
          </p:spPr>
          <p:txBody>
            <a:bodyPr wrap="square" rtlCol="0">
              <a:spAutoFit/>
            </a:bodyPr>
            <a:lstStyle/>
            <a:p>
              <a:r>
                <a:rPr lang="en-US" sz="2400" dirty="0" smtClean="0"/>
                <a:t>right</a:t>
              </a:r>
              <a:endParaRPr lang="en-US" sz="2400" dirty="0"/>
            </a:p>
          </p:txBody>
        </p:sp>
        <p:cxnSp>
          <p:nvCxnSpPr>
            <p:cNvPr id="58" name="Straight Arrow Connector 57"/>
            <p:cNvCxnSpPr>
              <a:stCxn id="57" idx="1"/>
            </p:cNvCxnSpPr>
            <p:nvPr/>
          </p:nvCxnSpPr>
          <p:spPr>
            <a:xfrm>
              <a:off x="-1875514" y="3181803"/>
              <a:ext cx="0" cy="5519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9" name="Title 1"/>
          <p:cNvSpPr txBox="1">
            <a:spLocks/>
          </p:cNvSpPr>
          <p:nvPr/>
        </p:nvSpPr>
        <p:spPr>
          <a:xfrm>
            <a:off x="838200" y="1096962"/>
            <a:ext cx="7848600"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t>2</a:t>
            </a:r>
            <a:r>
              <a:rPr lang="en-US" sz="3200" dirty="0" smtClean="0"/>
              <a:t>. while A[left] &lt;= </a:t>
            </a:r>
            <a:r>
              <a:rPr lang="en-US" sz="3200" dirty="0" err="1" smtClean="0"/>
              <a:t>pivotval</a:t>
            </a:r>
            <a:r>
              <a:rPr lang="en-US" sz="3200" dirty="0" smtClean="0"/>
              <a:t>   left++;</a:t>
            </a:r>
            <a:endParaRPr lang="en-US" sz="3200" dirty="0"/>
          </a:p>
        </p:txBody>
      </p:sp>
      <p:sp>
        <p:nvSpPr>
          <p:cNvPr id="60" name="Title 1"/>
          <p:cNvSpPr txBox="1">
            <a:spLocks/>
          </p:cNvSpPr>
          <p:nvPr/>
        </p:nvSpPr>
        <p:spPr>
          <a:xfrm>
            <a:off x="838200" y="1554162"/>
            <a:ext cx="6752745"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3. if left &lt; right swap (A[left] , A[right])</a:t>
            </a:r>
            <a:endParaRPr lang="en-US" sz="3200" dirty="0"/>
          </a:p>
        </p:txBody>
      </p:sp>
      <p:sp>
        <p:nvSpPr>
          <p:cNvPr id="61" name="Title 1"/>
          <p:cNvSpPr txBox="1">
            <a:spLocks/>
          </p:cNvSpPr>
          <p:nvPr/>
        </p:nvSpPr>
        <p:spPr>
          <a:xfrm>
            <a:off x="838200" y="2011362"/>
            <a:ext cx="6752745"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4. while right &gt; left go to 1</a:t>
            </a:r>
            <a:endParaRPr lang="en-US" sz="3200" dirty="0"/>
          </a:p>
        </p:txBody>
      </p:sp>
      <p:sp>
        <p:nvSpPr>
          <p:cNvPr id="62" name="Title 1"/>
          <p:cNvSpPr txBox="1">
            <a:spLocks/>
          </p:cNvSpPr>
          <p:nvPr/>
        </p:nvSpPr>
        <p:spPr>
          <a:xfrm>
            <a:off x="867255" y="5364162"/>
            <a:ext cx="6752745"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5. swap (A[right], A[pivot])</a:t>
            </a:r>
            <a:endParaRPr lang="en-US" sz="3200" dirty="0"/>
          </a:p>
        </p:txBody>
      </p:sp>
    </p:spTree>
    <p:extLst>
      <p:ext uri="{BB962C8B-B14F-4D97-AF65-F5344CB8AC3E}">
        <p14:creationId xmlns:p14="http://schemas.microsoft.com/office/powerpoint/2010/main" val="6567719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224820" y="3945916"/>
            <a:ext cx="8690580" cy="702284"/>
            <a:chOff x="1447800" y="2362200"/>
            <a:chExt cx="9601200" cy="1028746"/>
          </a:xfrm>
        </p:grpSpPr>
        <p:grpSp>
          <p:nvGrpSpPr>
            <p:cNvPr id="16" name="Group 15"/>
            <p:cNvGrpSpPr/>
            <p:nvPr/>
          </p:nvGrpSpPr>
          <p:grpSpPr>
            <a:xfrm>
              <a:off x="1447800" y="2362200"/>
              <a:ext cx="3200400" cy="1028746"/>
              <a:chOff x="1447800" y="2362200"/>
              <a:chExt cx="3200400" cy="1028746"/>
            </a:xfrm>
          </p:grpSpPr>
          <p:grpSp>
            <p:nvGrpSpPr>
              <p:cNvPr id="12" name="Group 11"/>
              <p:cNvGrpSpPr/>
              <p:nvPr/>
            </p:nvGrpSpPr>
            <p:grpSpPr>
              <a:xfrm>
                <a:off x="1447800" y="2362200"/>
                <a:ext cx="2133600" cy="1028746"/>
                <a:chOff x="1447800" y="2362200"/>
                <a:chExt cx="2133600" cy="1028746"/>
              </a:xfrm>
            </p:grpSpPr>
            <p:grpSp>
              <p:nvGrpSpPr>
                <p:cNvPr id="8" name="Group 7"/>
                <p:cNvGrpSpPr/>
                <p:nvPr/>
              </p:nvGrpSpPr>
              <p:grpSpPr>
                <a:xfrm>
                  <a:off x="1447800" y="2362200"/>
                  <a:ext cx="1066800" cy="1028746"/>
                  <a:chOff x="1447800" y="2362200"/>
                  <a:chExt cx="1066800" cy="1028746"/>
                </a:xfrm>
              </p:grpSpPr>
              <p:sp>
                <p:nvSpPr>
                  <p:cNvPr id="4" name="Rectangle 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TextBox 6"/>
                  <p:cNvSpPr txBox="1"/>
                  <p:nvPr/>
                </p:nvSpPr>
                <p:spPr>
                  <a:xfrm>
                    <a:off x="1638300" y="2534334"/>
                    <a:ext cx="685800" cy="856612"/>
                  </a:xfrm>
                  <a:prstGeom prst="rect">
                    <a:avLst/>
                  </a:prstGeom>
                  <a:noFill/>
                </p:spPr>
                <p:txBody>
                  <a:bodyPr wrap="square" rtlCol="0">
                    <a:spAutoFit/>
                  </a:bodyPr>
                  <a:lstStyle/>
                  <a:p>
                    <a:r>
                      <a:rPr lang="en-US" sz="3200" dirty="0" smtClean="0"/>
                      <a:t> 7</a:t>
                    </a:r>
                    <a:endParaRPr lang="en-US" sz="1600" dirty="0"/>
                  </a:p>
                </p:txBody>
              </p:sp>
            </p:grpSp>
            <p:grpSp>
              <p:nvGrpSpPr>
                <p:cNvPr id="9" name="Group 8"/>
                <p:cNvGrpSpPr/>
                <p:nvPr/>
              </p:nvGrpSpPr>
              <p:grpSpPr>
                <a:xfrm>
                  <a:off x="2514600" y="2362200"/>
                  <a:ext cx="1066800" cy="1028746"/>
                  <a:chOff x="1447800" y="2362200"/>
                  <a:chExt cx="1066800" cy="1028746"/>
                </a:xfrm>
              </p:grpSpPr>
              <p:sp>
                <p:nvSpPr>
                  <p:cNvPr id="10" name="Rectangle 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p:cNvSpPr txBox="1"/>
                  <p:nvPr/>
                </p:nvSpPr>
                <p:spPr>
                  <a:xfrm>
                    <a:off x="1638300" y="2534334"/>
                    <a:ext cx="685800" cy="856612"/>
                  </a:xfrm>
                  <a:prstGeom prst="rect">
                    <a:avLst/>
                  </a:prstGeom>
                  <a:noFill/>
                </p:spPr>
                <p:txBody>
                  <a:bodyPr wrap="square" rtlCol="0">
                    <a:spAutoFit/>
                  </a:bodyPr>
                  <a:lstStyle/>
                  <a:p>
                    <a:r>
                      <a:rPr lang="en-US" sz="3200" dirty="0" smtClean="0"/>
                      <a:t>44</a:t>
                    </a:r>
                    <a:endParaRPr lang="en-US" sz="1600" dirty="0"/>
                  </a:p>
                </p:txBody>
              </p:sp>
            </p:grpSp>
          </p:grpSp>
          <p:grpSp>
            <p:nvGrpSpPr>
              <p:cNvPr id="13" name="Group 12"/>
              <p:cNvGrpSpPr/>
              <p:nvPr/>
            </p:nvGrpSpPr>
            <p:grpSpPr>
              <a:xfrm>
                <a:off x="3581400" y="2362200"/>
                <a:ext cx="1066800" cy="1028746"/>
                <a:chOff x="1447800" y="2362200"/>
                <a:chExt cx="1066800" cy="1028746"/>
              </a:xfrm>
            </p:grpSpPr>
            <p:sp>
              <p:nvSpPr>
                <p:cNvPr id="14" name="Rectangle 1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TextBox 14"/>
                <p:cNvSpPr txBox="1"/>
                <p:nvPr/>
              </p:nvSpPr>
              <p:spPr>
                <a:xfrm>
                  <a:off x="1638300" y="2534334"/>
                  <a:ext cx="685800" cy="856612"/>
                </a:xfrm>
                <a:prstGeom prst="rect">
                  <a:avLst/>
                </a:prstGeom>
                <a:noFill/>
              </p:spPr>
              <p:txBody>
                <a:bodyPr wrap="square" rtlCol="0">
                  <a:spAutoFit/>
                </a:bodyPr>
                <a:lstStyle/>
                <a:p>
                  <a:r>
                    <a:rPr lang="en-US" sz="3200" dirty="0" smtClean="0"/>
                    <a:t>28</a:t>
                  </a:r>
                  <a:endParaRPr lang="en-US" sz="1600" dirty="0"/>
                </a:p>
              </p:txBody>
            </p:sp>
          </p:grpSp>
        </p:grpSp>
        <p:grpSp>
          <p:nvGrpSpPr>
            <p:cNvPr id="17" name="Group 16"/>
            <p:cNvGrpSpPr/>
            <p:nvPr/>
          </p:nvGrpSpPr>
          <p:grpSpPr>
            <a:xfrm>
              <a:off x="4648200" y="2362200"/>
              <a:ext cx="3200400" cy="1028746"/>
              <a:chOff x="1447800" y="2362200"/>
              <a:chExt cx="3200400" cy="1028746"/>
            </a:xfrm>
          </p:grpSpPr>
          <p:grpSp>
            <p:nvGrpSpPr>
              <p:cNvPr id="18" name="Group 17"/>
              <p:cNvGrpSpPr/>
              <p:nvPr/>
            </p:nvGrpSpPr>
            <p:grpSpPr>
              <a:xfrm>
                <a:off x="1447800" y="2362200"/>
                <a:ext cx="2133600" cy="1028746"/>
                <a:chOff x="1447800" y="2362200"/>
                <a:chExt cx="2133600" cy="1028746"/>
              </a:xfrm>
            </p:grpSpPr>
            <p:grpSp>
              <p:nvGrpSpPr>
                <p:cNvPr id="22" name="Group 21"/>
                <p:cNvGrpSpPr/>
                <p:nvPr/>
              </p:nvGrpSpPr>
              <p:grpSpPr>
                <a:xfrm>
                  <a:off x="1447800" y="2362200"/>
                  <a:ext cx="1066800" cy="1028746"/>
                  <a:chOff x="1447800" y="2362200"/>
                  <a:chExt cx="1066800" cy="1028746"/>
                </a:xfrm>
              </p:grpSpPr>
              <p:sp>
                <p:nvSpPr>
                  <p:cNvPr id="26" name="Rectangle 25"/>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TextBox 26"/>
                  <p:cNvSpPr txBox="1"/>
                  <p:nvPr/>
                </p:nvSpPr>
                <p:spPr>
                  <a:xfrm>
                    <a:off x="1638300" y="2534334"/>
                    <a:ext cx="685800" cy="856612"/>
                  </a:xfrm>
                  <a:prstGeom prst="rect">
                    <a:avLst/>
                  </a:prstGeom>
                  <a:noFill/>
                </p:spPr>
                <p:txBody>
                  <a:bodyPr wrap="square" rtlCol="0">
                    <a:spAutoFit/>
                  </a:bodyPr>
                  <a:lstStyle/>
                  <a:p>
                    <a:r>
                      <a:rPr lang="en-US" sz="3200" dirty="0" smtClean="0"/>
                      <a:t>33</a:t>
                    </a:r>
                    <a:endParaRPr lang="en-US" sz="1600" dirty="0"/>
                  </a:p>
                </p:txBody>
              </p:sp>
            </p:grpSp>
            <p:grpSp>
              <p:nvGrpSpPr>
                <p:cNvPr id="23" name="Group 22"/>
                <p:cNvGrpSpPr/>
                <p:nvPr/>
              </p:nvGrpSpPr>
              <p:grpSpPr>
                <a:xfrm>
                  <a:off x="2514600" y="2362200"/>
                  <a:ext cx="1066800" cy="1028746"/>
                  <a:chOff x="1447800" y="2362200"/>
                  <a:chExt cx="1066800" cy="1028746"/>
                </a:xfrm>
              </p:grpSpPr>
              <p:sp>
                <p:nvSpPr>
                  <p:cNvPr id="24" name="Rectangle 2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TextBox 24"/>
                  <p:cNvSpPr txBox="1"/>
                  <p:nvPr/>
                </p:nvSpPr>
                <p:spPr>
                  <a:xfrm>
                    <a:off x="1638300" y="2534334"/>
                    <a:ext cx="685800" cy="856612"/>
                  </a:xfrm>
                  <a:prstGeom prst="rect">
                    <a:avLst/>
                  </a:prstGeom>
                  <a:noFill/>
                </p:spPr>
                <p:txBody>
                  <a:bodyPr wrap="square" rtlCol="0">
                    <a:spAutoFit/>
                  </a:bodyPr>
                  <a:lstStyle/>
                  <a:p>
                    <a:r>
                      <a:rPr lang="en-US" sz="3200" dirty="0" smtClean="0"/>
                      <a:t>52</a:t>
                    </a:r>
                    <a:endParaRPr lang="en-US" sz="1600" dirty="0"/>
                  </a:p>
                </p:txBody>
              </p:sp>
            </p:grpSp>
          </p:grpSp>
          <p:grpSp>
            <p:nvGrpSpPr>
              <p:cNvPr id="19" name="Group 18"/>
              <p:cNvGrpSpPr/>
              <p:nvPr/>
            </p:nvGrpSpPr>
            <p:grpSpPr>
              <a:xfrm>
                <a:off x="3581400" y="2362200"/>
                <a:ext cx="1066800" cy="1028746"/>
                <a:chOff x="1447800" y="2362200"/>
                <a:chExt cx="1066800" cy="1028746"/>
              </a:xfrm>
            </p:grpSpPr>
            <p:sp>
              <p:nvSpPr>
                <p:cNvPr id="20" name="Rectangle 1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TextBox 20"/>
                <p:cNvSpPr txBox="1"/>
                <p:nvPr/>
              </p:nvSpPr>
              <p:spPr>
                <a:xfrm>
                  <a:off x="1638300" y="2534334"/>
                  <a:ext cx="685800" cy="856612"/>
                </a:xfrm>
                <a:prstGeom prst="rect">
                  <a:avLst/>
                </a:prstGeom>
                <a:noFill/>
              </p:spPr>
              <p:txBody>
                <a:bodyPr wrap="square" rtlCol="0">
                  <a:spAutoFit/>
                </a:bodyPr>
                <a:lstStyle/>
                <a:p>
                  <a:r>
                    <a:rPr lang="en-US" sz="3200" dirty="0"/>
                    <a:t>6</a:t>
                  </a:r>
                  <a:r>
                    <a:rPr lang="en-US" sz="3200" dirty="0" smtClean="0"/>
                    <a:t>2</a:t>
                  </a:r>
                  <a:endParaRPr lang="en-US" sz="1600" dirty="0"/>
                </a:p>
              </p:txBody>
            </p:sp>
          </p:grpSp>
        </p:grpSp>
        <p:grpSp>
          <p:nvGrpSpPr>
            <p:cNvPr id="28" name="Group 27"/>
            <p:cNvGrpSpPr/>
            <p:nvPr/>
          </p:nvGrpSpPr>
          <p:grpSpPr>
            <a:xfrm>
              <a:off x="7848600" y="2362200"/>
              <a:ext cx="3200400" cy="1028746"/>
              <a:chOff x="1447800" y="2362200"/>
              <a:chExt cx="3200400" cy="1028746"/>
            </a:xfrm>
          </p:grpSpPr>
          <p:grpSp>
            <p:nvGrpSpPr>
              <p:cNvPr id="29" name="Group 28"/>
              <p:cNvGrpSpPr/>
              <p:nvPr/>
            </p:nvGrpSpPr>
            <p:grpSpPr>
              <a:xfrm>
                <a:off x="1447800" y="2362200"/>
                <a:ext cx="2133600" cy="1028746"/>
                <a:chOff x="1447800" y="2362200"/>
                <a:chExt cx="2133600" cy="1028746"/>
              </a:xfrm>
            </p:grpSpPr>
            <p:grpSp>
              <p:nvGrpSpPr>
                <p:cNvPr id="33" name="Group 32"/>
                <p:cNvGrpSpPr/>
                <p:nvPr/>
              </p:nvGrpSpPr>
              <p:grpSpPr>
                <a:xfrm>
                  <a:off x="1447800" y="2362200"/>
                  <a:ext cx="1066800" cy="1028746"/>
                  <a:chOff x="1447800" y="2362200"/>
                  <a:chExt cx="1066800" cy="1028746"/>
                </a:xfrm>
              </p:grpSpPr>
              <p:sp>
                <p:nvSpPr>
                  <p:cNvPr id="37" name="Rectangle 36"/>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TextBox 37"/>
                  <p:cNvSpPr txBox="1"/>
                  <p:nvPr/>
                </p:nvSpPr>
                <p:spPr>
                  <a:xfrm>
                    <a:off x="1638300" y="2534334"/>
                    <a:ext cx="685800" cy="856612"/>
                  </a:xfrm>
                  <a:prstGeom prst="rect">
                    <a:avLst/>
                  </a:prstGeom>
                  <a:noFill/>
                </p:spPr>
                <p:txBody>
                  <a:bodyPr wrap="square" rtlCol="0">
                    <a:spAutoFit/>
                  </a:bodyPr>
                  <a:lstStyle/>
                  <a:p>
                    <a:r>
                      <a:rPr lang="en-US" sz="3200" dirty="0"/>
                      <a:t>7</a:t>
                    </a:r>
                    <a:r>
                      <a:rPr lang="en-US" sz="3200" dirty="0" smtClean="0"/>
                      <a:t>9</a:t>
                    </a:r>
                    <a:endParaRPr lang="en-US" sz="1600" dirty="0"/>
                  </a:p>
                </p:txBody>
              </p:sp>
            </p:grpSp>
            <p:grpSp>
              <p:nvGrpSpPr>
                <p:cNvPr id="34" name="Group 33"/>
                <p:cNvGrpSpPr/>
                <p:nvPr/>
              </p:nvGrpSpPr>
              <p:grpSpPr>
                <a:xfrm>
                  <a:off x="2514600" y="2362200"/>
                  <a:ext cx="1066800" cy="1028746"/>
                  <a:chOff x="1447800" y="2362200"/>
                  <a:chExt cx="1066800" cy="1028746"/>
                </a:xfrm>
              </p:grpSpPr>
              <p:sp>
                <p:nvSpPr>
                  <p:cNvPr id="35" name="Rectangle 34"/>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TextBox 35"/>
                  <p:cNvSpPr txBox="1"/>
                  <p:nvPr/>
                </p:nvSpPr>
                <p:spPr>
                  <a:xfrm>
                    <a:off x="1638300" y="2534334"/>
                    <a:ext cx="685800" cy="856612"/>
                  </a:xfrm>
                  <a:prstGeom prst="rect">
                    <a:avLst/>
                  </a:prstGeom>
                  <a:noFill/>
                </p:spPr>
                <p:txBody>
                  <a:bodyPr wrap="square" rtlCol="0">
                    <a:spAutoFit/>
                  </a:bodyPr>
                  <a:lstStyle/>
                  <a:p>
                    <a:r>
                      <a:rPr lang="en-US" sz="3200" dirty="0" smtClean="0"/>
                      <a:t>80</a:t>
                    </a:r>
                    <a:endParaRPr lang="en-US" sz="1600" dirty="0"/>
                  </a:p>
                </p:txBody>
              </p:sp>
            </p:grpSp>
          </p:grpSp>
          <p:grpSp>
            <p:nvGrpSpPr>
              <p:cNvPr id="30" name="Group 29"/>
              <p:cNvGrpSpPr/>
              <p:nvPr/>
            </p:nvGrpSpPr>
            <p:grpSpPr>
              <a:xfrm>
                <a:off x="3581400" y="2362200"/>
                <a:ext cx="1066800" cy="1028746"/>
                <a:chOff x="1447800" y="2362200"/>
                <a:chExt cx="1066800" cy="1028746"/>
              </a:xfrm>
            </p:grpSpPr>
            <p:sp>
              <p:nvSpPr>
                <p:cNvPr id="31" name="Rectangle 30"/>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TextBox 31"/>
                <p:cNvSpPr txBox="1"/>
                <p:nvPr/>
              </p:nvSpPr>
              <p:spPr>
                <a:xfrm>
                  <a:off x="1638300" y="2534334"/>
                  <a:ext cx="685800" cy="856612"/>
                </a:xfrm>
                <a:prstGeom prst="rect">
                  <a:avLst/>
                </a:prstGeom>
                <a:noFill/>
              </p:spPr>
              <p:txBody>
                <a:bodyPr wrap="square" rtlCol="0">
                  <a:spAutoFit/>
                </a:bodyPr>
                <a:lstStyle/>
                <a:p>
                  <a:r>
                    <a:rPr lang="en-US" sz="3200" dirty="0" smtClean="0"/>
                    <a:t>85</a:t>
                  </a:r>
                  <a:endParaRPr lang="en-US" sz="1600" dirty="0"/>
                </a:p>
              </p:txBody>
            </p:sp>
          </p:grpSp>
        </p:grpSp>
      </p:grpSp>
      <p:grpSp>
        <p:nvGrpSpPr>
          <p:cNvPr id="49" name="Group 48"/>
          <p:cNvGrpSpPr/>
          <p:nvPr/>
        </p:nvGrpSpPr>
        <p:grpSpPr>
          <a:xfrm>
            <a:off x="457200" y="4572000"/>
            <a:ext cx="8124345" cy="413266"/>
            <a:chOff x="486255" y="4996934"/>
            <a:chExt cx="8124345" cy="413266"/>
          </a:xfrm>
        </p:grpSpPr>
        <p:sp>
          <p:nvSpPr>
            <p:cNvPr id="40" name="TextBox 39"/>
            <p:cNvSpPr txBox="1"/>
            <p:nvPr/>
          </p:nvSpPr>
          <p:spPr>
            <a:xfrm>
              <a:off x="486255" y="4996934"/>
              <a:ext cx="442750" cy="369332"/>
            </a:xfrm>
            <a:prstGeom prst="rect">
              <a:avLst/>
            </a:prstGeom>
            <a:noFill/>
          </p:spPr>
          <p:txBody>
            <a:bodyPr wrap="none" rtlCol="0">
              <a:spAutoFit/>
            </a:bodyPr>
            <a:lstStyle/>
            <a:p>
              <a:r>
                <a:rPr lang="en-US" dirty="0" smtClean="0"/>
                <a:t>[0]</a:t>
              </a:r>
              <a:endParaRPr lang="en-US" dirty="0"/>
            </a:p>
          </p:txBody>
        </p:sp>
        <p:sp>
          <p:nvSpPr>
            <p:cNvPr id="41" name="TextBox 40"/>
            <p:cNvSpPr txBox="1"/>
            <p:nvPr/>
          </p:nvSpPr>
          <p:spPr>
            <a:xfrm>
              <a:off x="1462250" y="5040868"/>
              <a:ext cx="442750" cy="369332"/>
            </a:xfrm>
            <a:prstGeom prst="rect">
              <a:avLst/>
            </a:prstGeom>
            <a:noFill/>
          </p:spPr>
          <p:txBody>
            <a:bodyPr wrap="none" rtlCol="0">
              <a:spAutoFit/>
            </a:bodyPr>
            <a:lstStyle/>
            <a:p>
              <a:r>
                <a:rPr lang="en-US" dirty="0" smtClean="0"/>
                <a:t>[1]</a:t>
              </a:r>
              <a:endParaRPr lang="en-US" dirty="0"/>
            </a:p>
          </p:txBody>
        </p:sp>
        <p:sp>
          <p:nvSpPr>
            <p:cNvPr id="42" name="TextBox 41"/>
            <p:cNvSpPr txBox="1"/>
            <p:nvPr/>
          </p:nvSpPr>
          <p:spPr>
            <a:xfrm>
              <a:off x="2452850" y="5029200"/>
              <a:ext cx="442750" cy="369332"/>
            </a:xfrm>
            <a:prstGeom prst="rect">
              <a:avLst/>
            </a:prstGeom>
            <a:noFill/>
          </p:spPr>
          <p:txBody>
            <a:bodyPr wrap="none" rtlCol="0">
              <a:spAutoFit/>
            </a:bodyPr>
            <a:lstStyle/>
            <a:p>
              <a:r>
                <a:rPr lang="en-US" dirty="0" smtClean="0"/>
                <a:t>[2]</a:t>
              </a:r>
              <a:endParaRPr lang="en-US" dirty="0"/>
            </a:p>
          </p:txBody>
        </p:sp>
        <p:sp>
          <p:nvSpPr>
            <p:cNvPr id="43" name="TextBox 42"/>
            <p:cNvSpPr txBox="1"/>
            <p:nvPr/>
          </p:nvSpPr>
          <p:spPr>
            <a:xfrm>
              <a:off x="3443450" y="5029200"/>
              <a:ext cx="442750" cy="369332"/>
            </a:xfrm>
            <a:prstGeom prst="rect">
              <a:avLst/>
            </a:prstGeom>
            <a:noFill/>
          </p:spPr>
          <p:txBody>
            <a:bodyPr wrap="none" rtlCol="0">
              <a:spAutoFit/>
            </a:bodyPr>
            <a:lstStyle/>
            <a:p>
              <a:r>
                <a:rPr lang="en-US" dirty="0" smtClean="0"/>
                <a:t>[3]</a:t>
              </a:r>
              <a:endParaRPr lang="en-US" dirty="0"/>
            </a:p>
          </p:txBody>
        </p:sp>
        <p:sp>
          <p:nvSpPr>
            <p:cNvPr id="44" name="TextBox 43"/>
            <p:cNvSpPr txBox="1"/>
            <p:nvPr/>
          </p:nvSpPr>
          <p:spPr>
            <a:xfrm>
              <a:off x="4357850" y="5029200"/>
              <a:ext cx="442750" cy="369332"/>
            </a:xfrm>
            <a:prstGeom prst="rect">
              <a:avLst/>
            </a:prstGeom>
            <a:noFill/>
          </p:spPr>
          <p:txBody>
            <a:bodyPr wrap="none" rtlCol="0">
              <a:spAutoFit/>
            </a:bodyPr>
            <a:lstStyle/>
            <a:p>
              <a:r>
                <a:rPr lang="en-US" dirty="0" smtClean="0"/>
                <a:t>[4]</a:t>
              </a:r>
              <a:endParaRPr lang="en-US" dirty="0"/>
            </a:p>
          </p:txBody>
        </p:sp>
        <p:sp>
          <p:nvSpPr>
            <p:cNvPr id="45" name="TextBox 44"/>
            <p:cNvSpPr txBox="1"/>
            <p:nvPr/>
          </p:nvSpPr>
          <p:spPr>
            <a:xfrm>
              <a:off x="5348450" y="5029200"/>
              <a:ext cx="442750" cy="369332"/>
            </a:xfrm>
            <a:prstGeom prst="rect">
              <a:avLst/>
            </a:prstGeom>
            <a:noFill/>
          </p:spPr>
          <p:txBody>
            <a:bodyPr wrap="none" rtlCol="0">
              <a:spAutoFit/>
            </a:bodyPr>
            <a:lstStyle/>
            <a:p>
              <a:r>
                <a:rPr lang="en-US" dirty="0" smtClean="0"/>
                <a:t>[5]</a:t>
              </a:r>
              <a:endParaRPr lang="en-US" dirty="0"/>
            </a:p>
          </p:txBody>
        </p:sp>
        <p:sp>
          <p:nvSpPr>
            <p:cNvPr id="46" name="TextBox 45"/>
            <p:cNvSpPr txBox="1"/>
            <p:nvPr/>
          </p:nvSpPr>
          <p:spPr>
            <a:xfrm>
              <a:off x="6262850" y="5029200"/>
              <a:ext cx="442750" cy="369332"/>
            </a:xfrm>
            <a:prstGeom prst="rect">
              <a:avLst/>
            </a:prstGeom>
            <a:noFill/>
          </p:spPr>
          <p:txBody>
            <a:bodyPr wrap="none" rtlCol="0">
              <a:spAutoFit/>
            </a:bodyPr>
            <a:lstStyle/>
            <a:p>
              <a:r>
                <a:rPr lang="en-US" dirty="0" smtClean="0"/>
                <a:t>[6]</a:t>
              </a:r>
              <a:endParaRPr lang="en-US" dirty="0"/>
            </a:p>
          </p:txBody>
        </p:sp>
        <p:sp>
          <p:nvSpPr>
            <p:cNvPr id="47" name="TextBox 46"/>
            <p:cNvSpPr txBox="1"/>
            <p:nvPr/>
          </p:nvSpPr>
          <p:spPr>
            <a:xfrm>
              <a:off x="7177250" y="5029200"/>
              <a:ext cx="442750" cy="369332"/>
            </a:xfrm>
            <a:prstGeom prst="rect">
              <a:avLst/>
            </a:prstGeom>
            <a:noFill/>
          </p:spPr>
          <p:txBody>
            <a:bodyPr wrap="none" rtlCol="0">
              <a:spAutoFit/>
            </a:bodyPr>
            <a:lstStyle/>
            <a:p>
              <a:r>
                <a:rPr lang="en-US" dirty="0" smtClean="0"/>
                <a:t>[7]</a:t>
              </a:r>
              <a:endParaRPr lang="en-US" dirty="0"/>
            </a:p>
          </p:txBody>
        </p:sp>
        <p:sp>
          <p:nvSpPr>
            <p:cNvPr id="48" name="TextBox 47"/>
            <p:cNvSpPr txBox="1"/>
            <p:nvPr/>
          </p:nvSpPr>
          <p:spPr>
            <a:xfrm>
              <a:off x="8167850" y="5029200"/>
              <a:ext cx="442750" cy="369332"/>
            </a:xfrm>
            <a:prstGeom prst="rect">
              <a:avLst/>
            </a:prstGeom>
            <a:noFill/>
          </p:spPr>
          <p:txBody>
            <a:bodyPr wrap="none" rtlCol="0">
              <a:spAutoFit/>
            </a:bodyPr>
            <a:lstStyle/>
            <a:p>
              <a:r>
                <a:rPr lang="en-US" dirty="0" smtClean="0"/>
                <a:t>[8]</a:t>
              </a:r>
              <a:endParaRPr lang="en-US" dirty="0"/>
            </a:p>
          </p:txBody>
        </p:sp>
      </p:grpSp>
      <p:grpSp>
        <p:nvGrpSpPr>
          <p:cNvPr id="55" name="Group 54"/>
          <p:cNvGrpSpPr/>
          <p:nvPr/>
        </p:nvGrpSpPr>
        <p:grpSpPr>
          <a:xfrm>
            <a:off x="4267200" y="1371599"/>
            <a:ext cx="461665" cy="2514601"/>
            <a:chOff x="484452" y="1219199"/>
            <a:chExt cx="461665" cy="2514601"/>
          </a:xfrm>
        </p:grpSpPr>
        <p:sp>
          <p:nvSpPr>
            <p:cNvPr id="50" name="TextBox 49"/>
            <p:cNvSpPr txBox="1"/>
            <p:nvPr/>
          </p:nvSpPr>
          <p:spPr>
            <a:xfrm rot="16200000">
              <a:off x="-266018" y="1969669"/>
              <a:ext cx="1962605" cy="461665"/>
            </a:xfrm>
            <a:prstGeom prst="rect">
              <a:avLst/>
            </a:prstGeom>
            <a:noFill/>
            <a:ln w="38100">
              <a:noFill/>
            </a:ln>
          </p:spPr>
          <p:txBody>
            <a:bodyPr wrap="square" rtlCol="0">
              <a:spAutoFit/>
            </a:bodyPr>
            <a:lstStyle/>
            <a:p>
              <a:r>
                <a:rPr lang="en-US" sz="2400" dirty="0"/>
                <a:t>p</a:t>
              </a:r>
              <a:r>
                <a:rPr lang="en-US" sz="2400" dirty="0" smtClean="0"/>
                <a:t>ivot </a:t>
              </a:r>
              <a:r>
                <a:rPr lang="en-US" sz="2400" dirty="0" err="1" smtClean="0"/>
                <a:t>val</a:t>
              </a:r>
              <a:r>
                <a:rPr lang="en-US" sz="2400" dirty="0" smtClean="0"/>
                <a:t>= 52</a:t>
              </a:r>
              <a:endParaRPr lang="en-US" sz="2400" dirty="0"/>
            </a:p>
          </p:txBody>
        </p:sp>
        <p:cxnSp>
          <p:nvCxnSpPr>
            <p:cNvPr id="52" name="Straight Arrow Connector 51"/>
            <p:cNvCxnSpPr>
              <a:stCxn id="50" idx="1"/>
            </p:cNvCxnSpPr>
            <p:nvPr/>
          </p:nvCxnSpPr>
          <p:spPr>
            <a:xfrm>
              <a:off x="715285" y="3181804"/>
              <a:ext cx="0" cy="5519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 name="Title 2"/>
          <p:cNvSpPr>
            <a:spLocks noGrp="1"/>
          </p:cNvSpPr>
          <p:nvPr>
            <p:ph type="title"/>
          </p:nvPr>
        </p:nvSpPr>
        <p:spPr/>
        <p:txBody>
          <a:bodyPr/>
          <a:lstStyle/>
          <a:p>
            <a:r>
              <a:rPr lang="en-US" dirty="0" smtClean="0"/>
              <a:t>The pivot value is in its final place</a:t>
            </a:r>
            <a:endParaRPr lang="en-US" dirty="0"/>
          </a:p>
        </p:txBody>
      </p:sp>
    </p:spTree>
    <p:extLst>
      <p:ext uri="{BB962C8B-B14F-4D97-AF65-F5344CB8AC3E}">
        <p14:creationId xmlns:p14="http://schemas.microsoft.com/office/powerpoint/2010/main" val="28271244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224820" y="3945916"/>
            <a:ext cx="8690580" cy="702284"/>
            <a:chOff x="1447800" y="2362200"/>
            <a:chExt cx="9601200" cy="1028746"/>
          </a:xfrm>
        </p:grpSpPr>
        <p:grpSp>
          <p:nvGrpSpPr>
            <p:cNvPr id="16" name="Group 15"/>
            <p:cNvGrpSpPr/>
            <p:nvPr/>
          </p:nvGrpSpPr>
          <p:grpSpPr>
            <a:xfrm>
              <a:off x="1447800" y="2362200"/>
              <a:ext cx="3200400" cy="1028746"/>
              <a:chOff x="1447800" y="2362200"/>
              <a:chExt cx="3200400" cy="1028746"/>
            </a:xfrm>
          </p:grpSpPr>
          <p:grpSp>
            <p:nvGrpSpPr>
              <p:cNvPr id="12" name="Group 11"/>
              <p:cNvGrpSpPr/>
              <p:nvPr/>
            </p:nvGrpSpPr>
            <p:grpSpPr>
              <a:xfrm>
                <a:off x="1447800" y="2362200"/>
                <a:ext cx="2133600" cy="1028746"/>
                <a:chOff x="1447800" y="2362200"/>
                <a:chExt cx="2133600" cy="1028746"/>
              </a:xfrm>
            </p:grpSpPr>
            <p:grpSp>
              <p:nvGrpSpPr>
                <p:cNvPr id="8" name="Group 7"/>
                <p:cNvGrpSpPr/>
                <p:nvPr/>
              </p:nvGrpSpPr>
              <p:grpSpPr>
                <a:xfrm>
                  <a:off x="1447800" y="2362200"/>
                  <a:ext cx="1066800" cy="1028746"/>
                  <a:chOff x="1447800" y="2362200"/>
                  <a:chExt cx="1066800" cy="1028746"/>
                </a:xfrm>
              </p:grpSpPr>
              <p:sp>
                <p:nvSpPr>
                  <p:cNvPr id="4" name="Rectangle 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TextBox 6"/>
                  <p:cNvSpPr txBox="1"/>
                  <p:nvPr/>
                </p:nvSpPr>
                <p:spPr>
                  <a:xfrm>
                    <a:off x="1638300" y="2534334"/>
                    <a:ext cx="685800" cy="856612"/>
                  </a:xfrm>
                  <a:prstGeom prst="rect">
                    <a:avLst/>
                  </a:prstGeom>
                  <a:noFill/>
                </p:spPr>
                <p:txBody>
                  <a:bodyPr wrap="square" rtlCol="0">
                    <a:spAutoFit/>
                  </a:bodyPr>
                  <a:lstStyle/>
                  <a:p>
                    <a:r>
                      <a:rPr lang="en-US" sz="3200" dirty="0" smtClean="0"/>
                      <a:t> 7</a:t>
                    </a:r>
                    <a:endParaRPr lang="en-US" sz="1600" dirty="0"/>
                  </a:p>
                </p:txBody>
              </p:sp>
            </p:grpSp>
            <p:grpSp>
              <p:nvGrpSpPr>
                <p:cNvPr id="9" name="Group 8"/>
                <p:cNvGrpSpPr/>
                <p:nvPr/>
              </p:nvGrpSpPr>
              <p:grpSpPr>
                <a:xfrm>
                  <a:off x="2514600" y="2362200"/>
                  <a:ext cx="1066800" cy="1028746"/>
                  <a:chOff x="1447800" y="2362200"/>
                  <a:chExt cx="1066800" cy="1028746"/>
                </a:xfrm>
              </p:grpSpPr>
              <p:sp>
                <p:nvSpPr>
                  <p:cNvPr id="10" name="Rectangle 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p:cNvSpPr txBox="1"/>
                  <p:nvPr/>
                </p:nvSpPr>
                <p:spPr>
                  <a:xfrm>
                    <a:off x="1638300" y="2534334"/>
                    <a:ext cx="685800" cy="856612"/>
                  </a:xfrm>
                  <a:prstGeom prst="rect">
                    <a:avLst/>
                  </a:prstGeom>
                  <a:noFill/>
                </p:spPr>
                <p:txBody>
                  <a:bodyPr wrap="square" rtlCol="0">
                    <a:spAutoFit/>
                  </a:bodyPr>
                  <a:lstStyle/>
                  <a:p>
                    <a:r>
                      <a:rPr lang="en-US" sz="3200" dirty="0" smtClean="0"/>
                      <a:t>44</a:t>
                    </a:r>
                    <a:endParaRPr lang="en-US" sz="1600" dirty="0"/>
                  </a:p>
                </p:txBody>
              </p:sp>
            </p:grpSp>
          </p:grpSp>
          <p:grpSp>
            <p:nvGrpSpPr>
              <p:cNvPr id="13" name="Group 12"/>
              <p:cNvGrpSpPr/>
              <p:nvPr/>
            </p:nvGrpSpPr>
            <p:grpSpPr>
              <a:xfrm>
                <a:off x="3581400" y="2362200"/>
                <a:ext cx="1066800" cy="1028746"/>
                <a:chOff x="1447800" y="2362200"/>
                <a:chExt cx="1066800" cy="1028746"/>
              </a:xfrm>
            </p:grpSpPr>
            <p:sp>
              <p:nvSpPr>
                <p:cNvPr id="14" name="Rectangle 1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TextBox 14"/>
                <p:cNvSpPr txBox="1"/>
                <p:nvPr/>
              </p:nvSpPr>
              <p:spPr>
                <a:xfrm>
                  <a:off x="1638300" y="2534334"/>
                  <a:ext cx="685800" cy="856612"/>
                </a:xfrm>
                <a:prstGeom prst="rect">
                  <a:avLst/>
                </a:prstGeom>
                <a:noFill/>
              </p:spPr>
              <p:txBody>
                <a:bodyPr wrap="square" rtlCol="0">
                  <a:spAutoFit/>
                </a:bodyPr>
                <a:lstStyle/>
                <a:p>
                  <a:r>
                    <a:rPr lang="en-US" sz="3200" dirty="0" smtClean="0"/>
                    <a:t>28</a:t>
                  </a:r>
                  <a:endParaRPr lang="en-US" sz="1600" dirty="0"/>
                </a:p>
              </p:txBody>
            </p:sp>
          </p:grpSp>
        </p:grpSp>
        <p:grpSp>
          <p:nvGrpSpPr>
            <p:cNvPr id="17" name="Group 16"/>
            <p:cNvGrpSpPr/>
            <p:nvPr/>
          </p:nvGrpSpPr>
          <p:grpSpPr>
            <a:xfrm>
              <a:off x="4648200" y="2362200"/>
              <a:ext cx="3200400" cy="1028746"/>
              <a:chOff x="1447800" y="2362200"/>
              <a:chExt cx="3200400" cy="1028746"/>
            </a:xfrm>
          </p:grpSpPr>
          <p:grpSp>
            <p:nvGrpSpPr>
              <p:cNvPr id="18" name="Group 17"/>
              <p:cNvGrpSpPr/>
              <p:nvPr/>
            </p:nvGrpSpPr>
            <p:grpSpPr>
              <a:xfrm>
                <a:off x="1447800" y="2362200"/>
                <a:ext cx="2133600" cy="1028746"/>
                <a:chOff x="1447800" y="2362200"/>
                <a:chExt cx="2133600" cy="1028746"/>
              </a:xfrm>
            </p:grpSpPr>
            <p:grpSp>
              <p:nvGrpSpPr>
                <p:cNvPr id="22" name="Group 21"/>
                <p:cNvGrpSpPr/>
                <p:nvPr/>
              </p:nvGrpSpPr>
              <p:grpSpPr>
                <a:xfrm>
                  <a:off x="1447800" y="2362200"/>
                  <a:ext cx="1066800" cy="1028746"/>
                  <a:chOff x="1447800" y="2362200"/>
                  <a:chExt cx="1066800" cy="1028746"/>
                </a:xfrm>
              </p:grpSpPr>
              <p:sp>
                <p:nvSpPr>
                  <p:cNvPr id="26" name="Rectangle 25"/>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TextBox 26"/>
                  <p:cNvSpPr txBox="1"/>
                  <p:nvPr/>
                </p:nvSpPr>
                <p:spPr>
                  <a:xfrm>
                    <a:off x="1638300" y="2534334"/>
                    <a:ext cx="685800" cy="856612"/>
                  </a:xfrm>
                  <a:prstGeom prst="rect">
                    <a:avLst/>
                  </a:prstGeom>
                  <a:noFill/>
                </p:spPr>
                <p:txBody>
                  <a:bodyPr wrap="square" rtlCol="0">
                    <a:spAutoFit/>
                  </a:bodyPr>
                  <a:lstStyle/>
                  <a:p>
                    <a:r>
                      <a:rPr lang="en-US" sz="3200" dirty="0" smtClean="0"/>
                      <a:t>33</a:t>
                    </a:r>
                    <a:endParaRPr lang="en-US" sz="1600" dirty="0"/>
                  </a:p>
                </p:txBody>
              </p:sp>
            </p:grpSp>
            <p:grpSp>
              <p:nvGrpSpPr>
                <p:cNvPr id="23" name="Group 22"/>
                <p:cNvGrpSpPr/>
                <p:nvPr/>
              </p:nvGrpSpPr>
              <p:grpSpPr>
                <a:xfrm>
                  <a:off x="2514600" y="2362200"/>
                  <a:ext cx="1066800" cy="1028746"/>
                  <a:chOff x="1447800" y="2362200"/>
                  <a:chExt cx="1066800" cy="1028746"/>
                </a:xfrm>
              </p:grpSpPr>
              <p:sp>
                <p:nvSpPr>
                  <p:cNvPr id="24" name="Rectangle 23"/>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TextBox 24"/>
                  <p:cNvSpPr txBox="1"/>
                  <p:nvPr/>
                </p:nvSpPr>
                <p:spPr>
                  <a:xfrm>
                    <a:off x="1638300" y="2534334"/>
                    <a:ext cx="685800" cy="856612"/>
                  </a:xfrm>
                  <a:prstGeom prst="rect">
                    <a:avLst/>
                  </a:prstGeom>
                  <a:noFill/>
                </p:spPr>
                <p:txBody>
                  <a:bodyPr wrap="square" rtlCol="0">
                    <a:spAutoFit/>
                  </a:bodyPr>
                  <a:lstStyle/>
                  <a:p>
                    <a:r>
                      <a:rPr lang="en-US" sz="3200" dirty="0" smtClean="0"/>
                      <a:t>52</a:t>
                    </a:r>
                    <a:endParaRPr lang="en-US" sz="1600" dirty="0"/>
                  </a:p>
                </p:txBody>
              </p:sp>
            </p:grpSp>
          </p:grpSp>
          <p:grpSp>
            <p:nvGrpSpPr>
              <p:cNvPr id="19" name="Group 18"/>
              <p:cNvGrpSpPr/>
              <p:nvPr/>
            </p:nvGrpSpPr>
            <p:grpSpPr>
              <a:xfrm>
                <a:off x="3581400" y="2362200"/>
                <a:ext cx="1066800" cy="1028746"/>
                <a:chOff x="1447800" y="2362200"/>
                <a:chExt cx="1066800" cy="1028746"/>
              </a:xfrm>
            </p:grpSpPr>
            <p:sp>
              <p:nvSpPr>
                <p:cNvPr id="20" name="Rectangle 19"/>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TextBox 20"/>
                <p:cNvSpPr txBox="1"/>
                <p:nvPr/>
              </p:nvSpPr>
              <p:spPr>
                <a:xfrm>
                  <a:off x="1638300" y="2534334"/>
                  <a:ext cx="685800" cy="856612"/>
                </a:xfrm>
                <a:prstGeom prst="rect">
                  <a:avLst/>
                </a:prstGeom>
                <a:noFill/>
              </p:spPr>
              <p:txBody>
                <a:bodyPr wrap="square" rtlCol="0">
                  <a:spAutoFit/>
                </a:bodyPr>
                <a:lstStyle/>
                <a:p>
                  <a:r>
                    <a:rPr lang="en-US" sz="3200" dirty="0"/>
                    <a:t>6</a:t>
                  </a:r>
                  <a:r>
                    <a:rPr lang="en-US" sz="3200" dirty="0" smtClean="0"/>
                    <a:t>2</a:t>
                  </a:r>
                  <a:endParaRPr lang="en-US" sz="1600" dirty="0"/>
                </a:p>
              </p:txBody>
            </p:sp>
          </p:grpSp>
        </p:grpSp>
        <p:grpSp>
          <p:nvGrpSpPr>
            <p:cNvPr id="28" name="Group 27"/>
            <p:cNvGrpSpPr/>
            <p:nvPr/>
          </p:nvGrpSpPr>
          <p:grpSpPr>
            <a:xfrm>
              <a:off x="7848600" y="2362200"/>
              <a:ext cx="3200400" cy="1028746"/>
              <a:chOff x="1447800" y="2362200"/>
              <a:chExt cx="3200400" cy="1028746"/>
            </a:xfrm>
          </p:grpSpPr>
          <p:grpSp>
            <p:nvGrpSpPr>
              <p:cNvPr id="29" name="Group 28"/>
              <p:cNvGrpSpPr/>
              <p:nvPr/>
            </p:nvGrpSpPr>
            <p:grpSpPr>
              <a:xfrm>
                <a:off x="1447800" y="2362200"/>
                <a:ext cx="2133600" cy="1028746"/>
                <a:chOff x="1447800" y="2362200"/>
                <a:chExt cx="2133600" cy="1028746"/>
              </a:xfrm>
            </p:grpSpPr>
            <p:grpSp>
              <p:nvGrpSpPr>
                <p:cNvPr id="33" name="Group 32"/>
                <p:cNvGrpSpPr/>
                <p:nvPr/>
              </p:nvGrpSpPr>
              <p:grpSpPr>
                <a:xfrm>
                  <a:off x="1447800" y="2362200"/>
                  <a:ext cx="1066800" cy="1028746"/>
                  <a:chOff x="1447800" y="2362200"/>
                  <a:chExt cx="1066800" cy="1028746"/>
                </a:xfrm>
              </p:grpSpPr>
              <p:sp>
                <p:nvSpPr>
                  <p:cNvPr id="37" name="Rectangle 36"/>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TextBox 37"/>
                  <p:cNvSpPr txBox="1"/>
                  <p:nvPr/>
                </p:nvSpPr>
                <p:spPr>
                  <a:xfrm>
                    <a:off x="1638300" y="2534334"/>
                    <a:ext cx="685800" cy="856612"/>
                  </a:xfrm>
                  <a:prstGeom prst="rect">
                    <a:avLst/>
                  </a:prstGeom>
                  <a:noFill/>
                </p:spPr>
                <p:txBody>
                  <a:bodyPr wrap="square" rtlCol="0">
                    <a:spAutoFit/>
                  </a:bodyPr>
                  <a:lstStyle/>
                  <a:p>
                    <a:r>
                      <a:rPr lang="en-US" sz="3200" dirty="0"/>
                      <a:t>7</a:t>
                    </a:r>
                    <a:r>
                      <a:rPr lang="en-US" sz="3200" dirty="0" smtClean="0"/>
                      <a:t>9</a:t>
                    </a:r>
                    <a:endParaRPr lang="en-US" sz="1600" dirty="0"/>
                  </a:p>
                </p:txBody>
              </p:sp>
            </p:grpSp>
            <p:grpSp>
              <p:nvGrpSpPr>
                <p:cNvPr id="34" name="Group 33"/>
                <p:cNvGrpSpPr/>
                <p:nvPr/>
              </p:nvGrpSpPr>
              <p:grpSpPr>
                <a:xfrm>
                  <a:off x="2514600" y="2362200"/>
                  <a:ext cx="1066800" cy="1028746"/>
                  <a:chOff x="1447800" y="2362200"/>
                  <a:chExt cx="1066800" cy="1028746"/>
                </a:xfrm>
              </p:grpSpPr>
              <p:sp>
                <p:nvSpPr>
                  <p:cNvPr id="35" name="Rectangle 34"/>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TextBox 35"/>
                  <p:cNvSpPr txBox="1"/>
                  <p:nvPr/>
                </p:nvSpPr>
                <p:spPr>
                  <a:xfrm>
                    <a:off x="1638300" y="2534334"/>
                    <a:ext cx="685800" cy="856612"/>
                  </a:xfrm>
                  <a:prstGeom prst="rect">
                    <a:avLst/>
                  </a:prstGeom>
                  <a:noFill/>
                </p:spPr>
                <p:txBody>
                  <a:bodyPr wrap="square" rtlCol="0">
                    <a:spAutoFit/>
                  </a:bodyPr>
                  <a:lstStyle/>
                  <a:p>
                    <a:r>
                      <a:rPr lang="en-US" sz="3200" dirty="0" smtClean="0"/>
                      <a:t>80</a:t>
                    </a:r>
                    <a:endParaRPr lang="en-US" sz="1600" dirty="0"/>
                  </a:p>
                </p:txBody>
              </p:sp>
            </p:grpSp>
          </p:grpSp>
          <p:grpSp>
            <p:nvGrpSpPr>
              <p:cNvPr id="30" name="Group 29"/>
              <p:cNvGrpSpPr/>
              <p:nvPr/>
            </p:nvGrpSpPr>
            <p:grpSpPr>
              <a:xfrm>
                <a:off x="3581400" y="2362200"/>
                <a:ext cx="1066800" cy="1028746"/>
                <a:chOff x="1447800" y="2362200"/>
                <a:chExt cx="1066800" cy="1028746"/>
              </a:xfrm>
            </p:grpSpPr>
            <p:sp>
              <p:nvSpPr>
                <p:cNvPr id="31" name="Rectangle 30"/>
                <p:cNvSpPr/>
                <p:nvPr/>
              </p:nvSpPr>
              <p:spPr>
                <a:xfrm>
                  <a:off x="1447800" y="2362200"/>
                  <a:ext cx="1066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TextBox 31"/>
                <p:cNvSpPr txBox="1"/>
                <p:nvPr/>
              </p:nvSpPr>
              <p:spPr>
                <a:xfrm>
                  <a:off x="1638300" y="2534334"/>
                  <a:ext cx="685800" cy="856612"/>
                </a:xfrm>
                <a:prstGeom prst="rect">
                  <a:avLst/>
                </a:prstGeom>
                <a:noFill/>
              </p:spPr>
              <p:txBody>
                <a:bodyPr wrap="square" rtlCol="0">
                  <a:spAutoFit/>
                </a:bodyPr>
                <a:lstStyle/>
                <a:p>
                  <a:r>
                    <a:rPr lang="en-US" sz="3200" dirty="0" smtClean="0"/>
                    <a:t>85</a:t>
                  </a:r>
                  <a:endParaRPr lang="en-US" sz="1600" dirty="0"/>
                </a:p>
              </p:txBody>
            </p:sp>
          </p:grpSp>
        </p:grpSp>
      </p:grpSp>
      <p:grpSp>
        <p:nvGrpSpPr>
          <p:cNvPr id="49" name="Group 48"/>
          <p:cNvGrpSpPr/>
          <p:nvPr/>
        </p:nvGrpSpPr>
        <p:grpSpPr>
          <a:xfrm>
            <a:off x="457200" y="4572000"/>
            <a:ext cx="8124345" cy="413266"/>
            <a:chOff x="486255" y="4996934"/>
            <a:chExt cx="8124345" cy="413266"/>
          </a:xfrm>
        </p:grpSpPr>
        <p:sp>
          <p:nvSpPr>
            <p:cNvPr id="40" name="TextBox 39"/>
            <p:cNvSpPr txBox="1"/>
            <p:nvPr/>
          </p:nvSpPr>
          <p:spPr>
            <a:xfrm>
              <a:off x="486255" y="4996934"/>
              <a:ext cx="442750" cy="369332"/>
            </a:xfrm>
            <a:prstGeom prst="rect">
              <a:avLst/>
            </a:prstGeom>
            <a:noFill/>
          </p:spPr>
          <p:txBody>
            <a:bodyPr wrap="none" rtlCol="0">
              <a:spAutoFit/>
            </a:bodyPr>
            <a:lstStyle/>
            <a:p>
              <a:r>
                <a:rPr lang="en-US" dirty="0" smtClean="0"/>
                <a:t>[0]</a:t>
              </a:r>
              <a:endParaRPr lang="en-US" dirty="0"/>
            </a:p>
          </p:txBody>
        </p:sp>
        <p:sp>
          <p:nvSpPr>
            <p:cNvPr id="41" name="TextBox 40"/>
            <p:cNvSpPr txBox="1"/>
            <p:nvPr/>
          </p:nvSpPr>
          <p:spPr>
            <a:xfrm>
              <a:off x="1462250" y="5040868"/>
              <a:ext cx="442750" cy="369332"/>
            </a:xfrm>
            <a:prstGeom prst="rect">
              <a:avLst/>
            </a:prstGeom>
            <a:noFill/>
          </p:spPr>
          <p:txBody>
            <a:bodyPr wrap="none" rtlCol="0">
              <a:spAutoFit/>
            </a:bodyPr>
            <a:lstStyle/>
            <a:p>
              <a:r>
                <a:rPr lang="en-US" dirty="0" smtClean="0"/>
                <a:t>[1]</a:t>
              </a:r>
              <a:endParaRPr lang="en-US" dirty="0"/>
            </a:p>
          </p:txBody>
        </p:sp>
        <p:sp>
          <p:nvSpPr>
            <p:cNvPr id="42" name="TextBox 41"/>
            <p:cNvSpPr txBox="1"/>
            <p:nvPr/>
          </p:nvSpPr>
          <p:spPr>
            <a:xfrm>
              <a:off x="2452850" y="5029200"/>
              <a:ext cx="442750" cy="369332"/>
            </a:xfrm>
            <a:prstGeom prst="rect">
              <a:avLst/>
            </a:prstGeom>
            <a:noFill/>
          </p:spPr>
          <p:txBody>
            <a:bodyPr wrap="none" rtlCol="0">
              <a:spAutoFit/>
            </a:bodyPr>
            <a:lstStyle/>
            <a:p>
              <a:r>
                <a:rPr lang="en-US" dirty="0" smtClean="0"/>
                <a:t>[2]</a:t>
              </a:r>
              <a:endParaRPr lang="en-US" dirty="0"/>
            </a:p>
          </p:txBody>
        </p:sp>
        <p:sp>
          <p:nvSpPr>
            <p:cNvPr id="43" name="TextBox 42"/>
            <p:cNvSpPr txBox="1"/>
            <p:nvPr/>
          </p:nvSpPr>
          <p:spPr>
            <a:xfrm>
              <a:off x="3443450" y="5029200"/>
              <a:ext cx="442750" cy="369332"/>
            </a:xfrm>
            <a:prstGeom prst="rect">
              <a:avLst/>
            </a:prstGeom>
            <a:noFill/>
          </p:spPr>
          <p:txBody>
            <a:bodyPr wrap="none" rtlCol="0">
              <a:spAutoFit/>
            </a:bodyPr>
            <a:lstStyle/>
            <a:p>
              <a:r>
                <a:rPr lang="en-US" dirty="0" smtClean="0"/>
                <a:t>[3]</a:t>
              </a:r>
              <a:endParaRPr lang="en-US" dirty="0"/>
            </a:p>
          </p:txBody>
        </p:sp>
        <p:sp>
          <p:nvSpPr>
            <p:cNvPr id="44" name="TextBox 43"/>
            <p:cNvSpPr txBox="1"/>
            <p:nvPr/>
          </p:nvSpPr>
          <p:spPr>
            <a:xfrm>
              <a:off x="4357850" y="5029200"/>
              <a:ext cx="442750" cy="369332"/>
            </a:xfrm>
            <a:prstGeom prst="rect">
              <a:avLst/>
            </a:prstGeom>
            <a:noFill/>
          </p:spPr>
          <p:txBody>
            <a:bodyPr wrap="none" rtlCol="0">
              <a:spAutoFit/>
            </a:bodyPr>
            <a:lstStyle/>
            <a:p>
              <a:r>
                <a:rPr lang="en-US" dirty="0" smtClean="0"/>
                <a:t>[4]</a:t>
              </a:r>
              <a:endParaRPr lang="en-US" dirty="0"/>
            </a:p>
          </p:txBody>
        </p:sp>
        <p:sp>
          <p:nvSpPr>
            <p:cNvPr id="45" name="TextBox 44"/>
            <p:cNvSpPr txBox="1"/>
            <p:nvPr/>
          </p:nvSpPr>
          <p:spPr>
            <a:xfrm>
              <a:off x="5348450" y="5029200"/>
              <a:ext cx="442750" cy="369332"/>
            </a:xfrm>
            <a:prstGeom prst="rect">
              <a:avLst/>
            </a:prstGeom>
            <a:noFill/>
          </p:spPr>
          <p:txBody>
            <a:bodyPr wrap="none" rtlCol="0">
              <a:spAutoFit/>
            </a:bodyPr>
            <a:lstStyle/>
            <a:p>
              <a:r>
                <a:rPr lang="en-US" dirty="0" smtClean="0"/>
                <a:t>[5]</a:t>
              </a:r>
              <a:endParaRPr lang="en-US" dirty="0"/>
            </a:p>
          </p:txBody>
        </p:sp>
        <p:sp>
          <p:nvSpPr>
            <p:cNvPr id="46" name="TextBox 45"/>
            <p:cNvSpPr txBox="1"/>
            <p:nvPr/>
          </p:nvSpPr>
          <p:spPr>
            <a:xfrm>
              <a:off x="6262850" y="5029200"/>
              <a:ext cx="442750" cy="369332"/>
            </a:xfrm>
            <a:prstGeom prst="rect">
              <a:avLst/>
            </a:prstGeom>
            <a:noFill/>
          </p:spPr>
          <p:txBody>
            <a:bodyPr wrap="none" rtlCol="0">
              <a:spAutoFit/>
            </a:bodyPr>
            <a:lstStyle/>
            <a:p>
              <a:r>
                <a:rPr lang="en-US" dirty="0" smtClean="0"/>
                <a:t>[6]</a:t>
              </a:r>
              <a:endParaRPr lang="en-US" dirty="0"/>
            </a:p>
          </p:txBody>
        </p:sp>
        <p:sp>
          <p:nvSpPr>
            <p:cNvPr id="47" name="TextBox 46"/>
            <p:cNvSpPr txBox="1"/>
            <p:nvPr/>
          </p:nvSpPr>
          <p:spPr>
            <a:xfrm>
              <a:off x="7177250" y="5029200"/>
              <a:ext cx="442750" cy="369332"/>
            </a:xfrm>
            <a:prstGeom prst="rect">
              <a:avLst/>
            </a:prstGeom>
            <a:noFill/>
          </p:spPr>
          <p:txBody>
            <a:bodyPr wrap="none" rtlCol="0">
              <a:spAutoFit/>
            </a:bodyPr>
            <a:lstStyle/>
            <a:p>
              <a:r>
                <a:rPr lang="en-US" dirty="0" smtClean="0"/>
                <a:t>[7]</a:t>
              </a:r>
              <a:endParaRPr lang="en-US" dirty="0"/>
            </a:p>
          </p:txBody>
        </p:sp>
        <p:sp>
          <p:nvSpPr>
            <p:cNvPr id="48" name="TextBox 47"/>
            <p:cNvSpPr txBox="1"/>
            <p:nvPr/>
          </p:nvSpPr>
          <p:spPr>
            <a:xfrm>
              <a:off x="8167850" y="5029200"/>
              <a:ext cx="442750" cy="369332"/>
            </a:xfrm>
            <a:prstGeom prst="rect">
              <a:avLst/>
            </a:prstGeom>
            <a:noFill/>
          </p:spPr>
          <p:txBody>
            <a:bodyPr wrap="none" rtlCol="0">
              <a:spAutoFit/>
            </a:bodyPr>
            <a:lstStyle/>
            <a:p>
              <a:r>
                <a:rPr lang="en-US" dirty="0" smtClean="0"/>
                <a:t>[8]</a:t>
              </a:r>
              <a:endParaRPr lang="en-US" dirty="0"/>
            </a:p>
          </p:txBody>
        </p:sp>
      </p:grpSp>
      <p:grpSp>
        <p:nvGrpSpPr>
          <p:cNvPr id="55" name="Group 54"/>
          <p:cNvGrpSpPr/>
          <p:nvPr/>
        </p:nvGrpSpPr>
        <p:grpSpPr>
          <a:xfrm>
            <a:off x="4267200" y="1371599"/>
            <a:ext cx="461665" cy="2514601"/>
            <a:chOff x="484452" y="1219199"/>
            <a:chExt cx="461665" cy="2514601"/>
          </a:xfrm>
        </p:grpSpPr>
        <p:sp>
          <p:nvSpPr>
            <p:cNvPr id="50" name="TextBox 49"/>
            <p:cNvSpPr txBox="1"/>
            <p:nvPr/>
          </p:nvSpPr>
          <p:spPr>
            <a:xfrm rot="16200000">
              <a:off x="-266018" y="1969669"/>
              <a:ext cx="1962605" cy="461665"/>
            </a:xfrm>
            <a:prstGeom prst="rect">
              <a:avLst/>
            </a:prstGeom>
            <a:noFill/>
            <a:ln w="38100">
              <a:noFill/>
            </a:ln>
          </p:spPr>
          <p:txBody>
            <a:bodyPr wrap="square" rtlCol="0">
              <a:spAutoFit/>
            </a:bodyPr>
            <a:lstStyle/>
            <a:p>
              <a:r>
                <a:rPr lang="en-US" sz="2400" dirty="0"/>
                <a:t>p</a:t>
              </a:r>
              <a:r>
                <a:rPr lang="en-US" sz="2400" dirty="0" smtClean="0"/>
                <a:t>ivot </a:t>
              </a:r>
              <a:r>
                <a:rPr lang="en-US" sz="2400" dirty="0" err="1" smtClean="0"/>
                <a:t>val</a:t>
              </a:r>
              <a:r>
                <a:rPr lang="en-US" sz="2400" dirty="0" smtClean="0"/>
                <a:t>= 52</a:t>
              </a:r>
              <a:endParaRPr lang="en-US" sz="2400" dirty="0"/>
            </a:p>
          </p:txBody>
        </p:sp>
        <p:cxnSp>
          <p:nvCxnSpPr>
            <p:cNvPr id="52" name="Straight Arrow Connector 51"/>
            <p:cNvCxnSpPr>
              <a:stCxn id="50" idx="1"/>
            </p:cNvCxnSpPr>
            <p:nvPr/>
          </p:nvCxnSpPr>
          <p:spPr>
            <a:xfrm>
              <a:off x="715285" y="3181804"/>
              <a:ext cx="0" cy="5519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 name="Title 2"/>
          <p:cNvSpPr>
            <a:spLocks noGrp="1"/>
          </p:cNvSpPr>
          <p:nvPr>
            <p:ph type="title"/>
          </p:nvPr>
        </p:nvSpPr>
        <p:spPr/>
        <p:txBody>
          <a:bodyPr/>
          <a:lstStyle/>
          <a:p>
            <a:r>
              <a:rPr lang="en-US" dirty="0" smtClean="0"/>
              <a:t>Divide into two sub-problems</a:t>
            </a:r>
            <a:endParaRPr lang="en-US" dirty="0"/>
          </a:p>
        </p:txBody>
      </p:sp>
      <p:sp>
        <p:nvSpPr>
          <p:cNvPr id="2" name="Left Brace 1"/>
          <p:cNvSpPr/>
          <p:nvPr/>
        </p:nvSpPr>
        <p:spPr>
          <a:xfrm rot="5400000">
            <a:off x="1896676" y="1702262"/>
            <a:ext cx="380999" cy="3644885"/>
          </a:xfrm>
          <a:prstGeom prst="leftBrac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Left Brace 50"/>
          <p:cNvSpPr/>
          <p:nvPr/>
        </p:nvSpPr>
        <p:spPr>
          <a:xfrm rot="5400000">
            <a:off x="6673858" y="1720857"/>
            <a:ext cx="380999" cy="3644885"/>
          </a:xfrm>
          <a:prstGeom prst="leftBrac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itle 1"/>
          <p:cNvSpPr txBox="1">
            <a:spLocks/>
          </p:cNvSpPr>
          <p:nvPr/>
        </p:nvSpPr>
        <p:spPr>
          <a:xfrm>
            <a:off x="732945" y="2620962"/>
            <a:ext cx="2871545"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err="1" smtClean="0"/>
              <a:t>Qsort</a:t>
            </a:r>
            <a:r>
              <a:rPr lang="en-US" sz="3200" dirty="0" smtClean="0"/>
              <a:t> (A, 0, 3)</a:t>
            </a:r>
            <a:endParaRPr lang="en-US" sz="3200" dirty="0"/>
          </a:p>
        </p:txBody>
      </p:sp>
      <p:sp>
        <p:nvSpPr>
          <p:cNvPr id="54" name="Title 1"/>
          <p:cNvSpPr txBox="1">
            <a:spLocks/>
          </p:cNvSpPr>
          <p:nvPr/>
        </p:nvSpPr>
        <p:spPr>
          <a:xfrm>
            <a:off x="5358055" y="2620962"/>
            <a:ext cx="2871545" cy="731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err="1" smtClean="0"/>
              <a:t>Qsort</a:t>
            </a:r>
            <a:r>
              <a:rPr lang="en-US" sz="3200" dirty="0" smtClean="0"/>
              <a:t> (A, 5, 8)</a:t>
            </a:r>
            <a:endParaRPr lang="en-US" sz="3200" dirty="0"/>
          </a:p>
        </p:txBody>
      </p:sp>
    </p:spTree>
    <p:extLst>
      <p:ext uri="{BB962C8B-B14F-4D97-AF65-F5344CB8AC3E}">
        <p14:creationId xmlns:p14="http://schemas.microsoft.com/office/powerpoint/2010/main" val="41714177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927"/>
            <a:ext cx="6096000" cy="6851073"/>
          </a:xfrm>
        </p:spPr>
        <p:txBody>
          <a:bodyPr>
            <a:normAutofit fontScale="77500" lnSpcReduction="20000"/>
          </a:bodyPr>
          <a:lstStyle/>
          <a:p>
            <a:pPr marL="0" indent="0">
              <a:buNone/>
            </a:pPr>
            <a:r>
              <a:rPr lang="en-US" dirty="0"/>
              <a:t/>
            </a:r>
            <a:br>
              <a:rPr lang="en-US" dirty="0"/>
            </a:br>
            <a:r>
              <a:rPr lang="en-US" b="1" dirty="0" smtClean="0"/>
              <a:t>public </a:t>
            </a:r>
            <a:r>
              <a:rPr lang="en-US" b="1" dirty="0"/>
              <a:t>static void </a:t>
            </a:r>
            <a:r>
              <a:rPr lang="en-US" dirty="0" err="1"/>
              <a:t>q_sort</a:t>
            </a:r>
            <a:r>
              <a:rPr lang="en-US" dirty="0"/>
              <a:t>(</a:t>
            </a:r>
            <a:r>
              <a:rPr lang="en-US" b="1" dirty="0" err="1"/>
              <a:t>int</a:t>
            </a:r>
            <a:r>
              <a:rPr lang="en-US" b="1" dirty="0"/>
              <a:t> </a:t>
            </a:r>
            <a:r>
              <a:rPr lang="en-US" dirty="0"/>
              <a:t>A[], </a:t>
            </a:r>
            <a:r>
              <a:rPr lang="en-US" b="1" dirty="0" err="1"/>
              <a:t>int</a:t>
            </a:r>
            <a:r>
              <a:rPr lang="en-US" b="1" dirty="0"/>
              <a:t> </a:t>
            </a:r>
            <a:r>
              <a:rPr lang="en-US" dirty="0"/>
              <a:t>l, </a:t>
            </a:r>
            <a:r>
              <a:rPr lang="en-US" b="1" dirty="0" err="1"/>
              <a:t>int</a:t>
            </a:r>
            <a:r>
              <a:rPr lang="en-US" b="1" dirty="0"/>
              <a:t> </a:t>
            </a:r>
            <a:r>
              <a:rPr lang="en-US" dirty="0"/>
              <a:t>r) {</a:t>
            </a:r>
            <a:br>
              <a:rPr lang="en-US" dirty="0"/>
            </a:br>
            <a:r>
              <a:rPr lang="en-US" dirty="0"/>
              <a:t>    </a:t>
            </a:r>
            <a:r>
              <a:rPr lang="en-US" b="1" dirty="0" err="1"/>
              <a:t>int</a:t>
            </a:r>
            <a:r>
              <a:rPr lang="en-US" b="1" dirty="0"/>
              <a:t> </a:t>
            </a:r>
            <a:r>
              <a:rPr lang="en-US" dirty="0" err="1"/>
              <a:t>pivotval</a:t>
            </a:r>
            <a:r>
              <a:rPr lang="en-US" dirty="0"/>
              <a:t>, pivot, </a:t>
            </a:r>
            <a:r>
              <a:rPr lang="en-US" dirty="0" err="1"/>
              <a:t>prev_l</a:t>
            </a:r>
            <a:r>
              <a:rPr lang="en-US" dirty="0"/>
              <a:t>, </a:t>
            </a:r>
            <a:r>
              <a:rPr lang="en-US" dirty="0" err="1"/>
              <a:t>prev_r</a:t>
            </a:r>
            <a:r>
              <a:rPr lang="en-US" dirty="0"/>
              <a:t>;</a:t>
            </a:r>
            <a:br>
              <a:rPr lang="en-US" dirty="0"/>
            </a:br>
            <a:r>
              <a:rPr lang="en-US" dirty="0"/>
              <a:t/>
            </a:r>
            <a:br>
              <a:rPr lang="en-US" dirty="0"/>
            </a:br>
            <a:r>
              <a:rPr lang="en-US" dirty="0"/>
              <a:t>    </a:t>
            </a:r>
            <a:r>
              <a:rPr lang="en-US" dirty="0" err="1"/>
              <a:t>prev_l</a:t>
            </a:r>
            <a:r>
              <a:rPr lang="en-US" dirty="0"/>
              <a:t> = l;</a:t>
            </a:r>
            <a:br>
              <a:rPr lang="en-US" dirty="0"/>
            </a:br>
            <a:r>
              <a:rPr lang="en-US" dirty="0"/>
              <a:t>    </a:t>
            </a:r>
            <a:r>
              <a:rPr lang="en-US" dirty="0" err="1"/>
              <a:t>prev_r</a:t>
            </a:r>
            <a:r>
              <a:rPr lang="en-US" dirty="0"/>
              <a:t> = r;</a:t>
            </a:r>
            <a:br>
              <a:rPr lang="en-US" dirty="0"/>
            </a:br>
            <a:r>
              <a:rPr lang="en-US" dirty="0"/>
              <a:t>    </a:t>
            </a:r>
            <a:r>
              <a:rPr lang="en-US" dirty="0" err="1"/>
              <a:t>pivotval</a:t>
            </a:r>
            <a:r>
              <a:rPr lang="en-US" dirty="0"/>
              <a:t> = A[l];</a:t>
            </a:r>
            <a:br>
              <a:rPr lang="en-US" dirty="0"/>
            </a:br>
            <a:r>
              <a:rPr lang="en-US" dirty="0"/>
              <a:t>    </a:t>
            </a:r>
            <a:r>
              <a:rPr lang="en-US" b="1" dirty="0"/>
              <a:t>while </a:t>
            </a:r>
            <a:r>
              <a:rPr lang="en-US" dirty="0"/>
              <a:t>(l &lt; r) {</a:t>
            </a:r>
            <a:br>
              <a:rPr lang="en-US" dirty="0"/>
            </a:br>
            <a:r>
              <a:rPr lang="en-US" dirty="0"/>
              <a:t>        </a:t>
            </a:r>
            <a:r>
              <a:rPr lang="en-US" dirty="0" smtClean="0"/>
              <a:t>	</a:t>
            </a:r>
            <a:r>
              <a:rPr lang="en-US" b="1" dirty="0" smtClean="0"/>
              <a:t>while </a:t>
            </a:r>
            <a:r>
              <a:rPr lang="en-US" dirty="0"/>
              <a:t>((A[r] &gt;= </a:t>
            </a:r>
            <a:r>
              <a:rPr lang="en-US" dirty="0" err="1"/>
              <a:t>pivotval</a:t>
            </a:r>
            <a:r>
              <a:rPr lang="en-US" dirty="0"/>
              <a:t>) &amp;&amp; (l &lt; r))</a:t>
            </a:r>
            <a:br>
              <a:rPr lang="en-US" dirty="0"/>
            </a:br>
            <a:r>
              <a:rPr lang="en-US" dirty="0"/>
              <a:t>            </a:t>
            </a:r>
            <a:r>
              <a:rPr lang="en-US" dirty="0" smtClean="0"/>
              <a:t>		r-</a:t>
            </a:r>
            <a:r>
              <a:rPr lang="en-US" dirty="0"/>
              <a:t>-;</a:t>
            </a:r>
            <a:br>
              <a:rPr lang="en-US" dirty="0"/>
            </a:br>
            <a:r>
              <a:rPr lang="en-US" dirty="0"/>
              <a:t>        </a:t>
            </a:r>
            <a:r>
              <a:rPr lang="en-US" dirty="0" smtClean="0"/>
              <a:t>	</a:t>
            </a:r>
            <a:r>
              <a:rPr lang="en-US" b="1" dirty="0" smtClean="0"/>
              <a:t>if </a:t>
            </a:r>
            <a:r>
              <a:rPr lang="en-US" dirty="0"/>
              <a:t>(l != r) {</a:t>
            </a:r>
            <a:br>
              <a:rPr lang="en-US" dirty="0"/>
            </a:br>
            <a:r>
              <a:rPr lang="en-US" dirty="0"/>
              <a:t>            </a:t>
            </a:r>
            <a:r>
              <a:rPr lang="en-US" dirty="0" smtClean="0"/>
              <a:t>		A[l</a:t>
            </a:r>
            <a:r>
              <a:rPr lang="en-US" dirty="0"/>
              <a:t>] = A[r];</a:t>
            </a:r>
            <a:br>
              <a:rPr lang="en-US" dirty="0"/>
            </a:br>
            <a:r>
              <a:rPr lang="en-US" dirty="0"/>
              <a:t>            </a:t>
            </a:r>
            <a:r>
              <a:rPr lang="en-US" dirty="0" smtClean="0"/>
              <a:t>		l</a:t>
            </a:r>
            <a:r>
              <a:rPr lang="en-US" dirty="0"/>
              <a:t>++;</a:t>
            </a:r>
            <a:br>
              <a:rPr lang="en-US" dirty="0"/>
            </a:br>
            <a:r>
              <a:rPr lang="en-US" dirty="0"/>
              <a:t>        </a:t>
            </a:r>
            <a:r>
              <a:rPr lang="en-US" dirty="0" smtClean="0"/>
              <a:t>	}</a:t>
            </a:r>
            <a:r>
              <a:rPr lang="en-US" dirty="0"/>
              <a:t/>
            </a:r>
            <a:br>
              <a:rPr lang="en-US" dirty="0"/>
            </a:br>
            <a:r>
              <a:rPr lang="en-US" dirty="0"/>
              <a:t>        </a:t>
            </a:r>
            <a:r>
              <a:rPr lang="en-US" dirty="0" smtClean="0"/>
              <a:t>	</a:t>
            </a:r>
            <a:r>
              <a:rPr lang="en-US" b="1" dirty="0" smtClean="0"/>
              <a:t>while </a:t>
            </a:r>
            <a:r>
              <a:rPr lang="en-US" dirty="0"/>
              <a:t>((A[l] &lt;= </a:t>
            </a:r>
            <a:r>
              <a:rPr lang="en-US" dirty="0" err="1"/>
              <a:t>pivotval</a:t>
            </a:r>
            <a:r>
              <a:rPr lang="en-US" dirty="0"/>
              <a:t>) &amp;&amp; (l &lt; r))</a:t>
            </a:r>
            <a:br>
              <a:rPr lang="en-US" dirty="0"/>
            </a:br>
            <a:r>
              <a:rPr lang="en-US" dirty="0"/>
              <a:t>            </a:t>
            </a:r>
            <a:r>
              <a:rPr lang="en-US" dirty="0" smtClean="0"/>
              <a:t>		l</a:t>
            </a:r>
            <a:r>
              <a:rPr lang="en-US" dirty="0"/>
              <a:t>++;</a:t>
            </a:r>
            <a:br>
              <a:rPr lang="en-US" dirty="0"/>
            </a:br>
            <a:r>
              <a:rPr lang="en-US" dirty="0"/>
              <a:t>        </a:t>
            </a:r>
            <a:r>
              <a:rPr lang="en-US" dirty="0" smtClean="0"/>
              <a:t>	</a:t>
            </a:r>
            <a:r>
              <a:rPr lang="en-US" b="1" dirty="0" smtClean="0"/>
              <a:t>if </a:t>
            </a:r>
            <a:r>
              <a:rPr lang="en-US" dirty="0"/>
              <a:t>(l != r) {</a:t>
            </a:r>
            <a:br>
              <a:rPr lang="en-US" dirty="0"/>
            </a:br>
            <a:r>
              <a:rPr lang="en-US" dirty="0"/>
              <a:t>            </a:t>
            </a:r>
            <a:r>
              <a:rPr lang="en-US" dirty="0" smtClean="0"/>
              <a:t>		A[r</a:t>
            </a:r>
            <a:r>
              <a:rPr lang="en-US" dirty="0"/>
              <a:t>] = A[l];</a:t>
            </a:r>
            <a:br>
              <a:rPr lang="en-US" dirty="0"/>
            </a:br>
            <a:r>
              <a:rPr lang="en-US" dirty="0"/>
              <a:t>            </a:t>
            </a:r>
            <a:r>
              <a:rPr lang="en-US" dirty="0" smtClean="0"/>
              <a:t>		r-</a:t>
            </a:r>
            <a:r>
              <a:rPr lang="en-US" dirty="0"/>
              <a:t>-;</a:t>
            </a:r>
            <a:br>
              <a:rPr lang="en-US" dirty="0"/>
            </a:br>
            <a:r>
              <a:rPr lang="en-US" dirty="0"/>
              <a:t>        </a:t>
            </a:r>
            <a:r>
              <a:rPr lang="en-US" dirty="0" smtClean="0"/>
              <a:t>	}</a:t>
            </a:r>
            <a:r>
              <a:rPr lang="en-US" dirty="0"/>
              <a:t/>
            </a:r>
            <a:br>
              <a:rPr lang="en-US" dirty="0"/>
            </a:br>
            <a:r>
              <a:rPr lang="en-US" dirty="0"/>
              <a:t>    </a:t>
            </a:r>
            <a:r>
              <a:rPr lang="en-US" dirty="0" smtClean="0"/>
              <a:t>}  </a:t>
            </a:r>
            <a:endParaRPr lang="en-US" dirty="0"/>
          </a:p>
        </p:txBody>
      </p:sp>
      <p:sp>
        <p:nvSpPr>
          <p:cNvPr id="4" name="Content Placeholder 2"/>
          <p:cNvSpPr txBox="1">
            <a:spLocks/>
          </p:cNvSpPr>
          <p:nvPr/>
        </p:nvSpPr>
        <p:spPr>
          <a:xfrm>
            <a:off x="5417127" y="3094037"/>
            <a:ext cx="3733800" cy="3763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A[l] = </a:t>
            </a:r>
            <a:r>
              <a:rPr lang="en-US" sz="2400" dirty="0" err="1" smtClean="0"/>
              <a:t>pivotval</a:t>
            </a:r>
            <a:r>
              <a:rPr lang="en-US" sz="2400" dirty="0" smtClean="0"/>
              <a:t>;</a:t>
            </a:r>
            <a:br>
              <a:rPr lang="en-US" sz="2400" dirty="0" smtClean="0"/>
            </a:br>
            <a:r>
              <a:rPr lang="en-US" sz="2400" dirty="0" smtClean="0"/>
              <a:t>    pivot = l;</a:t>
            </a:r>
            <a:br>
              <a:rPr lang="en-US" sz="2400" dirty="0" smtClean="0"/>
            </a:br>
            <a:r>
              <a:rPr lang="en-US" sz="2400" dirty="0" smtClean="0"/>
              <a:t>    l = </a:t>
            </a:r>
            <a:r>
              <a:rPr lang="en-US" sz="2400" dirty="0" err="1" smtClean="0"/>
              <a:t>prev_l</a:t>
            </a:r>
            <a:r>
              <a:rPr lang="en-US" sz="2400" dirty="0" smtClean="0"/>
              <a:t>;</a:t>
            </a:r>
            <a:br>
              <a:rPr lang="en-US" sz="2400" dirty="0" smtClean="0"/>
            </a:br>
            <a:r>
              <a:rPr lang="en-US" sz="2400" dirty="0" smtClean="0"/>
              <a:t>    r = </a:t>
            </a:r>
            <a:r>
              <a:rPr lang="en-US" sz="2400" dirty="0" err="1" smtClean="0"/>
              <a:t>prev_r</a:t>
            </a:r>
            <a:r>
              <a:rPr lang="en-US" sz="2400" dirty="0" smtClean="0"/>
              <a:t>;</a:t>
            </a:r>
            <a:br>
              <a:rPr lang="en-US" sz="2400" dirty="0" smtClean="0"/>
            </a:br>
            <a:r>
              <a:rPr lang="en-US" sz="2400" dirty="0" smtClean="0"/>
              <a:t>    </a:t>
            </a:r>
            <a:r>
              <a:rPr lang="en-US" sz="2400" b="1" dirty="0" smtClean="0"/>
              <a:t>if </a:t>
            </a:r>
            <a:r>
              <a:rPr lang="en-US" sz="2400" dirty="0" smtClean="0"/>
              <a:t>(l &lt; pivot)</a:t>
            </a:r>
            <a:br>
              <a:rPr lang="en-US" sz="2400" dirty="0" smtClean="0"/>
            </a:br>
            <a:r>
              <a:rPr lang="en-US" sz="2400" dirty="0" smtClean="0"/>
              <a:t>        	</a:t>
            </a:r>
            <a:r>
              <a:rPr lang="en-US" sz="2400" dirty="0" err="1" smtClean="0"/>
              <a:t>q_sort</a:t>
            </a:r>
            <a:r>
              <a:rPr lang="en-US" sz="2400" dirty="0" smtClean="0"/>
              <a:t>(A, l, pivot-1);</a:t>
            </a:r>
            <a:br>
              <a:rPr lang="en-US" sz="2400" dirty="0" smtClean="0"/>
            </a:br>
            <a:r>
              <a:rPr lang="en-US" sz="2400" dirty="0" smtClean="0"/>
              <a:t>    </a:t>
            </a:r>
            <a:r>
              <a:rPr lang="en-US" sz="2400" b="1" dirty="0" smtClean="0"/>
              <a:t>if </a:t>
            </a:r>
            <a:r>
              <a:rPr lang="en-US" sz="2400" dirty="0" smtClean="0"/>
              <a:t>(r &gt; pivot)</a:t>
            </a:r>
            <a:br>
              <a:rPr lang="en-US" sz="2400" dirty="0" smtClean="0"/>
            </a:br>
            <a:r>
              <a:rPr lang="en-US" sz="2400" dirty="0" smtClean="0"/>
              <a:t>        	</a:t>
            </a:r>
            <a:r>
              <a:rPr lang="en-US" sz="2400" dirty="0" err="1" smtClean="0"/>
              <a:t>q_sort</a:t>
            </a:r>
            <a:r>
              <a:rPr lang="en-US" sz="2400" dirty="0" smtClean="0"/>
              <a:t>(A, pivot+1, r);</a:t>
            </a:r>
            <a:br>
              <a:rPr lang="en-US" sz="2400" dirty="0" smtClean="0"/>
            </a:br>
            <a:r>
              <a:rPr lang="en-US" sz="2400" dirty="0" smtClean="0"/>
              <a:t>}</a:t>
            </a:r>
            <a:br>
              <a:rPr lang="en-US" sz="2400" dirty="0" smtClean="0"/>
            </a:br>
            <a:endParaRPr lang="en-US" sz="2400" dirty="0"/>
          </a:p>
        </p:txBody>
      </p:sp>
      <p:sp>
        <p:nvSpPr>
          <p:cNvPr id="2" name="TextBox 1"/>
          <p:cNvSpPr txBox="1"/>
          <p:nvPr/>
        </p:nvSpPr>
        <p:spPr>
          <a:xfrm>
            <a:off x="5715000" y="2627623"/>
            <a:ext cx="2590800" cy="369332"/>
          </a:xfrm>
          <a:prstGeom prst="rect">
            <a:avLst/>
          </a:prstGeom>
          <a:noFill/>
        </p:spPr>
        <p:txBody>
          <a:bodyPr wrap="square" rtlCol="0">
            <a:spAutoFit/>
          </a:bodyPr>
          <a:lstStyle/>
          <a:p>
            <a:r>
              <a:rPr lang="en-US" b="1" i="1" dirty="0" smtClean="0">
                <a:solidFill>
                  <a:srgbClr val="FF0000"/>
                </a:solidFill>
              </a:rPr>
              <a:t>Continuation of code:</a:t>
            </a:r>
            <a:endParaRPr lang="en-US" b="1" i="1" dirty="0">
              <a:solidFill>
                <a:srgbClr val="FF0000"/>
              </a:solidFill>
            </a:endParaRPr>
          </a:p>
        </p:txBody>
      </p:sp>
    </p:spTree>
    <p:extLst>
      <p:ext uri="{BB962C8B-B14F-4D97-AF65-F5344CB8AC3E}">
        <p14:creationId xmlns:p14="http://schemas.microsoft.com/office/powerpoint/2010/main" val="31595146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Mergesort</a:t>
            </a:r>
            <a:r>
              <a:rPr lang="en-US" dirty="0" smtClean="0"/>
              <a:t> – a recursive sort</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smtClean="0"/>
              <a:t>Divides into two sub-problems at each step</a:t>
            </a:r>
          </a:p>
          <a:p>
            <a:r>
              <a:rPr lang="en-US" dirty="0" smtClean="0"/>
              <a:t>BASE CASE: If sub-problem has 0 or 1 item</a:t>
            </a:r>
          </a:p>
          <a:p>
            <a:r>
              <a:rPr lang="en-US" dirty="0" smtClean="0"/>
              <a:t>More than 1 item – split into two sub-arrays and invoke </a:t>
            </a:r>
            <a:r>
              <a:rPr lang="en-US" dirty="0" err="1" smtClean="0"/>
              <a:t>Mergesort</a:t>
            </a:r>
            <a:r>
              <a:rPr lang="en-US" dirty="0" smtClean="0"/>
              <a:t> on each one </a:t>
            </a:r>
            <a:endParaRPr lang="en-US" dirty="0"/>
          </a:p>
          <a:p>
            <a:r>
              <a:rPr lang="en-US" dirty="0" smtClean="0"/>
              <a:t>COMBINATION STEP: Merge sorted sub-arrays (recursively at each step)</a:t>
            </a:r>
          </a:p>
        </p:txBody>
      </p:sp>
    </p:spTree>
    <p:extLst>
      <p:ext uri="{BB962C8B-B14F-4D97-AF65-F5344CB8AC3E}">
        <p14:creationId xmlns:p14="http://schemas.microsoft.com/office/powerpoint/2010/main" val="3594019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Recursively divide </a:t>
            </a:r>
            <a:endParaRPr lang="en-US" dirty="0"/>
          </a:p>
        </p:txBody>
      </p:sp>
      <p:sp>
        <p:nvSpPr>
          <p:cNvPr id="4" name="Rectangle 3"/>
          <p:cNvSpPr/>
          <p:nvPr/>
        </p:nvSpPr>
        <p:spPr>
          <a:xfrm>
            <a:off x="762000" y="1648691"/>
            <a:ext cx="76200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10000" y="1729190"/>
            <a:ext cx="1447800" cy="400110"/>
          </a:xfrm>
          <a:prstGeom prst="rect">
            <a:avLst/>
          </a:prstGeom>
          <a:noFill/>
        </p:spPr>
        <p:txBody>
          <a:bodyPr wrap="square" rtlCol="0">
            <a:spAutoFit/>
          </a:bodyPr>
          <a:lstStyle/>
          <a:p>
            <a:r>
              <a:rPr lang="en-US" sz="2000" dirty="0" smtClean="0"/>
              <a:t>unsorted</a:t>
            </a:r>
            <a:endParaRPr lang="en-US" sz="2000" dirty="0"/>
          </a:p>
        </p:txBody>
      </p:sp>
      <p:sp>
        <p:nvSpPr>
          <p:cNvPr id="7" name="Rectangle 6"/>
          <p:cNvSpPr/>
          <p:nvPr/>
        </p:nvSpPr>
        <p:spPr>
          <a:xfrm>
            <a:off x="762000" y="23344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676400" y="2438400"/>
            <a:ext cx="1447800" cy="400110"/>
          </a:xfrm>
          <a:prstGeom prst="rect">
            <a:avLst/>
          </a:prstGeom>
          <a:noFill/>
        </p:spPr>
        <p:txBody>
          <a:bodyPr wrap="square" rtlCol="0">
            <a:spAutoFit/>
          </a:bodyPr>
          <a:lstStyle/>
          <a:p>
            <a:r>
              <a:rPr lang="en-US" sz="2000" dirty="0" smtClean="0"/>
              <a:t>unsorted</a:t>
            </a:r>
            <a:endParaRPr lang="en-US" sz="2000" dirty="0"/>
          </a:p>
        </p:txBody>
      </p:sp>
      <p:sp>
        <p:nvSpPr>
          <p:cNvPr id="9" name="Rectangle 8"/>
          <p:cNvSpPr/>
          <p:nvPr/>
        </p:nvSpPr>
        <p:spPr>
          <a:xfrm>
            <a:off x="4876800" y="23301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791200" y="2362200"/>
            <a:ext cx="1447800" cy="400110"/>
          </a:xfrm>
          <a:prstGeom prst="rect">
            <a:avLst/>
          </a:prstGeom>
          <a:noFill/>
        </p:spPr>
        <p:txBody>
          <a:bodyPr wrap="square" rtlCol="0">
            <a:spAutoFit/>
          </a:bodyPr>
          <a:lstStyle/>
          <a:p>
            <a:r>
              <a:rPr lang="en-US" sz="2000" dirty="0" smtClean="0"/>
              <a:t>unsorted</a:t>
            </a:r>
            <a:endParaRPr lang="en-US" sz="2000" dirty="0"/>
          </a:p>
        </p:txBody>
      </p:sp>
      <p:grpSp>
        <p:nvGrpSpPr>
          <p:cNvPr id="6" name="Group 5"/>
          <p:cNvGrpSpPr/>
          <p:nvPr/>
        </p:nvGrpSpPr>
        <p:grpSpPr>
          <a:xfrm>
            <a:off x="5029200" y="3118228"/>
            <a:ext cx="3124200" cy="565409"/>
            <a:chOff x="914400" y="2482591"/>
            <a:chExt cx="7620000" cy="565409"/>
          </a:xfrm>
        </p:grpSpPr>
        <p:sp>
          <p:nvSpPr>
            <p:cNvPr id="12" name="Rectangle 11"/>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14" name="Rectangle 13"/>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374888" y="2514600"/>
              <a:ext cx="3159512" cy="400110"/>
            </a:xfrm>
            <a:prstGeom prst="rect">
              <a:avLst/>
            </a:prstGeom>
            <a:noFill/>
          </p:spPr>
          <p:txBody>
            <a:bodyPr wrap="square" rtlCol="0">
              <a:spAutoFit/>
            </a:bodyPr>
            <a:lstStyle/>
            <a:p>
              <a:r>
                <a:rPr lang="en-US" sz="2000" dirty="0" smtClean="0"/>
                <a:t>unsorted</a:t>
              </a:r>
              <a:endParaRPr lang="en-US" sz="2000" dirty="0"/>
            </a:p>
          </p:txBody>
        </p:sp>
      </p:grpSp>
      <p:grpSp>
        <p:nvGrpSpPr>
          <p:cNvPr id="17" name="Group 16"/>
          <p:cNvGrpSpPr/>
          <p:nvPr/>
        </p:nvGrpSpPr>
        <p:grpSpPr>
          <a:xfrm>
            <a:off x="914400" y="3048000"/>
            <a:ext cx="3619500" cy="565409"/>
            <a:chOff x="914400" y="2482591"/>
            <a:chExt cx="7620000" cy="565409"/>
          </a:xfrm>
        </p:grpSpPr>
        <p:sp>
          <p:nvSpPr>
            <p:cNvPr id="18" name="Rectangle 17"/>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20" name="Rectangle 19"/>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374888" y="2514600"/>
              <a:ext cx="3159512" cy="400110"/>
            </a:xfrm>
            <a:prstGeom prst="rect">
              <a:avLst/>
            </a:prstGeom>
            <a:noFill/>
          </p:spPr>
          <p:txBody>
            <a:bodyPr wrap="square" rtlCol="0">
              <a:spAutoFit/>
            </a:bodyPr>
            <a:lstStyle/>
            <a:p>
              <a:r>
                <a:rPr lang="en-US" sz="2000" dirty="0" smtClean="0"/>
                <a:t>unsorted</a:t>
              </a:r>
              <a:endParaRPr lang="en-US" sz="2000" dirty="0"/>
            </a:p>
          </p:txBody>
        </p:sp>
      </p:grpSp>
      <p:sp>
        <p:nvSpPr>
          <p:cNvPr id="22" name="TextBox 21"/>
          <p:cNvSpPr txBox="1"/>
          <p:nvPr/>
        </p:nvSpPr>
        <p:spPr>
          <a:xfrm>
            <a:off x="5281032" y="3181290"/>
            <a:ext cx="1500768" cy="400110"/>
          </a:xfrm>
          <a:prstGeom prst="rect">
            <a:avLst/>
          </a:prstGeom>
          <a:noFill/>
        </p:spPr>
        <p:txBody>
          <a:bodyPr wrap="square" rtlCol="0">
            <a:spAutoFit/>
          </a:bodyPr>
          <a:lstStyle/>
          <a:p>
            <a:r>
              <a:rPr lang="en-US" sz="2000" dirty="0" smtClean="0"/>
              <a:t>unsorted</a:t>
            </a:r>
            <a:endParaRPr lang="en-US" sz="2000" dirty="0"/>
          </a:p>
        </p:txBody>
      </p:sp>
      <p:sp>
        <p:nvSpPr>
          <p:cNvPr id="23" name="TextBox 22"/>
          <p:cNvSpPr txBox="1"/>
          <p:nvPr/>
        </p:nvSpPr>
        <p:spPr>
          <a:xfrm>
            <a:off x="1242432" y="3105090"/>
            <a:ext cx="1500768" cy="400110"/>
          </a:xfrm>
          <a:prstGeom prst="rect">
            <a:avLst/>
          </a:prstGeom>
          <a:noFill/>
        </p:spPr>
        <p:txBody>
          <a:bodyPr wrap="square" rtlCol="0">
            <a:spAutoFit/>
          </a:bodyPr>
          <a:lstStyle/>
          <a:p>
            <a:r>
              <a:rPr lang="en-US" sz="2000" dirty="0" smtClean="0"/>
              <a:t>unsorted</a:t>
            </a:r>
            <a:endParaRPr lang="en-US" sz="2000" dirty="0"/>
          </a:p>
        </p:txBody>
      </p:sp>
      <p:grpSp>
        <p:nvGrpSpPr>
          <p:cNvPr id="25" name="Group 24"/>
          <p:cNvGrpSpPr/>
          <p:nvPr/>
        </p:nvGrpSpPr>
        <p:grpSpPr>
          <a:xfrm>
            <a:off x="914400" y="3810000"/>
            <a:ext cx="1704109" cy="641609"/>
            <a:chOff x="914400" y="2482591"/>
            <a:chExt cx="7620000" cy="565409"/>
          </a:xfrm>
        </p:grpSpPr>
        <p:sp>
          <p:nvSpPr>
            <p:cNvPr id="26" name="Rectangle 25"/>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28" name="Rectangle 27"/>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374888" y="2514600"/>
              <a:ext cx="3159512" cy="400110"/>
            </a:xfrm>
            <a:prstGeom prst="rect">
              <a:avLst/>
            </a:prstGeom>
            <a:noFill/>
          </p:spPr>
          <p:txBody>
            <a:bodyPr wrap="square" rtlCol="0">
              <a:spAutoFit/>
            </a:bodyPr>
            <a:lstStyle/>
            <a:p>
              <a:endParaRPr lang="en-US" sz="2000" dirty="0"/>
            </a:p>
          </p:txBody>
        </p:sp>
      </p:grpSp>
      <p:grpSp>
        <p:nvGrpSpPr>
          <p:cNvPr id="30" name="Group 29"/>
          <p:cNvGrpSpPr/>
          <p:nvPr/>
        </p:nvGrpSpPr>
        <p:grpSpPr>
          <a:xfrm>
            <a:off x="2867891" y="3810000"/>
            <a:ext cx="1627909" cy="641609"/>
            <a:chOff x="914400" y="2482591"/>
            <a:chExt cx="7620000" cy="565409"/>
          </a:xfrm>
        </p:grpSpPr>
        <p:sp>
          <p:nvSpPr>
            <p:cNvPr id="31" name="Rectangle 30"/>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33" name="Rectangle 32"/>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5374888" y="2514600"/>
              <a:ext cx="3159512" cy="400110"/>
            </a:xfrm>
            <a:prstGeom prst="rect">
              <a:avLst/>
            </a:prstGeom>
            <a:noFill/>
          </p:spPr>
          <p:txBody>
            <a:bodyPr wrap="square" rtlCol="0">
              <a:spAutoFit/>
            </a:bodyPr>
            <a:lstStyle/>
            <a:p>
              <a:endParaRPr lang="en-US" sz="2000" dirty="0"/>
            </a:p>
          </p:txBody>
        </p:sp>
      </p:grpSp>
      <p:grpSp>
        <p:nvGrpSpPr>
          <p:cNvPr id="35" name="Group 34"/>
          <p:cNvGrpSpPr/>
          <p:nvPr/>
        </p:nvGrpSpPr>
        <p:grpSpPr>
          <a:xfrm>
            <a:off x="5029201" y="3810000"/>
            <a:ext cx="1546478" cy="641609"/>
            <a:chOff x="914400" y="2482591"/>
            <a:chExt cx="7620000" cy="565409"/>
          </a:xfrm>
        </p:grpSpPr>
        <p:sp>
          <p:nvSpPr>
            <p:cNvPr id="36" name="Rectangle 35"/>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38" name="Rectangle 37"/>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374888" y="2514600"/>
              <a:ext cx="3159512" cy="400110"/>
            </a:xfrm>
            <a:prstGeom prst="rect">
              <a:avLst/>
            </a:prstGeom>
            <a:noFill/>
          </p:spPr>
          <p:txBody>
            <a:bodyPr wrap="square" rtlCol="0">
              <a:spAutoFit/>
            </a:bodyPr>
            <a:lstStyle/>
            <a:p>
              <a:endParaRPr lang="en-US" sz="2000" dirty="0"/>
            </a:p>
          </p:txBody>
        </p:sp>
      </p:grpSp>
      <p:grpSp>
        <p:nvGrpSpPr>
          <p:cNvPr id="40" name="Group 39"/>
          <p:cNvGrpSpPr/>
          <p:nvPr/>
        </p:nvGrpSpPr>
        <p:grpSpPr>
          <a:xfrm>
            <a:off x="6781799" y="3810000"/>
            <a:ext cx="1475509" cy="641609"/>
            <a:chOff x="914400" y="2482591"/>
            <a:chExt cx="7620000" cy="565409"/>
          </a:xfrm>
        </p:grpSpPr>
        <p:sp>
          <p:nvSpPr>
            <p:cNvPr id="41" name="Rectangle 40"/>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43" name="Rectangle 42"/>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5374888" y="2514600"/>
              <a:ext cx="3159512" cy="400110"/>
            </a:xfrm>
            <a:prstGeom prst="rect">
              <a:avLst/>
            </a:prstGeom>
            <a:noFill/>
          </p:spPr>
          <p:txBody>
            <a:bodyPr wrap="square" rtlCol="0">
              <a:spAutoFit/>
            </a:bodyPr>
            <a:lstStyle/>
            <a:p>
              <a:endParaRPr lang="en-US" sz="2000" dirty="0"/>
            </a:p>
          </p:txBody>
        </p:sp>
      </p:grpSp>
      <p:grpSp>
        <p:nvGrpSpPr>
          <p:cNvPr id="2051" name="Group 2050"/>
          <p:cNvGrpSpPr/>
          <p:nvPr/>
        </p:nvGrpSpPr>
        <p:grpSpPr>
          <a:xfrm>
            <a:off x="905880" y="4724400"/>
            <a:ext cx="3589920" cy="641609"/>
            <a:chOff x="905880" y="4724400"/>
            <a:chExt cx="3666120" cy="641609"/>
          </a:xfrm>
        </p:grpSpPr>
        <p:grpSp>
          <p:nvGrpSpPr>
            <p:cNvPr id="46" name="Group 45"/>
            <p:cNvGrpSpPr/>
            <p:nvPr/>
          </p:nvGrpSpPr>
          <p:grpSpPr>
            <a:xfrm>
              <a:off x="905880" y="4724400"/>
              <a:ext cx="852054" cy="641609"/>
              <a:chOff x="914400" y="2482591"/>
              <a:chExt cx="7620000" cy="565409"/>
            </a:xfrm>
          </p:grpSpPr>
          <p:sp>
            <p:nvSpPr>
              <p:cNvPr id="47" name="Rectangle 46"/>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49" name="Rectangle 48"/>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374888" y="2514600"/>
                <a:ext cx="3159512" cy="400110"/>
              </a:xfrm>
              <a:prstGeom prst="rect">
                <a:avLst/>
              </a:prstGeom>
              <a:noFill/>
            </p:spPr>
            <p:txBody>
              <a:bodyPr wrap="square" rtlCol="0">
                <a:spAutoFit/>
              </a:bodyPr>
              <a:lstStyle/>
              <a:p>
                <a:endParaRPr lang="en-US" sz="2000" dirty="0"/>
              </a:p>
            </p:txBody>
          </p:sp>
        </p:grpSp>
        <p:grpSp>
          <p:nvGrpSpPr>
            <p:cNvPr id="51" name="Group 50"/>
            <p:cNvGrpSpPr/>
            <p:nvPr/>
          </p:nvGrpSpPr>
          <p:grpSpPr>
            <a:xfrm>
              <a:off x="1814946" y="4724400"/>
              <a:ext cx="852054" cy="641609"/>
              <a:chOff x="914400" y="2482591"/>
              <a:chExt cx="7620000" cy="565409"/>
            </a:xfrm>
          </p:grpSpPr>
          <p:sp>
            <p:nvSpPr>
              <p:cNvPr id="52" name="Rectangle 51"/>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54" name="Rectangle 53"/>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5374888" y="2514600"/>
                <a:ext cx="3159512" cy="400110"/>
              </a:xfrm>
              <a:prstGeom prst="rect">
                <a:avLst/>
              </a:prstGeom>
              <a:noFill/>
            </p:spPr>
            <p:txBody>
              <a:bodyPr wrap="square" rtlCol="0">
                <a:spAutoFit/>
              </a:bodyPr>
              <a:lstStyle/>
              <a:p>
                <a:endParaRPr lang="en-US" sz="2000" dirty="0"/>
              </a:p>
            </p:txBody>
          </p:sp>
        </p:grpSp>
        <p:grpSp>
          <p:nvGrpSpPr>
            <p:cNvPr id="56" name="Group 55"/>
            <p:cNvGrpSpPr/>
            <p:nvPr/>
          </p:nvGrpSpPr>
          <p:grpSpPr>
            <a:xfrm>
              <a:off x="2810880" y="4724400"/>
              <a:ext cx="852054" cy="641609"/>
              <a:chOff x="914400" y="2482591"/>
              <a:chExt cx="7620000" cy="565409"/>
            </a:xfrm>
          </p:grpSpPr>
          <p:sp>
            <p:nvSpPr>
              <p:cNvPr id="57" name="Rectangle 56"/>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59" name="Rectangle 58"/>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374888" y="2514600"/>
                <a:ext cx="3159512" cy="400110"/>
              </a:xfrm>
              <a:prstGeom prst="rect">
                <a:avLst/>
              </a:prstGeom>
              <a:noFill/>
            </p:spPr>
            <p:txBody>
              <a:bodyPr wrap="square" rtlCol="0">
                <a:spAutoFit/>
              </a:bodyPr>
              <a:lstStyle/>
              <a:p>
                <a:endParaRPr lang="en-US" sz="2000" dirty="0"/>
              </a:p>
            </p:txBody>
          </p:sp>
        </p:grpSp>
        <p:grpSp>
          <p:nvGrpSpPr>
            <p:cNvPr id="61" name="Group 60"/>
            <p:cNvGrpSpPr/>
            <p:nvPr/>
          </p:nvGrpSpPr>
          <p:grpSpPr>
            <a:xfrm>
              <a:off x="3719946" y="4724400"/>
              <a:ext cx="852054" cy="641609"/>
              <a:chOff x="914400" y="2482591"/>
              <a:chExt cx="7620000" cy="565409"/>
            </a:xfrm>
          </p:grpSpPr>
          <p:sp>
            <p:nvSpPr>
              <p:cNvPr id="62" name="Rectangle 61"/>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64" name="Rectangle 63"/>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5374888" y="2514600"/>
                <a:ext cx="3159512" cy="400110"/>
              </a:xfrm>
              <a:prstGeom prst="rect">
                <a:avLst/>
              </a:prstGeom>
              <a:noFill/>
            </p:spPr>
            <p:txBody>
              <a:bodyPr wrap="square" rtlCol="0">
                <a:spAutoFit/>
              </a:bodyPr>
              <a:lstStyle/>
              <a:p>
                <a:endParaRPr lang="en-US" sz="2000" dirty="0"/>
              </a:p>
            </p:txBody>
          </p:sp>
        </p:grpSp>
      </p:grpSp>
      <p:grpSp>
        <p:nvGrpSpPr>
          <p:cNvPr id="2049" name="Group 2048"/>
          <p:cNvGrpSpPr/>
          <p:nvPr/>
        </p:nvGrpSpPr>
        <p:grpSpPr>
          <a:xfrm>
            <a:off x="4944480" y="4724400"/>
            <a:ext cx="3312829" cy="641609"/>
            <a:chOff x="4944480" y="4724400"/>
            <a:chExt cx="3666120" cy="641609"/>
          </a:xfrm>
        </p:grpSpPr>
        <p:grpSp>
          <p:nvGrpSpPr>
            <p:cNvPr id="66" name="Group 65"/>
            <p:cNvGrpSpPr/>
            <p:nvPr/>
          </p:nvGrpSpPr>
          <p:grpSpPr>
            <a:xfrm>
              <a:off x="4944480" y="4724400"/>
              <a:ext cx="852054" cy="641609"/>
              <a:chOff x="914400" y="2482591"/>
              <a:chExt cx="7620000" cy="565409"/>
            </a:xfrm>
          </p:grpSpPr>
          <p:sp>
            <p:nvSpPr>
              <p:cNvPr id="67" name="Rectangle 66"/>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69" name="Rectangle 68"/>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5374888" y="2514600"/>
                <a:ext cx="3159512" cy="400110"/>
              </a:xfrm>
              <a:prstGeom prst="rect">
                <a:avLst/>
              </a:prstGeom>
              <a:noFill/>
            </p:spPr>
            <p:txBody>
              <a:bodyPr wrap="square" rtlCol="0">
                <a:spAutoFit/>
              </a:bodyPr>
              <a:lstStyle/>
              <a:p>
                <a:endParaRPr lang="en-US" sz="2000" dirty="0"/>
              </a:p>
            </p:txBody>
          </p:sp>
        </p:grpSp>
        <p:grpSp>
          <p:nvGrpSpPr>
            <p:cNvPr id="71" name="Group 70"/>
            <p:cNvGrpSpPr/>
            <p:nvPr/>
          </p:nvGrpSpPr>
          <p:grpSpPr>
            <a:xfrm>
              <a:off x="5853546" y="4724400"/>
              <a:ext cx="852054" cy="641609"/>
              <a:chOff x="914400" y="2482591"/>
              <a:chExt cx="7620000" cy="565409"/>
            </a:xfrm>
          </p:grpSpPr>
          <p:sp>
            <p:nvSpPr>
              <p:cNvPr id="72" name="Rectangle 71"/>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74" name="Rectangle 73"/>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5374888" y="2514600"/>
                <a:ext cx="3159512" cy="400110"/>
              </a:xfrm>
              <a:prstGeom prst="rect">
                <a:avLst/>
              </a:prstGeom>
              <a:noFill/>
            </p:spPr>
            <p:txBody>
              <a:bodyPr wrap="square" rtlCol="0">
                <a:spAutoFit/>
              </a:bodyPr>
              <a:lstStyle/>
              <a:p>
                <a:endParaRPr lang="en-US" sz="2000" dirty="0"/>
              </a:p>
            </p:txBody>
          </p:sp>
        </p:grpSp>
        <p:grpSp>
          <p:nvGrpSpPr>
            <p:cNvPr id="76" name="Group 75"/>
            <p:cNvGrpSpPr/>
            <p:nvPr/>
          </p:nvGrpSpPr>
          <p:grpSpPr>
            <a:xfrm>
              <a:off x="6849480" y="4724400"/>
              <a:ext cx="852054" cy="641609"/>
              <a:chOff x="914400" y="2482591"/>
              <a:chExt cx="7620000" cy="565409"/>
            </a:xfrm>
          </p:grpSpPr>
          <p:sp>
            <p:nvSpPr>
              <p:cNvPr id="77" name="Rectangle 76"/>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79" name="Rectangle 78"/>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5374888" y="2514600"/>
                <a:ext cx="3159512" cy="400110"/>
              </a:xfrm>
              <a:prstGeom prst="rect">
                <a:avLst/>
              </a:prstGeom>
              <a:noFill/>
            </p:spPr>
            <p:txBody>
              <a:bodyPr wrap="square" rtlCol="0">
                <a:spAutoFit/>
              </a:bodyPr>
              <a:lstStyle/>
              <a:p>
                <a:endParaRPr lang="en-US" sz="2000" dirty="0"/>
              </a:p>
            </p:txBody>
          </p:sp>
        </p:grpSp>
        <p:grpSp>
          <p:nvGrpSpPr>
            <p:cNvPr id="81" name="Group 80"/>
            <p:cNvGrpSpPr/>
            <p:nvPr/>
          </p:nvGrpSpPr>
          <p:grpSpPr>
            <a:xfrm>
              <a:off x="7758546" y="4724400"/>
              <a:ext cx="852054" cy="641609"/>
              <a:chOff x="914400" y="2482591"/>
              <a:chExt cx="7620000" cy="565409"/>
            </a:xfrm>
          </p:grpSpPr>
          <p:sp>
            <p:nvSpPr>
              <p:cNvPr id="82" name="Rectangle 81"/>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84" name="Rectangle 83"/>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5374888" y="2514600"/>
                <a:ext cx="3159512" cy="400110"/>
              </a:xfrm>
              <a:prstGeom prst="rect">
                <a:avLst/>
              </a:prstGeom>
              <a:noFill/>
            </p:spPr>
            <p:txBody>
              <a:bodyPr wrap="square" rtlCol="0">
                <a:spAutoFit/>
              </a:bodyPr>
              <a:lstStyle/>
              <a:p>
                <a:endParaRPr lang="en-US" sz="2000" dirty="0"/>
              </a:p>
            </p:txBody>
          </p:sp>
        </p:grpSp>
      </p:grpSp>
      <p:sp>
        <p:nvSpPr>
          <p:cNvPr id="2048" name="Rectangle 2047"/>
          <p:cNvSpPr/>
          <p:nvPr/>
        </p:nvSpPr>
        <p:spPr>
          <a:xfrm rot="16200000">
            <a:off x="-32114" y="4328655"/>
            <a:ext cx="1031757" cy="369332"/>
          </a:xfrm>
          <a:prstGeom prst="rect">
            <a:avLst/>
          </a:prstGeom>
        </p:spPr>
        <p:txBody>
          <a:bodyPr wrap="none">
            <a:spAutoFit/>
          </a:bodyPr>
          <a:lstStyle/>
          <a:p>
            <a:r>
              <a:rPr lang="en-US" dirty="0"/>
              <a:t>unsorted</a:t>
            </a:r>
          </a:p>
        </p:txBody>
      </p:sp>
      <p:sp>
        <p:nvSpPr>
          <p:cNvPr id="105" name="Rectangle 104"/>
          <p:cNvSpPr/>
          <p:nvPr/>
        </p:nvSpPr>
        <p:spPr>
          <a:xfrm>
            <a:off x="8261187" y="4760723"/>
            <a:ext cx="779381" cy="646331"/>
          </a:xfrm>
          <a:prstGeom prst="rect">
            <a:avLst/>
          </a:prstGeom>
        </p:spPr>
        <p:txBody>
          <a:bodyPr wrap="none">
            <a:spAutoFit/>
          </a:bodyPr>
          <a:lstStyle/>
          <a:p>
            <a:r>
              <a:rPr lang="en-US" dirty="0" smtClean="0"/>
              <a:t>single </a:t>
            </a:r>
            <a:br>
              <a:rPr lang="en-US" dirty="0" smtClean="0"/>
            </a:br>
            <a:r>
              <a:rPr lang="en-US" dirty="0" smtClean="0"/>
              <a:t>items</a:t>
            </a:r>
            <a:endParaRPr lang="en-US" dirty="0"/>
          </a:p>
        </p:txBody>
      </p:sp>
    </p:spTree>
    <p:extLst>
      <p:ext uri="{BB962C8B-B14F-4D97-AF65-F5344CB8AC3E}">
        <p14:creationId xmlns:p14="http://schemas.microsoft.com/office/powerpoint/2010/main" val="1347102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7400" y="2514600"/>
            <a:ext cx="1828800" cy="523220"/>
          </a:xfrm>
          <a:prstGeom prst="rect">
            <a:avLst/>
          </a:prstGeom>
          <a:noFill/>
          <a:ln>
            <a:solidFill>
              <a:schemeClr val="tx1"/>
            </a:solidFill>
          </a:ln>
        </p:spPr>
        <p:txBody>
          <a:bodyPr wrap="square" rtlCol="0">
            <a:spAutoFit/>
          </a:bodyPr>
          <a:lstStyle/>
          <a:p>
            <a:r>
              <a:rPr lang="en-US" sz="2800" b="1" dirty="0" smtClean="0"/>
              <a:t>“”   </a:t>
            </a:r>
            <a:r>
              <a:rPr lang="en-US" sz="2800" b="1" dirty="0" smtClean="0">
                <a:solidFill>
                  <a:srgbClr val="FF0000"/>
                </a:solidFill>
              </a:rPr>
              <a:t>|</a:t>
            </a:r>
            <a:r>
              <a:rPr lang="en-US" sz="2800" b="1" dirty="0" smtClean="0"/>
              <a:t> C A T</a:t>
            </a:r>
            <a:endParaRPr lang="en-US" sz="2800" b="1" dirty="0"/>
          </a:p>
        </p:txBody>
      </p:sp>
      <p:cxnSp>
        <p:nvCxnSpPr>
          <p:cNvPr id="6" name="Straight Arrow Connector 5"/>
          <p:cNvCxnSpPr/>
          <p:nvPr/>
        </p:nvCxnSpPr>
        <p:spPr>
          <a:xfrm flipH="1">
            <a:off x="2095500" y="3048706"/>
            <a:ext cx="304800" cy="238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90900" y="3048706"/>
            <a:ext cx="304800" cy="238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00200" y="3287486"/>
            <a:ext cx="990600" cy="523220"/>
          </a:xfrm>
          <a:prstGeom prst="rect">
            <a:avLst/>
          </a:prstGeom>
          <a:noFill/>
          <a:ln>
            <a:solidFill>
              <a:schemeClr val="tx1"/>
            </a:solidFill>
          </a:ln>
        </p:spPr>
        <p:txBody>
          <a:bodyPr wrap="square" rtlCol="0">
            <a:spAutoFit/>
          </a:bodyPr>
          <a:lstStyle/>
          <a:p>
            <a:r>
              <a:rPr lang="en-US" sz="2800" b="1" dirty="0" smtClean="0"/>
              <a:t>C </a:t>
            </a:r>
            <a:endParaRPr lang="en-US" sz="2800" b="1" dirty="0"/>
          </a:p>
        </p:txBody>
      </p:sp>
      <p:sp>
        <p:nvSpPr>
          <p:cNvPr id="10" name="TextBox 9"/>
          <p:cNvSpPr txBox="1"/>
          <p:nvPr/>
        </p:nvSpPr>
        <p:spPr>
          <a:xfrm>
            <a:off x="3390900" y="3297666"/>
            <a:ext cx="990600" cy="523220"/>
          </a:xfrm>
          <a:prstGeom prst="rect">
            <a:avLst/>
          </a:prstGeom>
          <a:noFill/>
          <a:ln>
            <a:solidFill>
              <a:schemeClr val="tx1"/>
            </a:solidFill>
          </a:ln>
        </p:spPr>
        <p:txBody>
          <a:bodyPr wrap="square" rtlCol="0">
            <a:spAutoFit/>
          </a:bodyPr>
          <a:lstStyle/>
          <a:p>
            <a:r>
              <a:rPr lang="en-US" sz="2800" b="1" dirty="0" smtClean="0"/>
              <a:t>A T</a:t>
            </a:r>
            <a:endParaRPr lang="en-US" sz="2800" b="1" dirty="0"/>
          </a:p>
        </p:txBody>
      </p:sp>
      <p:grpSp>
        <p:nvGrpSpPr>
          <p:cNvPr id="7" name="Group 6"/>
          <p:cNvGrpSpPr/>
          <p:nvPr/>
        </p:nvGrpSpPr>
        <p:grpSpPr>
          <a:xfrm>
            <a:off x="5334000" y="1066800"/>
            <a:ext cx="3048000" cy="2031325"/>
            <a:chOff x="5334000" y="1066800"/>
            <a:chExt cx="3048000" cy="2031325"/>
          </a:xfrm>
        </p:grpSpPr>
        <p:sp>
          <p:nvSpPr>
            <p:cNvPr id="2" name="TextBox 1"/>
            <p:cNvSpPr txBox="1"/>
            <p:nvPr/>
          </p:nvSpPr>
          <p:spPr>
            <a:xfrm>
              <a:off x="5334000" y="1066800"/>
              <a:ext cx="3048000" cy="2031325"/>
            </a:xfrm>
            <a:prstGeom prst="rect">
              <a:avLst/>
            </a:prstGeom>
            <a:noFill/>
            <a:ln>
              <a:solidFill>
                <a:schemeClr val="tx1"/>
              </a:solidFill>
            </a:ln>
          </p:spPr>
          <p:txBody>
            <a:bodyPr wrap="square" rtlCol="0">
              <a:spAutoFit/>
            </a:bodyPr>
            <a:lstStyle/>
            <a:p>
              <a:r>
                <a:rPr lang="en-US" dirty="0" smtClean="0"/>
                <a:t>INITIAL FRAME:</a:t>
              </a:r>
            </a:p>
            <a:p>
              <a:r>
                <a:rPr lang="en-US" dirty="0" smtClean="0"/>
                <a:t>prefix:   “”</a:t>
              </a:r>
            </a:p>
            <a:p>
              <a:r>
                <a:rPr lang="en-US" dirty="0" smtClean="0"/>
                <a:t>Suffix:   CAT</a:t>
              </a:r>
            </a:p>
            <a:p>
              <a:r>
                <a:rPr lang="en-US" dirty="0" err="1" smtClean="0"/>
                <a:t>Numofchars</a:t>
              </a:r>
              <a:r>
                <a:rPr lang="en-US" dirty="0" smtClean="0"/>
                <a:t>: 3</a:t>
              </a:r>
              <a:endParaRPr lang="en-US" dirty="0"/>
            </a:p>
            <a:p>
              <a:r>
                <a:rPr lang="en-US" dirty="0" smtClean="0"/>
                <a:t>     i:   1</a:t>
              </a:r>
            </a:p>
            <a:p>
              <a:r>
                <a:rPr lang="en-US" dirty="0" smtClean="0"/>
                <a:t>     </a:t>
              </a:r>
              <a:r>
                <a:rPr lang="en-US" dirty="0" err="1" smtClean="0"/>
                <a:t>newprefix</a:t>
              </a:r>
              <a:r>
                <a:rPr lang="en-US" dirty="0" smtClean="0"/>
                <a:t>:  C</a:t>
              </a:r>
            </a:p>
            <a:p>
              <a:r>
                <a:rPr lang="en-US" dirty="0" smtClean="0"/>
                <a:t>     </a:t>
              </a:r>
              <a:r>
                <a:rPr lang="en-US" dirty="0" err="1" smtClean="0"/>
                <a:t>newsuffix</a:t>
              </a:r>
              <a:r>
                <a:rPr lang="en-US" dirty="0" smtClean="0"/>
                <a:t>:   AT</a:t>
              </a:r>
            </a:p>
          </p:txBody>
        </p:sp>
        <p:sp>
          <p:nvSpPr>
            <p:cNvPr id="3" name="TextBox 2"/>
            <p:cNvSpPr txBox="1"/>
            <p:nvPr/>
          </p:nvSpPr>
          <p:spPr>
            <a:xfrm>
              <a:off x="6553200" y="1675030"/>
              <a:ext cx="1600200" cy="369332"/>
            </a:xfrm>
            <a:prstGeom prst="rect">
              <a:avLst/>
            </a:prstGeom>
            <a:noFill/>
            <a:ln>
              <a:noFill/>
            </a:ln>
          </p:spPr>
          <p:txBody>
            <a:bodyPr wrap="square" rtlCol="0">
              <a:spAutoFit/>
            </a:bodyPr>
            <a:lstStyle/>
            <a:p>
              <a:r>
                <a:rPr lang="en-US" dirty="0" smtClean="0">
                  <a:solidFill>
                    <a:srgbClr val="FF0000"/>
                  </a:solidFill>
                </a:rPr>
                <a:t>for statement</a:t>
              </a:r>
              <a:endParaRPr lang="en-US" dirty="0">
                <a:solidFill>
                  <a:srgbClr val="FF0000"/>
                </a:solidFill>
              </a:endParaRPr>
            </a:p>
          </p:txBody>
        </p:sp>
        <p:sp>
          <p:nvSpPr>
            <p:cNvPr id="5" name="Freeform 4"/>
            <p:cNvSpPr/>
            <p:nvPr/>
          </p:nvSpPr>
          <p:spPr>
            <a:xfrm>
              <a:off x="6438900" y="2038350"/>
              <a:ext cx="1078397" cy="350100"/>
            </a:xfrm>
            <a:custGeom>
              <a:avLst/>
              <a:gdLst>
                <a:gd name="connsiteX0" fmla="*/ 1009650 w 1078397"/>
                <a:gd name="connsiteY0" fmla="*/ 0 h 350100"/>
                <a:gd name="connsiteX1" fmla="*/ 971550 w 1078397"/>
                <a:gd name="connsiteY1" fmla="*/ 304800 h 350100"/>
                <a:gd name="connsiteX2" fmla="*/ 0 w 1078397"/>
                <a:gd name="connsiteY2" fmla="*/ 342900 h 350100"/>
              </a:gdLst>
              <a:ahLst/>
              <a:cxnLst>
                <a:cxn ang="0">
                  <a:pos x="connsiteX0" y="connsiteY0"/>
                </a:cxn>
                <a:cxn ang="0">
                  <a:pos x="connsiteX1" y="connsiteY1"/>
                </a:cxn>
                <a:cxn ang="0">
                  <a:pos x="connsiteX2" y="connsiteY2"/>
                </a:cxn>
              </a:cxnLst>
              <a:rect l="l" t="t" r="r" b="b"/>
              <a:pathLst>
                <a:path w="1078397" h="350100">
                  <a:moveTo>
                    <a:pt x="1009650" y="0"/>
                  </a:moveTo>
                  <a:cubicBezTo>
                    <a:pt x="1074737" y="123825"/>
                    <a:pt x="1139825" y="247650"/>
                    <a:pt x="971550" y="304800"/>
                  </a:cubicBezTo>
                  <a:cubicBezTo>
                    <a:pt x="803275" y="361950"/>
                    <a:pt x="401637" y="352425"/>
                    <a:pt x="0" y="342900"/>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Freeform 21"/>
          <p:cNvSpPr/>
          <p:nvPr/>
        </p:nvSpPr>
        <p:spPr>
          <a:xfrm>
            <a:off x="4419600" y="3124200"/>
            <a:ext cx="1078397" cy="350100"/>
          </a:xfrm>
          <a:custGeom>
            <a:avLst/>
            <a:gdLst>
              <a:gd name="connsiteX0" fmla="*/ 1009650 w 1078397"/>
              <a:gd name="connsiteY0" fmla="*/ 0 h 350100"/>
              <a:gd name="connsiteX1" fmla="*/ 971550 w 1078397"/>
              <a:gd name="connsiteY1" fmla="*/ 304800 h 350100"/>
              <a:gd name="connsiteX2" fmla="*/ 0 w 1078397"/>
              <a:gd name="connsiteY2" fmla="*/ 342900 h 350100"/>
            </a:gdLst>
            <a:ahLst/>
            <a:cxnLst>
              <a:cxn ang="0">
                <a:pos x="connsiteX0" y="connsiteY0"/>
              </a:cxn>
              <a:cxn ang="0">
                <a:pos x="connsiteX1" y="connsiteY1"/>
              </a:cxn>
              <a:cxn ang="0">
                <a:pos x="connsiteX2" y="connsiteY2"/>
              </a:cxn>
            </a:cxnLst>
            <a:rect l="l" t="t" r="r" b="b"/>
            <a:pathLst>
              <a:path w="1078397" h="350100">
                <a:moveTo>
                  <a:pt x="1009650" y="0"/>
                </a:moveTo>
                <a:cubicBezTo>
                  <a:pt x="1074737" y="123825"/>
                  <a:pt x="1139825" y="247650"/>
                  <a:pt x="971550" y="304800"/>
                </a:cubicBezTo>
                <a:cubicBezTo>
                  <a:pt x="803275" y="361950"/>
                  <a:pt x="401637" y="352425"/>
                  <a:pt x="0" y="342900"/>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724400" y="3521270"/>
            <a:ext cx="2438400" cy="369332"/>
          </a:xfrm>
          <a:prstGeom prst="rect">
            <a:avLst/>
          </a:prstGeom>
          <a:noFill/>
          <a:ln>
            <a:noFill/>
          </a:ln>
        </p:spPr>
        <p:txBody>
          <a:bodyPr wrap="square" rtlCol="0">
            <a:spAutoFit/>
          </a:bodyPr>
          <a:lstStyle/>
          <a:p>
            <a:r>
              <a:rPr lang="en-US" dirty="0" smtClean="0">
                <a:solidFill>
                  <a:srgbClr val="FF0000"/>
                </a:solidFill>
              </a:rPr>
              <a:t>at first recursive call</a:t>
            </a:r>
            <a:endParaRPr lang="en-US" dirty="0">
              <a:solidFill>
                <a:srgbClr val="FF0000"/>
              </a:solidFill>
            </a:endParaRPr>
          </a:p>
        </p:txBody>
      </p:sp>
    </p:spTree>
    <p:extLst>
      <p:ext uri="{BB962C8B-B14F-4D97-AF65-F5344CB8AC3E}">
        <p14:creationId xmlns:p14="http://schemas.microsoft.com/office/powerpoint/2010/main" val="15425536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First Merge step </a:t>
            </a:r>
            <a:endParaRPr lang="en-US" dirty="0"/>
          </a:p>
        </p:txBody>
      </p:sp>
      <p:sp>
        <p:nvSpPr>
          <p:cNvPr id="4" name="Rectangle 3"/>
          <p:cNvSpPr/>
          <p:nvPr/>
        </p:nvSpPr>
        <p:spPr>
          <a:xfrm>
            <a:off x="762000" y="1648691"/>
            <a:ext cx="76200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10000" y="1729190"/>
            <a:ext cx="1447800" cy="400110"/>
          </a:xfrm>
          <a:prstGeom prst="rect">
            <a:avLst/>
          </a:prstGeom>
          <a:noFill/>
        </p:spPr>
        <p:txBody>
          <a:bodyPr wrap="square" rtlCol="0">
            <a:spAutoFit/>
          </a:bodyPr>
          <a:lstStyle/>
          <a:p>
            <a:r>
              <a:rPr lang="en-US" sz="2000" dirty="0" smtClean="0"/>
              <a:t>unsorted</a:t>
            </a:r>
            <a:endParaRPr lang="en-US" sz="2000" dirty="0"/>
          </a:p>
        </p:txBody>
      </p:sp>
      <p:sp>
        <p:nvSpPr>
          <p:cNvPr id="7" name="Rectangle 6"/>
          <p:cNvSpPr/>
          <p:nvPr/>
        </p:nvSpPr>
        <p:spPr>
          <a:xfrm>
            <a:off x="762000" y="23344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676400" y="2438400"/>
            <a:ext cx="1447800" cy="400110"/>
          </a:xfrm>
          <a:prstGeom prst="rect">
            <a:avLst/>
          </a:prstGeom>
          <a:noFill/>
        </p:spPr>
        <p:txBody>
          <a:bodyPr wrap="square" rtlCol="0">
            <a:spAutoFit/>
          </a:bodyPr>
          <a:lstStyle/>
          <a:p>
            <a:r>
              <a:rPr lang="en-US" sz="2000" dirty="0" smtClean="0"/>
              <a:t>unsorted</a:t>
            </a:r>
            <a:endParaRPr lang="en-US" sz="2000" dirty="0"/>
          </a:p>
        </p:txBody>
      </p:sp>
      <p:sp>
        <p:nvSpPr>
          <p:cNvPr id="9" name="Rectangle 8"/>
          <p:cNvSpPr/>
          <p:nvPr/>
        </p:nvSpPr>
        <p:spPr>
          <a:xfrm>
            <a:off x="4876800" y="23301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791200" y="2362200"/>
            <a:ext cx="1447800" cy="400110"/>
          </a:xfrm>
          <a:prstGeom prst="rect">
            <a:avLst/>
          </a:prstGeom>
          <a:noFill/>
        </p:spPr>
        <p:txBody>
          <a:bodyPr wrap="square" rtlCol="0">
            <a:spAutoFit/>
          </a:bodyPr>
          <a:lstStyle/>
          <a:p>
            <a:r>
              <a:rPr lang="en-US" sz="2000" dirty="0" smtClean="0"/>
              <a:t>unsorted</a:t>
            </a:r>
            <a:endParaRPr lang="en-US" sz="2000" dirty="0"/>
          </a:p>
        </p:txBody>
      </p:sp>
      <p:grpSp>
        <p:nvGrpSpPr>
          <p:cNvPr id="6" name="Group 5"/>
          <p:cNvGrpSpPr/>
          <p:nvPr/>
        </p:nvGrpSpPr>
        <p:grpSpPr>
          <a:xfrm>
            <a:off x="5029200" y="3118228"/>
            <a:ext cx="3124200" cy="565409"/>
            <a:chOff x="914400" y="2482591"/>
            <a:chExt cx="7620000" cy="565409"/>
          </a:xfrm>
        </p:grpSpPr>
        <p:sp>
          <p:nvSpPr>
            <p:cNvPr id="12" name="Rectangle 11"/>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14" name="Rectangle 13"/>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374888" y="2514600"/>
              <a:ext cx="3159512" cy="400110"/>
            </a:xfrm>
            <a:prstGeom prst="rect">
              <a:avLst/>
            </a:prstGeom>
            <a:noFill/>
          </p:spPr>
          <p:txBody>
            <a:bodyPr wrap="square" rtlCol="0">
              <a:spAutoFit/>
            </a:bodyPr>
            <a:lstStyle/>
            <a:p>
              <a:r>
                <a:rPr lang="en-US" sz="2000" dirty="0" smtClean="0"/>
                <a:t>unsorted</a:t>
              </a:r>
              <a:endParaRPr lang="en-US" sz="2000" dirty="0"/>
            </a:p>
          </p:txBody>
        </p:sp>
      </p:grpSp>
      <p:grpSp>
        <p:nvGrpSpPr>
          <p:cNvPr id="17" name="Group 16"/>
          <p:cNvGrpSpPr/>
          <p:nvPr/>
        </p:nvGrpSpPr>
        <p:grpSpPr>
          <a:xfrm>
            <a:off x="914400" y="3048000"/>
            <a:ext cx="3619500" cy="565409"/>
            <a:chOff x="914400" y="2482591"/>
            <a:chExt cx="7620000" cy="565409"/>
          </a:xfrm>
        </p:grpSpPr>
        <p:sp>
          <p:nvSpPr>
            <p:cNvPr id="18" name="Rectangle 17"/>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20" name="Rectangle 19"/>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374888" y="2514600"/>
              <a:ext cx="3159512" cy="400110"/>
            </a:xfrm>
            <a:prstGeom prst="rect">
              <a:avLst/>
            </a:prstGeom>
            <a:noFill/>
          </p:spPr>
          <p:txBody>
            <a:bodyPr wrap="square" rtlCol="0">
              <a:spAutoFit/>
            </a:bodyPr>
            <a:lstStyle/>
            <a:p>
              <a:r>
                <a:rPr lang="en-US" sz="2000" dirty="0" smtClean="0"/>
                <a:t>unsorted</a:t>
              </a:r>
              <a:endParaRPr lang="en-US" sz="2000" dirty="0"/>
            </a:p>
          </p:txBody>
        </p:sp>
      </p:grpSp>
      <p:sp>
        <p:nvSpPr>
          <p:cNvPr id="22" name="TextBox 21"/>
          <p:cNvSpPr txBox="1"/>
          <p:nvPr/>
        </p:nvSpPr>
        <p:spPr>
          <a:xfrm>
            <a:off x="5281032" y="3181290"/>
            <a:ext cx="1500768" cy="400110"/>
          </a:xfrm>
          <a:prstGeom prst="rect">
            <a:avLst/>
          </a:prstGeom>
          <a:noFill/>
        </p:spPr>
        <p:txBody>
          <a:bodyPr wrap="square" rtlCol="0">
            <a:spAutoFit/>
          </a:bodyPr>
          <a:lstStyle/>
          <a:p>
            <a:r>
              <a:rPr lang="en-US" sz="2000" dirty="0" smtClean="0"/>
              <a:t>unsorted</a:t>
            </a:r>
            <a:endParaRPr lang="en-US" sz="2000" dirty="0"/>
          </a:p>
        </p:txBody>
      </p:sp>
      <p:sp>
        <p:nvSpPr>
          <p:cNvPr id="23" name="TextBox 22"/>
          <p:cNvSpPr txBox="1"/>
          <p:nvPr/>
        </p:nvSpPr>
        <p:spPr>
          <a:xfrm>
            <a:off x="1242432" y="3105090"/>
            <a:ext cx="1500768" cy="400110"/>
          </a:xfrm>
          <a:prstGeom prst="rect">
            <a:avLst/>
          </a:prstGeom>
          <a:noFill/>
        </p:spPr>
        <p:txBody>
          <a:bodyPr wrap="square" rtlCol="0">
            <a:spAutoFit/>
          </a:bodyPr>
          <a:lstStyle/>
          <a:p>
            <a:r>
              <a:rPr lang="en-US" sz="2000" dirty="0" smtClean="0"/>
              <a:t>unsorted</a:t>
            </a:r>
            <a:endParaRPr lang="en-US" sz="2000" dirty="0"/>
          </a:p>
        </p:txBody>
      </p:sp>
      <p:grpSp>
        <p:nvGrpSpPr>
          <p:cNvPr id="25" name="Group 24"/>
          <p:cNvGrpSpPr/>
          <p:nvPr/>
        </p:nvGrpSpPr>
        <p:grpSpPr>
          <a:xfrm>
            <a:off x="914400" y="3810000"/>
            <a:ext cx="1704109" cy="641609"/>
            <a:chOff x="914400" y="2482591"/>
            <a:chExt cx="7620000" cy="565409"/>
          </a:xfrm>
        </p:grpSpPr>
        <p:sp>
          <p:nvSpPr>
            <p:cNvPr id="26" name="Rectangle 25"/>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28" name="Rectangle 27"/>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374888" y="2514600"/>
              <a:ext cx="3159512" cy="400110"/>
            </a:xfrm>
            <a:prstGeom prst="rect">
              <a:avLst/>
            </a:prstGeom>
            <a:noFill/>
          </p:spPr>
          <p:txBody>
            <a:bodyPr wrap="square" rtlCol="0">
              <a:spAutoFit/>
            </a:bodyPr>
            <a:lstStyle/>
            <a:p>
              <a:endParaRPr lang="en-US" sz="2000" dirty="0"/>
            </a:p>
          </p:txBody>
        </p:sp>
      </p:grpSp>
      <p:grpSp>
        <p:nvGrpSpPr>
          <p:cNvPr id="30" name="Group 29"/>
          <p:cNvGrpSpPr/>
          <p:nvPr/>
        </p:nvGrpSpPr>
        <p:grpSpPr>
          <a:xfrm>
            <a:off x="2867891" y="3810000"/>
            <a:ext cx="1627909" cy="641609"/>
            <a:chOff x="914400" y="2482591"/>
            <a:chExt cx="7620000" cy="565409"/>
          </a:xfrm>
        </p:grpSpPr>
        <p:sp>
          <p:nvSpPr>
            <p:cNvPr id="31" name="Rectangle 30"/>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33" name="Rectangle 32"/>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5374888" y="2514600"/>
              <a:ext cx="3159512" cy="400110"/>
            </a:xfrm>
            <a:prstGeom prst="rect">
              <a:avLst/>
            </a:prstGeom>
            <a:noFill/>
          </p:spPr>
          <p:txBody>
            <a:bodyPr wrap="square" rtlCol="0">
              <a:spAutoFit/>
            </a:bodyPr>
            <a:lstStyle/>
            <a:p>
              <a:endParaRPr lang="en-US" sz="2000" dirty="0"/>
            </a:p>
          </p:txBody>
        </p:sp>
      </p:grpSp>
      <p:grpSp>
        <p:nvGrpSpPr>
          <p:cNvPr id="35" name="Group 34"/>
          <p:cNvGrpSpPr/>
          <p:nvPr/>
        </p:nvGrpSpPr>
        <p:grpSpPr>
          <a:xfrm>
            <a:off x="5029201" y="3810000"/>
            <a:ext cx="1546478" cy="641609"/>
            <a:chOff x="914400" y="2482591"/>
            <a:chExt cx="7620000" cy="565409"/>
          </a:xfrm>
        </p:grpSpPr>
        <p:sp>
          <p:nvSpPr>
            <p:cNvPr id="36" name="Rectangle 35"/>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38" name="Rectangle 37"/>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374888" y="2514600"/>
              <a:ext cx="3159512" cy="400110"/>
            </a:xfrm>
            <a:prstGeom prst="rect">
              <a:avLst/>
            </a:prstGeom>
            <a:noFill/>
          </p:spPr>
          <p:txBody>
            <a:bodyPr wrap="square" rtlCol="0">
              <a:spAutoFit/>
            </a:bodyPr>
            <a:lstStyle/>
            <a:p>
              <a:endParaRPr lang="en-US" sz="2000" dirty="0"/>
            </a:p>
          </p:txBody>
        </p:sp>
      </p:grpSp>
      <p:grpSp>
        <p:nvGrpSpPr>
          <p:cNvPr id="40" name="Group 39"/>
          <p:cNvGrpSpPr/>
          <p:nvPr/>
        </p:nvGrpSpPr>
        <p:grpSpPr>
          <a:xfrm>
            <a:off x="6781799" y="3810000"/>
            <a:ext cx="1475509" cy="641609"/>
            <a:chOff x="914400" y="2482591"/>
            <a:chExt cx="7620000" cy="565409"/>
          </a:xfrm>
        </p:grpSpPr>
        <p:sp>
          <p:nvSpPr>
            <p:cNvPr id="41" name="Rectangle 40"/>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43" name="Rectangle 42"/>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5374888" y="2514600"/>
              <a:ext cx="3159512" cy="400110"/>
            </a:xfrm>
            <a:prstGeom prst="rect">
              <a:avLst/>
            </a:prstGeom>
            <a:noFill/>
          </p:spPr>
          <p:txBody>
            <a:bodyPr wrap="square" rtlCol="0">
              <a:spAutoFit/>
            </a:bodyPr>
            <a:lstStyle/>
            <a:p>
              <a:endParaRPr lang="en-US" sz="2000" dirty="0"/>
            </a:p>
          </p:txBody>
        </p:sp>
      </p:grpSp>
      <p:grpSp>
        <p:nvGrpSpPr>
          <p:cNvPr id="2051" name="Group 2050"/>
          <p:cNvGrpSpPr/>
          <p:nvPr/>
        </p:nvGrpSpPr>
        <p:grpSpPr>
          <a:xfrm>
            <a:off x="905880" y="4724400"/>
            <a:ext cx="3589920" cy="641609"/>
            <a:chOff x="905880" y="4724400"/>
            <a:chExt cx="3666120" cy="641609"/>
          </a:xfrm>
        </p:grpSpPr>
        <p:grpSp>
          <p:nvGrpSpPr>
            <p:cNvPr id="46" name="Group 45"/>
            <p:cNvGrpSpPr/>
            <p:nvPr/>
          </p:nvGrpSpPr>
          <p:grpSpPr>
            <a:xfrm>
              <a:off x="905880" y="4724400"/>
              <a:ext cx="852054" cy="641609"/>
              <a:chOff x="914400" y="2482591"/>
              <a:chExt cx="7620000" cy="565409"/>
            </a:xfrm>
          </p:grpSpPr>
          <p:sp>
            <p:nvSpPr>
              <p:cNvPr id="47" name="Rectangle 46"/>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49" name="Rectangle 48"/>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374888" y="2514600"/>
                <a:ext cx="3159512" cy="400110"/>
              </a:xfrm>
              <a:prstGeom prst="rect">
                <a:avLst/>
              </a:prstGeom>
              <a:noFill/>
            </p:spPr>
            <p:txBody>
              <a:bodyPr wrap="square" rtlCol="0">
                <a:spAutoFit/>
              </a:bodyPr>
              <a:lstStyle/>
              <a:p>
                <a:endParaRPr lang="en-US" sz="2000" dirty="0"/>
              </a:p>
            </p:txBody>
          </p:sp>
        </p:grpSp>
        <p:grpSp>
          <p:nvGrpSpPr>
            <p:cNvPr id="51" name="Group 50"/>
            <p:cNvGrpSpPr/>
            <p:nvPr/>
          </p:nvGrpSpPr>
          <p:grpSpPr>
            <a:xfrm>
              <a:off x="1814946" y="4724400"/>
              <a:ext cx="852054" cy="641609"/>
              <a:chOff x="914400" y="2482591"/>
              <a:chExt cx="7620000" cy="565409"/>
            </a:xfrm>
          </p:grpSpPr>
          <p:sp>
            <p:nvSpPr>
              <p:cNvPr id="52" name="Rectangle 51"/>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54" name="Rectangle 53"/>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5374888" y="2514600"/>
                <a:ext cx="3159512" cy="400110"/>
              </a:xfrm>
              <a:prstGeom prst="rect">
                <a:avLst/>
              </a:prstGeom>
              <a:noFill/>
            </p:spPr>
            <p:txBody>
              <a:bodyPr wrap="square" rtlCol="0">
                <a:spAutoFit/>
              </a:bodyPr>
              <a:lstStyle/>
              <a:p>
                <a:endParaRPr lang="en-US" sz="2000" dirty="0"/>
              </a:p>
            </p:txBody>
          </p:sp>
        </p:grpSp>
        <p:grpSp>
          <p:nvGrpSpPr>
            <p:cNvPr id="56" name="Group 55"/>
            <p:cNvGrpSpPr/>
            <p:nvPr/>
          </p:nvGrpSpPr>
          <p:grpSpPr>
            <a:xfrm>
              <a:off x="2810880" y="4724400"/>
              <a:ext cx="852054" cy="641609"/>
              <a:chOff x="914400" y="2482591"/>
              <a:chExt cx="7620000" cy="565409"/>
            </a:xfrm>
          </p:grpSpPr>
          <p:sp>
            <p:nvSpPr>
              <p:cNvPr id="57" name="Rectangle 56"/>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59" name="Rectangle 58"/>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374888" y="2514600"/>
                <a:ext cx="3159512" cy="400110"/>
              </a:xfrm>
              <a:prstGeom prst="rect">
                <a:avLst/>
              </a:prstGeom>
              <a:noFill/>
            </p:spPr>
            <p:txBody>
              <a:bodyPr wrap="square" rtlCol="0">
                <a:spAutoFit/>
              </a:bodyPr>
              <a:lstStyle/>
              <a:p>
                <a:endParaRPr lang="en-US" sz="2000" dirty="0"/>
              </a:p>
            </p:txBody>
          </p:sp>
        </p:grpSp>
        <p:grpSp>
          <p:nvGrpSpPr>
            <p:cNvPr id="61" name="Group 60"/>
            <p:cNvGrpSpPr/>
            <p:nvPr/>
          </p:nvGrpSpPr>
          <p:grpSpPr>
            <a:xfrm>
              <a:off x="3719946" y="4724400"/>
              <a:ext cx="852054" cy="641609"/>
              <a:chOff x="914400" y="2482591"/>
              <a:chExt cx="7620000" cy="565409"/>
            </a:xfrm>
          </p:grpSpPr>
          <p:sp>
            <p:nvSpPr>
              <p:cNvPr id="62" name="Rectangle 61"/>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64" name="Rectangle 63"/>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5374888" y="2514600"/>
                <a:ext cx="3159512" cy="400110"/>
              </a:xfrm>
              <a:prstGeom prst="rect">
                <a:avLst/>
              </a:prstGeom>
              <a:noFill/>
            </p:spPr>
            <p:txBody>
              <a:bodyPr wrap="square" rtlCol="0">
                <a:spAutoFit/>
              </a:bodyPr>
              <a:lstStyle/>
              <a:p>
                <a:endParaRPr lang="en-US" sz="2000" dirty="0"/>
              </a:p>
            </p:txBody>
          </p:sp>
        </p:grpSp>
      </p:grpSp>
      <p:grpSp>
        <p:nvGrpSpPr>
          <p:cNvPr id="2049" name="Group 2048"/>
          <p:cNvGrpSpPr/>
          <p:nvPr/>
        </p:nvGrpSpPr>
        <p:grpSpPr>
          <a:xfrm>
            <a:off x="4944480" y="4724400"/>
            <a:ext cx="3312829" cy="641609"/>
            <a:chOff x="4944480" y="4724400"/>
            <a:chExt cx="3666120" cy="641609"/>
          </a:xfrm>
        </p:grpSpPr>
        <p:grpSp>
          <p:nvGrpSpPr>
            <p:cNvPr id="66" name="Group 65"/>
            <p:cNvGrpSpPr/>
            <p:nvPr/>
          </p:nvGrpSpPr>
          <p:grpSpPr>
            <a:xfrm>
              <a:off x="4944480" y="4724400"/>
              <a:ext cx="852054" cy="641609"/>
              <a:chOff x="914400" y="2482591"/>
              <a:chExt cx="7620000" cy="565409"/>
            </a:xfrm>
          </p:grpSpPr>
          <p:sp>
            <p:nvSpPr>
              <p:cNvPr id="67" name="Rectangle 66"/>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69" name="Rectangle 68"/>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5374888" y="2514600"/>
                <a:ext cx="3159512" cy="400110"/>
              </a:xfrm>
              <a:prstGeom prst="rect">
                <a:avLst/>
              </a:prstGeom>
              <a:noFill/>
            </p:spPr>
            <p:txBody>
              <a:bodyPr wrap="square" rtlCol="0">
                <a:spAutoFit/>
              </a:bodyPr>
              <a:lstStyle/>
              <a:p>
                <a:endParaRPr lang="en-US" sz="2000" dirty="0"/>
              </a:p>
            </p:txBody>
          </p:sp>
        </p:grpSp>
        <p:grpSp>
          <p:nvGrpSpPr>
            <p:cNvPr id="71" name="Group 70"/>
            <p:cNvGrpSpPr/>
            <p:nvPr/>
          </p:nvGrpSpPr>
          <p:grpSpPr>
            <a:xfrm>
              <a:off x="5853546" y="4724400"/>
              <a:ext cx="852054" cy="641609"/>
              <a:chOff x="914400" y="2482591"/>
              <a:chExt cx="7620000" cy="565409"/>
            </a:xfrm>
          </p:grpSpPr>
          <p:sp>
            <p:nvSpPr>
              <p:cNvPr id="72" name="Rectangle 71"/>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74" name="Rectangle 73"/>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5374888" y="2514600"/>
                <a:ext cx="3159512" cy="400110"/>
              </a:xfrm>
              <a:prstGeom prst="rect">
                <a:avLst/>
              </a:prstGeom>
              <a:noFill/>
            </p:spPr>
            <p:txBody>
              <a:bodyPr wrap="square" rtlCol="0">
                <a:spAutoFit/>
              </a:bodyPr>
              <a:lstStyle/>
              <a:p>
                <a:endParaRPr lang="en-US" sz="2000" dirty="0"/>
              </a:p>
            </p:txBody>
          </p:sp>
        </p:grpSp>
        <p:grpSp>
          <p:nvGrpSpPr>
            <p:cNvPr id="76" name="Group 75"/>
            <p:cNvGrpSpPr/>
            <p:nvPr/>
          </p:nvGrpSpPr>
          <p:grpSpPr>
            <a:xfrm>
              <a:off x="6849480" y="4724400"/>
              <a:ext cx="852054" cy="641609"/>
              <a:chOff x="914400" y="2482591"/>
              <a:chExt cx="7620000" cy="565409"/>
            </a:xfrm>
          </p:grpSpPr>
          <p:sp>
            <p:nvSpPr>
              <p:cNvPr id="77" name="Rectangle 76"/>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79" name="Rectangle 78"/>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5374888" y="2514600"/>
                <a:ext cx="3159512" cy="400110"/>
              </a:xfrm>
              <a:prstGeom prst="rect">
                <a:avLst/>
              </a:prstGeom>
              <a:noFill/>
            </p:spPr>
            <p:txBody>
              <a:bodyPr wrap="square" rtlCol="0">
                <a:spAutoFit/>
              </a:bodyPr>
              <a:lstStyle/>
              <a:p>
                <a:endParaRPr lang="en-US" sz="2000" dirty="0"/>
              </a:p>
            </p:txBody>
          </p:sp>
        </p:grpSp>
        <p:grpSp>
          <p:nvGrpSpPr>
            <p:cNvPr id="81" name="Group 80"/>
            <p:cNvGrpSpPr/>
            <p:nvPr/>
          </p:nvGrpSpPr>
          <p:grpSpPr>
            <a:xfrm>
              <a:off x="7758546" y="4724400"/>
              <a:ext cx="852054" cy="641609"/>
              <a:chOff x="914400" y="2482591"/>
              <a:chExt cx="7620000" cy="565409"/>
            </a:xfrm>
          </p:grpSpPr>
          <p:sp>
            <p:nvSpPr>
              <p:cNvPr id="82" name="Rectangle 81"/>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84" name="Rectangle 83"/>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5374888" y="2514600"/>
                <a:ext cx="3159512" cy="400110"/>
              </a:xfrm>
              <a:prstGeom prst="rect">
                <a:avLst/>
              </a:prstGeom>
              <a:noFill/>
            </p:spPr>
            <p:txBody>
              <a:bodyPr wrap="square" rtlCol="0">
                <a:spAutoFit/>
              </a:bodyPr>
              <a:lstStyle/>
              <a:p>
                <a:endParaRPr lang="en-US" sz="2000" dirty="0"/>
              </a:p>
            </p:txBody>
          </p:sp>
        </p:grpSp>
      </p:grpSp>
      <p:sp>
        <p:nvSpPr>
          <p:cNvPr id="2048" name="Rectangle 2047"/>
          <p:cNvSpPr/>
          <p:nvPr/>
        </p:nvSpPr>
        <p:spPr>
          <a:xfrm rot="16200000">
            <a:off x="-32114" y="3912613"/>
            <a:ext cx="1031757" cy="369332"/>
          </a:xfrm>
          <a:prstGeom prst="rect">
            <a:avLst/>
          </a:prstGeom>
        </p:spPr>
        <p:txBody>
          <a:bodyPr wrap="none">
            <a:spAutoFit/>
          </a:bodyPr>
          <a:lstStyle/>
          <a:p>
            <a:r>
              <a:rPr lang="en-US" dirty="0"/>
              <a:t>unsorted</a:t>
            </a:r>
          </a:p>
        </p:txBody>
      </p:sp>
      <p:sp>
        <p:nvSpPr>
          <p:cNvPr id="2052" name="Rectangle 2051"/>
          <p:cNvSpPr/>
          <p:nvPr/>
        </p:nvSpPr>
        <p:spPr>
          <a:xfrm>
            <a:off x="8261187" y="4760723"/>
            <a:ext cx="779381" cy="646331"/>
          </a:xfrm>
          <a:prstGeom prst="rect">
            <a:avLst/>
          </a:prstGeom>
        </p:spPr>
        <p:txBody>
          <a:bodyPr wrap="none">
            <a:spAutoFit/>
          </a:bodyPr>
          <a:lstStyle/>
          <a:p>
            <a:r>
              <a:rPr lang="en-US" dirty="0" smtClean="0"/>
              <a:t>single </a:t>
            </a:r>
            <a:br>
              <a:rPr lang="en-US" dirty="0" smtClean="0"/>
            </a:br>
            <a:r>
              <a:rPr lang="en-US" dirty="0" smtClean="0"/>
              <a:t>items</a:t>
            </a:r>
            <a:endParaRPr lang="en-US" dirty="0"/>
          </a:p>
        </p:txBody>
      </p:sp>
      <p:sp>
        <p:nvSpPr>
          <p:cNvPr id="2053" name="TextBox 2052"/>
          <p:cNvSpPr txBox="1"/>
          <p:nvPr/>
        </p:nvSpPr>
        <p:spPr>
          <a:xfrm>
            <a:off x="906145" y="5574268"/>
            <a:ext cx="3603509" cy="369332"/>
          </a:xfrm>
          <a:prstGeom prst="rect">
            <a:avLst/>
          </a:prstGeom>
          <a:noFill/>
        </p:spPr>
        <p:txBody>
          <a:bodyPr wrap="square" rtlCol="0">
            <a:spAutoFit/>
          </a:bodyPr>
          <a:lstStyle/>
          <a:p>
            <a:r>
              <a:rPr lang="en-US" dirty="0"/>
              <a:t>m</a:t>
            </a:r>
            <a:r>
              <a:rPr lang="en-US" dirty="0" smtClean="0"/>
              <a:t>erge    </a:t>
            </a:r>
            <a:r>
              <a:rPr lang="en-US" dirty="0" err="1" smtClean="0"/>
              <a:t>merge</a:t>
            </a:r>
            <a:r>
              <a:rPr lang="en-US" dirty="0" smtClean="0"/>
              <a:t>         </a:t>
            </a:r>
            <a:r>
              <a:rPr lang="en-US" dirty="0" err="1" smtClean="0"/>
              <a:t>merge</a:t>
            </a:r>
            <a:r>
              <a:rPr lang="en-US" dirty="0" smtClean="0"/>
              <a:t>    </a:t>
            </a:r>
            <a:r>
              <a:rPr lang="en-US" dirty="0" err="1" smtClean="0"/>
              <a:t>merge</a:t>
            </a:r>
            <a:endParaRPr lang="en-US" dirty="0"/>
          </a:p>
        </p:txBody>
      </p:sp>
      <p:grpSp>
        <p:nvGrpSpPr>
          <p:cNvPr id="2058" name="Group 2057"/>
          <p:cNvGrpSpPr/>
          <p:nvPr/>
        </p:nvGrpSpPr>
        <p:grpSpPr>
          <a:xfrm>
            <a:off x="1085263" y="5389602"/>
            <a:ext cx="357411" cy="184666"/>
            <a:chOff x="1085263" y="5389602"/>
            <a:chExt cx="357411" cy="184666"/>
          </a:xfrm>
        </p:grpSpPr>
        <p:cxnSp>
          <p:nvCxnSpPr>
            <p:cNvPr id="2055" name="Straight Arrow Connector 2054"/>
            <p:cNvCxnSpPr/>
            <p:nvPr/>
          </p:nvCxnSpPr>
          <p:spPr>
            <a:xfrm flipH="1" flipV="1">
              <a:off x="1085263" y="5389602"/>
              <a:ext cx="157169"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p:nvPr/>
          </p:nvCxnSpPr>
          <p:spPr>
            <a:xfrm flipV="1">
              <a:off x="1280783" y="5389602"/>
              <a:ext cx="161891"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1905000" y="5410200"/>
            <a:ext cx="357411" cy="184666"/>
            <a:chOff x="1085263" y="5389602"/>
            <a:chExt cx="357411" cy="184666"/>
          </a:xfrm>
        </p:grpSpPr>
        <p:cxnSp>
          <p:nvCxnSpPr>
            <p:cNvPr id="97" name="Straight Arrow Connector 96"/>
            <p:cNvCxnSpPr/>
            <p:nvPr/>
          </p:nvCxnSpPr>
          <p:spPr>
            <a:xfrm flipH="1" flipV="1">
              <a:off x="1085263" y="5389602"/>
              <a:ext cx="157169"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V="1">
              <a:off x="1280783" y="5389602"/>
              <a:ext cx="161891"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2971800" y="5410200"/>
            <a:ext cx="357411" cy="184666"/>
            <a:chOff x="1085263" y="5389602"/>
            <a:chExt cx="357411" cy="184666"/>
          </a:xfrm>
        </p:grpSpPr>
        <p:cxnSp>
          <p:nvCxnSpPr>
            <p:cNvPr id="100" name="Straight Arrow Connector 99"/>
            <p:cNvCxnSpPr/>
            <p:nvPr/>
          </p:nvCxnSpPr>
          <p:spPr>
            <a:xfrm flipH="1" flipV="1">
              <a:off x="1085263" y="5389602"/>
              <a:ext cx="157169"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1280783" y="5389602"/>
              <a:ext cx="161891"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3757389" y="5410200"/>
            <a:ext cx="357411" cy="184666"/>
            <a:chOff x="1085263" y="5389602"/>
            <a:chExt cx="357411" cy="184666"/>
          </a:xfrm>
        </p:grpSpPr>
        <p:cxnSp>
          <p:nvCxnSpPr>
            <p:cNvPr id="103" name="Straight Arrow Connector 102"/>
            <p:cNvCxnSpPr/>
            <p:nvPr/>
          </p:nvCxnSpPr>
          <p:spPr>
            <a:xfrm flipH="1" flipV="1">
              <a:off x="1085263" y="5389602"/>
              <a:ext cx="157169"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V="1">
              <a:off x="1280783" y="5389602"/>
              <a:ext cx="161891"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05" name="TextBox 104"/>
          <p:cNvSpPr txBox="1"/>
          <p:nvPr/>
        </p:nvSpPr>
        <p:spPr>
          <a:xfrm>
            <a:off x="4930891" y="5594866"/>
            <a:ext cx="3603509" cy="369332"/>
          </a:xfrm>
          <a:prstGeom prst="rect">
            <a:avLst/>
          </a:prstGeom>
          <a:noFill/>
        </p:spPr>
        <p:txBody>
          <a:bodyPr wrap="square" rtlCol="0">
            <a:spAutoFit/>
          </a:bodyPr>
          <a:lstStyle/>
          <a:p>
            <a:r>
              <a:rPr lang="en-US" dirty="0"/>
              <a:t>m</a:t>
            </a:r>
            <a:r>
              <a:rPr lang="en-US" dirty="0" smtClean="0"/>
              <a:t>erge    </a:t>
            </a:r>
            <a:r>
              <a:rPr lang="en-US" dirty="0" err="1" smtClean="0"/>
              <a:t>merge</a:t>
            </a:r>
            <a:r>
              <a:rPr lang="en-US" dirty="0" smtClean="0"/>
              <a:t>         </a:t>
            </a:r>
            <a:r>
              <a:rPr lang="en-US" dirty="0" err="1" smtClean="0"/>
              <a:t>merge</a:t>
            </a:r>
            <a:r>
              <a:rPr lang="en-US" dirty="0" smtClean="0"/>
              <a:t>    </a:t>
            </a:r>
            <a:r>
              <a:rPr lang="en-US" dirty="0" err="1" smtClean="0"/>
              <a:t>merge</a:t>
            </a:r>
            <a:endParaRPr lang="en-US" dirty="0"/>
          </a:p>
        </p:txBody>
      </p:sp>
      <p:grpSp>
        <p:nvGrpSpPr>
          <p:cNvPr id="106" name="Group 105"/>
          <p:cNvGrpSpPr/>
          <p:nvPr/>
        </p:nvGrpSpPr>
        <p:grpSpPr>
          <a:xfrm>
            <a:off x="5110009" y="5410200"/>
            <a:ext cx="357411" cy="184666"/>
            <a:chOff x="1085263" y="5389602"/>
            <a:chExt cx="357411" cy="184666"/>
          </a:xfrm>
        </p:grpSpPr>
        <p:cxnSp>
          <p:nvCxnSpPr>
            <p:cNvPr id="107" name="Straight Arrow Connector 106"/>
            <p:cNvCxnSpPr/>
            <p:nvPr/>
          </p:nvCxnSpPr>
          <p:spPr>
            <a:xfrm flipH="1" flipV="1">
              <a:off x="1085263" y="5389602"/>
              <a:ext cx="157169"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V="1">
              <a:off x="1280783" y="5389602"/>
              <a:ext cx="161891"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9" name="Group 108"/>
          <p:cNvGrpSpPr/>
          <p:nvPr/>
        </p:nvGrpSpPr>
        <p:grpSpPr>
          <a:xfrm>
            <a:off x="5929746" y="5430798"/>
            <a:ext cx="357411" cy="184666"/>
            <a:chOff x="1085263" y="5389602"/>
            <a:chExt cx="357411" cy="184666"/>
          </a:xfrm>
        </p:grpSpPr>
        <p:cxnSp>
          <p:nvCxnSpPr>
            <p:cNvPr id="110" name="Straight Arrow Connector 109"/>
            <p:cNvCxnSpPr/>
            <p:nvPr/>
          </p:nvCxnSpPr>
          <p:spPr>
            <a:xfrm flipH="1" flipV="1">
              <a:off x="1085263" y="5389602"/>
              <a:ext cx="157169"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V="1">
              <a:off x="1280783" y="5389602"/>
              <a:ext cx="161891"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12" name="Group 111"/>
          <p:cNvGrpSpPr/>
          <p:nvPr/>
        </p:nvGrpSpPr>
        <p:grpSpPr>
          <a:xfrm>
            <a:off x="6996546" y="5430798"/>
            <a:ext cx="357411" cy="184666"/>
            <a:chOff x="1085263" y="5389602"/>
            <a:chExt cx="357411" cy="184666"/>
          </a:xfrm>
        </p:grpSpPr>
        <p:cxnSp>
          <p:nvCxnSpPr>
            <p:cNvPr id="113" name="Straight Arrow Connector 112"/>
            <p:cNvCxnSpPr/>
            <p:nvPr/>
          </p:nvCxnSpPr>
          <p:spPr>
            <a:xfrm flipH="1" flipV="1">
              <a:off x="1085263" y="5389602"/>
              <a:ext cx="157169"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V="1">
              <a:off x="1280783" y="5389602"/>
              <a:ext cx="161891"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15" name="Group 114"/>
          <p:cNvGrpSpPr/>
          <p:nvPr/>
        </p:nvGrpSpPr>
        <p:grpSpPr>
          <a:xfrm>
            <a:off x="7782135" y="5430798"/>
            <a:ext cx="357411" cy="184666"/>
            <a:chOff x="1085263" y="5389602"/>
            <a:chExt cx="357411" cy="184666"/>
          </a:xfrm>
        </p:grpSpPr>
        <p:cxnSp>
          <p:nvCxnSpPr>
            <p:cNvPr id="116" name="Straight Arrow Connector 115"/>
            <p:cNvCxnSpPr/>
            <p:nvPr/>
          </p:nvCxnSpPr>
          <p:spPr>
            <a:xfrm flipH="1" flipV="1">
              <a:off x="1085263" y="5389602"/>
              <a:ext cx="157169"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V="1">
              <a:off x="1280783" y="5389602"/>
              <a:ext cx="161891"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04097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Merge step </a:t>
            </a:r>
            <a:endParaRPr lang="en-US" dirty="0"/>
          </a:p>
        </p:txBody>
      </p:sp>
      <p:sp>
        <p:nvSpPr>
          <p:cNvPr id="4" name="Rectangle 3"/>
          <p:cNvSpPr/>
          <p:nvPr/>
        </p:nvSpPr>
        <p:spPr>
          <a:xfrm>
            <a:off x="762000" y="1648691"/>
            <a:ext cx="76200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10000" y="1729190"/>
            <a:ext cx="1447800" cy="400110"/>
          </a:xfrm>
          <a:prstGeom prst="rect">
            <a:avLst/>
          </a:prstGeom>
          <a:noFill/>
        </p:spPr>
        <p:txBody>
          <a:bodyPr wrap="square" rtlCol="0">
            <a:spAutoFit/>
          </a:bodyPr>
          <a:lstStyle/>
          <a:p>
            <a:r>
              <a:rPr lang="en-US" sz="2000" dirty="0" smtClean="0"/>
              <a:t>unsorted</a:t>
            </a:r>
            <a:endParaRPr lang="en-US" sz="2000" dirty="0"/>
          </a:p>
        </p:txBody>
      </p:sp>
      <p:sp>
        <p:nvSpPr>
          <p:cNvPr id="7" name="Rectangle 6"/>
          <p:cNvSpPr/>
          <p:nvPr/>
        </p:nvSpPr>
        <p:spPr>
          <a:xfrm>
            <a:off x="762000" y="23344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676400" y="2438400"/>
            <a:ext cx="1447800" cy="400110"/>
          </a:xfrm>
          <a:prstGeom prst="rect">
            <a:avLst/>
          </a:prstGeom>
          <a:noFill/>
        </p:spPr>
        <p:txBody>
          <a:bodyPr wrap="square" rtlCol="0">
            <a:spAutoFit/>
          </a:bodyPr>
          <a:lstStyle/>
          <a:p>
            <a:r>
              <a:rPr lang="en-US" sz="2000" dirty="0" smtClean="0"/>
              <a:t>unsorted</a:t>
            </a:r>
            <a:endParaRPr lang="en-US" sz="2000" dirty="0"/>
          </a:p>
        </p:txBody>
      </p:sp>
      <p:sp>
        <p:nvSpPr>
          <p:cNvPr id="9" name="Rectangle 8"/>
          <p:cNvSpPr/>
          <p:nvPr/>
        </p:nvSpPr>
        <p:spPr>
          <a:xfrm>
            <a:off x="4876800" y="23301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791200" y="2362200"/>
            <a:ext cx="1447800" cy="400110"/>
          </a:xfrm>
          <a:prstGeom prst="rect">
            <a:avLst/>
          </a:prstGeom>
          <a:noFill/>
        </p:spPr>
        <p:txBody>
          <a:bodyPr wrap="square" rtlCol="0">
            <a:spAutoFit/>
          </a:bodyPr>
          <a:lstStyle/>
          <a:p>
            <a:r>
              <a:rPr lang="en-US" sz="2000" dirty="0" smtClean="0"/>
              <a:t>unsorted</a:t>
            </a:r>
            <a:endParaRPr lang="en-US" sz="2000" dirty="0"/>
          </a:p>
        </p:txBody>
      </p:sp>
      <p:grpSp>
        <p:nvGrpSpPr>
          <p:cNvPr id="6" name="Group 5"/>
          <p:cNvGrpSpPr/>
          <p:nvPr/>
        </p:nvGrpSpPr>
        <p:grpSpPr>
          <a:xfrm>
            <a:off x="5029200" y="3118228"/>
            <a:ext cx="3124200" cy="565409"/>
            <a:chOff x="914400" y="2482591"/>
            <a:chExt cx="7620000" cy="565409"/>
          </a:xfrm>
        </p:grpSpPr>
        <p:sp>
          <p:nvSpPr>
            <p:cNvPr id="12" name="Rectangle 11"/>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14" name="Rectangle 13"/>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374888" y="2514600"/>
              <a:ext cx="3159512" cy="400110"/>
            </a:xfrm>
            <a:prstGeom prst="rect">
              <a:avLst/>
            </a:prstGeom>
            <a:noFill/>
          </p:spPr>
          <p:txBody>
            <a:bodyPr wrap="square" rtlCol="0">
              <a:spAutoFit/>
            </a:bodyPr>
            <a:lstStyle/>
            <a:p>
              <a:r>
                <a:rPr lang="en-US" sz="2000" dirty="0" smtClean="0"/>
                <a:t>unsorted</a:t>
              </a:r>
              <a:endParaRPr lang="en-US" sz="2000" dirty="0"/>
            </a:p>
          </p:txBody>
        </p:sp>
      </p:grpSp>
      <p:grpSp>
        <p:nvGrpSpPr>
          <p:cNvPr id="17" name="Group 16"/>
          <p:cNvGrpSpPr/>
          <p:nvPr/>
        </p:nvGrpSpPr>
        <p:grpSpPr>
          <a:xfrm>
            <a:off x="914400" y="3048000"/>
            <a:ext cx="3619500" cy="565409"/>
            <a:chOff x="914400" y="2482591"/>
            <a:chExt cx="7620000" cy="565409"/>
          </a:xfrm>
        </p:grpSpPr>
        <p:sp>
          <p:nvSpPr>
            <p:cNvPr id="18" name="Rectangle 17"/>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20" name="Rectangle 19"/>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374888" y="2514600"/>
              <a:ext cx="3159512" cy="400110"/>
            </a:xfrm>
            <a:prstGeom prst="rect">
              <a:avLst/>
            </a:prstGeom>
            <a:noFill/>
          </p:spPr>
          <p:txBody>
            <a:bodyPr wrap="square" rtlCol="0">
              <a:spAutoFit/>
            </a:bodyPr>
            <a:lstStyle/>
            <a:p>
              <a:r>
                <a:rPr lang="en-US" sz="2000" dirty="0" smtClean="0"/>
                <a:t>unsorted</a:t>
              </a:r>
              <a:endParaRPr lang="en-US" sz="2000" dirty="0"/>
            </a:p>
          </p:txBody>
        </p:sp>
      </p:grpSp>
      <p:sp>
        <p:nvSpPr>
          <p:cNvPr id="22" name="TextBox 21"/>
          <p:cNvSpPr txBox="1"/>
          <p:nvPr/>
        </p:nvSpPr>
        <p:spPr>
          <a:xfrm>
            <a:off x="5281032" y="3181290"/>
            <a:ext cx="1500768" cy="400110"/>
          </a:xfrm>
          <a:prstGeom prst="rect">
            <a:avLst/>
          </a:prstGeom>
          <a:noFill/>
        </p:spPr>
        <p:txBody>
          <a:bodyPr wrap="square" rtlCol="0">
            <a:spAutoFit/>
          </a:bodyPr>
          <a:lstStyle/>
          <a:p>
            <a:r>
              <a:rPr lang="en-US" sz="2000" dirty="0" smtClean="0"/>
              <a:t>unsorted</a:t>
            </a:r>
            <a:endParaRPr lang="en-US" sz="2000" dirty="0"/>
          </a:p>
        </p:txBody>
      </p:sp>
      <p:sp>
        <p:nvSpPr>
          <p:cNvPr id="23" name="TextBox 22"/>
          <p:cNvSpPr txBox="1"/>
          <p:nvPr/>
        </p:nvSpPr>
        <p:spPr>
          <a:xfrm>
            <a:off x="1242432" y="3105090"/>
            <a:ext cx="1500768" cy="400110"/>
          </a:xfrm>
          <a:prstGeom prst="rect">
            <a:avLst/>
          </a:prstGeom>
          <a:noFill/>
        </p:spPr>
        <p:txBody>
          <a:bodyPr wrap="square" rtlCol="0">
            <a:spAutoFit/>
          </a:bodyPr>
          <a:lstStyle/>
          <a:p>
            <a:r>
              <a:rPr lang="en-US" sz="2000" dirty="0" smtClean="0"/>
              <a:t>unsorted</a:t>
            </a:r>
            <a:endParaRPr lang="en-US" sz="2000" dirty="0"/>
          </a:p>
        </p:txBody>
      </p:sp>
      <p:grpSp>
        <p:nvGrpSpPr>
          <p:cNvPr id="25" name="Group 24"/>
          <p:cNvGrpSpPr/>
          <p:nvPr/>
        </p:nvGrpSpPr>
        <p:grpSpPr>
          <a:xfrm>
            <a:off x="914400" y="4195470"/>
            <a:ext cx="1704109" cy="641609"/>
            <a:chOff x="914400" y="2482591"/>
            <a:chExt cx="7620000" cy="565409"/>
          </a:xfrm>
        </p:grpSpPr>
        <p:sp>
          <p:nvSpPr>
            <p:cNvPr id="26" name="Rectangle 25"/>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28" name="Rectangle 27"/>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374888" y="2514600"/>
              <a:ext cx="3159512" cy="400110"/>
            </a:xfrm>
            <a:prstGeom prst="rect">
              <a:avLst/>
            </a:prstGeom>
            <a:noFill/>
          </p:spPr>
          <p:txBody>
            <a:bodyPr wrap="square" rtlCol="0">
              <a:spAutoFit/>
            </a:bodyPr>
            <a:lstStyle/>
            <a:p>
              <a:endParaRPr lang="en-US" sz="2000" dirty="0"/>
            </a:p>
          </p:txBody>
        </p:sp>
      </p:grpSp>
      <p:grpSp>
        <p:nvGrpSpPr>
          <p:cNvPr id="30" name="Group 29"/>
          <p:cNvGrpSpPr/>
          <p:nvPr/>
        </p:nvGrpSpPr>
        <p:grpSpPr>
          <a:xfrm>
            <a:off x="2867891" y="4195470"/>
            <a:ext cx="1627909" cy="641609"/>
            <a:chOff x="914400" y="2482591"/>
            <a:chExt cx="7620000" cy="565409"/>
          </a:xfrm>
        </p:grpSpPr>
        <p:sp>
          <p:nvSpPr>
            <p:cNvPr id="31" name="Rectangle 30"/>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33" name="Rectangle 32"/>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5374888" y="2514600"/>
              <a:ext cx="3159512" cy="400110"/>
            </a:xfrm>
            <a:prstGeom prst="rect">
              <a:avLst/>
            </a:prstGeom>
            <a:noFill/>
          </p:spPr>
          <p:txBody>
            <a:bodyPr wrap="square" rtlCol="0">
              <a:spAutoFit/>
            </a:bodyPr>
            <a:lstStyle/>
            <a:p>
              <a:endParaRPr lang="en-US" sz="2000" dirty="0"/>
            </a:p>
          </p:txBody>
        </p:sp>
      </p:grpSp>
      <p:grpSp>
        <p:nvGrpSpPr>
          <p:cNvPr id="35" name="Group 34"/>
          <p:cNvGrpSpPr/>
          <p:nvPr/>
        </p:nvGrpSpPr>
        <p:grpSpPr>
          <a:xfrm>
            <a:off x="5029201" y="4195470"/>
            <a:ext cx="1546478" cy="641609"/>
            <a:chOff x="914400" y="2482591"/>
            <a:chExt cx="7620000" cy="565409"/>
          </a:xfrm>
        </p:grpSpPr>
        <p:sp>
          <p:nvSpPr>
            <p:cNvPr id="36" name="Rectangle 35"/>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38" name="Rectangle 37"/>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374888" y="2514600"/>
              <a:ext cx="3159512" cy="400110"/>
            </a:xfrm>
            <a:prstGeom prst="rect">
              <a:avLst/>
            </a:prstGeom>
            <a:noFill/>
          </p:spPr>
          <p:txBody>
            <a:bodyPr wrap="square" rtlCol="0">
              <a:spAutoFit/>
            </a:bodyPr>
            <a:lstStyle/>
            <a:p>
              <a:endParaRPr lang="en-US" sz="2000" dirty="0"/>
            </a:p>
          </p:txBody>
        </p:sp>
      </p:grpSp>
      <p:grpSp>
        <p:nvGrpSpPr>
          <p:cNvPr id="40" name="Group 39"/>
          <p:cNvGrpSpPr/>
          <p:nvPr/>
        </p:nvGrpSpPr>
        <p:grpSpPr>
          <a:xfrm>
            <a:off x="6781799" y="4195470"/>
            <a:ext cx="1475509" cy="641609"/>
            <a:chOff x="914400" y="2482591"/>
            <a:chExt cx="7620000" cy="565409"/>
          </a:xfrm>
        </p:grpSpPr>
        <p:sp>
          <p:nvSpPr>
            <p:cNvPr id="41" name="Rectangle 40"/>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43" name="Rectangle 42"/>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5374888" y="2514600"/>
              <a:ext cx="3159512" cy="400110"/>
            </a:xfrm>
            <a:prstGeom prst="rect">
              <a:avLst/>
            </a:prstGeom>
            <a:noFill/>
          </p:spPr>
          <p:txBody>
            <a:bodyPr wrap="square" rtlCol="0">
              <a:spAutoFit/>
            </a:bodyPr>
            <a:lstStyle/>
            <a:p>
              <a:endParaRPr lang="en-US" sz="2000" dirty="0"/>
            </a:p>
          </p:txBody>
        </p:sp>
      </p:grpSp>
      <p:sp>
        <p:nvSpPr>
          <p:cNvPr id="2048" name="Rectangle 2047"/>
          <p:cNvSpPr/>
          <p:nvPr/>
        </p:nvSpPr>
        <p:spPr>
          <a:xfrm rot="16200000">
            <a:off x="247816" y="4450483"/>
            <a:ext cx="788101" cy="369332"/>
          </a:xfrm>
          <a:prstGeom prst="rect">
            <a:avLst/>
          </a:prstGeom>
        </p:spPr>
        <p:txBody>
          <a:bodyPr wrap="none">
            <a:spAutoFit/>
          </a:bodyPr>
          <a:lstStyle/>
          <a:p>
            <a:r>
              <a:rPr lang="en-US" dirty="0" smtClean="0"/>
              <a:t>sorted</a:t>
            </a:r>
            <a:endParaRPr lang="en-US" dirty="0"/>
          </a:p>
        </p:txBody>
      </p:sp>
      <p:grpSp>
        <p:nvGrpSpPr>
          <p:cNvPr id="3" name="Group 2"/>
          <p:cNvGrpSpPr/>
          <p:nvPr/>
        </p:nvGrpSpPr>
        <p:grpSpPr>
          <a:xfrm>
            <a:off x="1310735" y="5029200"/>
            <a:ext cx="3603509" cy="565482"/>
            <a:chOff x="1310735" y="5029200"/>
            <a:chExt cx="3603509" cy="565482"/>
          </a:xfrm>
        </p:grpSpPr>
        <p:sp>
          <p:nvSpPr>
            <p:cNvPr id="2053" name="TextBox 2052"/>
            <p:cNvSpPr txBox="1"/>
            <p:nvPr/>
          </p:nvSpPr>
          <p:spPr>
            <a:xfrm>
              <a:off x="1310735" y="5225350"/>
              <a:ext cx="3603509" cy="369332"/>
            </a:xfrm>
            <a:prstGeom prst="rect">
              <a:avLst/>
            </a:prstGeom>
            <a:noFill/>
          </p:spPr>
          <p:txBody>
            <a:bodyPr wrap="square" rtlCol="0">
              <a:spAutoFit/>
            </a:bodyPr>
            <a:lstStyle/>
            <a:p>
              <a:r>
                <a:rPr lang="en-US" dirty="0" smtClean="0"/>
                <a:t> merge                          </a:t>
              </a:r>
              <a:r>
                <a:rPr lang="en-US" dirty="0" err="1" smtClean="0"/>
                <a:t>merge</a:t>
              </a:r>
              <a:r>
                <a:rPr lang="en-US" dirty="0" smtClean="0"/>
                <a:t>   </a:t>
              </a:r>
              <a:endParaRPr lang="en-US" dirty="0"/>
            </a:p>
          </p:txBody>
        </p:sp>
        <p:grpSp>
          <p:nvGrpSpPr>
            <p:cNvPr id="2058" name="Group 2057"/>
            <p:cNvGrpSpPr/>
            <p:nvPr/>
          </p:nvGrpSpPr>
          <p:grpSpPr>
            <a:xfrm>
              <a:off x="1547589" y="5029200"/>
              <a:ext cx="357411" cy="184666"/>
              <a:chOff x="1085263" y="5389602"/>
              <a:chExt cx="357411" cy="184666"/>
            </a:xfrm>
          </p:grpSpPr>
          <p:cxnSp>
            <p:nvCxnSpPr>
              <p:cNvPr id="2055" name="Straight Arrow Connector 2054"/>
              <p:cNvCxnSpPr/>
              <p:nvPr/>
            </p:nvCxnSpPr>
            <p:spPr>
              <a:xfrm flipH="1" flipV="1">
                <a:off x="1085263" y="5389602"/>
                <a:ext cx="157169"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p:nvPr/>
            </p:nvCxnSpPr>
            <p:spPr>
              <a:xfrm flipV="1">
                <a:off x="1280783" y="5389602"/>
                <a:ext cx="161891"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3452589" y="5105400"/>
              <a:ext cx="357411" cy="184666"/>
              <a:chOff x="1085263" y="5389602"/>
              <a:chExt cx="357411" cy="184666"/>
            </a:xfrm>
          </p:grpSpPr>
          <p:cxnSp>
            <p:nvCxnSpPr>
              <p:cNvPr id="100" name="Straight Arrow Connector 99"/>
              <p:cNvCxnSpPr/>
              <p:nvPr/>
            </p:nvCxnSpPr>
            <p:spPr>
              <a:xfrm flipH="1" flipV="1">
                <a:off x="1085263" y="5389602"/>
                <a:ext cx="157169"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1280783" y="5389602"/>
                <a:ext cx="161891"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grpSp>
        <p:nvGrpSpPr>
          <p:cNvPr id="105" name="Group 104"/>
          <p:cNvGrpSpPr/>
          <p:nvPr/>
        </p:nvGrpSpPr>
        <p:grpSpPr>
          <a:xfrm>
            <a:off x="5388091" y="5073318"/>
            <a:ext cx="3603509" cy="565482"/>
            <a:chOff x="1310735" y="5029200"/>
            <a:chExt cx="3603509" cy="565482"/>
          </a:xfrm>
        </p:grpSpPr>
        <p:sp>
          <p:nvSpPr>
            <p:cNvPr id="106" name="TextBox 105"/>
            <p:cNvSpPr txBox="1"/>
            <p:nvPr/>
          </p:nvSpPr>
          <p:spPr>
            <a:xfrm>
              <a:off x="1310735" y="5225350"/>
              <a:ext cx="3603509" cy="369332"/>
            </a:xfrm>
            <a:prstGeom prst="rect">
              <a:avLst/>
            </a:prstGeom>
            <a:noFill/>
          </p:spPr>
          <p:txBody>
            <a:bodyPr wrap="square" rtlCol="0">
              <a:spAutoFit/>
            </a:bodyPr>
            <a:lstStyle/>
            <a:p>
              <a:r>
                <a:rPr lang="en-US" dirty="0" smtClean="0"/>
                <a:t> merge                          </a:t>
              </a:r>
              <a:r>
                <a:rPr lang="en-US" dirty="0" err="1" smtClean="0"/>
                <a:t>merge</a:t>
              </a:r>
              <a:r>
                <a:rPr lang="en-US" dirty="0" smtClean="0"/>
                <a:t>   </a:t>
              </a:r>
              <a:endParaRPr lang="en-US" dirty="0"/>
            </a:p>
          </p:txBody>
        </p:sp>
        <p:grpSp>
          <p:nvGrpSpPr>
            <p:cNvPr id="107" name="Group 106"/>
            <p:cNvGrpSpPr/>
            <p:nvPr/>
          </p:nvGrpSpPr>
          <p:grpSpPr>
            <a:xfrm>
              <a:off x="1547589" y="5029200"/>
              <a:ext cx="357411" cy="184666"/>
              <a:chOff x="1085263" y="5389602"/>
              <a:chExt cx="357411" cy="184666"/>
            </a:xfrm>
          </p:grpSpPr>
          <p:cxnSp>
            <p:nvCxnSpPr>
              <p:cNvPr id="111" name="Straight Arrow Connector 110"/>
              <p:cNvCxnSpPr/>
              <p:nvPr/>
            </p:nvCxnSpPr>
            <p:spPr>
              <a:xfrm flipH="1" flipV="1">
                <a:off x="1085263" y="5389602"/>
                <a:ext cx="157169"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V="1">
                <a:off x="1280783" y="5389602"/>
                <a:ext cx="161891"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8" name="Group 107"/>
            <p:cNvGrpSpPr/>
            <p:nvPr/>
          </p:nvGrpSpPr>
          <p:grpSpPr>
            <a:xfrm>
              <a:off x="3452589" y="5105400"/>
              <a:ext cx="357411" cy="184666"/>
              <a:chOff x="1085263" y="5389602"/>
              <a:chExt cx="357411" cy="184666"/>
            </a:xfrm>
          </p:grpSpPr>
          <p:cxnSp>
            <p:nvCxnSpPr>
              <p:cNvPr id="109" name="Straight Arrow Connector 108"/>
              <p:cNvCxnSpPr/>
              <p:nvPr/>
            </p:nvCxnSpPr>
            <p:spPr>
              <a:xfrm flipH="1" flipV="1">
                <a:off x="1085263" y="5389602"/>
                <a:ext cx="157169"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1">
                <a:off x="1280783" y="5389602"/>
                <a:ext cx="161891"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748496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Merge step </a:t>
            </a:r>
            <a:endParaRPr lang="en-US" dirty="0"/>
          </a:p>
        </p:txBody>
      </p:sp>
      <p:sp>
        <p:nvSpPr>
          <p:cNvPr id="4" name="Rectangle 3"/>
          <p:cNvSpPr/>
          <p:nvPr/>
        </p:nvSpPr>
        <p:spPr>
          <a:xfrm>
            <a:off x="762000" y="1648691"/>
            <a:ext cx="76200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10000" y="1729190"/>
            <a:ext cx="1447800" cy="400110"/>
          </a:xfrm>
          <a:prstGeom prst="rect">
            <a:avLst/>
          </a:prstGeom>
          <a:noFill/>
        </p:spPr>
        <p:txBody>
          <a:bodyPr wrap="square" rtlCol="0">
            <a:spAutoFit/>
          </a:bodyPr>
          <a:lstStyle/>
          <a:p>
            <a:r>
              <a:rPr lang="en-US" sz="2000" dirty="0" smtClean="0"/>
              <a:t>unsorted</a:t>
            </a:r>
            <a:endParaRPr lang="en-US" sz="2000" dirty="0"/>
          </a:p>
        </p:txBody>
      </p:sp>
      <p:sp>
        <p:nvSpPr>
          <p:cNvPr id="7" name="Rectangle 6"/>
          <p:cNvSpPr/>
          <p:nvPr/>
        </p:nvSpPr>
        <p:spPr>
          <a:xfrm>
            <a:off x="762000" y="23344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676400" y="2438400"/>
            <a:ext cx="1447800" cy="400110"/>
          </a:xfrm>
          <a:prstGeom prst="rect">
            <a:avLst/>
          </a:prstGeom>
          <a:noFill/>
        </p:spPr>
        <p:txBody>
          <a:bodyPr wrap="square" rtlCol="0">
            <a:spAutoFit/>
          </a:bodyPr>
          <a:lstStyle/>
          <a:p>
            <a:r>
              <a:rPr lang="en-US" sz="2000" dirty="0" smtClean="0"/>
              <a:t>unsorted</a:t>
            </a:r>
            <a:endParaRPr lang="en-US" sz="2000" dirty="0"/>
          </a:p>
        </p:txBody>
      </p:sp>
      <p:sp>
        <p:nvSpPr>
          <p:cNvPr id="9" name="Rectangle 8"/>
          <p:cNvSpPr/>
          <p:nvPr/>
        </p:nvSpPr>
        <p:spPr>
          <a:xfrm>
            <a:off x="4876800" y="23301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791200" y="2362200"/>
            <a:ext cx="1447800" cy="400110"/>
          </a:xfrm>
          <a:prstGeom prst="rect">
            <a:avLst/>
          </a:prstGeom>
          <a:noFill/>
        </p:spPr>
        <p:txBody>
          <a:bodyPr wrap="square" rtlCol="0">
            <a:spAutoFit/>
          </a:bodyPr>
          <a:lstStyle/>
          <a:p>
            <a:r>
              <a:rPr lang="en-US" sz="2000" dirty="0" smtClean="0"/>
              <a:t>unsorted</a:t>
            </a:r>
            <a:endParaRPr lang="en-US" sz="2000" dirty="0"/>
          </a:p>
        </p:txBody>
      </p:sp>
      <p:grpSp>
        <p:nvGrpSpPr>
          <p:cNvPr id="6" name="Group 5"/>
          <p:cNvGrpSpPr/>
          <p:nvPr/>
        </p:nvGrpSpPr>
        <p:grpSpPr>
          <a:xfrm>
            <a:off x="5029200" y="3461998"/>
            <a:ext cx="3124200" cy="565409"/>
            <a:chOff x="914400" y="2482591"/>
            <a:chExt cx="7620000" cy="565409"/>
          </a:xfrm>
        </p:grpSpPr>
        <p:sp>
          <p:nvSpPr>
            <p:cNvPr id="12" name="Rectangle 11"/>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14" name="Rectangle 13"/>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374888" y="2514600"/>
              <a:ext cx="3159512" cy="400110"/>
            </a:xfrm>
            <a:prstGeom prst="rect">
              <a:avLst/>
            </a:prstGeom>
            <a:noFill/>
          </p:spPr>
          <p:txBody>
            <a:bodyPr wrap="square" rtlCol="0">
              <a:spAutoFit/>
            </a:bodyPr>
            <a:lstStyle/>
            <a:p>
              <a:r>
                <a:rPr lang="en-US" sz="2000" dirty="0" smtClean="0"/>
                <a:t>unsorted</a:t>
              </a:r>
              <a:endParaRPr lang="en-US" sz="2000" dirty="0"/>
            </a:p>
          </p:txBody>
        </p:sp>
      </p:grpSp>
      <p:grpSp>
        <p:nvGrpSpPr>
          <p:cNvPr id="17" name="Group 16"/>
          <p:cNvGrpSpPr/>
          <p:nvPr/>
        </p:nvGrpSpPr>
        <p:grpSpPr>
          <a:xfrm>
            <a:off x="914400" y="3391770"/>
            <a:ext cx="3619500" cy="565409"/>
            <a:chOff x="914400" y="2482591"/>
            <a:chExt cx="7620000" cy="565409"/>
          </a:xfrm>
        </p:grpSpPr>
        <p:sp>
          <p:nvSpPr>
            <p:cNvPr id="18" name="Rectangle 17"/>
            <p:cNvSpPr/>
            <p:nvPr/>
          </p:nvSpPr>
          <p:spPr>
            <a:xfrm>
              <a:off x="914400" y="24868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828800" y="2590800"/>
              <a:ext cx="1447800" cy="400110"/>
            </a:xfrm>
            <a:prstGeom prst="rect">
              <a:avLst/>
            </a:prstGeom>
            <a:noFill/>
          </p:spPr>
          <p:txBody>
            <a:bodyPr wrap="square" rtlCol="0">
              <a:spAutoFit/>
            </a:bodyPr>
            <a:lstStyle/>
            <a:p>
              <a:endParaRPr lang="en-US" sz="2000" dirty="0"/>
            </a:p>
          </p:txBody>
        </p:sp>
        <p:sp>
          <p:nvSpPr>
            <p:cNvPr id="20" name="Rectangle 19"/>
            <p:cNvSpPr/>
            <p:nvPr/>
          </p:nvSpPr>
          <p:spPr>
            <a:xfrm>
              <a:off x="5029200" y="24825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374888" y="2514600"/>
              <a:ext cx="3159512" cy="400110"/>
            </a:xfrm>
            <a:prstGeom prst="rect">
              <a:avLst/>
            </a:prstGeom>
            <a:noFill/>
          </p:spPr>
          <p:txBody>
            <a:bodyPr wrap="square" rtlCol="0">
              <a:spAutoFit/>
            </a:bodyPr>
            <a:lstStyle/>
            <a:p>
              <a:r>
                <a:rPr lang="en-US" sz="2000" dirty="0" smtClean="0"/>
                <a:t>unsorted</a:t>
              </a:r>
              <a:endParaRPr lang="en-US" sz="2000" dirty="0"/>
            </a:p>
          </p:txBody>
        </p:sp>
      </p:grpSp>
      <p:sp>
        <p:nvSpPr>
          <p:cNvPr id="22" name="TextBox 21"/>
          <p:cNvSpPr txBox="1"/>
          <p:nvPr/>
        </p:nvSpPr>
        <p:spPr>
          <a:xfrm>
            <a:off x="5281032" y="3525060"/>
            <a:ext cx="1500768" cy="400110"/>
          </a:xfrm>
          <a:prstGeom prst="rect">
            <a:avLst/>
          </a:prstGeom>
          <a:noFill/>
        </p:spPr>
        <p:txBody>
          <a:bodyPr wrap="square" rtlCol="0">
            <a:spAutoFit/>
          </a:bodyPr>
          <a:lstStyle/>
          <a:p>
            <a:r>
              <a:rPr lang="en-US" sz="2000" dirty="0" smtClean="0"/>
              <a:t>unsorted</a:t>
            </a:r>
            <a:endParaRPr lang="en-US" sz="2000" dirty="0"/>
          </a:p>
        </p:txBody>
      </p:sp>
      <p:sp>
        <p:nvSpPr>
          <p:cNvPr id="23" name="TextBox 22"/>
          <p:cNvSpPr txBox="1"/>
          <p:nvPr/>
        </p:nvSpPr>
        <p:spPr>
          <a:xfrm>
            <a:off x="1242432" y="3448860"/>
            <a:ext cx="1500768" cy="400110"/>
          </a:xfrm>
          <a:prstGeom prst="rect">
            <a:avLst/>
          </a:prstGeom>
          <a:noFill/>
        </p:spPr>
        <p:txBody>
          <a:bodyPr wrap="square" rtlCol="0">
            <a:spAutoFit/>
          </a:bodyPr>
          <a:lstStyle/>
          <a:p>
            <a:r>
              <a:rPr lang="en-US" sz="2000" dirty="0" smtClean="0"/>
              <a:t>unsorted</a:t>
            </a:r>
            <a:endParaRPr lang="en-US" sz="2000" dirty="0"/>
          </a:p>
        </p:txBody>
      </p:sp>
      <p:sp>
        <p:nvSpPr>
          <p:cNvPr id="2048" name="Rectangle 2047"/>
          <p:cNvSpPr/>
          <p:nvPr/>
        </p:nvSpPr>
        <p:spPr>
          <a:xfrm rot="16200000">
            <a:off x="104713" y="3562185"/>
            <a:ext cx="788101" cy="369332"/>
          </a:xfrm>
          <a:prstGeom prst="rect">
            <a:avLst/>
          </a:prstGeom>
        </p:spPr>
        <p:txBody>
          <a:bodyPr wrap="none">
            <a:spAutoFit/>
          </a:bodyPr>
          <a:lstStyle/>
          <a:p>
            <a:r>
              <a:rPr lang="en-US" dirty="0" smtClean="0"/>
              <a:t>sorted</a:t>
            </a:r>
            <a:endParaRPr lang="en-US" dirty="0"/>
          </a:p>
        </p:txBody>
      </p:sp>
      <p:sp>
        <p:nvSpPr>
          <p:cNvPr id="2053" name="TextBox 2052"/>
          <p:cNvSpPr txBox="1"/>
          <p:nvPr/>
        </p:nvSpPr>
        <p:spPr>
          <a:xfrm>
            <a:off x="1810226" y="4337052"/>
            <a:ext cx="5809774" cy="369332"/>
          </a:xfrm>
          <a:prstGeom prst="rect">
            <a:avLst/>
          </a:prstGeom>
          <a:noFill/>
        </p:spPr>
        <p:txBody>
          <a:bodyPr wrap="square" rtlCol="0">
            <a:spAutoFit/>
          </a:bodyPr>
          <a:lstStyle/>
          <a:p>
            <a:r>
              <a:rPr lang="en-US" dirty="0" smtClean="0"/>
              <a:t>           merge                                                             </a:t>
            </a:r>
            <a:r>
              <a:rPr lang="en-US" dirty="0" err="1" smtClean="0"/>
              <a:t>merge</a:t>
            </a:r>
            <a:r>
              <a:rPr lang="en-US" dirty="0" smtClean="0"/>
              <a:t>   </a:t>
            </a:r>
            <a:endParaRPr lang="en-US" dirty="0"/>
          </a:p>
        </p:txBody>
      </p:sp>
      <p:grpSp>
        <p:nvGrpSpPr>
          <p:cNvPr id="2058" name="Group 2057"/>
          <p:cNvGrpSpPr/>
          <p:nvPr/>
        </p:nvGrpSpPr>
        <p:grpSpPr>
          <a:xfrm>
            <a:off x="2471762" y="4140902"/>
            <a:ext cx="576238" cy="184666"/>
            <a:chOff x="1085263" y="5389602"/>
            <a:chExt cx="357411" cy="184666"/>
          </a:xfrm>
        </p:grpSpPr>
        <p:cxnSp>
          <p:nvCxnSpPr>
            <p:cNvPr id="2055" name="Straight Arrow Connector 2054"/>
            <p:cNvCxnSpPr/>
            <p:nvPr/>
          </p:nvCxnSpPr>
          <p:spPr>
            <a:xfrm flipH="1" flipV="1">
              <a:off x="1085263" y="5389602"/>
              <a:ext cx="157169"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p:nvPr/>
          </p:nvCxnSpPr>
          <p:spPr>
            <a:xfrm flipV="1">
              <a:off x="1280783" y="5389602"/>
              <a:ext cx="161891"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6248400" y="4217102"/>
            <a:ext cx="576238" cy="184666"/>
            <a:chOff x="1085263" y="5389602"/>
            <a:chExt cx="357411" cy="184666"/>
          </a:xfrm>
        </p:grpSpPr>
        <p:cxnSp>
          <p:nvCxnSpPr>
            <p:cNvPr id="100" name="Straight Arrow Connector 99"/>
            <p:cNvCxnSpPr/>
            <p:nvPr/>
          </p:nvCxnSpPr>
          <p:spPr>
            <a:xfrm flipH="1" flipV="1">
              <a:off x="1085263" y="5389602"/>
              <a:ext cx="157169"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1280783" y="5389602"/>
              <a:ext cx="161891"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41407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Merge step </a:t>
            </a:r>
            <a:endParaRPr lang="en-US" dirty="0"/>
          </a:p>
        </p:txBody>
      </p:sp>
      <p:sp>
        <p:nvSpPr>
          <p:cNvPr id="4" name="Rectangle 3"/>
          <p:cNvSpPr/>
          <p:nvPr/>
        </p:nvSpPr>
        <p:spPr>
          <a:xfrm>
            <a:off x="762000" y="1648691"/>
            <a:ext cx="76200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10000" y="1729190"/>
            <a:ext cx="1447800" cy="400110"/>
          </a:xfrm>
          <a:prstGeom prst="rect">
            <a:avLst/>
          </a:prstGeom>
          <a:noFill/>
        </p:spPr>
        <p:txBody>
          <a:bodyPr wrap="square" rtlCol="0">
            <a:spAutoFit/>
          </a:bodyPr>
          <a:lstStyle/>
          <a:p>
            <a:r>
              <a:rPr lang="en-US" sz="2000" dirty="0" smtClean="0"/>
              <a:t>unsorted</a:t>
            </a:r>
            <a:endParaRPr lang="en-US" sz="2000" dirty="0"/>
          </a:p>
        </p:txBody>
      </p:sp>
      <p:sp>
        <p:nvSpPr>
          <p:cNvPr id="7" name="Rectangle 6"/>
          <p:cNvSpPr/>
          <p:nvPr/>
        </p:nvSpPr>
        <p:spPr>
          <a:xfrm>
            <a:off x="762000" y="2791691"/>
            <a:ext cx="37719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876800" y="2787391"/>
            <a:ext cx="35052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8" name="Rectangle 2047"/>
          <p:cNvSpPr/>
          <p:nvPr/>
        </p:nvSpPr>
        <p:spPr>
          <a:xfrm rot="16200000">
            <a:off x="49294" y="2883281"/>
            <a:ext cx="788101" cy="369332"/>
          </a:xfrm>
          <a:prstGeom prst="rect">
            <a:avLst/>
          </a:prstGeom>
        </p:spPr>
        <p:txBody>
          <a:bodyPr wrap="none">
            <a:spAutoFit/>
          </a:bodyPr>
          <a:lstStyle/>
          <a:p>
            <a:r>
              <a:rPr lang="en-US" dirty="0" smtClean="0"/>
              <a:t>sorted</a:t>
            </a:r>
            <a:endParaRPr lang="en-US" dirty="0"/>
          </a:p>
        </p:txBody>
      </p:sp>
      <p:sp>
        <p:nvSpPr>
          <p:cNvPr id="2053" name="TextBox 2052"/>
          <p:cNvSpPr txBox="1"/>
          <p:nvPr/>
        </p:nvSpPr>
        <p:spPr>
          <a:xfrm>
            <a:off x="3581400" y="3967720"/>
            <a:ext cx="1828800" cy="369332"/>
          </a:xfrm>
          <a:prstGeom prst="rect">
            <a:avLst/>
          </a:prstGeom>
          <a:noFill/>
        </p:spPr>
        <p:txBody>
          <a:bodyPr wrap="square" rtlCol="0">
            <a:spAutoFit/>
          </a:bodyPr>
          <a:lstStyle/>
          <a:p>
            <a:r>
              <a:rPr lang="en-US" dirty="0" smtClean="0"/>
              <a:t>           merge     </a:t>
            </a:r>
            <a:endParaRPr lang="en-US" dirty="0"/>
          </a:p>
        </p:txBody>
      </p:sp>
      <p:grpSp>
        <p:nvGrpSpPr>
          <p:cNvPr id="2058" name="Group 2057"/>
          <p:cNvGrpSpPr/>
          <p:nvPr/>
        </p:nvGrpSpPr>
        <p:grpSpPr>
          <a:xfrm>
            <a:off x="4283881" y="3644512"/>
            <a:ext cx="576238" cy="184666"/>
            <a:chOff x="1085263" y="5389602"/>
            <a:chExt cx="357411" cy="184666"/>
          </a:xfrm>
        </p:grpSpPr>
        <p:cxnSp>
          <p:nvCxnSpPr>
            <p:cNvPr id="2055" name="Straight Arrow Connector 2054"/>
            <p:cNvCxnSpPr/>
            <p:nvPr/>
          </p:nvCxnSpPr>
          <p:spPr>
            <a:xfrm flipH="1" flipV="1">
              <a:off x="1085263" y="5389602"/>
              <a:ext cx="157169"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p:nvPr/>
          </p:nvCxnSpPr>
          <p:spPr>
            <a:xfrm flipV="1">
              <a:off x="1280783" y="5389602"/>
              <a:ext cx="161891"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85940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Merge step</a:t>
            </a:r>
            <a:endParaRPr lang="en-US" dirty="0"/>
          </a:p>
        </p:txBody>
      </p:sp>
      <p:sp>
        <p:nvSpPr>
          <p:cNvPr id="4" name="Rectangle 3"/>
          <p:cNvSpPr/>
          <p:nvPr/>
        </p:nvSpPr>
        <p:spPr>
          <a:xfrm>
            <a:off x="762000" y="1648691"/>
            <a:ext cx="7620000" cy="5611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10000" y="1729190"/>
            <a:ext cx="1447800" cy="400110"/>
          </a:xfrm>
          <a:prstGeom prst="rect">
            <a:avLst/>
          </a:prstGeom>
          <a:noFill/>
        </p:spPr>
        <p:txBody>
          <a:bodyPr wrap="square" rtlCol="0">
            <a:spAutoFit/>
          </a:bodyPr>
          <a:lstStyle/>
          <a:p>
            <a:r>
              <a:rPr lang="en-US" sz="2000" dirty="0" smtClean="0"/>
              <a:t>sorted</a:t>
            </a:r>
            <a:endParaRPr lang="en-US" sz="2000" dirty="0"/>
          </a:p>
        </p:txBody>
      </p:sp>
    </p:spTree>
    <p:extLst>
      <p:ext uri="{BB962C8B-B14F-4D97-AF65-F5344CB8AC3E}">
        <p14:creationId xmlns:p14="http://schemas.microsoft.com/office/powerpoint/2010/main" val="14453150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Memory usage – in place</a:t>
            </a:r>
            <a:endParaRPr lang="en-US" dirty="0"/>
          </a:p>
        </p:txBody>
      </p:sp>
      <p:sp>
        <p:nvSpPr>
          <p:cNvPr id="3" name="Content Placeholder 2"/>
          <p:cNvSpPr>
            <a:spLocks noGrp="1"/>
          </p:cNvSpPr>
          <p:nvPr>
            <p:ph idx="1"/>
          </p:nvPr>
        </p:nvSpPr>
        <p:spPr/>
        <p:txBody>
          <a:bodyPr>
            <a:normAutofit/>
          </a:bodyPr>
          <a:lstStyle/>
          <a:p>
            <a:pPr marL="0" indent="0">
              <a:buNone/>
            </a:pPr>
            <a:r>
              <a:rPr lang="en-US" dirty="0"/>
              <a:t>Like Quicksort, </a:t>
            </a:r>
            <a:r>
              <a:rPr lang="en-US" dirty="0" err="1" smtClean="0"/>
              <a:t>Mergesort</a:t>
            </a:r>
            <a:r>
              <a:rPr lang="en-US" dirty="0" smtClean="0"/>
              <a:t>:</a:t>
            </a:r>
            <a:endParaRPr lang="en-US" dirty="0" smtClean="0"/>
          </a:p>
          <a:p>
            <a:r>
              <a:rPr lang="en-US" dirty="0" smtClean="0"/>
              <a:t>Passes </a:t>
            </a:r>
            <a:r>
              <a:rPr lang="en-US" dirty="0"/>
              <a:t>array in memory and indices as parameters</a:t>
            </a:r>
          </a:p>
          <a:p>
            <a:r>
              <a:rPr lang="en-US" dirty="0"/>
              <a:t>Array is never copied, just re-passed </a:t>
            </a:r>
          </a:p>
          <a:p>
            <a:r>
              <a:rPr lang="en-US" dirty="0"/>
              <a:t>NOTE: assumes array is sorted</a:t>
            </a:r>
          </a:p>
          <a:p>
            <a:endParaRPr lang="en-US" dirty="0"/>
          </a:p>
        </p:txBody>
      </p:sp>
    </p:spTree>
    <p:extLst>
      <p:ext uri="{BB962C8B-B14F-4D97-AF65-F5344CB8AC3E}">
        <p14:creationId xmlns:p14="http://schemas.microsoft.com/office/powerpoint/2010/main" val="17805975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Mergesort</a:t>
            </a:r>
            <a:r>
              <a:rPr lang="en-US" dirty="0" smtClean="0"/>
              <a:t>: Complexity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Complexity of merging:</a:t>
            </a:r>
            <a:endParaRPr lang="en-US" dirty="0"/>
          </a:p>
          <a:p>
            <a:r>
              <a:rPr lang="en-US" dirty="0"/>
              <a:t>Go through array only once thus linear in length of lists</a:t>
            </a:r>
          </a:p>
          <a:p>
            <a:pPr marL="0" indent="0">
              <a:buNone/>
            </a:pPr>
            <a:r>
              <a:rPr lang="en-US" dirty="0"/>
              <a:t>Complexity of splitting </a:t>
            </a:r>
            <a:r>
              <a:rPr lang="en-US" dirty="0" smtClean="0"/>
              <a:t>:</a:t>
            </a:r>
            <a:endParaRPr lang="en-US" dirty="0"/>
          </a:p>
          <a:p>
            <a:r>
              <a:rPr lang="en-US" dirty="0"/>
              <a:t>depth-first such that smallest portions (items) get merged first</a:t>
            </a:r>
          </a:p>
          <a:p>
            <a:r>
              <a:rPr lang="en-US" dirty="0"/>
              <a:t>Binary split, therefore O(log n)</a:t>
            </a:r>
          </a:p>
          <a:p>
            <a:r>
              <a:rPr lang="en-US" dirty="0"/>
              <a:t>Overall complexity O(n log(n))</a:t>
            </a:r>
          </a:p>
          <a:p>
            <a:endParaRPr lang="en-US" dirty="0"/>
          </a:p>
          <a:p>
            <a:r>
              <a:rPr lang="en-US" dirty="0"/>
              <a:t>Quicksort analysis similar</a:t>
            </a:r>
          </a:p>
          <a:p>
            <a:endParaRPr lang="en-US" dirty="0"/>
          </a:p>
        </p:txBody>
      </p:sp>
    </p:spTree>
    <p:extLst>
      <p:ext uri="{BB962C8B-B14F-4D97-AF65-F5344CB8AC3E}">
        <p14:creationId xmlns:p14="http://schemas.microsoft.com/office/powerpoint/2010/main" val="10826414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summary</a:t>
            </a:r>
            <a:endParaRPr lang="en-US" dirty="0"/>
          </a:p>
        </p:txBody>
      </p:sp>
      <p:sp>
        <p:nvSpPr>
          <p:cNvPr id="3" name="Content Placeholder 2"/>
          <p:cNvSpPr>
            <a:spLocks noGrp="1"/>
          </p:cNvSpPr>
          <p:nvPr>
            <p:ph idx="1"/>
          </p:nvPr>
        </p:nvSpPr>
        <p:spPr/>
        <p:txBody>
          <a:bodyPr>
            <a:normAutofit/>
          </a:bodyPr>
          <a:lstStyle/>
          <a:p>
            <a:r>
              <a:rPr lang="en-US" dirty="0" smtClean="0"/>
              <a:t>Iterative </a:t>
            </a:r>
            <a:r>
              <a:rPr lang="en-US" dirty="0"/>
              <a:t>sort - O(n squared)</a:t>
            </a:r>
          </a:p>
          <a:p>
            <a:r>
              <a:rPr lang="en-US" dirty="0"/>
              <a:t>Quicksort - O(n log n) - and in-place, recursive</a:t>
            </a:r>
          </a:p>
          <a:p>
            <a:r>
              <a:rPr lang="en-US" dirty="0" err="1"/>
              <a:t>Mergesort</a:t>
            </a:r>
            <a:r>
              <a:rPr lang="en-US" dirty="0"/>
              <a:t> - O(n log n) - and in-place, </a:t>
            </a:r>
            <a:r>
              <a:rPr lang="en-US" dirty="0" smtClean="0"/>
              <a:t>recursive</a:t>
            </a:r>
          </a:p>
          <a:p>
            <a:r>
              <a:rPr lang="en-US" dirty="0" smtClean="0"/>
              <a:t>Issues – finding median value for Quicksort is important. No such thing for </a:t>
            </a:r>
            <a:r>
              <a:rPr lang="en-US" dirty="0" err="1" smtClean="0"/>
              <a:t>Mergesort</a:t>
            </a:r>
            <a:endParaRPr lang="en-US" dirty="0" smtClean="0"/>
          </a:p>
          <a:p>
            <a:r>
              <a:rPr lang="en-US" dirty="0" smtClean="0"/>
              <a:t>Worst case complexity can be higher</a:t>
            </a:r>
            <a:endParaRPr lang="en-US" dirty="0"/>
          </a:p>
        </p:txBody>
      </p:sp>
    </p:spTree>
    <p:extLst>
      <p:ext uri="{BB962C8B-B14F-4D97-AF65-F5344CB8AC3E}">
        <p14:creationId xmlns:p14="http://schemas.microsoft.com/office/powerpoint/2010/main" val="8519464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915400" cy="1143000"/>
          </a:xfrm>
        </p:spPr>
        <p:txBody>
          <a:bodyPr>
            <a:normAutofit fontScale="90000"/>
          </a:bodyPr>
          <a:lstStyle/>
          <a:p>
            <a:r>
              <a:rPr lang="en-SG" dirty="0" smtClean="0"/>
              <a:t>Cohort exercise - Title</a:t>
            </a:r>
            <a:r>
              <a:rPr lang="en-SG" dirty="0"/>
              <a:t>: </a:t>
            </a:r>
            <a:r>
              <a:rPr lang="en-SG" b="1" u="sng" dirty="0" err="1"/>
              <a:t>CumulativeSum</a:t>
            </a:r>
            <a:r>
              <a:rPr lang="en-SG" dirty="0"/>
              <a:t> </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SG" dirty="0" smtClean="0"/>
              <a:t>Q5</a:t>
            </a:r>
            <a:r>
              <a:rPr lang="en-SG" dirty="0"/>
              <a:t>.     [10 points] Write a recursive method, </a:t>
            </a:r>
            <a:r>
              <a:rPr lang="en-SG" dirty="0" err="1"/>
              <a:t>cumulativeSum</a:t>
            </a:r>
            <a:r>
              <a:rPr lang="en-SG" dirty="0"/>
              <a:t>(</a:t>
            </a:r>
            <a:r>
              <a:rPr lang="en-SG" dirty="0" err="1"/>
              <a:t>int</a:t>
            </a:r>
            <a:r>
              <a:rPr lang="en-SG" dirty="0"/>
              <a:t> data[], </a:t>
            </a:r>
            <a:r>
              <a:rPr lang="en-SG" dirty="0" err="1"/>
              <a:t>int</a:t>
            </a:r>
            <a:r>
              <a:rPr lang="en-SG" dirty="0"/>
              <a:t> n</a:t>
            </a:r>
            <a:r>
              <a:rPr lang="en-SG" dirty="0" smtClean="0"/>
              <a:t>)</a:t>
            </a:r>
            <a:endParaRPr lang="en-US" dirty="0"/>
          </a:p>
          <a:p>
            <a:pPr marL="0" indent="0">
              <a:buNone/>
            </a:pPr>
            <a:r>
              <a:rPr lang="en-SG" dirty="0"/>
              <a:t>           that will compute cumulative sums in an array. To find the cumulative sums, add to each value in the array the sum of the values that precede it in the array. data[] contains the initial values of the array. Note data[] is passed by reference and final results are stored in data[]. You may assume n=1 when called from main().</a:t>
            </a:r>
            <a:endParaRPr lang="en-US" dirty="0"/>
          </a:p>
          <a:p>
            <a:pPr marL="0" indent="0">
              <a:buNone/>
            </a:pPr>
            <a:r>
              <a:rPr lang="en-SG" dirty="0"/>
              <a:t>For example, if the values in the array are [2, 3, 1, 5, 6, 2, 7], the result will be [2, (2) + 3, (2 + 3) + 1, (2 + 3 + 1) + 5, (2 + 3 + 1 + 5) + 6, (2 + 3 + 1 + 5 + 6) + 2, (2 + 3 + 1 + 5 + 6 + 2) + 7] or [2, 5, 6, 11, 17, 19, 26].    </a:t>
            </a:r>
            <a:endParaRPr lang="en-US" dirty="0"/>
          </a:p>
          <a:p>
            <a:pPr marL="0" indent="0">
              <a:buNone/>
            </a:pPr>
            <a:r>
              <a:rPr lang="en-SG" dirty="0"/>
              <a:t> </a:t>
            </a:r>
            <a:endParaRPr lang="en-US" dirty="0"/>
          </a:p>
          <a:p>
            <a:endParaRPr lang="en-US" dirty="0"/>
          </a:p>
        </p:txBody>
      </p:sp>
    </p:spTree>
    <p:extLst>
      <p:ext uri="{BB962C8B-B14F-4D97-AF65-F5344CB8AC3E}">
        <p14:creationId xmlns:p14="http://schemas.microsoft.com/office/powerpoint/2010/main" val="23960715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rmAutofit fontScale="90000"/>
          </a:bodyPr>
          <a:lstStyle/>
          <a:p>
            <a:r>
              <a:rPr lang="en-US" dirty="0" smtClean="0"/>
              <a:t>Cohort Exercise - Title</a:t>
            </a:r>
            <a:r>
              <a:rPr lang="en-US" dirty="0"/>
              <a:t>: </a:t>
            </a:r>
            <a:r>
              <a:rPr lang="en-US" b="1" u="sng" dirty="0" err="1"/>
              <a:t>DoubleEachLetter</a:t>
            </a:r>
            <a:r>
              <a:rPr lang="en-US" dirty="0"/>
              <a:t>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Q6.   </a:t>
            </a:r>
            <a:r>
              <a:rPr lang="en-US" dirty="0"/>
              <a:t>[5 points]  Write a recursive method, </a:t>
            </a:r>
            <a:r>
              <a:rPr lang="en-US" dirty="0" err="1"/>
              <a:t>doubleEachLetter</a:t>
            </a:r>
            <a:r>
              <a:rPr lang="en-US" dirty="0"/>
              <a:t>(String s) that will duplicate each character in a string and return the result as a new string. For example, if "book" is the parameter, the result would be "</a:t>
            </a:r>
            <a:r>
              <a:rPr lang="en-US" dirty="0" err="1"/>
              <a:t>bbooookk</a:t>
            </a:r>
            <a:r>
              <a:rPr lang="en-US" dirty="0"/>
              <a:t>". The method signature is below: </a:t>
            </a:r>
          </a:p>
          <a:p>
            <a:pPr marL="0" indent="0">
              <a:buNone/>
            </a:pPr>
            <a:r>
              <a:rPr lang="en-US" dirty="0"/>
              <a:t> </a:t>
            </a:r>
          </a:p>
          <a:p>
            <a:pPr marL="0" indent="0">
              <a:buNone/>
            </a:pPr>
            <a:r>
              <a:rPr lang="en-US" dirty="0"/>
              <a:t>    public static</a:t>
            </a:r>
            <a:r>
              <a:rPr lang="en-US" b="1" dirty="0"/>
              <a:t> </a:t>
            </a:r>
            <a:r>
              <a:rPr lang="en-US" dirty="0"/>
              <a:t>String </a:t>
            </a:r>
            <a:r>
              <a:rPr lang="en-US" dirty="0" err="1"/>
              <a:t>doubleEachLetter</a:t>
            </a:r>
            <a:r>
              <a:rPr lang="en-US" dirty="0"/>
              <a:t>(String s) </a:t>
            </a:r>
          </a:p>
          <a:p>
            <a:endParaRPr lang="en-US" dirty="0"/>
          </a:p>
        </p:txBody>
      </p:sp>
    </p:spTree>
    <p:extLst>
      <p:ext uri="{BB962C8B-B14F-4D97-AF65-F5344CB8AC3E}">
        <p14:creationId xmlns:p14="http://schemas.microsoft.com/office/powerpoint/2010/main" val="469770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7400" y="4027714"/>
            <a:ext cx="1828800" cy="523220"/>
          </a:xfrm>
          <a:prstGeom prst="rect">
            <a:avLst/>
          </a:prstGeom>
          <a:noFill/>
          <a:ln>
            <a:solidFill>
              <a:schemeClr val="tx1"/>
            </a:solidFill>
          </a:ln>
        </p:spPr>
        <p:txBody>
          <a:bodyPr wrap="square" rtlCol="0">
            <a:spAutoFit/>
          </a:bodyPr>
          <a:lstStyle/>
          <a:p>
            <a:r>
              <a:rPr lang="en-US" sz="2800" b="1" dirty="0" smtClean="0"/>
              <a:t>C   </a:t>
            </a:r>
            <a:r>
              <a:rPr lang="en-US" sz="2800" b="1" dirty="0" smtClean="0">
                <a:solidFill>
                  <a:srgbClr val="FF0000"/>
                </a:solidFill>
              </a:rPr>
              <a:t>|</a:t>
            </a:r>
            <a:r>
              <a:rPr lang="en-US" sz="2800" b="1" dirty="0" smtClean="0"/>
              <a:t>   A T</a:t>
            </a:r>
            <a:endParaRPr lang="en-US" sz="2800" b="1" dirty="0"/>
          </a:p>
        </p:txBody>
      </p:sp>
      <p:cxnSp>
        <p:nvCxnSpPr>
          <p:cNvPr id="6" name="Straight Arrow Connector 5"/>
          <p:cNvCxnSpPr/>
          <p:nvPr/>
        </p:nvCxnSpPr>
        <p:spPr>
          <a:xfrm flipH="1">
            <a:off x="2095500" y="4561820"/>
            <a:ext cx="304800" cy="238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90900" y="4561820"/>
            <a:ext cx="304800" cy="238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00200" y="4800600"/>
            <a:ext cx="990600" cy="523220"/>
          </a:xfrm>
          <a:prstGeom prst="rect">
            <a:avLst/>
          </a:prstGeom>
          <a:noFill/>
          <a:ln>
            <a:solidFill>
              <a:schemeClr val="tx1"/>
            </a:solidFill>
          </a:ln>
        </p:spPr>
        <p:txBody>
          <a:bodyPr wrap="square" rtlCol="0">
            <a:spAutoFit/>
          </a:bodyPr>
          <a:lstStyle/>
          <a:p>
            <a:r>
              <a:rPr lang="en-US" sz="2800" b="1" dirty="0" smtClean="0"/>
              <a:t>CA </a:t>
            </a:r>
            <a:endParaRPr lang="en-US" sz="2800" b="1" dirty="0"/>
          </a:p>
        </p:txBody>
      </p:sp>
      <p:sp>
        <p:nvSpPr>
          <p:cNvPr id="10" name="TextBox 9"/>
          <p:cNvSpPr txBox="1"/>
          <p:nvPr/>
        </p:nvSpPr>
        <p:spPr>
          <a:xfrm>
            <a:off x="3390900" y="4810780"/>
            <a:ext cx="990600" cy="523220"/>
          </a:xfrm>
          <a:prstGeom prst="rect">
            <a:avLst/>
          </a:prstGeom>
          <a:noFill/>
          <a:ln>
            <a:solidFill>
              <a:schemeClr val="tx1"/>
            </a:solidFill>
          </a:ln>
        </p:spPr>
        <p:txBody>
          <a:bodyPr wrap="square" rtlCol="0">
            <a:spAutoFit/>
          </a:bodyPr>
          <a:lstStyle/>
          <a:p>
            <a:r>
              <a:rPr lang="en-US" sz="2800" b="1" dirty="0" smtClean="0"/>
              <a:t> T</a:t>
            </a:r>
            <a:endParaRPr lang="en-US" sz="2800" b="1" dirty="0"/>
          </a:p>
        </p:txBody>
      </p:sp>
      <p:grpSp>
        <p:nvGrpSpPr>
          <p:cNvPr id="7" name="Group 6"/>
          <p:cNvGrpSpPr/>
          <p:nvPr/>
        </p:nvGrpSpPr>
        <p:grpSpPr>
          <a:xfrm>
            <a:off x="5334000" y="228600"/>
            <a:ext cx="3048000" cy="2031325"/>
            <a:chOff x="5334000" y="1066800"/>
            <a:chExt cx="3048000" cy="2031325"/>
          </a:xfrm>
        </p:grpSpPr>
        <p:sp>
          <p:nvSpPr>
            <p:cNvPr id="2" name="TextBox 1"/>
            <p:cNvSpPr txBox="1"/>
            <p:nvPr/>
          </p:nvSpPr>
          <p:spPr>
            <a:xfrm>
              <a:off x="5334000" y="1066800"/>
              <a:ext cx="3048000" cy="2031325"/>
            </a:xfrm>
            <a:prstGeom prst="rect">
              <a:avLst/>
            </a:prstGeom>
            <a:noFill/>
            <a:ln>
              <a:solidFill>
                <a:schemeClr val="tx1"/>
              </a:solidFill>
            </a:ln>
          </p:spPr>
          <p:txBody>
            <a:bodyPr wrap="square" rtlCol="0">
              <a:spAutoFit/>
            </a:bodyPr>
            <a:lstStyle/>
            <a:p>
              <a:r>
                <a:rPr lang="en-US" dirty="0" smtClean="0"/>
                <a:t>INITIAL FRAME:</a:t>
              </a:r>
            </a:p>
            <a:p>
              <a:r>
                <a:rPr lang="en-US" dirty="0" smtClean="0"/>
                <a:t>prefix:   “”</a:t>
              </a:r>
            </a:p>
            <a:p>
              <a:r>
                <a:rPr lang="en-US" dirty="0" smtClean="0"/>
                <a:t>Suffix:   CAT</a:t>
              </a:r>
            </a:p>
            <a:p>
              <a:endParaRPr lang="en-US" dirty="0"/>
            </a:p>
            <a:p>
              <a:r>
                <a:rPr lang="en-US" dirty="0" smtClean="0"/>
                <a:t>     i:   1 (of 3)</a:t>
              </a:r>
            </a:p>
            <a:p>
              <a:r>
                <a:rPr lang="en-US" dirty="0" smtClean="0"/>
                <a:t>     </a:t>
              </a:r>
              <a:r>
                <a:rPr lang="en-US" dirty="0" err="1" smtClean="0"/>
                <a:t>newprefix</a:t>
              </a:r>
              <a:r>
                <a:rPr lang="en-US" dirty="0" smtClean="0"/>
                <a:t>:  C</a:t>
              </a:r>
            </a:p>
            <a:p>
              <a:r>
                <a:rPr lang="en-US" dirty="0" smtClean="0"/>
                <a:t>     </a:t>
              </a:r>
              <a:r>
                <a:rPr lang="en-US" dirty="0" err="1" smtClean="0"/>
                <a:t>newsuffix</a:t>
              </a:r>
              <a:r>
                <a:rPr lang="en-US" dirty="0" smtClean="0"/>
                <a:t>:   AT</a:t>
              </a:r>
            </a:p>
          </p:txBody>
        </p:sp>
        <p:sp>
          <p:nvSpPr>
            <p:cNvPr id="3" name="TextBox 2"/>
            <p:cNvSpPr txBox="1"/>
            <p:nvPr/>
          </p:nvSpPr>
          <p:spPr>
            <a:xfrm>
              <a:off x="6553200" y="1675030"/>
              <a:ext cx="1600200" cy="369332"/>
            </a:xfrm>
            <a:prstGeom prst="rect">
              <a:avLst/>
            </a:prstGeom>
            <a:noFill/>
            <a:ln>
              <a:noFill/>
            </a:ln>
          </p:spPr>
          <p:txBody>
            <a:bodyPr wrap="square" rtlCol="0">
              <a:spAutoFit/>
            </a:bodyPr>
            <a:lstStyle/>
            <a:p>
              <a:r>
                <a:rPr lang="en-US" dirty="0" smtClean="0">
                  <a:solidFill>
                    <a:srgbClr val="FF0000"/>
                  </a:solidFill>
                </a:rPr>
                <a:t>for statement</a:t>
              </a:r>
              <a:endParaRPr lang="en-US" dirty="0">
                <a:solidFill>
                  <a:srgbClr val="FF0000"/>
                </a:solidFill>
              </a:endParaRPr>
            </a:p>
          </p:txBody>
        </p:sp>
        <p:sp>
          <p:nvSpPr>
            <p:cNvPr id="5" name="Freeform 4"/>
            <p:cNvSpPr/>
            <p:nvPr/>
          </p:nvSpPr>
          <p:spPr>
            <a:xfrm>
              <a:off x="6770203" y="2038350"/>
              <a:ext cx="1078397" cy="350100"/>
            </a:xfrm>
            <a:custGeom>
              <a:avLst/>
              <a:gdLst>
                <a:gd name="connsiteX0" fmla="*/ 1009650 w 1078397"/>
                <a:gd name="connsiteY0" fmla="*/ 0 h 350100"/>
                <a:gd name="connsiteX1" fmla="*/ 971550 w 1078397"/>
                <a:gd name="connsiteY1" fmla="*/ 304800 h 350100"/>
                <a:gd name="connsiteX2" fmla="*/ 0 w 1078397"/>
                <a:gd name="connsiteY2" fmla="*/ 342900 h 350100"/>
              </a:gdLst>
              <a:ahLst/>
              <a:cxnLst>
                <a:cxn ang="0">
                  <a:pos x="connsiteX0" y="connsiteY0"/>
                </a:cxn>
                <a:cxn ang="0">
                  <a:pos x="connsiteX1" y="connsiteY1"/>
                </a:cxn>
                <a:cxn ang="0">
                  <a:pos x="connsiteX2" y="connsiteY2"/>
                </a:cxn>
              </a:cxnLst>
              <a:rect l="l" t="t" r="r" b="b"/>
              <a:pathLst>
                <a:path w="1078397" h="350100">
                  <a:moveTo>
                    <a:pt x="1009650" y="0"/>
                  </a:moveTo>
                  <a:cubicBezTo>
                    <a:pt x="1074737" y="123825"/>
                    <a:pt x="1139825" y="247650"/>
                    <a:pt x="971550" y="304800"/>
                  </a:cubicBezTo>
                  <a:cubicBezTo>
                    <a:pt x="803275" y="361950"/>
                    <a:pt x="401637" y="352425"/>
                    <a:pt x="0" y="342900"/>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Freeform 21"/>
          <p:cNvSpPr/>
          <p:nvPr/>
        </p:nvSpPr>
        <p:spPr>
          <a:xfrm>
            <a:off x="4343400" y="4800600"/>
            <a:ext cx="1078397" cy="350100"/>
          </a:xfrm>
          <a:custGeom>
            <a:avLst/>
            <a:gdLst>
              <a:gd name="connsiteX0" fmla="*/ 1009650 w 1078397"/>
              <a:gd name="connsiteY0" fmla="*/ 0 h 350100"/>
              <a:gd name="connsiteX1" fmla="*/ 971550 w 1078397"/>
              <a:gd name="connsiteY1" fmla="*/ 304800 h 350100"/>
              <a:gd name="connsiteX2" fmla="*/ 0 w 1078397"/>
              <a:gd name="connsiteY2" fmla="*/ 342900 h 350100"/>
            </a:gdLst>
            <a:ahLst/>
            <a:cxnLst>
              <a:cxn ang="0">
                <a:pos x="connsiteX0" y="connsiteY0"/>
              </a:cxn>
              <a:cxn ang="0">
                <a:pos x="connsiteX1" y="connsiteY1"/>
              </a:cxn>
              <a:cxn ang="0">
                <a:pos x="connsiteX2" y="connsiteY2"/>
              </a:cxn>
            </a:cxnLst>
            <a:rect l="l" t="t" r="r" b="b"/>
            <a:pathLst>
              <a:path w="1078397" h="350100">
                <a:moveTo>
                  <a:pt x="1009650" y="0"/>
                </a:moveTo>
                <a:cubicBezTo>
                  <a:pt x="1074737" y="123825"/>
                  <a:pt x="1139825" y="247650"/>
                  <a:pt x="971550" y="304800"/>
                </a:cubicBezTo>
                <a:cubicBezTo>
                  <a:pt x="803275" y="361950"/>
                  <a:pt x="401637" y="352425"/>
                  <a:pt x="0" y="342900"/>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692098" y="5235588"/>
            <a:ext cx="2438400" cy="369332"/>
          </a:xfrm>
          <a:prstGeom prst="rect">
            <a:avLst/>
          </a:prstGeom>
          <a:noFill/>
          <a:ln>
            <a:noFill/>
          </a:ln>
        </p:spPr>
        <p:txBody>
          <a:bodyPr wrap="square" rtlCol="0">
            <a:spAutoFit/>
          </a:bodyPr>
          <a:lstStyle/>
          <a:p>
            <a:r>
              <a:rPr lang="en-US" dirty="0" smtClean="0">
                <a:solidFill>
                  <a:srgbClr val="FF0000"/>
                </a:solidFill>
              </a:rPr>
              <a:t>at  second recursive call</a:t>
            </a:r>
            <a:endParaRPr lang="en-US" dirty="0">
              <a:solidFill>
                <a:srgbClr val="FF0000"/>
              </a:solidFill>
            </a:endParaRPr>
          </a:p>
        </p:txBody>
      </p:sp>
      <p:grpSp>
        <p:nvGrpSpPr>
          <p:cNvPr id="13" name="Group 12"/>
          <p:cNvGrpSpPr/>
          <p:nvPr/>
        </p:nvGrpSpPr>
        <p:grpSpPr>
          <a:xfrm>
            <a:off x="4800600" y="2743200"/>
            <a:ext cx="3048000" cy="2031325"/>
            <a:chOff x="5334000" y="1066800"/>
            <a:chExt cx="3048000" cy="2031325"/>
          </a:xfrm>
        </p:grpSpPr>
        <p:sp>
          <p:nvSpPr>
            <p:cNvPr id="15" name="TextBox 14"/>
            <p:cNvSpPr txBox="1"/>
            <p:nvPr/>
          </p:nvSpPr>
          <p:spPr>
            <a:xfrm>
              <a:off x="5334000" y="1066800"/>
              <a:ext cx="3048000" cy="2031325"/>
            </a:xfrm>
            <a:prstGeom prst="rect">
              <a:avLst/>
            </a:prstGeom>
            <a:noFill/>
            <a:ln>
              <a:solidFill>
                <a:schemeClr val="tx1"/>
              </a:solidFill>
            </a:ln>
          </p:spPr>
          <p:txBody>
            <a:bodyPr wrap="square" rtlCol="0">
              <a:spAutoFit/>
            </a:bodyPr>
            <a:lstStyle/>
            <a:p>
              <a:r>
                <a:rPr lang="en-US" dirty="0" smtClean="0"/>
                <a:t>SECOND FRAME:</a:t>
              </a:r>
            </a:p>
            <a:p>
              <a:r>
                <a:rPr lang="en-US" dirty="0" smtClean="0"/>
                <a:t>prefix:   C</a:t>
              </a:r>
            </a:p>
            <a:p>
              <a:r>
                <a:rPr lang="en-US" dirty="0" smtClean="0"/>
                <a:t>Suffix:   AT</a:t>
              </a:r>
            </a:p>
            <a:p>
              <a:endParaRPr lang="en-US" dirty="0"/>
            </a:p>
            <a:p>
              <a:r>
                <a:rPr lang="en-US" dirty="0" smtClean="0"/>
                <a:t>     i:   1 (of 2)</a:t>
              </a:r>
            </a:p>
            <a:p>
              <a:r>
                <a:rPr lang="en-US" dirty="0" smtClean="0"/>
                <a:t>     </a:t>
              </a:r>
              <a:r>
                <a:rPr lang="en-US" dirty="0" err="1" smtClean="0"/>
                <a:t>newprefix</a:t>
              </a:r>
              <a:r>
                <a:rPr lang="en-US" dirty="0" smtClean="0"/>
                <a:t>:  A</a:t>
              </a:r>
            </a:p>
            <a:p>
              <a:r>
                <a:rPr lang="en-US" dirty="0" smtClean="0"/>
                <a:t>     </a:t>
              </a:r>
              <a:r>
                <a:rPr lang="en-US" dirty="0" err="1" smtClean="0"/>
                <a:t>newsuffix</a:t>
              </a:r>
              <a:r>
                <a:rPr lang="en-US" dirty="0" smtClean="0"/>
                <a:t>:   T</a:t>
              </a:r>
            </a:p>
          </p:txBody>
        </p:sp>
        <p:sp>
          <p:nvSpPr>
            <p:cNvPr id="16" name="TextBox 15"/>
            <p:cNvSpPr txBox="1"/>
            <p:nvPr/>
          </p:nvSpPr>
          <p:spPr>
            <a:xfrm>
              <a:off x="6553200" y="1675030"/>
              <a:ext cx="1600200" cy="369332"/>
            </a:xfrm>
            <a:prstGeom prst="rect">
              <a:avLst/>
            </a:prstGeom>
            <a:noFill/>
            <a:ln>
              <a:noFill/>
            </a:ln>
          </p:spPr>
          <p:txBody>
            <a:bodyPr wrap="square" rtlCol="0">
              <a:spAutoFit/>
            </a:bodyPr>
            <a:lstStyle/>
            <a:p>
              <a:r>
                <a:rPr lang="en-US" dirty="0" smtClean="0">
                  <a:solidFill>
                    <a:srgbClr val="FF0000"/>
                  </a:solidFill>
                </a:rPr>
                <a:t>for statement</a:t>
              </a:r>
              <a:endParaRPr lang="en-US" dirty="0">
                <a:solidFill>
                  <a:srgbClr val="FF0000"/>
                </a:solidFill>
              </a:endParaRPr>
            </a:p>
          </p:txBody>
        </p:sp>
        <p:sp>
          <p:nvSpPr>
            <p:cNvPr id="17" name="Freeform 16"/>
            <p:cNvSpPr/>
            <p:nvPr/>
          </p:nvSpPr>
          <p:spPr>
            <a:xfrm>
              <a:off x="6694003" y="2038350"/>
              <a:ext cx="1078397" cy="350100"/>
            </a:xfrm>
            <a:custGeom>
              <a:avLst/>
              <a:gdLst>
                <a:gd name="connsiteX0" fmla="*/ 1009650 w 1078397"/>
                <a:gd name="connsiteY0" fmla="*/ 0 h 350100"/>
                <a:gd name="connsiteX1" fmla="*/ 971550 w 1078397"/>
                <a:gd name="connsiteY1" fmla="*/ 304800 h 350100"/>
                <a:gd name="connsiteX2" fmla="*/ 0 w 1078397"/>
                <a:gd name="connsiteY2" fmla="*/ 342900 h 350100"/>
              </a:gdLst>
              <a:ahLst/>
              <a:cxnLst>
                <a:cxn ang="0">
                  <a:pos x="connsiteX0" y="connsiteY0"/>
                </a:cxn>
                <a:cxn ang="0">
                  <a:pos x="connsiteX1" y="connsiteY1"/>
                </a:cxn>
                <a:cxn ang="0">
                  <a:pos x="connsiteX2" y="connsiteY2"/>
                </a:cxn>
              </a:cxnLst>
              <a:rect l="l" t="t" r="r" b="b"/>
              <a:pathLst>
                <a:path w="1078397" h="350100">
                  <a:moveTo>
                    <a:pt x="1009650" y="0"/>
                  </a:moveTo>
                  <a:cubicBezTo>
                    <a:pt x="1074737" y="123825"/>
                    <a:pt x="1139825" y="247650"/>
                    <a:pt x="971550" y="304800"/>
                  </a:cubicBezTo>
                  <a:cubicBezTo>
                    <a:pt x="803275" y="361950"/>
                    <a:pt x="401637" y="352425"/>
                    <a:pt x="0" y="342900"/>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764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7400" y="4027714"/>
            <a:ext cx="1828800" cy="523220"/>
          </a:xfrm>
          <a:prstGeom prst="rect">
            <a:avLst/>
          </a:prstGeom>
          <a:noFill/>
          <a:ln>
            <a:solidFill>
              <a:schemeClr val="tx1"/>
            </a:solidFill>
          </a:ln>
        </p:spPr>
        <p:txBody>
          <a:bodyPr wrap="square" rtlCol="0">
            <a:spAutoFit/>
          </a:bodyPr>
          <a:lstStyle/>
          <a:p>
            <a:r>
              <a:rPr lang="en-US" sz="2800" b="1" dirty="0" smtClean="0"/>
              <a:t>CA   </a:t>
            </a:r>
            <a:r>
              <a:rPr lang="en-US" sz="2800" b="1" dirty="0" smtClean="0">
                <a:solidFill>
                  <a:srgbClr val="FF0000"/>
                </a:solidFill>
              </a:rPr>
              <a:t>|</a:t>
            </a:r>
            <a:r>
              <a:rPr lang="en-US" sz="2800" b="1" dirty="0" smtClean="0"/>
              <a:t>    T</a:t>
            </a:r>
            <a:endParaRPr lang="en-US" sz="2800" b="1" dirty="0"/>
          </a:p>
        </p:txBody>
      </p:sp>
      <p:grpSp>
        <p:nvGrpSpPr>
          <p:cNvPr id="7" name="Group 6"/>
          <p:cNvGrpSpPr/>
          <p:nvPr/>
        </p:nvGrpSpPr>
        <p:grpSpPr>
          <a:xfrm>
            <a:off x="5334000" y="228600"/>
            <a:ext cx="3048000" cy="2031325"/>
            <a:chOff x="5334000" y="1066800"/>
            <a:chExt cx="3048000" cy="2031325"/>
          </a:xfrm>
        </p:grpSpPr>
        <p:sp>
          <p:nvSpPr>
            <p:cNvPr id="2" name="TextBox 1"/>
            <p:cNvSpPr txBox="1"/>
            <p:nvPr/>
          </p:nvSpPr>
          <p:spPr>
            <a:xfrm>
              <a:off x="5334000" y="1066800"/>
              <a:ext cx="3048000" cy="2031325"/>
            </a:xfrm>
            <a:prstGeom prst="rect">
              <a:avLst/>
            </a:prstGeom>
            <a:noFill/>
            <a:ln>
              <a:solidFill>
                <a:schemeClr val="tx1"/>
              </a:solidFill>
            </a:ln>
          </p:spPr>
          <p:txBody>
            <a:bodyPr wrap="square" rtlCol="0">
              <a:spAutoFit/>
            </a:bodyPr>
            <a:lstStyle/>
            <a:p>
              <a:r>
                <a:rPr lang="en-US" dirty="0" smtClean="0"/>
                <a:t>INITIAL FRAME:</a:t>
              </a:r>
            </a:p>
            <a:p>
              <a:r>
                <a:rPr lang="en-US" dirty="0" smtClean="0"/>
                <a:t>prefix:   “”</a:t>
              </a:r>
            </a:p>
            <a:p>
              <a:r>
                <a:rPr lang="en-US" dirty="0" smtClean="0"/>
                <a:t>Suffix:   CAT</a:t>
              </a:r>
            </a:p>
            <a:p>
              <a:endParaRPr lang="en-US" dirty="0"/>
            </a:p>
            <a:p>
              <a:r>
                <a:rPr lang="en-US" dirty="0" smtClean="0"/>
                <a:t>     i:   1 (of 3)</a:t>
              </a:r>
            </a:p>
            <a:p>
              <a:r>
                <a:rPr lang="en-US" dirty="0" smtClean="0"/>
                <a:t>     </a:t>
              </a:r>
              <a:r>
                <a:rPr lang="en-US" dirty="0" err="1" smtClean="0"/>
                <a:t>newprefix</a:t>
              </a:r>
              <a:r>
                <a:rPr lang="en-US" dirty="0" smtClean="0"/>
                <a:t>:  C</a:t>
              </a:r>
            </a:p>
            <a:p>
              <a:r>
                <a:rPr lang="en-US" dirty="0" smtClean="0"/>
                <a:t>     </a:t>
              </a:r>
              <a:r>
                <a:rPr lang="en-US" dirty="0" err="1" smtClean="0"/>
                <a:t>newsuffix</a:t>
              </a:r>
              <a:r>
                <a:rPr lang="en-US" dirty="0" smtClean="0"/>
                <a:t>:   AT</a:t>
              </a:r>
            </a:p>
          </p:txBody>
        </p:sp>
        <p:sp>
          <p:nvSpPr>
            <p:cNvPr id="3" name="TextBox 2"/>
            <p:cNvSpPr txBox="1"/>
            <p:nvPr/>
          </p:nvSpPr>
          <p:spPr>
            <a:xfrm>
              <a:off x="6553200" y="1675030"/>
              <a:ext cx="1600200" cy="369332"/>
            </a:xfrm>
            <a:prstGeom prst="rect">
              <a:avLst/>
            </a:prstGeom>
            <a:noFill/>
            <a:ln>
              <a:noFill/>
            </a:ln>
          </p:spPr>
          <p:txBody>
            <a:bodyPr wrap="square" rtlCol="0">
              <a:spAutoFit/>
            </a:bodyPr>
            <a:lstStyle/>
            <a:p>
              <a:r>
                <a:rPr lang="en-US" dirty="0" smtClean="0">
                  <a:solidFill>
                    <a:srgbClr val="FF0000"/>
                  </a:solidFill>
                </a:rPr>
                <a:t>for statement</a:t>
              </a:r>
              <a:endParaRPr lang="en-US" dirty="0">
                <a:solidFill>
                  <a:srgbClr val="FF0000"/>
                </a:solidFill>
              </a:endParaRPr>
            </a:p>
          </p:txBody>
        </p:sp>
        <p:sp>
          <p:nvSpPr>
            <p:cNvPr id="5" name="Freeform 4"/>
            <p:cNvSpPr/>
            <p:nvPr/>
          </p:nvSpPr>
          <p:spPr>
            <a:xfrm>
              <a:off x="6770203" y="2038350"/>
              <a:ext cx="1078397" cy="350100"/>
            </a:xfrm>
            <a:custGeom>
              <a:avLst/>
              <a:gdLst>
                <a:gd name="connsiteX0" fmla="*/ 1009650 w 1078397"/>
                <a:gd name="connsiteY0" fmla="*/ 0 h 350100"/>
                <a:gd name="connsiteX1" fmla="*/ 971550 w 1078397"/>
                <a:gd name="connsiteY1" fmla="*/ 304800 h 350100"/>
                <a:gd name="connsiteX2" fmla="*/ 0 w 1078397"/>
                <a:gd name="connsiteY2" fmla="*/ 342900 h 350100"/>
              </a:gdLst>
              <a:ahLst/>
              <a:cxnLst>
                <a:cxn ang="0">
                  <a:pos x="connsiteX0" y="connsiteY0"/>
                </a:cxn>
                <a:cxn ang="0">
                  <a:pos x="connsiteX1" y="connsiteY1"/>
                </a:cxn>
                <a:cxn ang="0">
                  <a:pos x="connsiteX2" y="connsiteY2"/>
                </a:cxn>
              </a:cxnLst>
              <a:rect l="l" t="t" r="r" b="b"/>
              <a:pathLst>
                <a:path w="1078397" h="350100">
                  <a:moveTo>
                    <a:pt x="1009650" y="0"/>
                  </a:moveTo>
                  <a:cubicBezTo>
                    <a:pt x="1074737" y="123825"/>
                    <a:pt x="1139825" y="247650"/>
                    <a:pt x="971550" y="304800"/>
                  </a:cubicBezTo>
                  <a:cubicBezTo>
                    <a:pt x="803275" y="361950"/>
                    <a:pt x="401637" y="352425"/>
                    <a:pt x="0" y="342900"/>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2057400" y="3348268"/>
            <a:ext cx="2438400" cy="400110"/>
          </a:xfrm>
          <a:prstGeom prst="rect">
            <a:avLst/>
          </a:prstGeom>
          <a:noFill/>
          <a:ln>
            <a:noFill/>
          </a:ln>
        </p:spPr>
        <p:txBody>
          <a:bodyPr wrap="square" rtlCol="0">
            <a:spAutoFit/>
          </a:bodyPr>
          <a:lstStyle/>
          <a:p>
            <a:r>
              <a:rPr lang="en-US" sz="2000" dirty="0" smtClean="0">
                <a:solidFill>
                  <a:srgbClr val="FF0000"/>
                </a:solidFill>
              </a:rPr>
              <a:t>Base Case</a:t>
            </a:r>
            <a:endParaRPr lang="en-US" sz="2000" dirty="0">
              <a:solidFill>
                <a:srgbClr val="FF0000"/>
              </a:solidFill>
            </a:endParaRPr>
          </a:p>
        </p:txBody>
      </p:sp>
      <p:grpSp>
        <p:nvGrpSpPr>
          <p:cNvPr id="13" name="Group 12"/>
          <p:cNvGrpSpPr/>
          <p:nvPr/>
        </p:nvGrpSpPr>
        <p:grpSpPr>
          <a:xfrm>
            <a:off x="4800600" y="2743200"/>
            <a:ext cx="3048000" cy="2031325"/>
            <a:chOff x="5334000" y="1066800"/>
            <a:chExt cx="3048000" cy="2031325"/>
          </a:xfrm>
        </p:grpSpPr>
        <p:sp>
          <p:nvSpPr>
            <p:cNvPr id="15" name="TextBox 14"/>
            <p:cNvSpPr txBox="1"/>
            <p:nvPr/>
          </p:nvSpPr>
          <p:spPr>
            <a:xfrm>
              <a:off x="5334000" y="1066800"/>
              <a:ext cx="3048000" cy="2031325"/>
            </a:xfrm>
            <a:prstGeom prst="rect">
              <a:avLst/>
            </a:prstGeom>
            <a:noFill/>
            <a:ln>
              <a:solidFill>
                <a:schemeClr val="tx1"/>
              </a:solidFill>
            </a:ln>
          </p:spPr>
          <p:txBody>
            <a:bodyPr wrap="square" rtlCol="0">
              <a:spAutoFit/>
            </a:bodyPr>
            <a:lstStyle/>
            <a:p>
              <a:r>
                <a:rPr lang="en-US" dirty="0" smtClean="0"/>
                <a:t>SECOND FRAME:</a:t>
              </a:r>
            </a:p>
            <a:p>
              <a:r>
                <a:rPr lang="en-US" dirty="0" smtClean="0"/>
                <a:t>prefix:   C</a:t>
              </a:r>
            </a:p>
            <a:p>
              <a:r>
                <a:rPr lang="en-US" dirty="0" smtClean="0"/>
                <a:t>Suffix:   AT</a:t>
              </a:r>
            </a:p>
            <a:p>
              <a:endParaRPr lang="en-US" dirty="0"/>
            </a:p>
            <a:p>
              <a:r>
                <a:rPr lang="en-US" dirty="0" smtClean="0"/>
                <a:t>     i:   1 (of 2)</a:t>
              </a:r>
            </a:p>
            <a:p>
              <a:r>
                <a:rPr lang="en-US" dirty="0" smtClean="0"/>
                <a:t>     </a:t>
              </a:r>
              <a:r>
                <a:rPr lang="en-US" dirty="0" err="1" smtClean="0"/>
                <a:t>newprefix</a:t>
              </a:r>
              <a:r>
                <a:rPr lang="en-US" dirty="0" smtClean="0"/>
                <a:t>:  A</a:t>
              </a:r>
            </a:p>
            <a:p>
              <a:r>
                <a:rPr lang="en-US" dirty="0" smtClean="0"/>
                <a:t>     </a:t>
              </a:r>
              <a:r>
                <a:rPr lang="en-US" dirty="0" err="1" smtClean="0"/>
                <a:t>newsuffix</a:t>
              </a:r>
              <a:r>
                <a:rPr lang="en-US" dirty="0" smtClean="0"/>
                <a:t>:   T</a:t>
              </a:r>
            </a:p>
          </p:txBody>
        </p:sp>
        <p:sp>
          <p:nvSpPr>
            <p:cNvPr id="16" name="TextBox 15"/>
            <p:cNvSpPr txBox="1"/>
            <p:nvPr/>
          </p:nvSpPr>
          <p:spPr>
            <a:xfrm>
              <a:off x="6553200" y="1675030"/>
              <a:ext cx="1600200" cy="369332"/>
            </a:xfrm>
            <a:prstGeom prst="rect">
              <a:avLst/>
            </a:prstGeom>
            <a:noFill/>
            <a:ln>
              <a:noFill/>
            </a:ln>
          </p:spPr>
          <p:txBody>
            <a:bodyPr wrap="square" rtlCol="0">
              <a:spAutoFit/>
            </a:bodyPr>
            <a:lstStyle/>
            <a:p>
              <a:r>
                <a:rPr lang="en-US" dirty="0" smtClean="0">
                  <a:solidFill>
                    <a:srgbClr val="FF0000"/>
                  </a:solidFill>
                </a:rPr>
                <a:t>for statement</a:t>
              </a:r>
              <a:endParaRPr lang="en-US" dirty="0">
                <a:solidFill>
                  <a:srgbClr val="FF0000"/>
                </a:solidFill>
              </a:endParaRPr>
            </a:p>
          </p:txBody>
        </p:sp>
        <p:sp>
          <p:nvSpPr>
            <p:cNvPr id="17" name="Freeform 16"/>
            <p:cNvSpPr/>
            <p:nvPr/>
          </p:nvSpPr>
          <p:spPr>
            <a:xfrm>
              <a:off x="6694003" y="2038350"/>
              <a:ext cx="1078397" cy="350100"/>
            </a:xfrm>
            <a:custGeom>
              <a:avLst/>
              <a:gdLst>
                <a:gd name="connsiteX0" fmla="*/ 1009650 w 1078397"/>
                <a:gd name="connsiteY0" fmla="*/ 0 h 350100"/>
                <a:gd name="connsiteX1" fmla="*/ 971550 w 1078397"/>
                <a:gd name="connsiteY1" fmla="*/ 304800 h 350100"/>
                <a:gd name="connsiteX2" fmla="*/ 0 w 1078397"/>
                <a:gd name="connsiteY2" fmla="*/ 342900 h 350100"/>
              </a:gdLst>
              <a:ahLst/>
              <a:cxnLst>
                <a:cxn ang="0">
                  <a:pos x="connsiteX0" y="connsiteY0"/>
                </a:cxn>
                <a:cxn ang="0">
                  <a:pos x="connsiteX1" y="connsiteY1"/>
                </a:cxn>
                <a:cxn ang="0">
                  <a:pos x="connsiteX2" y="connsiteY2"/>
                </a:cxn>
              </a:cxnLst>
              <a:rect l="l" t="t" r="r" b="b"/>
              <a:pathLst>
                <a:path w="1078397" h="350100">
                  <a:moveTo>
                    <a:pt x="1009650" y="0"/>
                  </a:moveTo>
                  <a:cubicBezTo>
                    <a:pt x="1074737" y="123825"/>
                    <a:pt x="1139825" y="247650"/>
                    <a:pt x="971550" y="304800"/>
                  </a:cubicBezTo>
                  <a:cubicBezTo>
                    <a:pt x="803275" y="361950"/>
                    <a:pt x="401637" y="352425"/>
                    <a:pt x="0" y="342900"/>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Arrow Connector 11"/>
          <p:cNvCxnSpPr>
            <a:stCxn id="4" idx="2"/>
          </p:cNvCxnSpPr>
          <p:nvPr/>
        </p:nvCxnSpPr>
        <p:spPr>
          <a:xfrm>
            <a:off x="2971800" y="4550934"/>
            <a:ext cx="0" cy="478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438400" y="5181600"/>
            <a:ext cx="1752600" cy="369332"/>
          </a:xfrm>
          <a:prstGeom prst="rect">
            <a:avLst/>
          </a:prstGeom>
          <a:noFill/>
        </p:spPr>
        <p:txBody>
          <a:bodyPr wrap="square" rtlCol="0">
            <a:spAutoFit/>
          </a:bodyPr>
          <a:lstStyle/>
          <a:p>
            <a:r>
              <a:rPr lang="en-US" dirty="0"/>
              <a:t>p</a:t>
            </a:r>
            <a:r>
              <a:rPr lang="en-US" dirty="0" smtClean="0"/>
              <a:t>rint    CAT</a:t>
            </a:r>
            <a:endParaRPr lang="en-US" dirty="0"/>
          </a:p>
        </p:txBody>
      </p:sp>
    </p:spTree>
    <p:extLst>
      <p:ext uri="{BB962C8B-B14F-4D97-AF65-F5344CB8AC3E}">
        <p14:creationId xmlns:p14="http://schemas.microsoft.com/office/powerpoint/2010/main" val="621795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600200" y="4800600"/>
            <a:ext cx="990600" cy="523220"/>
          </a:xfrm>
          <a:prstGeom prst="rect">
            <a:avLst/>
          </a:prstGeom>
          <a:noFill/>
          <a:ln>
            <a:solidFill>
              <a:schemeClr val="tx1"/>
            </a:solidFill>
          </a:ln>
        </p:spPr>
        <p:txBody>
          <a:bodyPr wrap="square" rtlCol="0">
            <a:spAutoFit/>
          </a:bodyPr>
          <a:lstStyle/>
          <a:p>
            <a:r>
              <a:rPr lang="en-US" sz="2800" b="1" dirty="0" smtClean="0"/>
              <a:t>C </a:t>
            </a:r>
            <a:endParaRPr lang="en-US" sz="2800" b="1" dirty="0"/>
          </a:p>
        </p:txBody>
      </p:sp>
      <p:sp>
        <p:nvSpPr>
          <p:cNvPr id="10" name="TextBox 9"/>
          <p:cNvSpPr txBox="1"/>
          <p:nvPr/>
        </p:nvSpPr>
        <p:spPr>
          <a:xfrm>
            <a:off x="3390900" y="4810780"/>
            <a:ext cx="990600" cy="523220"/>
          </a:xfrm>
          <a:prstGeom prst="rect">
            <a:avLst/>
          </a:prstGeom>
          <a:noFill/>
          <a:ln>
            <a:solidFill>
              <a:schemeClr val="tx1"/>
            </a:solidFill>
          </a:ln>
        </p:spPr>
        <p:txBody>
          <a:bodyPr wrap="square" rtlCol="0">
            <a:spAutoFit/>
          </a:bodyPr>
          <a:lstStyle/>
          <a:p>
            <a:r>
              <a:rPr lang="en-US" sz="2800" b="1" dirty="0" smtClean="0"/>
              <a:t> TA</a:t>
            </a:r>
            <a:endParaRPr lang="en-US" sz="2800" b="1" dirty="0"/>
          </a:p>
        </p:txBody>
      </p:sp>
      <p:grpSp>
        <p:nvGrpSpPr>
          <p:cNvPr id="7" name="Group 6"/>
          <p:cNvGrpSpPr/>
          <p:nvPr/>
        </p:nvGrpSpPr>
        <p:grpSpPr>
          <a:xfrm>
            <a:off x="5334000" y="228600"/>
            <a:ext cx="3048000" cy="2031325"/>
            <a:chOff x="5334000" y="1066800"/>
            <a:chExt cx="3048000" cy="2031325"/>
          </a:xfrm>
        </p:grpSpPr>
        <p:sp>
          <p:nvSpPr>
            <p:cNvPr id="2" name="TextBox 1"/>
            <p:cNvSpPr txBox="1"/>
            <p:nvPr/>
          </p:nvSpPr>
          <p:spPr>
            <a:xfrm>
              <a:off x="5334000" y="1066800"/>
              <a:ext cx="3048000" cy="2031325"/>
            </a:xfrm>
            <a:prstGeom prst="rect">
              <a:avLst/>
            </a:prstGeom>
            <a:noFill/>
            <a:ln>
              <a:solidFill>
                <a:schemeClr val="tx1"/>
              </a:solidFill>
            </a:ln>
          </p:spPr>
          <p:txBody>
            <a:bodyPr wrap="square" rtlCol="0">
              <a:spAutoFit/>
            </a:bodyPr>
            <a:lstStyle/>
            <a:p>
              <a:r>
                <a:rPr lang="en-US" dirty="0" smtClean="0"/>
                <a:t>INITIAL FRAME:</a:t>
              </a:r>
            </a:p>
            <a:p>
              <a:r>
                <a:rPr lang="en-US" dirty="0" smtClean="0"/>
                <a:t>prefix:   “”</a:t>
              </a:r>
            </a:p>
            <a:p>
              <a:r>
                <a:rPr lang="en-US" dirty="0" smtClean="0"/>
                <a:t>Suffix:   CAT</a:t>
              </a:r>
            </a:p>
            <a:p>
              <a:endParaRPr lang="en-US" dirty="0"/>
            </a:p>
            <a:p>
              <a:r>
                <a:rPr lang="en-US" dirty="0" smtClean="0"/>
                <a:t>     i:   1 (of 3)</a:t>
              </a:r>
            </a:p>
            <a:p>
              <a:r>
                <a:rPr lang="en-US" dirty="0" smtClean="0"/>
                <a:t>     </a:t>
              </a:r>
              <a:r>
                <a:rPr lang="en-US" dirty="0" err="1" smtClean="0"/>
                <a:t>newprefix</a:t>
              </a:r>
              <a:r>
                <a:rPr lang="en-US" dirty="0" smtClean="0"/>
                <a:t>:  C</a:t>
              </a:r>
            </a:p>
            <a:p>
              <a:r>
                <a:rPr lang="en-US" dirty="0" smtClean="0"/>
                <a:t>     </a:t>
              </a:r>
              <a:r>
                <a:rPr lang="en-US" dirty="0" err="1" smtClean="0"/>
                <a:t>newsuffix</a:t>
              </a:r>
              <a:r>
                <a:rPr lang="en-US" dirty="0" smtClean="0"/>
                <a:t>:   AT</a:t>
              </a:r>
            </a:p>
          </p:txBody>
        </p:sp>
        <p:sp>
          <p:nvSpPr>
            <p:cNvPr id="3" name="TextBox 2"/>
            <p:cNvSpPr txBox="1"/>
            <p:nvPr/>
          </p:nvSpPr>
          <p:spPr>
            <a:xfrm>
              <a:off x="6553200" y="1675030"/>
              <a:ext cx="1600200" cy="369332"/>
            </a:xfrm>
            <a:prstGeom prst="rect">
              <a:avLst/>
            </a:prstGeom>
            <a:noFill/>
            <a:ln>
              <a:noFill/>
            </a:ln>
          </p:spPr>
          <p:txBody>
            <a:bodyPr wrap="square" rtlCol="0">
              <a:spAutoFit/>
            </a:bodyPr>
            <a:lstStyle/>
            <a:p>
              <a:r>
                <a:rPr lang="en-US" dirty="0" smtClean="0">
                  <a:solidFill>
                    <a:srgbClr val="FF0000"/>
                  </a:solidFill>
                </a:rPr>
                <a:t>for statement</a:t>
              </a:r>
              <a:endParaRPr lang="en-US" dirty="0">
                <a:solidFill>
                  <a:srgbClr val="FF0000"/>
                </a:solidFill>
              </a:endParaRPr>
            </a:p>
          </p:txBody>
        </p:sp>
        <p:sp>
          <p:nvSpPr>
            <p:cNvPr id="5" name="Freeform 4"/>
            <p:cNvSpPr/>
            <p:nvPr/>
          </p:nvSpPr>
          <p:spPr>
            <a:xfrm>
              <a:off x="6770203" y="2038350"/>
              <a:ext cx="1078397" cy="350100"/>
            </a:xfrm>
            <a:custGeom>
              <a:avLst/>
              <a:gdLst>
                <a:gd name="connsiteX0" fmla="*/ 1009650 w 1078397"/>
                <a:gd name="connsiteY0" fmla="*/ 0 h 350100"/>
                <a:gd name="connsiteX1" fmla="*/ 971550 w 1078397"/>
                <a:gd name="connsiteY1" fmla="*/ 304800 h 350100"/>
                <a:gd name="connsiteX2" fmla="*/ 0 w 1078397"/>
                <a:gd name="connsiteY2" fmla="*/ 342900 h 350100"/>
              </a:gdLst>
              <a:ahLst/>
              <a:cxnLst>
                <a:cxn ang="0">
                  <a:pos x="connsiteX0" y="connsiteY0"/>
                </a:cxn>
                <a:cxn ang="0">
                  <a:pos x="connsiteX1" y="connsiteY1"/>
                </a:cxn>
                <a:cxn ang="0">
                  <a:pos x="connsiteX2" y="connsiteY2"/>
                </a:cxn>
              </a:cxnLst>
              <a:rect l="l" t="t" r="r" b="b"/>
              <a:pathLst>
                <a:path w="1078397" h="350100">
                  <a:moveTo>
                    <a:pt x="1009650" y="0"/>
                  </a:moveTo>
                  <a:cubicBezTo>
                    <a:pt x="1074737" y="123825"/>
                    <a:pt x="1139825" y="247650"/>
                    <a:pt x="971550" y="304800"/>
                  </a:cubicBezTo>
                  <a:cubicBezTo>
                    <a:pt x="803275" y="361950"/>
                    <a:pt x="401637" y="352425"/>
                    <a:pt x="0" y="342900"/>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4692098" y="5235588"/>
            <a:ext cx="3689902" cy="923330"/>
          </a:xfrm>
          <a:prstGeom prst="rect">
            <a:avLst/>
          </a:prstGeom>
          <a:noFill/>
          <a:ln>
            <a:noFill/>
          </a:ln>
        </p:spPr>
        <p:txBody>
          <a:bodyPr wrap="square" rtlCol="0">
            <a:spAutoFit/>
          </a:bodyPr>
          <a:lstStyle/>
          <a:p>
            <a:r>
              <a:rPr lang="en-US" dirty="0" smtClean="0">
                <a:solidFill>
                  <a:srgbClr val="FF0000"/>
                </a:solidFill>
              </a:rPr>
              <a:t>Rotate step: </a:t>
            </a:r>
            <a:br>
              <a:rPr lang="en-US" dirty="0" smtClean="0">
                <a:solidFill>
                  <a:srgbClr val="FF0000"/>
                </a:solidFill>
              </a:rPr>
            </a:br>
            <a:r>
              <a:rPr lang="en-US" dirty="0" smtClean="0"/>
              <a:t>suffix = </a:t>
            </a:r>
            <a:r>
              <a:rPr lang="en-US" dirty="0" err="1" smtClean="0"/>
              <a:t>newsuffix</a:t>
            </a:r>
            <a:r>
              <a:rPr lang="en-US" dirty="0" smtClean="0"/>
              <a:t> + </a:t>
            </a:r>
            <a:r>
              <a:rPr lang="en-US" dirty="0" err="1" smtClean="0"/>
              <a:t>suffix.charAt</a:t>
            </a:r>
            <a:r>
              <a:rPr lang="en-US" dirty="0" smtClean="0"/>
              <a:t>(0)</a:t>
            </a:r>
          </a:p>
          <a:p>
            <a:r>
              <a:rPr lang="en-US" dirty="0" smtClean="0"/>
              <a:t>Thus suffix = TA</a:t>
            </a:r>
            <a:endParaRPr lang="en-US" dirty="0"/>
          </a:p>
        </p:txBody>
      </p:sp>
      <p:grpSp>
        <p:nvGrpSpPr>
          <p:cNvPr id="13" name="Group 12"/>
          <p:cNvGrpSpPr/>
          <p:nvPr/>
        </p:nvGrpSpPr>
        <p:grpSpPr>
          <a:xfrm>
            <a:off x="4800600" y="2743200"/>
            <a:ext cx="3048000" cy="2031325"/>
            <a:chOff x="5334000" y="1066800"/>
            <a:chExt cx="3048000" cy="2031325"/>
          </a:xfrm>
        </p:grpSpPr>
        <p:sp>
          <p:nvSpPr>
            <p:cNvPr id="15" name="TextBox 14"/>
            <p:cNvSpPr txBox="1"/>
            <p:nvPr/>
          </p:nvSpPr>
          <p:spPr>
            <a:xfrm>
              <a:off x="5334000" y="1066800"/>
              <a:ext cx="3048000" cy="2031325"/>
            </a:xfrm>
            <a:prstGeom prst="rect">
              <a:avLst/>
            </a:prstGeom>
            <a:noFill/>
            <a:ln>
              <a:solidFill>
                <a:schemeClr val="tx1"/>
              </a:solidFill>
            </a:ln>
          </p:spPr>
          <p:txBody>
            <a:bodyPr wrap="square" rtlCol="0">
              <a:spAutoFit/>
            </a:bodyPr>
            <a:lstStyle/>
            <a:p>
              <a:r>
                <a:rPr lang="en-US" dirty="0" smtClean="0"/>
                <a:t>SECOND FRAME:</a:t>
              </a:r>
            </a:p>
            <a:p>
              <a:r>
                <a:rPr lang="en-US" dirty="0" smtClean="0"/>
                <a:t>prefix:   C</a:t>
              </a:r>
            </a:p>
            <a:p>
              <a:r>
                <a:rPr lang="en-US" dirty="0" smtClean="0"/>
                <a:t>Suffix:   AT</a:t>
              </a:r>
            </a:p>
            <a:p>
              <a:endParaRPr lang="en-US" dirty="0"/>
            </a:p>
            <a:p>
              <a:r>
                <a:rPr lang="en-US" dirty="0" smtClean="0"/>
                <a:t>     i:   2 (of 2)</a:t>
              </a:r>
            </a:p>
            <a:p>
              <a:r>
                <a:rPr lang="en-US" dirty="0" smtClean="0"/>
                <a:t>     </a:t>
              </a:r>
              <a:r>
                <a:rPr lang="en-US" dirty="0" err="1" smtClean="0"/>
                <a:t>newprefix</a:t>
              </a:r>
              <a:r>
                <a:rPr lang="en-US" dirty="0" smtClean="0"/>
                <a:t>:  A</a:t>
              </a:r>
            </a:p>
            <a:p>
              <a:r>
                <a:rPr lang="en-US" dirty="0" smtClean="0"/>
                <a:t>     </a:t>
              </a:r>
              <a:r>
                <a:rPr lang="en-US" dirty="0" err="1" smtClean="0"/>
                <a:t>newsuffix</a:t>
              </a:r>
              <a:r>
                <a:rPr lang="en-US" dirty="0" smtClean="0"/>
                <a:t>:   T</a:t>
              </a:r>
            </a:p>
          </p:txBody>
        </p:sp>
        <p:sp>
          <p:nvSpPr>
            <p:cNvPr id="16" name="TextBox 15"/>
            <p:cNvSpPr txBox="1"/>
            <p:nvPr/>
          </p:nvSpPr>
          <p:spPr>
            <a:xfrm>
              <a:off x="6553200" y="1675030"/>
              <a:ext cx="1600200" cy="369332"/>
            </a:xfrm>
            <a:prstGeom prst="rect">
              <a:avLst/>
            </a:prstGeom>
            <a:noFill/>
            <a:ln>
              <a:noFill/>
            </a:ln>
          </p:spPr>
          <p:txBody>
            <a:bodyPr wrap="square" rtlCol="0">
              <a:spAutoFit/>
            </a:bodyPr>
            <a:lstStyle/>
            <a:p>
              <a:r>
                <a:rPr lang="en-US" dirty="0" smtClean="0">
                  <a:solidFill>
                    <a:srgbClr val="FF0000"/>
                  </a:solidFill>
                </a:rPr>
                <a:t>for statement</a:t>
              </a:r>
              <a:endParaRPr lang="en-US" dirty="0">
                <a:solidFill>
                  <a:srgbClr val="FF0000"/>
                </a:solidFill>
              </a:endParaRPr>
            </a:p>
          </p:txBody>
        </p:sp>
        <p:sp>
          <p:nvSpPr>
            <p:cNvPr id="17" name="Freeform 16"/>
            <p:cNvSpPr/>
            <p:nvPr/>
          </p:nvSpPr>
          <p:spPr>
            <a:xfrm>
              <a:off x="6694003" y="2038350"/>
              <a:ext cx="1078397" cy="350100"/>
            </a:xfrm>
            <a:custGeom>
              <a:avLst/>
              <a:gdLst>
                <a:gd name="connsiteX0" fmla="*/ 1009650 w 1078397"/>
                <a:gd name="connsiteY0" fmla="*/ 0 h 350100"/>
                <a:gd name="connsiteX1" fmla="*/ 971550 w 1078397"/>
                <a:gd name="connsiteY1" fmla="*/ 304800 h 350100"/>
                <a:gd name="connsiteX2" fmla="*/ 0 w 1078397"/>
                <a:gd name="connsiteY2" fmla="*/ 342900 h 350100"/>
              </a:gdLst>
              <a:ahLst/>
              <a:cxnLst>
                <a:cxn ang="0">
                  <a:pos x="connsiteX0" y="connsiteY0"/>
                </a:cxn>
                <a:cxn ang="0">
                  <a:pos x="connsiteX1" y="connsiteY1"/>
                </a:cxn>
                <a:cxn ang="0">
                  <a:pos x="connsiteX2" y="connsiteY2"/>
                </a:cxn>
              </a:cxnLst>
              <a:rect l="l" t="t" r="r" b="b"/>
              <a:pathLst>
                <a:path w="1078397" h="350100">
                  <a:moveTo>
                    <a:pt x="1009650" y="0"/>
                  </a:moveTo>
                  <a:cubicBezTo>
                    <a:pt x="1074737" y="123825"/>
                    <a:pt x="1139825" y="247650"/>
                    <a:pt x="971550" y="304800"/>
                  </a:cubicBezTo>
                  <a:cubicBezTo>
                    <a:pt x="803275" y="361950"/>
                    <a:pt x="401637" y="352425"/>
                    <a:pt x="0" y="342900"/>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78752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600200" y="4800600"/>
            <a:ext cx="990600" cy="523220"/>
          </a:xfrm>
          <a:prstGeom prst="rect">
            <a:avLst/>
          </a:prstGeom>
          <a:noFill/>
          <a:ln>
            <a:solidFill>
              <a:schemeClr val="tx1"/>
            </a:solidFill>
          </a:ln>
        </p:spPr>
        <p:txBody>
          <a:bodyPr wrap="square" rtlCol="0">
            <a:spAutoFit/>
          </a:bodyPr>
          <a:lstStyle/>
          <a:p>
            <a:r>
              <a:rPr lang="en-US" sz="2800" b="1" dirty="0" smtClean="0"/>
              <a:t>C </a:t>
            </a:r>
            <a:endParaRPr lang="en-US" sz="2800" b="1" dirty="0"/>
          </a:p>
        </p:txBody>
      </p:sp>
      <p:sp>
        <p:nvSpPr>
          <p:cNvPr id="10" name="TextBox 9"/>
          <p:cNvSpPr txBox="1"/>
          <p:nvPr/>
        </p:nvSpPr>
        <p:spPr>
          <a:xfrm>
            <a:off x="3390900" y="4810780"/>
            <a:ext cx="990600" cy="523220"/>
          </a:xfrm>
          <a:prstGeom prst="rect">
            <a:avLst/>
          </a:prstGeom>
          <a:noFill/>
          <a:ln>
            <a:solidFill>
              <a:schemeClr val="tx1"/>
            </a:solidFill>
          </a:ln>
        </p:spPr>
        <p:txBody>
          <a:bodyPr wrap="square" rtlCol="0">
            <a:spAutoFit/>
          </a:bodyPr>
          <a:lstStyle/>
          <a:p>
            <a:r>
              <a:rPr lang="en-US" sz="2800" b="1" dirty="0" smtClean="0"/>
              <a:t> TA</a:t>
            </a:r>
            <a:endParaRPr lang="en-US" sz="2800" b="1" dirty="0"/>
          </a:p>
        </p:txBody>
      </p:sp>
      <p:grpSp>
        <p:nvGrpSpPr>
          <p:cNvPr id="7" name="Group 6"/>
          <p:cNvGrpSpPr/>
          <p:nvPr/>
        </p:nvGrpSpPr>
        <p:grpSpPr>
          <a:xfrm>
            <a:off x="5334000" y="228600"/>
            <a:ext cx="3048000" cy="2031325"/>
            <a:chOff x="5334000" y="1066800"/>
            <a:chExt cx="3048000" cy="2031325"/>
          </a:xfrm>
        </p:grpSpPr>
        <p:sp>
          <p:nvSpPr>
            <p:cNvPr id="2" name="TextBox 1"/>
            <p:cNvSpPr txBox="1"/>
            <p:nvPr/>
          </p:nvSpPr>
          <p:spPr>
            <a:xfrm>
              <a:off x="5334000" y="1066800"/>
              <a:ext cx="3048000" cy="2031325"/>
            </a:xfrm>
            <a:prstGeom prst="rect">
              <a:avLst/>
            </a:prstGeom>
            <a:noFill/>
            <a:ln>
              <a:solidFill>
                <a:schemeClr val="tx1"/>
              </a:solidFill>
            </a:ln>
          </p:spPr>
          <p:txBody>
            <a:bodyPr wrap="square" rtlCol="0">
              <a:spAutoFit/>
            </a:bodyPr>
            <a:lstStyle/>
            <a:p>
              <a:r>
                <a:rPr lang="en-US" dirty="0" smtClean="0"/>
                <a:t>INITIAL FRAME:</a:t>
              </a:r>
            </a:p>
            <a:p>
              <a:r>
                <a:rPr lang="en-US" dirty="0" smtClean="0"/>
                <a:t>prefix:   “”</a:t>
              </a:r>
            </a:p>
            <a:p>
              <a:r>
                <a:rPr lang="en-US" dirty="0" smtClean="0"/>
                <a:t>Suffix:   CAT</a:t>
              </a:r>
            </a:p>
            <a:p>
              <a:endParaRPr lang="en-US" dirty="0"/>
            </a:p>
            <a:p>
              <a:r>
                <a:rPr lang="en-US" dirty="0" smtClean="0"/>
                <a:t>     i:   1 (of 3)</a:t>
              </a:r>
            </a:p>
            <a:p>
              <a:r>
                <a:rPr lang="en-US" dirty="0" smtClean="0"/>
                <a:t>     </a:t>
              </a:r>
              <a:r>
                <a:rPr lang="en-US" dirty="0" err="1" smtClean="0"/>
                <a:t>newprefix</a:t>
              </a:r>
              <a:r>
                <a:rPr lang="en-US" dirty="0" smtClean="0"/>
                <a:t>:  C</a:t>
              </a:r>
            </a:p>
            <a:p>
              <a:r>
                <a:rPr lang="en-US" dirty="0" smtClean="0"/>
                <a:t>     </a:t>
              </a:r>
              <a:r>
                <a:rPr lang="en-US" dirty="0" err="1" smtClean="0"/>
                <a:t>newsuffix</a:t>
              </a:r>
              <a:r>
                <a:rPr lang="en-US" dirty="0" smtClean="0"/>
                <a:t>:   AT</a:t>
              </a:r>
            </a:p>
          </p:txBody>
        </p:sp>
        <p:sp>
          <p:nvSpPr>
            <p:cNvPr id="3" name="TextBox 2"/>
            <p:cNvSpPr txBox="1"/>
            <p:nvPr/>
          </p:nvSpPr>
          <p:spPr>
            <a:xfrm>
              <a:off x="6553200" y="1675030"/>
              <a:ext cx="1600200" cy="369332"/>
            </a:xfrm>
            <a:prstGeom prst="rect">
              <a:avLst/>
            </a:prstGeom>
            <a:noFill/>
            <a:ln>
              <a:noFill/>
            </a:ln>
          </p:spPr>
          <p:txBody>
            <a:bodyPr wrap="square" rtlCol="0">
              <a:spAutoFit/>
            </a:bodyPr>
            <a:lstStyle/>
            <a:p>
              <a:r>
                <a:rPr lang="en-US" dirty="0" smtClean="0">
                  <a:solidFill>
                    <a:srgbClr val="FF0000"/>
                  </a:solidFill>
                </a:rPr>
                <a:t>for statement</a:t>
              </a:r>
              <a:endParaRPr lang="en-US" dirty="0">
                <a:solidFill>
                  <a:srgbClr val="FF0000"/>
                </a:solidFill>
              </a:endParaRPr>
            </a:p>
          </p:txBody>
        </p:sp>
        <p:sp>
          <p:nvSpPr>
            <p:cNvPr id="5" name="Freeform 4"/>
            <p:cNvSpPr/>
            <p:nvPr/>
          </p:nvSpPr>
          <p:spPr>
            <a:xfrm>
              <a:off x="6770203" y="2038350"/>
              <a:ext cx="1078397" cy="350100"/>
            </a:xfrm>
            <a:custGeom>
              <a:avLst/>
              <a:gdLst>
                <a:gd name="connsiteX0" fmla="*/ 1009650 w 1078397"/>
                <a:gd name="connsiteY0" fmla="*/ 0 h 350100"/>
                <a:gd name="connsiteX1" fmla="*/ 971550 w 1078397"/>
                <a:gd name="connsiteY1" fmla="*/ 304800 h 350100"/>
                <a:gd name="connsiteX2" fmla="*/ 0 w 1078397"/>
                <a:gd name="connsiteY2" fmla="*/ 342900 h 350100"/>
              </a:gdLst>
              <a:ahLst/>
              <a:cxnLst>
                <a:cxn ang="0">
                  <a:pos x="connsiteX0" y="connsiteY0"/>
                </a:cxn>
                <a:cxn ang="0">
                  <a:pos x="connsiteX1" y="connsiteY1"/>
                </a:cxn>
                <a:cxn ang="0">
                  <a:pos x="connsiteX2" y="connsiteY2"/>
                </a:cxn>
              </a:cxnLst>
              <a:rect l="l" t="t" r="r" b="b"/>
              <a:pathLst>
                <a:path w="1078397" h="350100">
                  <a:moveTo>
                    <a:pt x="1009650" y="0"/>
                  </a:moveTo>
                  <a:cubicBezTo>
                    <a:pt x="1074737" y="123825"/>
                    <a:pt x="1139825" y="247650"/>
                    <a:pt x="971550" y="304800"/>
                  </a:cubicBezTo>
                  <a:cubicBezTo>
                    <a:pt x="803275" y="361950"/>
                    <a:pt x="401637" y="352425"/>
                    <a:pt x="0" y="342900"/>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Freeform 21"/>
          <p:cNvSpPr/>
          <p:nvPr/>
        </p:nvSpPr>
        <p:spPr>
          <a:xfrm>
            <a:off x="4343400" y="4800600"/>
            <a:ext cx="1078397" cy="350100"/>
          </a:xfrm>
          <a:custGeom>
            <a:avLst/>
            <a:gdLst>
              <a:gd name="connsiteX0" fmla="*/ 1009650 w 1078397"/>
              <a:gd name="connsiteY0" fmla="*/ 0 h 350100"/>
              <a:gd name="connsiteX1" fmla="*/ 971550 w 1078397"/>
              <a:gd name="connsiteY1" fmla="*/ 304800 h 350100"/>
              <a:gd name="connsiteX2" fmla="*/ 0 w 1078397"/>
              <a:gd name="connsiteY2" fmla="*/ 342900 h 350100"/>
            </a:gdLst>
            <a:ahLst/>
            <a:cxnLst>
              <a:cxn ang="0">
                <a:pos x="connsiteX0" y="connsiteY0"/>
              </a:cxn>
              <a:cxn ang="0">
                <a:pos x="connsiteX1" y="connsiteY1"/>
              </a:cxn>
              <a:cxn ang="0">
                <a:pos x="connsiteX2" y="connsiteY2"/>
              </a:cxn>
            </a:cxnLst>
            <a:rect l="l" t="t" r="r" b="b"/>
            <a:pathLst>
              <a:path w="1078397" h="350100">
                <a:moveTo>
                  <a:pt x="1009650" y="0"/>
                </a:moveTo>
                <a:cubicBezTo>
                  <a:pt x="1074737" y="123825"/>
                  <a:pt x="1139825" y="247650"/>
                  <a:pt x="971550" y="304800"/>
                </a:cubicBezTo>
                <a:cubicBezTo>
                  <a:pt x="803275" y="361950"/>
                  <a:pt x="401637" y="352425"/>
                  <a:pt x="0" y="342900"/>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692098" y="5235588"/>
            <a:ext cx="3689902" cy="646331"/>
          </a:xfrm>
          <a:prstGeom prst="rect">
            <a:avLst/>
          </a:prstGeom>
          <a:noFill/>
          <a:ln>
            <a:noFill/>
          </a:ln>
        </p:spPr>
        <p:txBody>
          <a:bodyPr wrap="square" rtlCol="0">
            <a:spAutoFit/>
          </a:bodyPr>
          <a:lstStyle/>
          <a:p>
            <a:r>
              <a:rPr lang="en-US" dirty="0" smtClean="0">
                <a:solidFill>
                  <a:srgbClr val="FF0000"/>
                </a:solidFill>
              </a:rPr>
              <a:t>Similar to previous pattern, and so will print </a:t>
            </a:r>
            <a:r>
              <a:rPr lang="en-US" dirty="0" smtClean="0"/>
              <a:t>CTA </a:t>
            </a:r>
            <a:endParaRPr lang="en-US" dirty="0"/>
          </a:p>
        </p:txBody>
      </p:sp>
      <p:grpSp>
        <p:nvGrpSpPr>
          <p:cNvPr id="13" name="Group 12"/>
          <p:cNvGrpSpPr/>
          <p:nvPr/>
        </p:nvGrpSpPr>
        <p:grpSpPr>
          <a:xfrm>
            <a:off x="4800600" y="2743200"/>
            <a:ext cx="3048000" cy="2031325"/>
            <a:chOff x="5334000" y="1066800"/>
            <a:chExt cx="3048000" cy="2031325"/>
          </a:xfrm>
        </p:grpSpPr>
        <p:sp>
          <p:nvSpPr>
            <p:cNvPr id="15" name="TextBox 14"/>
            <p:cNvSpPr txBox="1"/>
            <p:nvPr/>
          </p:nvSpPr>
          <p:spPr>
            <a:xfrm>
              <a:off x="5334000" y="1066800"/>
              <a:ext cx="3048000" cy="2031325"/>
            </a:xfrm>
            <a:prstGeom prst="rect">
              <a:avLst/>
            </a:prstGeom>
            <a:noFill/>
            <a:ln>
              <a:solidFill>
                <a:schemeClr val="tx1"/>
              </a:solidFill>
            </a:ln>
          </p:spPr>
          <p:txBody>
            <a:bodyPr wrap="square" rtlCol="0">
              <a:spAutoFit/>
            </a:bodyPr>
            <a:lstStyle/>
            <a:p>
              <a:r>
                <a:rPr lang="en-US" dirty="0" smtClean="0"/>
                <a:t>SECOND FRAME:</a:t>
              </a:r>
            </a:p>
            <a:p>
              <a:r>
                <a:rPr lang="en-US" dirty="0" smtClean="0"/>
                <a:t>prefix:   C</a:t>
              </a:r>
            </a:p>
            <a:p>
              <a:r>
                <a:rPr lang="en-US" dirty="0" smtClean="0"/>
                <a:t>Suffix:   AT</a:t>
              </a:r>
            </a:p>
            <a:p>
              <a:endParaRPr lang="en-US" dirty="0"/>
            </a:p>
            <a:p>
              <a:r>
                <a:rPr lang="en-US" dirty="0" smtClean="0"/>
                <a:t>     i:   2 (of 2)</a:t>
              </a:r>
            </a:p>
            <a:p>
              <a:r>
                <a:rPr lang="en-US" dirty="0" smtClean="0"/>
                <a:t>     </a:t>
              </a:r>
              <a:r>
                <a:rPr lang="en-US" dirty="0" err="1" smtClean="0"/>
                <a:t>newprefix</a:t>
              </a:r>
              <a:r>
                <a:rPr lang="en-US" dirty="0" smtClean="0"/>
                <a:t>:  A</a:t>
              </a:r>
            </a:p>
            <a:p>
              <a:r>
                <a:rPr lang="en-US" dirty="0" smtClean="0"/>
                <a:t>     </a:t>
              </a:r>
              <a:r>
                <a:rPr lang="en-US" dirty="0" err="1" smtClean="0"/>
                <a:t>newsuffix</a:t>
              </a:r>
              <a:r>
                <a:rPr lang="en-US" dirty="0" smtClean="0"/>
                <a:t>:   T</a:t>
              </a:r>
            </a:p>
          </p:txBody>
        </p:sp>
        <p:sp>
          <p:nvSpPr>
            <p:cNvPr id="16" name="TextBox 15"/>
            <p:cNvSpPr txBox="1"/>
            <p:nvPr/>
          </p:nvSpPr>
          <p:spPr>
            <a:xfrm>
              <a:off x="6553200" y="1675030"/>
              <a:ext cx="1600200" cy="369332"/>
            </a:xfrm>
            <a:prstGeom prst="rect">
              <a:avLst/>
            </a:prstGeom>
            <a:noFill/>
            <a:ln>
              <a:noFill/>
            </a:ln>
          </p:spPr>
          <p:txBody>
            <a:bodyPr wrap="square" rtlCol="0">
              <a:spAutoFit/>
            </a:bodyPr>
            <a:lstStyle/>
            <a:p>
              <a:r>
                <a:rPr lang="en-US" dirty="0" smtClean="0">
                  <a:solidFill>
                    <a:srgbClr val="FF0000"/>
                  </a:solidFill>
                </a:rPr>
                <a:t>for statement</a:t>
              </a:r>
              <a:endParaRPr lang="en-US" dirty="0">
                <a:solidFill>
                  <a:srgbClr val="FF0000"/>
                </a:solidFill>
              </a:endParaRPr>
            </a:p>
          </p:txBody>
        </p:sp>
        <p:sp>
          <p:nvSpPr>
            <p:cNvPr id="17" name="Freeform 16"/>
            <p:cNvSpPr/>
            <p:nvPr/>
          </p:nvSpPr>
          <p:spPr>
            <a:xfrm>
              <a:off x="6694003" y="2038350"/>
              <a:ext cx="1078397" cy="350100"/>
            </a:xfrm>
            <a:custGeom>
              <a:avLst/>
              <a:gdLst>
                <a:gd name="connsiteX0" fmla="*/ 1009650 w 1078397"/>
                <a:gd name="connsiteY0" fmla="*/ 0 h 350100"/>
                <a:gd name="connsiteX1" fmla="*/ 971550 w 1078397"/>
                <a:gd name="connsiteY1" fmla="*/ 304800 h 350100"/>
                <a:gd name="connsiteX2" fmla="*/ 0 w 1078397"/>
                <a:gd name="connsiteY2" fmla="*/ 342900 h 350100"/>
              </a:gdLst>
              <a:ahLst/>
              <a:cxnLst>
                <a:cxn ang="0">
                  <a:pos x="connsiteX0" y="connsiteY0"/>
                </a:cxn>
                <a:cxn ang="0">
                  <a:pos x="connsiteX1" y="connsiteY1"/>
                </a:cxn>
                <a:cxn ang="0">
                  <a:pos x="connsiteX2" y="connsiteY2"/>
                </a:cxn>
              </a:cxnLst>
              <a:rect l="l" t="t" r="r" b="b"/>
              <a:pathLst>
                <a:path w="1078397" h="350100">
                  <a:moveTo>
                    <a:pt x="1009650" y="0"/>
                  </a:moveTo>
                  <a:cubicBezTo>
                    <a:pt x="1074737" y="123825"/>
                    <a:pt x="1139825" y="247650"/>
                    <a:pt x="971550" y="304800"/>
                  </a:cubicBezTo>
                  <a:cubicBezTo>
                    <a:pt x="803275" y="361950"/>
                    <a:pt x="401637" y="352425"/>
                    <a:pt x="0" y="342900"/>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0905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1304</TotalTime>
  <Words>2952</Words>
  <Application>Microsoft Office PowerPoint</Application>
  <PresentationFormat>On-screen Show (4:3)</PresentationFormat>
  <Paragraphs>822</Paragraphs>
  <Slides>59</Slides>
  <Notes>2</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Introduction to Information Systems and Programming (ISTD 50.001)</vt:lpstr>
      <vt:lpstr>Recursion 2 (Week 4 Session 3)</vt:lpstr>
      <vt:lpstr>List all Anagrams of a given word</vt:lpstr>
      <vt:lpstr>Anagram -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Towers of Hanoi</vt:lpstr>
      <vt:lpstr>Towers of Hanoi Solution</vt:lpstr>
      <vt:lpstr>Recursion some more examples </vt:lpstr>
      <vt:lpstr>Binary Search</vt:lpstr>
      <vt:lpstr>Question</vt:lpstr>
      <vt:lpstr>Java program for binary search</vt:lpstr>
      <vt:lpstr>Example: binsearch(A, 80)</vt:lpstr>
      <vt:lpstr>Example: binsearch (A, 80)</vt:lpstr>
      <vt:lpstr>Example: binsearch (A, 80)</vt:lpstr>
      <vt:lpstr>Example: binsearch (A, 80)</vt:lpstr>
      <vt:lpstr>Question</vt:lpstr>
      <vt:lpstr>Time complexity of binary search</vt:lpstr>
      <vt:lpstr>Iterative Sort</vt:lpstr>
      <vt:lpstr>Complexity of iterative sort algorithm</vt:lpstr>
      <vt:lpstr>Quicksort – a recursive, in-place sort</vt:lpstr>
      <vt:lpstr>Select a pivot value (usually the first element)</vt:lpstr>
      <vt:lpstr>1. while A[right] &gt; pivotval   right--;</vt:lpstr>
      <vt:lpstr>1. while A[right] &gt; pivotval   right--;</vt:lpstr>
      <vt:lpstr>1. while A[right] &gt; pivotval   right--;</vt:lpstr>
      <vt:lpstr>1. while A[right] &gt; pivotval   right--;</vt:lpstr>
      <vt:lpstr>1. while A[right] &gt; pivotval   right--;</vt:lpstr>
      <vt:lpstr>1. while A[right] &gt; pivotval   right--;</vt:lpstr>
      <vt:lpstr>1. while A[right] &gt; pivotval   right--;</vt:lpstr>
      <vt:lpstr>1. while A[right] &gt; pivotval   right--;</vt:lpstr>
      <vt:lpstr>1. while A[right] &gt; pivotval   right--;</vt:lpstr>
      <vt:lpstr>1. while A[right] &gt; pivotval   right--;</vt:lpstr>
      <vt:lpstr>1. while A[right] &gt; pivotval   right--;</vt:lpstr>
      <vt:lpstr>1. while A[right] &gt; pivotval   right--;</vt:lpstr>
      <vt:lpstr>1. while A[right] &gt; pivotval   right--;</vt:lpstr>
      <vt:lpstr>1. while A[right] &gt; pivotval   right--;</vt:lpstr>
      <vt:lpstr>1. while A[right] &gt; pivotval   right--;</vt:lpstr>
      <vt:lpstr>1. while A[right] &gt; pivotval   right--;</vt:lpstr>
      <vt:lpstr>1. while A[right] &gt; pivotval   right--;</vt:lpstr>
      <vt:lpstr>The pivot value is in its final place</vt:lpstr>
      <vt:lpstr>Divide into two sub-problems</vt:lpstr>
      <vt:lpstr>PowerPoint Presentation</vt:lpstr>
      <vt:lpstr>Mergesort – a recursive sort</vt:lpstr>
      <vt:lpstr>Recursively divide </vt:lpstr>
      <vt:lpstr>First Merge step </vt:lpstr>
      <vt:lpstr>Merge step </vt:lpstr>
      <vt:lpstr>Merge step </vt:lpstr>
      <vt:lpstr>Merge step </vt:lpstr>
      <vt:lpstr>Merge step</vt:lpstr>
      <vt:lpstr>Memory usage – in place</vt:lpstr>
      <vt:lpstr>Mergesort: Complexity</vt:lpstr>
      <vt:lpstr>In summary</vt:lpstr>
      <vt:lpstr>Cohort exercise - Title: CumulativeSum  </vt:lpstr>
      <vt:lpstr>Cohort Exercise - Title: DoubleEachLetter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Recursion</dc:title>
  <dc:creator>Jit Biswas</dc:creator>
  <cp:lastModifiedBy>Jit Biswas</cp:lastModifiedBy>
  <cp:revision>65</cp:revision>
  <dcterms:created xsi:type="dcterms:W3CDTF">2016-09-28T23:57:47Z</dcterms:created>
  <dcterms:modified xsi:type="dcterms:W3CDTF">2017-10-03T20:53:37Z</dcterms:modified>
</cp:coreProperties>
</file>