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359" r:id="rId3"/>
    <p:sldId id="580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3" r:id="rId12"/>
    <p:sldId id="571" r:id="rId13"/>
    <p:sldId id="574" r:id="rId14"/>
    <p:sldId id="575" r:id="rId15"/>
    <p:sldId id="578" r:id="rId16"/>
    <p:sldId id="579" r:id="rId17"/>
    <p:sldId id="576" r:id="rId18"/>
    <p:sldId id="577" r:id="rId19"/>
    <p:sldId id="581" r:id="rId20"/>
    <p:sldId id="58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CC"/>
    <a:srgbClr val="33CCFF"/>
    <a:srgbClr val="00CCFF"/>
    <a:srgbClr val="0066FF"/>
    <a:srgbClr val="FF9933"/>
    <a:srgbClr val="FF6600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0" autoAdjust="0"/>
  </p:normalViewPr>
  <p:slideViewPr>
    <p:cSldViewPr>
      <p:cViewPr>
        <p:scale>
          <a:sx n="100" d="100"/>
          <a:sy n="100" d="100"/>
        </p:scale>
        <p:origin x="-1944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FEAB-212C-4C33-9DD2-02E2F39D04D9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1C5C-6429-48D4-A3E6-FDBDCBF15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76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C5F35-BD57-47EC-A04B-96F8A3C58E2F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2B877-9EBF-4F08-BD9E-37239558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92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2B877-9EBF-4F08-BD9E-3723955856C9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2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00780" y="4772601"/>
            <a:ext cx="611560" cy="274637"/>
          </a:xfrm>
        </p:spPr>
        <p:txBody>
          <a:bodyPr/>
          <a:lstStyle/>
          <a:p>
            <a:fld id="{48182915-212E-4F21-B5D2-E1A03E56EC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420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>
          <a:xfrm>
            <a:off x="100780" y="4779325"/>
            <a:ext cx="611560" cy="274637"/>
          </a:xfrm>
        </p:spPr>
        <p:txBody>
          <a:bodyPr/>
          <a:lstStyle>
            <a:lvl1pPr>
              <a:defRPr b="1"/>
            </a:lvl1pPr>
          </a:lstStyle>
          <a:p>
            <a:fld id="{48182915-212E-4F21-B5D2-E1A03E56EC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575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9" name="Rectangle 19"/>
          <p:cNvSpPr>
            <a:spLocks noChangeArrowheads="1"/>
          </p:cNvSpPr>
          <p:nvPr userDrawn="1"/>
        </p:nvSpPr>
        <p:spPr bwMode="gray">
          <a:xfrm>
            <a:off x="4764" y="5091112"/>
            <a:ext cx="9139237" cy="52388"/>
          </a:xfrm>
          <a:prstGeom prst="rect">
            <a:avLst/>
          </a:prstGeom>
          <a:solidFill>
            <a:srgbClr val="0099CC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35" name="Group 15"/>
          <p:cNvGrpSpPr>
            <a:grpSpLocks/>
          </p:cNvGrpSpPr>
          <p:nvPr userDrawn="1"/>
        </p:nvGrpSpPr>
        <p:grpSpPr bwMode="auto">
          <a:xfrm flipH="1">
            <a:off x="0" y="4893469"/>
            <a:ext cx="9144000" cy="136922"/>
            <a:chOff x="71" y="3751"/>
            <a:chExt cx="5629" cy="398"/>
          </a:xfrm>
        </p:grpSpPr>
        <p:sp>
          <p:nvSpPr>
            <p:cNvPr id="184336" name="Freeform 16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folHlink">
                <a:alpha val="53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7" name="Freeform 17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8" name="Freeform 18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322" name="Picture 2" descr="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3" name="Freeform 3" descr="밝은 수평선"/>
          <p:cNvSpPr>
            <a:spLocks/>
          </p:cNvSpPr>
          <p:nvPr/>
        </p:nvSpPr>
        <p:spPr bwMode="auto">
          <a:xfrm>
            <a:off x="-17463" y="357188"/>
            <a:ext cx="9172576" cy="323850"/>
          </a:xfrm>
          <a:custGeom>
            <a:avLst/>
            <a:gdLst>
              <a:gd name="T0" fmla="*/ 0 w 5778"/>
              <a:gd name="T1" fmla="*/ 666 h 816"/>
              <a:gd name="T2" fmla="*/ 1632 w 5778"/>
              <a:gd name="T3" fmla="*/ 666 h 816"/>
              <a:gd name="T4" fmla="*/ 1632 w 5778"/>
              <a:gd name="T5" fmla="*/ 816 h 816"/>
              <a:gd name="T6" fmla="*/ 5202 w 5778"/>
              <a:gd name="T7" fmla="*/ 816 h 816"/>
              <a:gd name="T8" fmla="*/ 5202 w 5778"/>
              <a:gd name="T9" fmla="*/ 594 h 816"/>
              <a:gd name="T10" fmla="*/ 5778 w 5778"/>
              <a:gd name="T11" fmla="*/ 594 h 816"/>
              <a:gd name="T12" fmla="*/ 5778 w 5778"/>
              <a:gd name="T13" fmla="*/ 0 h 816"/>
              <a:gd name="T14" fmla="*/ 6 w 5778"/>
              <a:gd name="T15" fmla="*/ 0 h 816"/>
              <a:gd name="T16" fmla="*/ 0 w 5778"/>
              <a:gd name="T17" fmla="*/ 66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8" h="816">
                <a:moveTo>
                  <a:pt x="0" y="666"/>
                </a:moveTo>
                <a:lnTo>
                  <a:pt x="1632" y="666"/>
                </a:lnTo>
                <a:lnTo>
                  <a:pt x="1632" y="816"/>
                </a:lnTo>
                <a:lnTo>
                  <a:pt x="5202" y="816"/>
                </a:lnTo>
                <a:lnTo>
                  <a:pt x="5202" y="594"/>
                </a:lnTo>
                <a:lnTo>
                  <a:pt x="5778" y="594"/>
                </a:lnTo>
                <a:lnTo>
                  <a:pt x="5778" y="0"/>
                </a:lnTo>
                <a:lnTo>
                  <a:pt x="6" y="0"/>
                </a:lnTo>
                <a:lnTo>
                  <a:pt x="0" y="666"/>
                </a:lnTo>
                <a:close/>
              </a:path>
            </a:pathLst>
          </a:custGeom>
          <a:pattFill prst="ltHorz">
            <a:fgClr>
              <a:schemeClr val="tx1">
                <a:alpha val="35001"/>
              </a:schemeClr>
            </a:fgClr>
            <a:bgClr>
              <a:schemeClr val="bg1">
                <a:alpha val="35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Freeform 4"/>
          <p:cNvSpPr>
            <a:spLocks/>
          </p:cNvSpPr>
          <p:nvPr/>
        </p:nvSpPr>
        <p:spPr bwMode="auto">
          <a:xfrm>
            <a:off x="1" y="0"/>
            <a:ext cx="9172575" cy="519113"/>
          </a:xfrm>
          <a:custGeom>
            <a:avLst/>
            <a:gdLst>
              <a:gd name="T0" fmla="*/ 0 w 5778"/>
              <a:gd name="T1" fmla="*/ 24 h 612"/>
              <a:gd name="T2" fmla="*/ 5778 w 5778"/>
              <a:gd name="T3" fmla="*/ 0 h 612"/>
              <a:gd name="T4" fmla="*/ 5772 w 5778"/>
              <a:gd name="T5" fmla="*/ 564 h 612"/>
              <a:gd name="T6" fmla="*/ 4181 w 5778"/>
              <a:gd name="T7" fmla="*/ 564 h 612"/>
              <a:gd name="T8" fmla="*/ 4181 w 5778"/>
              <a:gd name="T9" fmla="*/ 612 h 612"/>
              <a:gd name="T10" fmla="*/ 0 w 5778"/>
              <a:gd name="T11" fmla="*/ 600 h 612"/>
              <a:gd name="T12" fmla="*/ 0 w 5778"/>
              <a:gd name="T13" fmla="*/ 2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78" h="612">
                <a:moveTo>
                  <a:pt x="0" y="24"/>
                </a:moveTo>
                <a:lnTo>
                  <a:pt x="5778" y="0"/>
                </a:lnTo>
                <a:lnTo>
                  <a:pt x="5772" y="564"/>
                </a:lnTo>
                <a:lnTo>
                  <a:pt x="4181" y="564"/>
                </a:lnTo>
                <a:lnTo>
                  <a:pt x="4181" y="612"/>
                </a:lnTo>
                <a:lnTo>
                  <a:pt x="0" y="600"/>
                </a:lnTo>
                <a:lnTo>
                  <a:pt x="0" y="24"/>
                </a:lnTo>
                <a:close/>
              </a:path>
            </a:pathLst>
          </a:custGeom>
          <a:solidFill>
            <a:srgbClr val="0291B1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0"/>
            <a:ext cx="9151938" cy="519113"/>
          </a:xfrm>
          <a:prstGeom prst="rect">
            <a:avLst/>
          </a:prstGeom>
          <a:gradFill rotWithShape="1">
            <a:gsLst>
              <a:gs pos="0">
                <a:srgbClr val="00BEFC">
                  <a:alpha val="80000"/>
                </a:srgbClr>
              </a:gs>
              <a:gs pos="100000">
                <a:srgbClr val="00608A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" name="Picture 20" descr="water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0" t="39660" r="52591" b="37054"/>
          <a:stretch/>
        </p:blipFill>
        <p:spPr bwMode="gray">
          <a:xfrm rot="786797">
            <a:off x="-46348" y="4773162"/>
            <a:ext cx="491171" cy="4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0" name="Picture 20" descr="wate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948488" y="-236935"/>
            <a:ext cx="1768475" cy="10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0780" y="4772601"/>
            <a:ext cx="611560" cy="2746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8182915-212E-4F21-B5D2-E1A03E56EC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宋体" charset="-122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436" y="1731902"/>
            <a:ext cx="4502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文档自动摘要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27584" y="2427734"/>
            <a:ext cx="374441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数据挖掘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83395"/>
            <a:ext cx="42672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870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计算相似度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余弦相似度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构建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句子相似度矩阵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8" y="1304421"/>
            <a:ext cx="7943006" cy="270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2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6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句子排序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个文档，看作是一个长句子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切分好的每个短句子和长句子进行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cosine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相似度计算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句子按照相似度分值，从大到小进行排序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662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冗余控制及摘要生成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选取相似度分值最高的一个句子，作为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分值第二高的句子，首先跟第一个句子进行相似度比较，只有当相似度小于某个阈值后，再将其放入摘要集合中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也就是说，每选一个摘要句，需要和摘要集中的所有句子进行相似度比较，只有当相似度小于某个阈值的句子才能选入摘要集合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重复上述步骤，直到摘要集合中的词语数达到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665bytes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，算法终止。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摘要集合中的句子即为计算机生成的摘要结果。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22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863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摘要性能评测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676456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在自动文摘发展的这几十年中，有许多评测方法被提出来，其中基于召回率的评测标准（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Recall-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OrientedUnderstudy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for 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Gisting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Evaluation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ROUGE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）被公认为最可靠和最稳定的评测方法，需要指出的是，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ROUGE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2004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年提出就被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DUC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作为官方评测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22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351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9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摘要性能评测方法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ROUGE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676456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22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04192"/>
            <a:ext cx="7488832" cy="402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26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摘要性能评测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676456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aseline="-25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aseline="-25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aseline="-25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   其中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Average_R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是召回率的平均值，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Average_P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是准确率的平均值，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Average_F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F-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值的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平均值。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7534"/>
            <a:ext cx="7080845" cy="297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987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11 Baseline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方法 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676456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依次抽取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个文档中，每个文档的第一句话，组成摘要。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22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817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12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改进方法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将切分后的句子进行聚类形成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个簇，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将各个簇看成一个句子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句子重要性度量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计算各个簇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和簇中包含的句子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sj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之间的余弦相似度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计算各个簇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和整个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之间的余弦相似度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5281"/>
              </p:ext>
            </p:extLst>
          </p:nvPr>
        </p:nvGraphicFramePr>
        <p:xfrm>
          <a:off x="5508104" y="843558"/>
          <a:ext cx="67772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公式" r:id="rId3" imgW="406080" imgH="215640" progId="Equation.3">
                  <p:embed/>
                </p:oleObj>
              </mc:Choice>
              <mc:Fallback>
                <p:oleObj name="公式" r:id="rId3" imgW="406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843558"/>
                        <a:ext cx="677722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107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12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改进方法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句子排序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对每个簇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中的句子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sj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，按照相似度分值的大小进行排序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对每个簇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，按照余弦相似度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的大小进行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从排序最高的簇到排序最低的簇，依次选取每个簇的排序最高句子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轮过后，再从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排序最高的簇到排序最低的簇，依次选取每个簇的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排序次高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句子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318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13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改进方法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将数据集中的文档按照“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”切分为句子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将句子表示为句子向量（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sentence2vec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计算句子的相似度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构建相似度矩阵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对句子排序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生成摘要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915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784" y="0"/>
            <a:ext cx="3820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数据简介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Document Understanding Conference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是由美国国家标准与技术研究所（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National Institute of Standards and Technology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NIST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）组织的旨在促进文本摘要自动化（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Automatic Text Summarization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技术发展的年会。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我们采用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DUC2004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的数据集作为实验的数据集。该数据集包含待摘要的文档集以及每个主题类文档的专家摘要。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DUC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数据集包含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个主题类，每个主题下包含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篇文档。对于每一个主题类的文档集，数据集提供了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个不同的专家摘要作为评判标准。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63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2396376"/>
            <a:ext cx="5688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870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784" y="0"/>
            <a:ext cx="54363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数据简介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-DUC2004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1" y="912371"/>
            <a:ext cx="870959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16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784" y="0"/>
            <a:ext cx="5364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数据简介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-DUC2004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38287"/>
            <a:ext cx="34861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76114"/>
            <a:ext cx="3024336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71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784" y="0"/>
            <a:ext cx="382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数据预处理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句子切分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去除停用词 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单词词干化（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https://tartarus.org/martin/PorterStemmer/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50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文本数据转化为数值型数据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TFIDF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3598"/>
            <a:ext cx="418834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9741"/>
            <a:ext cx="52101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09416"/>
            <a:ext cx="533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013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文本数据转化为数值型数据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TFIDF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452528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假如一篇文件的总词语数是</a:t>
            </a:r>
            <a:r>
              <a:rPr lang="en-US" altLang="zh-CN" sz="2000" dirty="0"/>
              <a:t>100</a:t>
            </a:r>
            <a:r>
              <a:rPr lang="zh-CN" altLang="en-US" sz="2000" dirty="0"/>
              <a:t>个，而词语“母牛”出现了</a:t>
            </a:r>
            <a:r>
              <a:rPr lang="en-US" altLang="zh-CN" sz="2000" dirty="0"/>
              <a:t>3</a:t>
            </a:r>
            <a:r>
              <a:rPr lang="zh-CN" altLang="en-US" sz="2000" dirty="0"/>
              <a:t>次，那么“母牛”一词在该文件中的词频就是</a:t>
            </a:r>
            <a:r>
              <a:rPr lang="en-US" altLang="zh-CN" sz="2000" dirty="0"/>
              <a:t>3/100=0.03</a:t>
            </a:r>
            <a:r>
              <a:rPr lang="zh-CN" altLang="en-US" sz="2000" dirty="0"/>
              <a:t>。一个计算文件频率 </a:t>
            </a:r>
            <a:r>
              <a:rPr lang="en-US" altLang="zh-CN" sz="2000" dirty="0"/>
              <a:t>(DF) </a:t>
            </a:r>
            <a:r>
              <a:rPr lang="zh-CN" altLang="en-US" sz="2000" dirty="0"/>
              <a:t>的方法是测定有多少份文件出现过“母牛”一词，然后除以文件集里包含的文件总数。所以，如果“母牛”一词在</a:t>
            </a:r>
            <a:r>
              <a:rPr lang="en-US" altLang="zh-CN" sz="2000" dirty="0"/>
              <a:t>1,000</a:t>
            </a:r>
            <a:r>
              <a:rPr lang="zh-CN" altLang="en-US" sz="2000" dirty="0"/>
              <a:t>份文件出现过，而文件总数是</a:t>
            </a:r>
            <a:r>
              <a:rPr lang="en-US" altLang="zh-CN" sz="2000" dirty="0"/>
              <a:t>10,000,000</a:t>
            </a:r>
            <a:r>
              <a:rPr lang="zh-CN" altLang="en-US" sz="2000" dirty="0"/>
              <a:t>份的话，其</a:t>
            </a:r>
            <a:r>
              <a:rPr lang="zh-CN" altLang="en-US" sz="2000" dirty="0">
                <a:solidFill>
                  <a:srgbClr val="FF0000"/>
                </a:solidFill>
              </a:rPr>
              <a:t>逆向文件频率</a:t>
            </a:r>
            <a:r>
              <a:rPr lang="zh-CN" altLang="en-US" sz="2000" dirty="0"/>
              <a:t>就是 </a:t>
            </a:r>
            <a:r>
              <a:rPr lang="en-US" altLang="zh-CN" sz="2000" dirty="0"/>
              <a:t>log(10,000,000 / 1,000)=4</a:t>
            </a:r>
            <a:r>
              <a:rPr lang="zh-CN" altLang="en-US" sz="2000" dirty="0"/>
              <a:t>。最后的</a:t>
            </a:r>
            <a:r>
              <a:rPr lang="en-US" altLang="zh-CN" sz="2000" dirty="0"/>
              <a:t>TF-IDF</a:t>
            </a:r>
            <a:r>
              <a:rPr lang="zh-CN" altLang="en-US" sz="2000" dirty="0"/>
              <a:t>的分数为</a:t>
            </a:r>
            <a:r>
              <a:rPr lang="en-US" altLang="zh-CN" sz="2000" dirty="0"/>
              <a:t>0.03 * 4=0.12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269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 DUC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文本数据转化为数值型数据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TFIDF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452528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假如一篇文件的总词语数是</a:t>
            </a:r>
            <a:r>
              <a:rPr lang="en-US" altLang="zh-CN" sz="2000" dirty="0"/>
              <a:t>100</a:t>
            </a:r>
            <a:r>
              <a:rPr lang="zh-CN" altLang="en-US" sz="2000" dirty="0"/>
              <a:t>个，而词语“母牛”出现了</a:t>
            </a:r>
            <a:r>
              <a:rPr lang="en-US" altLang="zh-CN" sz="2000" dirty="0"/>
              <a:t>3</a:t>
            </a:r>
            <a:r>
              <a:rPr lang="zh-CN" altLang="en-US" sz="2000" dirty="0"/>
              <a:t>次，那么“母牛”一词在该文件中的词频就是</a:t>
            </a:r>
            <a:r>
              <a:rPr lang="en-US" altLang="zh-CN" sz="2000" dirty="0"/>
              <a:t>3/100=0.03</a:t>
            </a:r>
            <a:r>
              <a:rPr lang="zh-CN" altLang="en-US" sz="2000" dirty="0"/>
              <a:t>。一个计算文件频率 </a:t>
            </a:r>
            <a:r>
              <a:rPr lang="en-US" altLang="zh-CN" sz="2000" dirty="0"/>
              <a:t>(DF) </a:t>
            </a:r>
            <a:r>
              <a:rPr lang="zh-CN" altLang="en-US" sz="2000" dirty="0"/>
              <a:t>的方法是测定有多少份文件出现过“母牛”一词，然后除以文件集里包含的文件总数。所以，如果“母牛”一词在</a:t>
            </a:r>
            <a:r>
              <a:rPr lang="en-US" altLang="zh-CN" sz="2000" dirty="0"/>
              <a:t>1,000</a:t>
            </a:r>
            <a:r>
              <a:rPr lang="zh-CN" altLang="en-US" sz="2000" dirty="0"/>
              <a:t>份文件出现过，而文件总数是</a:t>
            </a:r>
            <a:r>
              <a:rPr lang="en-US" altLang="zh-CN" sz="2000" dirty="0"/>
              <a:t>10,000,000</a:t>
            </a:r>
            <a:r>
              <a:rPr lang="zh-CN" altLang="en-US" sz="2000" dirty="0"/>
              <a:t>份的话，其</a:t>
            </a:r>
            <a:r>
              <a:rPr lang="zh-CN" altLang="en-US" sz="2000" dirty="0">
                <a:solidFill>
                  <a:srgbClr val="FF0000"/>
                </a:solidFill>
              </a:rPr>
              <a:t>逆向文件频率</a:t>
            </a:r>
            <a:r>
              <a:rPr lang="zh-CN" altLang="en-US" sz="2000" dirty="0"/>
              <a:t>就是 </a:t>
            </a:r>
            <a:r>
              <a:rPr lang="en-US" altLang="zh-CN" sz="2000" dirty="0"/>
              <a:t>log(10,000,000 / 1,000)=4</a:t>
            </a:r>
            <a:r>
              <a:rPr lang="zh-CN" altLang="en-US" sz="2000" dirty="0"/>
              <a:t>。最后的</a:t>
            </a:r>
            <a:r>
              <a:rPr lang="en-US" altLang="zh-CN" sz="2000" dirty="0"/>
              <a:t>TF-IDF</a:t>
            </a:r>
            <a:r>
              <a:rPr lang="zh-CN" altLang="en-US" sz="2000" dirty="0"/>
              <a:t>的分数为</a:t>
            </a:r>
            <a:r>
              <a:rPr lang="en-US" altLang="zh-CN" sz="2000" dirty="0"/>
              <a:t>0.03 * 4=0.12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714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915-212E-4F21-B5D2-E1A03E56ECF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608" y="0"/>
            <a:ext cx="605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  <a:buClr>
                <a:srgbClr val="3333CC"/>
              </a:buClr>
              <a:buSzPct val="60000"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构建句子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词语矩阵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5122"/>
          <p:cNvSpPr txBox="1">
            <a:spLocks noChangeArrowheads="1"/>
          </p:cNvSpPr>
          <p:nvPr/>
        </p:nvSpPr>
        <p:spPr>
          <a:xfrm>
            <a:off x="467544" y="771550"/>
            <a:ext cx="8424862" cy="35433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句子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词语矩阵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452528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矩阵</a:t>
            </a:r>
            <a:r>
              <a:rPr lang="zh-CN" altLang="en-US" sz="2000" dirty="0" smtClean="0"/>
              <a:t>中，每一行表示一个句子；</a:t>
            </a:r>
            <a:endParaRPr lang="en-US" altLang="zh-CN" sz="2000" dirty="0" smtClean="0"/>
          </a:p>
          <a:p>
            <a:r>
              <a:rPr lang="zh-CN" altLang="en-US" sz="2000" dirty="0"/>
              <a:t>每一</a:t>
            </a:r>
            <a:r>
              <a:rPr lang="zh-CN" altLang="en-US" sz="2000" dirty="0" smtClean="0"/>
              <a:t>列表示一个词语；</a:t>
            </a:r>
            <a:endParaRPr lang="en-US" altLang="zh-CN" sz="2000" dirty="0" smtClean="0"/>
          </a:p>
          <a:p>
            <a:r>
              <a:rPr lang="zh-CN" altLang="en-US" sz="2000" dirty="0" smtClean="0"/>
              <a:t>矩阵中的元素表示该词语的</a:t>
            </a:r>
            <a:r>
              <a:rPr lang="en-US" altLang="zh-CN" sz="2000" dirty="0" smtClean="0"/>
              <a:t>TFIDF</a:t>
            </a:r>
            <a:r>
              <a:rPr lang="zh-CN" altLang="en-US" sz="2000" dirty="0" smtClean="0"/>
              <a:t>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060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2_기본 디자인">
      <a:majorFont>
        <a:latin typeface="Gulim"/>
        <a:ea typeface="宋体"/>
        <a:cs typeface=""/>
      </a:majorFont>
      <a:minorFont>
        <a:latin typeface="Guli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Words>923</Words>
  <Application>Microsoft Office PowerPoint</Application>
  <PresentationFormat>全屏显示(16:9)</PresentationFormat>
  <Paragraphs>126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2_기본 디자인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LiMei</dc:creator>
  <cp:lastModifiedBy>win7</cp:lastModifiedBy>
  <cp:revision>372</cp:revision>
  <dcterms:created xsi:type="dcterms:W3CDTF">2015-08-04T07:44:57Z</dcterms:created>
  <dcterms:modified xsi:type="dcterms:W3CDTF">2018-04-15T14:33:05Z</dcterms:modified>
</cp:coreProperties>
</file>