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8093B-D03A-45EC-AF05-8BA151918CB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831E7-6DF5-427C-A04D-49F884F8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E301B1-9F97-4003-B2B3-29CADA756C4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848600" cy="860425"/>
          </a:xfrm>
        </p:spPr>
        <p:txBody>
          <a:bodyPr/>
          <a:lstStyle/>
          <a:p>
            <a:r>
              <a:rPr lang="en-US" sz="4400" dirty="0" err="1" smtClean="0"/>
              <a:t>Lập</a:t>
            </a:r>
            <a:r>
              <a:rPr lang="en-US" sz="4400" dirty="0" smtClean="0"/>
              <a:t> </a:t>
            </a:r>
            <a:r>
              <a:rPr lang="en-US" sz="4400" dirty="0" err="1" smtClean="0"/>
              <a:t>trình</a:t>
            </a:r>
            <a:r>
              <a:rPr lang="en-US" sz="4400" dirty="0" smtClean="0"/>
              <a:t> </a:t>
            </a:r>
            <a:r>
              <a:rPr lang="en-US" sz="4400" dirty="0" err="1" smtClean="0"/>
              <a:t>hợp</a:t>
            </a:r>
            <a:r>
              <a:rPr lang="en-US" sz="4400" dirty="0" smtClean="0"/>
              <a:t> </a:t>
            </a:r>
            <a:r>
              <a:rPr lang="en-US" sz="4400" dirty="0" err="1" smtClean="0"/>
              <a:t>ngữ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TS.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08432"/>
            <a:ext cx="1524000" cy="1384903"/>
          </a:xfrm>
          <a:prstGeom prst="rect">
            <a:avLst/>
          </a:prstGeom>
        </p:spPr>
      </p:pic>
      <p:pic>
        <p:nvPicPr>
          <p:cNvPr id="5" name="Picture 8" descr="Image result for khoa cntt đại học đà lạ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8432"/>
            <a:ext cx="1267968" cy="12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(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gián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 smtClean="0"/>
              <a:t>ghi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,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 AL, BL	;AL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BL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INC BX		;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BX  BX+1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DEC AL		;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AL  AL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-1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SUB DX,CX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;DX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DX-CX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/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MOV CL, 61h	;CL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61h</a:t>
            </a:r>
          </a:p>
          <a:p>
            <a:r>
              <a:rPr lang="en-US" dirty="0" err="1" smtClean="0">
                <a:sym typeface="Wingdings" pitchFamily="2" charset="2"/>
              </a:rPr>
              <a:t>Mã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máy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dụ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là</a:t>
            </a:r>
            <a:r>
              <a:rPr lang="en-US" dirty="0" smtClean="0">
                <a:sym typeface="Wingdings" pitchFamily="2" charset="2"/>
              </a:rPr>
              <a:t> B161 </a:t>
            </a:r>
            <a:r>
              <a:rPr lang="en-US" dirty="0" err="1" smtClean="0">
                <a:sym typeface="Wingdings" pitchFamily="2" charset="2"/>
              </a:rPr>
              <a:t>với</a:t>
            </a:r>
            <a:r>
              <a:rPr lang="en-US" dirty="0" smtClean="0">
                <a:sym typeface="Wingdings" pitchFamily="2" charset="2"/>
              </a:rPr>
              <a:t> 0B1 </a:t>
            </a:r>
            <a:r>
              <a:rPr lang="en-US" dirty="0" err="1" smtClean="0">
                <a:sym typeface="Wingdings" pitchFamily="2" charset="2"/>
              </a:rPr>
              <a:t>là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toán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tử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Chế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độ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định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cũng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được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thực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hiện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nhanh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vì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dữ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liệu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được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lấy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lúc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lệnh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6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MOV [7000h], AX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DS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 1000h, </a:t>
            </a:r>
            <a:r>
              <a:rPr lang="en-US" dirty="0" err="1" smtClean="0"/>
              <a:t>còn</a:t>
            </a:r>
            <a:r>
              <a:rPr lang="en-US" dirty="0" smtClean="0"/>
              <a:t> AX </a:t>
            </a:r>
            <a:r>
              <a:rPr lang="en-US" dirty="0" err="1" smtClean="0"/>
              <a:t>chứa</a:t>
            </a:r>
            <a:r>
              <a:rPr lang="en-US" dirty="0" smtClean="0"/>
              <a:t> 1234h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AX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17000h</a:t>
            </a:r>
          </a:p>
          <a:p>
            <a:pPr lvl="1"/>
            <a:r>
              <a:rPr lang="en-US" dirty="0" smtClean="0"/>
              <a:t>Byte 17000h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34h </a:t>
            </a:r>
            <a:r>
              <a:rPr lang="en-US" dirty="0" err="1" smtClean="0"/>
              <a:t>và</a:t>
            </a:r>
            <a:r>
              <a:rPr lang="en-US" dirty="0" smtClean="0"/>
              <a:t> byte 17001h </a:t>
            </a:r>
            <a:r>
              <a:rPr lang="en-US" dirty="0" err="1" smtClean="0"/>
              <a:t>chứa</a:t>
            </a:r>
            <a:r>
              <a:rPr lang="en-US" dirty="0" smtClean="0"/>
              <a:t> 12h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9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4)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 smtClean="0"/>
              <a:t>ghi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ô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BX, BP, SI </a:t>
            </a:r>
            <a:r>
              <a:rPr lang="en-US" dirty="0" err="1" smtClean="0"/>
              <a:t>hoặc</a:t>
            </a:r>
            <a:r>
              <a:rPr lang="en-US" dirty="0" smtClean="0"/>
              <a:t> DI</a:t>
            </a:r>
          </a:p>
          <a:p>
            <a:pPr lvl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DS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BX, SI, DI</a:t>
            </a:r>
          </a:p>
          <a:p>
            <a:pPr lvl="1"/>
            <a:r>
              <a:rPr lang="en-US" dirty="0" smtClean="0"/>
              <a:t>SS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BP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SUB DX, [BX] 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Trừ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nội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dung DX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với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vùng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nhớ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địa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chỉ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chứa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1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4)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 smtClean="0"/>
              <a:t>ghi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3429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Cho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967031"/>
              </p:ext>
            </p:extLst>
          </p:nvPr>
        </p:nvGraphicFramePr>
        <p:xfrm>
          <a:off x="1676400" y="2259366"/>
          <a:ext cx="5867400" cy="19050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66850"/>
                <a:gridCol w="1466850"/>
                <a:gridCol w="1466850"/>
                <a:gridCol w="1466850"/>
              </a:tblGrid>
              <a:tr h="5926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Thanh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ghi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Nội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dụng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thanh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ghi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Nội</a:t>
                      </a:r>
                      <a:r>
                        <a:rPr lang="en-US" sz="1600" baseline="0" dirty="0" smtClean="0"/>
                        <a:t> dung </a:t>
                      </a:r>
                      <a:r>
                        <a:rPr lang="en-US" sz="1600" baseline="0" dirty="0" err="1" smtClean="0"/>
                        <a:t>vùng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nhớ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Địa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chỉ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vùng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nhớ</a:t>
                      </a:r>
                      <a:endParaRPr lang="en-US" sz="1600" dirty="0"/>
                    </a:p>
                  </a:txBody>
                  <a:tcPr anchor="ctr"/>
                </a:tc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BX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1BAC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DS:1000</a:t>
                      </a:r>
                      <a:endParaRPr lang="en-US" sz="1600" dirty="0"/>
                    </a:p>
                  </a:txBody>
                  <a:tcPr anchor="ctr"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20FE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DS:2000</a:t>
                      </a:r>
                      <a:endParaRPr lang="en-US" sz="1600" dirty="0"/>
                    </a:p>
                  </a:txBody>
                  <a:tcPr anchor="ctr"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031D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DS:3000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5004738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BX, [BX]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CX, [SI]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MOV BX, [AX]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[SI],[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DI]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INC [DI]	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26736" y="5015146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BX=1BAC</a:t>
            </a:r>
          </a:p>
          <a:p>
            <a:pPr marL="0" lvl="1"/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CX=20FE</a:t>
            </a:r>
          </a:p>
          <a:p>
            <a:pPr marL="0" lvl="1"/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Toán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hạng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không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hợp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lệ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Lệnh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không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hợp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lệ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dirty="0">
                <a:latin typeface="Courier New" pitchFamily="49" charset="0"/>
                <a:cs typeface="Courier New" pitchFamily="49" charset="0"/>
              </a:rPr>
              <a:t>;[DS:3000]=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031E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5)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SI </a:t>
            </a:r>
            <a:r>
              <a:rPr lang="en-US" dirty="0" err="1" smtClean="0"/>
              <a:t>hoặc</a:t>
            </a:r>
            <a:r>
              <a:rPr lang="en-US" dirty="0" smtClean="0"/>
              <a:t> DI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8 </a:t>
            </a:r>
            <a:r>
              <a:rPr lang="en-US" dirty="0" err="1" smtClean="0"/>
              <a:t>hoặc</a:t>
            </a:r>
            <a:r>
              <a:rPr lang="en-US" dirty="0" smtClean="0"/>
              <a:t> 16 bit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 AX, [SI+2]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 AX, [2+SI]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ADD [DI-6] CX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ADD [DI]-6, CX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 [SI+ACCOUNT], 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6)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 smtClean="0"/>
              <a:t>sở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BX </a:t>
            </a:r>
            <a:r>
              <a:rPr lang="en-US" dirty="0" err="1" smtClean="0"/>
              <a:t>hoặc</a:t>
            </a:r>
            <a:r>
              <a:rPr lang="en-US" dirty="0" smtClean="0"/>
              <a:t> BP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DI </a:t>
            </a:r>
            <a:r>
              <a:rPr lang="en-US" dirty="0" err="1" smtClean="0"/>
              <a:t>hoặc</a:t>
            </a:r>
            <a:r>
              <a:rPr lang="en-US" dirty="0" smtClean="0"/>
              <a:t> SI</a:t>
            </a:r>
          </a:p>
          <a:p>
            <a:r>
              <a:rPr lang="en-US" dirty="0" smtClean="0"/>
              <a:t>Cho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1372"/>
              </p:ext>
            </p:extLst>
          </p:nvPr>
        </p:nvGraphicFramePr>
        <p:xfrm>
          <a:off x="1752600" y="2590800"/>
          <a:ext cx="5334000" cy="173397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5215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Thanh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ghi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Nội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dụng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thanh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ghi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Nội</a:t>
                      </a:r>
                      <a:r>
                        <a:rPr lang="en-US" sz="1600" baseline="0" dirty="0" smtClean="0"/>
                        <a:t> dung </a:t>
                      </a:r>
                      <a:r>
                        <a:rPr lang="en-US" sz="1600" baseline="0" dirty="0" err="1" smtClean="0"/>
                        <a:t>vùng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nhớ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Địa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chỉ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vùng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nhớ</a:t>
                      </a:r>
                      <a:endParaRPr lang="en-US" sz="1600" dirty="0"/>
                    </a:p>
                  </a:txBody>
                  <a:tcPr anchor="ctr"/>
                </a:tc>
              </a:tr>
              <a:tr h="4097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BX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1084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DS:0002</a:t>
                      </a:r>
                      <a:endParaRPr lang="en-US" sz="1600" dirty="0"/>
                    </a:p>
                  </a:txBody>
                  <a:tcPr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2BAC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DS:0004</a:t>
                      </a:r>
                      <a:endParaRPr lang="en-US" sz="1600" dirty="0"/>
                    </a:p>
                  </a:txBody>
                  <a:tcPr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031D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DS:3000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1410" y="4388398"/>
            <a:ext cx="45047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Cho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khai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báo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ALPHA DW 0123h, 0456h, 0789h, 0ABCh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MOV AX, [ALPHA+BX]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MOV BX, [BX+2]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MOV CX, ALPHA[SI]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MOV AX, -2[SI]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MOV BX, [ALPHA+3+DI]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ADD BX, [ALPHA+AX]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86922" y="4883400"/>
            <a:ext cx="37641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;AX=0456h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;BX=2BACh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;CX=0789h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;AX=1084h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;BX=0789h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Thanh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ghi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nguồn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không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hợp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lệ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7)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 smtClean="0"/>
              <a:t>sở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=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8 </a:t>
            </a:r>
            <a:r>
              <a:rPr lang="en-US" dirty="0" err="1" smtClean="0"/>
              <a:t>hoặc</a:t>
            </a:r>
            <a:r>
              <a:rPr lang="en-US" dirty="0" smtClean="0"/>
              <a:t> 16 bit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 AX, [BX+DI]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 [BX+SI+2], AX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 AX, [BX+SI+2]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 AX,[SI+BX+2]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 AC, [SI][BX+2]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 AC,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[BX][SI+2]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OV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2[BX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SI]</a:t>
            </a:r>
          </a:p>
        </p:txBody>
      </p:sp>
    </p:spTree>
    <p:extLst>
      <p:ext uri="{BB962C8B-B14F-4D97-AF65-F5344CB8AC3E}">
        <p14:creationId xmlns:p14="http://schemas.microsoft.com/office/powerpoint/2010/main" val="23091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16 bit (8086)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,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CPU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endParaRPr lang="en-US" dirty="0"/>
          </a:p>
          <a:p>
            <a:r>
              <a:rPr lang="en-US" dirty="0" err="1" smtClean="0"/>
              <a:t>Mỗi</a:t>
            </a:r>
            <a:r>
              <a:rPr lang="en-US" dirty="0" smtClean="0"/>
              <a:t> bit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 (set), 0 (clear)</a:t>
            </a:r>
          </a:p>
          <a:p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nhóm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lvl="1"/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/>
          </a:p>
        </p:txBody>
      </p:sp>
      <p:pic>
        <p:nvPicPr>
          <p:cNvPr id="1026" name="Picture 2" descr="Image result for flag register of 8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6600"/>
            <a:ext cx="57245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3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ngôn</a:t>
            </a:r>
            <a:r>
              <a:rPr lang="en-US" sz="2800" dirty="0" smtClean="0"/>
              <a:t> </a:t>
            </a:r>
            <a:r>
              <a:rPr lang="en-US" sz="2800" dirty="0" err="1" smtClean="0"/>
              <a:t>ngữ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,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tắc</a:t>
            </a:r>
            <a:r>
              <a:rPr lang="en-US" sz="2800" dirty="0" smtClean="0"/>
              <a:t> </a:t>
            </a:r>
            <a:r>
              <a:rPr lang="en-US" sz="2800" dirty="0" err="1" smtClean="0"/>
              <a:t>riêng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máy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(CPU)</a:t>
            </a:r>
          </a:p>
          <a:p>
            <a:r>
              <a:rPr lang="en-US" sz="2800" dirty="0" err="1" smtClean="0"/>
              <a:t>Cấu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bởi</a:t>
            </a:r>
            <a:r>
              <a:rPr lang="en-US" sz="2800" dirty="0" smtClean="0"/>
              <a:t> 2 </a:t>
            </a:r>
            <a:r>
              <a:rPr lang="en-US" sz="2800" dirty="0" err="1" smtClean="0"/>
              <a:t>yếu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Từ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vựng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Ngữ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pháp</a:t>
            </a:r>
            <a:endParaRPr lang="en-US" sz="2800" dirty="0">
              <a:solidFill>
                <a:srgbClr val="C00000"/>
              </a:solidFill>
            </a:endParaRPr>
          </a:p>
          <a:p>
            <a:pPr lvl="1"/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C/C++</a:t>
            </a:r>
          </a:p>
          <a:p>
            <a:pPr lvl="2"/>
            <a:r>
              <a:rPr lang="en-US" sz="2000" dirty="0" smtClean="0"/>
              <a:t>Keyword</a:t>
            </a:r>
            <a:r>
              <a:rPr lang="en-US" sz="2000" dirty="0"/>
              <a:t>: </a:t>
            </a:r>
            <a:r>
              <a:rPr lang="en-US" sz="2000" dirty="0" err="1"/>
              <a:t>struct</a:t>
            </a:r>
            <a:r>
              <a:rPr lang="en-US" sz="2000" dirty="0"/>
              <a:t>, </a:t>
            </a:r>
            <a:r>
              <a:rPr lang="en-US" sz="2000" dirty="0" err="1"/>
              <a:t>enum</a:t>
            </a:r>
            <a:r>
              <a:rPr lang="en-US" sz="2000" dirty="0"/>
              <a:t>, if, </a:t>
            </a:r>
            <a:r>
              <a:rPr lang="en-US" sz="2000" dirty="0" err="1"/>
              <a:t>int</a:t>
            </a:r>
            <a:r>
              <a:rPr lang="en-US" sz="2000" dirty="0" smtClean="0"/>
              <a:t>…</a:t>
            </a:r>
          </a:p>
          <a:p>
            <a:pPr lvl="2"/>
            <a:r>
              <a:rPr lang="en-US" sz="2000" dirty="0" err="1" smtClean="0"/>
              <a:t>Sytax</a:t>
            </a:r>
            <a:r>
              <a:rPr lang="en-US" sz="2000" dirty="0"/>
              <a:t>: (if(…){} else{}, do{} while</a:t>
            </a:r>
            <a:r>
              <a:rPr lang="en-US" sz="2000" dirty="0" smtClean="0"/>
              <a:t>()…</a:t>
            </a:r>
          </a:p>
          <a:p>
            <a:r>
              <a:rPr lang="vi-VN" sz="2800" dirty="0"/>
              <a:t>Độ phức tạp (trừu tượng) của </a:t>
            </a:r>
            <a:r>
              <a:rPr lang="vi-VN" sz="2800" dirty="0" smtClean="0"/>
              <a:t>các</a:t>
            </a:r>
            <a:r>
              <a:rPr lang="en-US" sz="2800" dirty="0" smtClean="0"/>
              <a:t>h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vi-VN" sz="2800" dirty="0" smtClean="0"/>
              <a:t> </a:t>
            </a:r>
            <a:r>
              <a:rPr lang="vi-VN" sz="2800" dirty="0"/>
              <a:t>quyết định </a:t>
            </a:r>
            <a:r>
              <a:rPr lang="vi-VN" sz="2800" dirty="0" smtClean="0"/>
              <a:t>thứ</a:t>
            </a:r>
            <a:r>
              <a:rPr lang="en-US" sz="2800" dirty="0" smtClean="0"/>
              <a:t> </a:t>
            </a:r>
            <a:r>
              <a:rPr lang="vi-VN" sz="2800" dirty="0" smtClean="0"/>
              <a:t>bậc </a:t>
            </a:r>
            <a:r>
              <a:rPr lang="vi-VN" sz="2800" dirty="0"/>
              <a:t>của ngôn </a:t>
            </a:r>
            <a:r>
              <a:rPr lang="vi-VN" sz="2800" dirty="0" smtClean="0"/>
              <a:t>ngữ</a:t>
            </a:r>
            <a:endParaRPr lang="en-US" sz="2800" dirty="0" smtClean="0"/>
          </a:p>
          <a:p>
            <a:pPr lvl="1"/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bậc</a:t>
            </a:r>
            <a:r>
              <a:rPr lang="en-US" sz="2400" dirty="0"/>
              <a:t>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418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(CF)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mượn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bit MSB (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quay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r>
              <a:rPr lang="en-US" dirty="0" smtClean="0"/>
              <a:t> (PF)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 </a:t>
            </a:r>
            <a:r>
              <a:rPr lang="en-US" dirty="0" err="1" smtClean="0"/>
              <a:t>khi</a:t>
            </a:r>
            <a:r>
              <a:rPr lang="en-US" dirty="0" smtClean="0"/>
              <a:t> byte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0 </a:t>
            </a:r>
            <a:r>
              <a:rPr lang="en-US" dirty="0" err="1" smtClean="0"/>
              <a:t>khi</a:t>
            </a:r>
            <a:r>
              <a:rPr lang="en-US" dirty="0" smtClean="0"/>
              <a:t> byte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/</a:t>
            </a:r>
            <a:r>
              <a:rPr lang="en-US" dirty="0" err="1" smtClean="0"/>
              <a:t>lẻ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bit 1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/</a:t>
            </a:r>
            <a:r>
              <a:rPr lang="en-US" dirty="0" err="1" smtClean="0"/>
              <a:t>lẻ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AL </a:t>
            </a:r>
            <a:r>
              <a:rPr lang="en-US" dirty="0" err="1" smtClean="0"/>
              <a:t>là</a:t>
            </a:r>
            <a:r>
              <a:rPr lang="en-US" dirty="0" smtClean="0"/>
              <a:t> 11010010b </a:t>
            </a:r>
            <a:r>
              <a:rPr lang="en-US" dirty="0" err="1" smtClean="0"/>
              <a:t>thì</a:t>
            </a:r>
            <a:r>
              <a:rPr lang="en-US" dirty="0" smtClean="0"/>
              <a:t> PF=1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(AF)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mượn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3 bit (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mượn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4 bit </a:t>
            </a:r>
            <a:r>
              <a:rPr lang="en-US" dirty="0" err="1" smtClean="0"/>
              <a:t>thấp</a:t>
            </a:r>
            <a:r>
              <a:rPr lang="en-US" dirty="0" smtClean="0"/>
              <a:t>),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0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US" sz="2000" dirty="0" err="1" smtClean="0"/>
              <a:t>Cờ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(ZF)</a:t>
            </a:r>
          </a:p>
          <a:p>
            <a:pPr lvl="1"/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giá</a:t>
            </a:r>
            <a:r>
              <a:rPr lang="en-US" sz="1600" dirty="0" smtClean="0"/>
              <a:t> </a:t>
            </a:r>
            <a:r>
              <a:rPr lang="en-US" sz="1600" dirty="0" err="1" smtClean="0"/>
              <a:t>trị</a:t>
            </a:r>
            <a:r>
              <a:rPr lang="en-US" sz="1600" dirty="0" smtClean="0"/>
              <a:t> 1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quả</a:t>
            </a:r>
            <a:r>
              <a:rPr lang="en-US" sz="1600" dirty="0" smtClean="0"/>
              <a:t> </a:t>
            </a:r>
            <a:r>
              <a:rPr lang="en-US" sz="1600" dirty="0" err="1" smtClean="0"/>
              <a:t>bằng</a:t>
            </a:r>
            <a:r>
              <a:rPr lang="en-US" sz="1600" dirty="0" smtClean="0"/>
              <a:t> 0</a:t>
            </a:r>
          </a:p>
          <a:p>
            <a:pPr lvl="1"/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giá</a:t>
            </a:r>
            <a:r>
              <a:rPr lang="en-US" sz="1600" dirty="0" smtClean="0"/>
              <a:t> </a:t>
            </a:r>
            <a:r>
              <a:rPr lang="en-US" sz="1600" dirty="0" err="1" smtClean="0"/>
              <a:t>trị</a:t>
            </a:r>
            <a:r>
              <a:rPr lang="en-US" sz="1600" dirty="0" smtClean="0"/>
              <a:t> 0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quả</a:t>
            </a:r>
            <a:r>
              <a:rPr lang="en-US" sz="1600" dirty="0" smtClean="0"/>
              <a:t> </a:t>
            </a:r>
            <a:r>
              <a:rPr lang="en-US" sz="1600" dirty="0" err="1" smtClean="0"/>
              <a:t>khác</a:t>
            </a:r>
            <a:r>
              <a:rPr lang="en-US" sz="1600" dirty="0" smtClean="0"/>
              <a:t> 0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sz="2000" dirty="0" err="1" smtClean="0"/>
              <a:t>Cờ</a:t>
            </a:r>
            <a:r>
              <a:rPr lang="en-US" sz="2000" dirty="0" smtClean="0"/>
              <a:t> </a:t>
            </a:r>
            <a:r>
              <a:rPr lang="en-US" sz="2000" dirty="0" err="1" smtClean="0"/>
              <a:t>dấu</a:t>
            </a:r>
            <a:r>
              <a:rPr lang="en-US" sz="2000" dirty="0" smtClean="0"/>
              <a:t> (SF)</a:t>
            </a:r>
          </a:p>
          <a:p>
            <a:pPr lvl="1"/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giá</a:t>
            </a:r>
            <a:r>
              <a:rPr lang="en-US" sz="1600" dirty="0" smtClean="0"/>
              <a:t> </a:t>
            </a:r>
            <a:r>
              <a:rPr lang="en-US" sz="1600" dirty="0" err="1" smtClean="0"/>
              <a:t>trị</a:t>
            </a:r>
            <a:r>
              <a:rPr lang="en-US" sz="1600" dirty="0" smtClean="0"/>
              <a:t> 1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quả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âm</a:t>
            </a:r>
            <a:r>
              <a:rPr lang="en-US" sz="1600" dirty="0" smtClean="0"/>
              <a:t> (bit MSB </a:t>
            </a:r>
            <a:r>
              <a:rPr lang="en-US" sz="1600" dirty="0" err="1" smtClean="0"/>
              <a:t>là</a:t>
            </a:r>
            <a:r>
              <a:rPr lang="en-US" sz="1600" dirty="0" smtClean="0"/>
              <a:t> 1)</a:t>
            </a:r>
          </a:p>
          <a:p>
            <a:pPr lvl="1"/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smtClean="0"/>
              <a:t>0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 smtClean="0"/>
              <a:t>dương</a:t>
            </a:r>
            <a:r>
              <a:rPr lang="en-US" sz="1600" dirty="0" smtClean="0"/>
              <a:t> (bit </a:t>
            </a:r>
            <a:r>
              <a:rPr lang="en-US" sz="1600" dirty="0"/>
              <a:t>MSB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smtClean="0"/>
              <a:t>0)</a:t>
            </a:r>
            <a:endParaRPr lang="en-US" sz="1600" dirty="0"/>
          </a:p>
          <a:p>
            <a:pPr marL="457200" indent="-457200">
              <a:buFont typeface="+mj-lt"/>
              <a:buAutoNum type="arabicParenR" startAt="4"/>
            </a:pPr>
            <a:r>
              <a:rPr lang="en-US" sz="2000" dirty="0" err="1" smtClean="0"/>
              <a:t>Cờ</a:t>
            </a:r>
            <a:r>
              <a:rPr lang="en-US" sz="2000" dirty="0" smtClean="0"/>
              <a:t> </a:t>
            </a:r>
            <a:r>
              <a:rPr lang="en-US" sz="2000" dirty="0" err="1" smtClean="0"/>
              <a:t>tràn</a:t>
            </a:r>
            <a:r>
              <a:rPr lang="en-US" sz="2000" dirty="0" smtClean="0"/>
              <a:t> (OF)</a:t>
            </a:r>
          </a:p>
          <a:p>
            <a:pPr lvl="1"/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giá</a:t>
            </a:r>
            <a:r>
              <a:rPr lang="en-US" sz="1600" dirty="0" smtClean="0"/>
              <a:t> </a:t>
            </a:r>
            <a:r>
              <a:rPr lang="en-US" sz="1600" dirty="0" err="1" smtClean="0"/>
              <a:t>trị</a:t>
            </a:r>
            <a:r>
              <a:rPr lang="en-US" sz="1600" dirty="0" smtClean="0"/>
              <a:t> 1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xảy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trạng</a:t>
            </a:r>
            <a:r>
              <a:rPr lang="en-US" sz="1600" dirty="0" smtClean="0"/>
              <a:t> </a:t>
            </a:r>
            <a:r>
              <a:rPr lang="en-US" sz="1600" dirty="0" err="1" smtClean="0"/>
              <a:t>thái</a:t>
            </a:r>
            <a:r>
              <a:rPr lang="en-US" sz="1600" dirty="0" smtClean="0"/>
              <a:t> </a:t>
            </a:r>
            <a:r>
              <a:rPr lang="en-US" sz="1600" dirty="0" err="1" smtClean="0"/>
              <a:t>tràn</a:t>
            </a:r>
            <a:r>
              <a:rPr lang="en-US" sz="1600" dirty="0"/>
              <a:t> </a:t>
            </a:r>
            <a:r>
              <a:rPr lang="en-US" sz="1600" dirty="0" err="1" smtClean="0"/>
              <a:t>tức</a:t>
            </a:r>
            <a:r>
              <a:rPr lang="en-US" sz="1600" dirty="0" smtClean="0"/>
              <a:t> </a:t>
            </a:r>
            <a:r>
              <a:rPr lang="en-US" sz="1600" dirty="0" err="1" smtClean="0"/>
              <a:t>giá</a:t>
            </a:r>
            <a:r>
              <a:rPr lang="en-US" sz="1600" dirty="0" smtClean="0"/>
              <a:t> </a:t>
            </a:r>
            <a:r>
              <a:rPr lang="en-US" sz="1600" dirty="0" err="1" smtClean="0"/>
              <a:t>trị</a:t>
            </a:r>
            <a:r>
              <a:rPr lang="en-US" sz="1600" dirty="0" smtClean="0"/>
              <a:t> (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dấu</a:t>
            </a:r>
            <a:r>
              <a:rPr lang="en-US" sz="1600" dirty="0" smtClean="0"/>
              <a:t>) </a:t>
            </a:r>
            <a:r>
              <a:rPr lang="en-US" sz="1600" dirty="0" err="1" smtClean="0"/>
              <a:t>vượt</a:t>
            </a:r>
            <a:r>
              <a:rPr lang="en-US" sz="1600" dirty="0" smtClean="0"/>
              <a:t> </a:t>
            </a:r>
            <a:r>
              <a:rPr lang="en-US" sz="1600" dirty="0" err="1" smtClean="0"/>
              <a:t>quá</a:t>
            </a:r>
            <a:r>
              <a:rPr lang="en-US" sz="1600" dirty="0" smtClean="0"/>
              <a:t> </a:t>
            </a:r>
            <a:r>
              <a:rPr lang="en-US" sz="1600" dirty="0" err="1" smtClean="0"/>
              <a:t>phạm</a:t>
            </a:r>
            <a:r>
              <a:rPr lang="en-US" sz="1600" dirty="0" smtClean="0"/>
              <a:t> vi </a:t>
            </a:r>
            <a:r>
              <a:rPr lang="en-US" sz="1600" dirty="0" err="1" smtClean="0"/>
              <a:t>giá</a:t>
            </a:r>
            <a:r>
              <a:rPr lang="en-US" sz="1600" dirty="0" smtClean="0"/>
              <a:t> </a:t>
            </a:r>
            <a:r>
              <a:rPr lang="en-US" sz="1600" dirty="0" err="1" smtClean="0"/>
              <a:t>trị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phép</a:t>
            </a:r>
            <a:endParaRPr lang="en-US" sz="1600" dirty="0" smtClean="0"/>
          </a:p>
          <a:p>
            <a:pPr lvl="1"/>
            <a:r>
              <a:rPr lang="en-US" sz="1600" dirty="0" err="1" smtClean="0"/>
              <a:t>Ví</a:t>
            </a:r>
            <a:r>
              <a:rPr lang="en-US" sz="1600" dirty="0" smtClean="0"/>
              <a:t> </a:t>
            </a:r>
            <a:r>
              <a:rPr lang="en-US" sz="1600" dirty="0" err="1" smtClean="0"/>
              <a:t>dụ</a:t>
            </a:r>
            <a:r>
              <a:rPr lang="en-US" sz="1600" dirty="0" smtClean="0"/>
              <a:t>: AX=BX=7FFFh=32767, </a:t>
            </a:r>
            <a:r>
              <a:rPr lang="en-US" sz="1600" dirty="0" err="1" smtClean="0"/>
              <a:t>nếu</a:t>
            </a:r>
            <a:r>
              <a:rPr lang="en-US" sz="1600" dirty="0" smtClean="0"/>
              <a:t> </a:t>
            </a:r>
            <a:r>
              <a:rPr lang="en-US" sz="1600" dirty="0" err="1" smtClean="0"/>
              <a:t>thực</a:t>
            </a:r>
            <a:r>
              <a:rPr lang="en-US" sz="1600" dirty="0" smtClean="0"/>
              <a:t> </a:t>
            </a:r>
            <a:r>
              <a:rPr lang="en-US" sz="1600" dirty="0" err="1" smtClean="0"/>
              <a:t>hiện</a:t>
            </a:r>
            <a:r>
              <a:rPr lang="en-US" sz="1600" dirty="0" smtClean="0"/>
              <a:t> </a:t>
            </a:r>
            <a:r>
              <a:rPr lang="en-US" sz="1600" dirty="0" err="1" smtClean="0"/>
              <a:t>lệnh</a:t>
            </a:r>
            <a:r>
              <a:rPr lang="en-US" sz="1600" dirty="0" smtClean="0"/>
              <a:t> ADD AX, BX </a:t>
            </a:r>
            <a:r>
              <a:rPr lang="en-US" sz="1600" dirty="0" err="1" smtClean="0"/>
              <a:t>thì</a:t>
            </a:r>
            <a:r>
              <a:rPr lang="en-US" sz="1600" dirty="0" smtClean="0"/>
              <a:t> OF=1</a:t>
            </a:r>
          </a:p>
          <a:p>
            <a:pPr lvl="1"/>
            <a:r>
              <a:rPr lang="en-US" sz="1600" dirty="0" smtClean="0"/>
              <a:t>CPU </a:t>
            </a:r>
            <a:r>
              <a:rPr lang="en-US" sz="1600" dirty="0" err="1" smtClean="0"/>
              <a:t>đặt</a:t>
            </a:r>
            <a:r>
              <a:rPr lang="en-US" sz="1600" dirty="0" smtClean="0"/>
              <a:t> OF=1 </a:t>
            </a:r>
            <a:r>
              <a:rPr lang="en-US" sz="1600" dirty="0" err="1" smtClean="0"/>
              <a:t>theo</a:t>
            </a:r>
            <a:r>
              <a:rPr lang="en-US" sz="1600" dirty="0" smtClean="0"/>
              <a:t> qui </a:t>
            </a:r>
            <a:r>
              <a:rPr lang="en-US" sz="1600" dirty="0" err="1" smtClean="0"/>
              <a:t>tắc</a:t>
            </a:r>
            <a:r>
              <a:rPr lang="en-US" sz="1600" dirty="0" smtClean="0"/>
              <a:t>: “</a:t>
            </a:r>
            <a:r>
              <a:rPr lang="en-US" sz="1600" dirty="0" err="1" smtClean="0"/>
              <a:t>nhớ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vào</a:t>
            </a:r>
            <a:r>
              <a:rPr lang="en-US" sz="1600" dirty="0" smtClean="0"/>
              <a:t> MSB </a:t>
            </a:r>
            <a:r>
              <a:rPr lang="en-US" sz="1600" dirty="0" err="1" smtClean="0"/>
              <a:t>xảy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đồng</a:t>
            </a:r>
            <a:r>
              <a:rPr lang="en-US" sz="1600" dirty="0" smtClean="0"/>
              <a:t> </a:t>
            </a:r>
            <a:r>
              <a:rPr lang="en-US" sz="1600" dirty="0" err="1" smtClean="0"/>
              <a:t>thời</a:t>
            </a:r>
            <a:r>
              <a:rPr lang="en-US" sz="1600" dirty="0" smtClean="0"/>
              <a:t>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15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3352800" cy="121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MOV AX, 0FFFFh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MOV BX, 0FFFFh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ADD AX, BX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25019" y="838200"/>
            <a:ext cx="5562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;AX=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FFFEh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;SF=1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vì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MSB=1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;PF=0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vì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byte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thấp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quả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lẻ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;ZF=0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vì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quả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khác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không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;CF=1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vì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nhớ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;OF=0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vì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nhớ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vào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và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ra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MSB</a:t>
            </a:r>
            <a:endParaRPr lang="en-US" sz="16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049438"/>
            <a:ext cx="28956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MOV AL, 80h</a:t>
            </a:r>
          </a:p>
          <a:p>
            <a:pPr marL="0" indent="0">
              <a:buFont typeface="Arial" pitchFamily="34" charset="0"/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MOV BL, 80h</a:t>
            </a:r>
          </a:p>
          <a:p>
            <a:pPr marL="0" indent="0">
              <a:buFont typeface="Arial" pitchFamily="34" charset="0"/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ADD AL, BL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6600" y="2667000"/>
            <a:ext cx="51054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;AL=0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;SF=0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vì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MSB=0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;PF=1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vì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byte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ết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quả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chẵn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;ZF=1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vì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quả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bằng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không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;CF=1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vì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nhớ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;OF=1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vì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nhớ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ra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nhưng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không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nhớ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vào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MSB</a:t>
            </a:r>
            <a:endParaRPr lang="en-US" sz="16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47800" y="5029200"/>
            <a:ext cx="28956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MOV AX, 8000h</a:t>
            </a:r>
          </a:p>
          <a:p>
            <a:pPr marL="0" indent="0">
              <a:buFont typeface="Arial" pitchFamily="34" charset="0"/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MOV BX, 1</a:t>
            </a:r>
          </a:p>
          <a:p>
            <a:pPr marL="0" indent="0">
              <a:buFont typeface="Arial" pitchFamily="34" charset="0"/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SUB AX, BX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6200" y="4648200"/>
            <a:ext cx="51054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;AX=7FFFh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;SF=0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vì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MSB=0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;PF=1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vì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byte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ết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quả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chẵn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;ZF=0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vì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quả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khác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không</a:t>
            </a:r>
            <a:endParaRPr lang="en-US" sz="16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;CF=0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vì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không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nhớ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;OF=1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vì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mượn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nhưng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không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trả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từ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MSB (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trừ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âm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cho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dương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nhưng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quả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lại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dương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2000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28600" y="3390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917275" y="536634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856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00200" y="1981200"/>
            <a:ext cx="3505200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MOV AL,0FFh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INC 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7750" y="2133600"/>
            <a:ext cx="45144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6400" y="3429000"/>
            <a:ext cx="35052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MOV AX,8000h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NEG 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749" y="3639787"/>
            <a:ext cx="45144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76400" y="5029200"/>
            <a:ext cx="28956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MOV AX, 8000h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MOV BX, 1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AX, 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02974" y="532874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3474" y="1447800"/>
            <a:ext cx="697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(CF, SF, ZF, PF </a:t>
            </a:r>
            <a:r>
              <a:rPr lang="en-US" dirty="0" err="1" smtClean="0"/>
              <a:t>và</a:t>
            </a:r>
            <a:r>
              <a:rPr lang="en-US" dirty="0" smtClean="0"/>
              <a:t> OF)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5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/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718294"/>
              </p:ext>
            </p:extLst>
          </p:nvPr>
        </p:nvGraphicFramePr>
        <p:xfrm>
          <a:off x="533400" y="1879600"/>
          <a:ext cx="822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066800"/>
                <a:gridCol w="990600"/>
                <a:gridCol w="495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Đặt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Tràn</a:t>
                      </a:r>
                      <a:r>
                        <a:rPr lang="en-US" dirty="0" smtClean="0"/>
                        <a:t> /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tràn</a:t>
                      </a:r>
                      <a:r>
                        <a:rPr lang="en-US" baseline="0" dirty="0" smtClean="0"/>
                        <a:t> (Overflow / Not overflow)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Xuống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Lên</a:t>
                      </a:r>
                      <a:r>
                        <a:rPr lang="en-US" baseline="0" dirty="0" smtClean="0"/>
                        <a:t> (Down / Up)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 </a:t>
                      </a:r>
                      <a:r>
                        <a:rPr lang="en-US" dirty="0" err="1" smtClean="0"/>
                        <a:t>ngắt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Cấm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ngắt</a:t>
                      </a:r>
                      <a:r>
                        <a:rPr lang="en-US" baseline="0" dirty="0" smtClean="0"/>
                        <a:t> (Enable / Disable)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Âm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Dương</a:t>
                      </a:r>
                      <a:r>
                        <a:rPr lang="en-US" baseline="0" dirty="0" smtClean="0"/>
                        <a:t> (Negative / Plus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Khác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(Zero / Not zero)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Gửi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phụ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gửi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phụ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(Auxiliary Carry / Not auxiliary Carry)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Chẵn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Lẻ</a:t>
                      </a:r>
                      <a:r>
                        <a:rPr lang="en-US" baseline="0" dirty="0" smtClean="0"/>
                        <a:t> (Parity Even / Parity Odd)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Gửi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gửi</a:t>
                      </a:r>
                      <a:r>
                        <a:rPr lang="en-US" baseline="0" dirty="0" smtClean="0"/>
                        <a:t> (Carry yes / Not carry)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6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(Machine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L</a:t>
            </a:r>
            <a:r>
              <a:rPr lang="vi-VN" sz="3200" dirty="0" smtClean="0"/>
              <a:t>à </a:t>
            </a:r>
            <a:r>
              <a:rPr lang="vi-VN" sz="3200" dirty="0"/>
              <a:t>một tập các chỉ </a:t>
            </a:r>
            <a:r>
              <a:rPr lang="vi-VN" sz="3200" dirty="0" smtClean="0"/>
              <a:t>thị</a:t>
            </a:r>
            <a:r>
              <a:rPr lang="en-US" sz="3200" dirty="0"/>
              <a:t> </a:t>
            </a:r>
            <a:r>
              <a:rPr lang="en-US" sz="3200" dirty="0" smtClean="0"/>
              <a:t>(instruction)</a:t>
            </a:r>
            <a:r>
              <a:rPr lang="vi-VN" sz="3200" dirty="0" smtClean="0"/>
              <a:t> </a:t>
            </a:r>
            <a:r>
              <a:rPr lang="vi-VN" sz="3200" dirty="0"/>
              <a:t>được CPU của máy tính trực tiếp thực </a:t>
            </a:r>
            <a:r>
              <a:rPr lang="vi-VN" sz="3200" dirty="0" smtClean="0"/>
              <a:t>thi</a:t>
            </a:r>
            <a:endParaRPr lang="en-US" sz="3200" dirty="0" smtClean="0"/>
          </a:p>
          <a:p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vi </a:t>
            </a:r>
            <a:r>
              <a:rPr lang="en-US" sz="3200" dirty="0" err="1"/>
              <a:t>xử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(CPU) </a:t>
            </a:r>
            <a:r>
              <a:rPr lang="en-US" sz="3200" dirty="0" err="1"/>
              <a:t>có</a:t>
            </a:r>
            <a:r>
              <a:rPr lang="en-US" sz="3200" dirty="0"/>
              <a:t> 1 </a:t>
            </a:r>
            <a:r>
              <a:rPr lang="en-US" sz="3200" dirty="0" err="1"/>
              <a:t>ngôn</a:t>
            </a:r>
            <a:r>
              <a:rPr lang="en-US" sz="3200" dirty="0"/>
              <a:t> </a:t>
            </a:r>
            <a:r>
              <a:rPr lang="en-US" sz="3200" dirty="0" err="1"/>
              <a:t>ngữ</a:t>
            </a:r>
            <a:r>
              <a:rPr lang="en-US" sz="3200" dirty="0"/>
              <a:t> </a:t>
            </a:r>
            <a:r>
              <a:rPr lang="en-US" sz="3200" dirty="0" err="1"/>
              <a:t>riêng</a:t>
            </a:r>
            <a:r>
              <a:rPr lang="en-US" sz="3200" dirty="0"/>
              <a:t>, </a:t>
            </a:r>
            <a:r>
              <a:rPr lang="en-US" sz="3200" dirty="0" err="1"/>
              <a:t>gọi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 smtClean="0"/>
              <a:t>lệnh</a:t>
            </a:r>
            <a:r>
              <a:rPr lang="en-US" sz="3200" dirty="0" smtClean="0"/>
              <a:t> (instruction </a:t>
            </a:r>
            <a:r>
              <a:rPr lang="en-US" sz="3200" dirty="0"/>
              <a:t>set)</a:t>
            </a:r>
          </a:p>
          <a:p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/>
              <a:t>cùng</a:t>
            </a:r>
            <a:r>
              <a:rPr lang="en-US" sz="3200" dirty="0"/>
              <a:t> </a:t>
            </a:r>
            <a:r>
              <a:rPr lang="en-US" sz="3200" dirty="0" err="1" smtClean="0"/>
              <a:t>môt</a:t>
            </a:r>
            <a:r>
              <a:rPr lang="en-US" sz="3200" dirty="0" smtClean="0"/>
              <a:t> </a:t>
            </a:r>
            <a:r>
              <a:rPr lang="en-US" sz="3200" dirty="0" err="1"/>
              <a:t>dòng</a:t>
            </a:r>
            <a:r>
              <a:rPr lang="en-US" sz="3200" dirty="0"/>
              <a:t> vi </a:t>
            </a:r>
            <a:r>
              <a:rPr lang="en-US" sz="3200" dirty="0" err="1"/>
              <a:t>xử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(processor family)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lệnh</a:t>
            </a:r>
            <a:r>
              <a:rPr lang="en-US" sz="3200" dirty="0"/>
              <a:t> </a:t>
            </a:r>
            <a:r>
              <a:rPr lang="en-US" sz="3200" dirty="0" err="1" smtClean="0"/>
              <a:t>gần</a:t>
            </a:r>
            <a:r>
              <a:rPr lang="en-US" sz="3200" dirty="0"/>
              <a:t> </a:t>
            </a:r>
            <a:r>
              <a:rPr lang="en-US" sz="3200" dirty="0" err="1" smtClean="0"/>
              <a:t>giống</a:t>
            </a:r>
            <a:r>
              <a:rPr lang="en-US" sz="3200" dirty="0" smtClean="0"/>
              <a:t> </a:t>
            </a:r>
            <a:r>
              <a:rPr lang="en-US" sz="3200" dirty="0" err="1"/>
              <a:t>nhau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20" y="5105400"/>
            <a:ext cx="5731280" cy="130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0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vi-VN" dirty="0"/>
              <a:t>Các mã máy chỉ là các con số (0 / </a:t>
            </a:r>
            <a:r>
              <a:rPr lang="vi-VN" dirty="0" smtClean="0"/>
              <a:t>1)</a:t>
            </a:r>
            <a:endParaRPr lang="en-US" dirty="0"/>
          </a:p>
          <a:p>
            <a:r>
              <a:rPr lang="vi-VN" dirty="0" smtClean="0"/>
              <a:t>Trong </a:t>
            </a:r>
            <a:r>
              <a:rPr lang="vi-VN" dirty="0"/>
              <a:t>ngôn ngữ máy không có khái niệm </a:t>
            </a:r>
            <a:r>
              <a:rPr lang="vi-VN" dirty="0" smtClean="0"/>
              <a:t>biến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vi-VN" dirty="0" smtClean="0"/>
              <a:t>thay </a:t>
            </a:r>
            <a:r>
              <a:rPr lang="vi-VN" dirty="0"/>
              <a:t>vào đó là </a:t>
            </a:r>
            <a:r>
              <a:rPr lang="vi-VN" dirty="0" smtClean="0"/>
              <a:t>địa</a:t>
            </a:r>
            <a:r>
              <a:rPr lang="en-US" dirty="0" smtClean="0"/>
              <a:t> </a:t>
            </a:r>
            <a:r>
              <a:rPr lang="vi-VN" dirty="0" smtClean="0"/>
              <a:t>chỉ </a:t>
            </a:r>
            <a:r>
              <a:rPr lang="vi-VN" dirty="0"/>
              <a:t>ô nhớ, thanh ghi (lưu trữ mã lệnh, dữ </a:t>
            </a:r>
            <a:r>
              <a:rPr lang="vi-VN" dirty="0" smtClean="0"/>
              <a:t>liệu)</a:t>
            </a:r>
            <a:endParaRPr lang="en-US" dirty="0" smtClean="0"/>
          </a:p>
          <a:p>
            <a:r>
              <a:rPr lang="vi-VN" dirty="0" smtClean="0"/>
              <a:t>Hợp </a:t>
            </a:r>
            <a:r>
              <a:rPr lang="vi-VN" dirty="0"/>
              <a:t>ngữ rất gần với ngôn ngữ máy nhưng lại đủ để con người </a:t>
            </a:r>
            <a:r>
              <a:rPr lang="vi-VN" dirty="0" smtClean="0"/>
              <a:t>hiểu</a:t>
            </a:r>
            <a:r>
              <a:rPr lang="en-US" dirty="0" smtClean="0"/>
              <a:t> </a:t>
            </a:r>
            <a:r>
              <a:rPr lang="vi-VN" dirty="0" smtClean="0"/>
              <a:t>và </a:t>
            </a:r>
            <a:r>
              <a:rPr lang="vi-VN" dirty="0"/>
              <a:t>sử dụng tốt hơn ngôn ngữ máy 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10h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AX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Ngôn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ngữ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máy</a:t>
            </a:r>
            <a:r>
              <a:rPr lang="en-US" dirty="0" smtClean="0">
                <a:solidFill>
                  <a:srgbClr val="C00000"/>
                </a:solidFill>
              </a:rPr>
              <a:t>: 10111000 </a:t>
            </a:r>
            <a:r>
              <a:rPr lang="en-US" dirty="0">
                <a:solidFill>
                  <a:srgbClr val="C00000"/>
                </a:solidFill>
              </a:rPr>
              <a:t>00010000 </a:t>
            </a:r>
            <a:r>
              <a:rPr lang="en-US" dirty="0" smtClean="0">
                <a:solidFill>
                  <a:srgbClr val="C00000"/>
                </a:solidFill>
              </a:rPr>
              <a:t>00000000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Hợp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ngữ</a:t>
            </a:r>
            <a:r>
              <a:rPr lang="en-US" dirty="0" smtClean="0">
                <a:solidFill>
                  <a:srgbClr val="C00000"/>
                </a:solidFill>
              </a:rPr>
              <a:t>:	MOV AX, 10h</a:t>
            </a:r>
          </a:p>
          <a:p>
            <a:r>
              <a:rPr lang="vi-VN" sz="2800" dirty="0"/>
              <a:t>Vì mỗi bộ vi xử lý có 1 cấu trúc thanh ghi và</a:t>
            </a:r>
            <a:r>
              <a:rPr lang="en-US" sz="2800" dirty="0"/>
              <a:t> </a:t>
            </a:r>
            <a:r>
              <a:rPr lang="vi-VN" sz="2800" dirty="0"/>
              <a:t>tập lệnh riêng nên khi lập trình</a:t>
            </a:r>
            <a:r>
              <a:rPr lang="en-US" sz="2800" dirty="0"/>
              <a:t> </a:t>
            </a:r>
            <a:r>
              <a:rPr lang="vi-VN" sz="2800" dirty="0"/>
              <a:t>hợp ngữ phải nói rõ là lập trình cho bộ vi xử lý</a:t>
            </a:r>
            <a:r>
              <a:rPr lang="en-US" sz="2800" dirty="0"/>
              <a:t> </a:t>
            </a:r>
            <a:r>
              <a:rPr lang="vi-VN" sz="2800" dirty="0"/>
              <a:t>nào, hay dòng (family) vi xử lý nào</a:t>
            </a:r>
            <a:endParaRPr lang="en-US" sz="2800" dirty="0"/>
          </a:p>
          <a:p>
            <a:pPr lvl="1"/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MIPS</a:t>
            </a:r>
          </a:p>
          <a:p>
            <a:pPr lvl="1"/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vi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Intel </a:t>
            </a:r>
            <a:r>
              <a:rPr lang="en-US" sz="2400" dirty="0" smtClean="0"/>
              <a:t>80x86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7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09800"/>
          </a:xfrm>
        </p:spPr>
        <p:txBody>
          <a:bodyPr>
            <a:normAutofit/>
          </a:bodyPr>
          <a:lstStyle/>
          <a:p>
            <a:r>
              <a:rPr lang="vi-VN" sz="2800" dirty="0"/>
              <a:t>Trình biên dịch ngôn ngữ cấp cao 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vi-VN" sz="2800" dirty="0" smtClean="0"/>
              <a:t> </a:t>
            </a:r>
            <a:r>
              <a:rPr lang="vi-VN" sz="2800" dirty="0"/>
              <a:t>hợp ngữ</a:t>
            </a:r>
          </a:p>
          <a:p>
            <a:r>
              <a:rPr lang="vi-VN" sz="2800" dirty="0" smtClean="0"/>
              <a:t>Compiler </a:t>
            </a:r>
            <a:r>
              <a:rPr lang="vi-VN" sz="2800" dirty="0"/>
              <a:t>phụ thuộc vào:</a:t>
            </a:r>
          </a:p>
          <a:p>
            <a:pPr lvl="1"/>
            <a:r>
              <a:rPr lang="vi-VN" sz="2400" dirty="0" smtClean="0"/>
              <a:t>Ngôn </a:t>
            </a:r>
            <a:r>
              <a:rPr lang="vi-VN" sz="2400" dirty="0"/>
              <a:t>ngữ cấp cao được biên dịch</a:t>
            </a:r>
          </a:p>
          <a:p>
            <a:pPr lvl="1"/>
            <a:r>
              <a:rPr lang="vi-VN" sz="2400" dirty="0" smtClean="0"/>
              <a:t>Kiến </a:t>
            </a:r>
            <a:r>
              <a:rPr lang="vi-VN" sz="2400" dirty="0"/>
              <a:t>trúc hệ thống phần cứng bên </a:t>
            </a:r>
            <a:r>
              <a:rPr lang="vi-VN" sz="2400" dirty="0" smtClean="0"/>
              <a:t>dưới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86200"/>
            <a:ext cx="79057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8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Trình biên dịch hợp ngữ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vi-VN" dirty="0" smtClean="0"/>
              <a:t>ngôn </a:t>
            </a:r>
            <a:r>
              <a:rPr lang="vi-VN" dirty="0"/>
              <a:t>ngữ máy</a:t>
            </a:r>
          </a:p>
          <a:p>
            <a:r>
              <a:rPr lang="vi-VN" dirty="0" smtClean="0"/>
              <a:t>Một </a:t>
            </a:r>
            <a:r>
              <a:rPr lang="vi-VN" dirty="0"/>
              <a:t>bộ vi xử lý (đi kèm 1 bộ lệnh xác định) có thể </a:t>
            </a:r>
            <a:r>
              <a:rPr lang="vi-VN" dirty="0" smtClean="0"/>
              <a:t>có</a:t>
            </a:r>
            <a:r>
              <a:rPr lang="en-US" dirty="0" smtClean="0"/>
              <a:t> </a:t>
            </a:r>
            <a:r>
              <a:rPr lang="vi-VN" dirty="0" smtClean="0"/>
              <a:t>nhiều </a:t>
            </a:r>
            <a:r>
              <a:rPr lang="vi-VN" dirty="0"/>
              <a:t>Assembler của nhiều nhà cung cấp khác </a:t>
            </a:r>
            <a:r>
              <a:rPr lang="vi-VN" dirty="0" smtClean="0"/>
              <a:t>nhau</a:t>
            </a:r>
            <a:r>
              <a:rPr lang="en-US" dirty="0" smtClean="0"/>
              <a:t> </a:t>
            </a:r>
            <a:r>
              <a:rPr lang="vi-VN" dirty="0" smtClean="0"/>
              <a:t>chạy </a:t>
            </a:r>
            <a:r>
              <a:rPr lang="vi-VN" dirty="0"/>
              <a:t>trên các OS khác nhau</a:t>
            </a:r>
          </a:p>
          <a:p>
            <a:pPr lvl="1"/>
            <a:r>
              <a:rPr lang="vi-VN" dirty="0" smtClean="0"/>
              <a:t>Ví </a:t>
            </a:r>
            <a:r>
              <a:rPr lang="vi-VN" dirty="0"/>
              <a:t>dụ: Cùng là kiến trúc x86, nhưng có thể dùng A86, </a:t>
            </a:r>
            <a:r>
              <a:rPr lang="vi-VN" dirty="0" smtClean="0"/>
              <a:t>GAS,</a:t>
            </a:r>
            <a:r>
              <a:rPr lang="en-US" dirty="0" smtClean="0"/>
              <a:t> </a:t>
            </a:r>
            <a:r>
              <a:rPr lang="vi-VN" dirty="0" smtClean="0"/>
              <a:t>TASM</a:t>
            </a:r>
            <a:r>
              <a:rPr lang="vi-VN" dirty="0"/>
              <a:t>, MASM, NASM</a:t>
            </a:r>
          </a:p>
          <a:p>
            <a:r>
              <a:rPr lang="vi-VN" dirty="0" smtClean="0"/>
              <a:t>Assembly </a:t>
            </a:r>
            <a:r>
              <a:rPr lang="vi-VN" dirty="0"/>
              <a:t>program phụ thuộc vào Assembler mà </a:t>
            </a:r>
            <a:r>
              <a:rPr lang="vi-VN" dirty="0" smtClean="0"/>
              <a:t>nó</a:t>
            </a:r>
            <a:r>
              <a:rPr lang="en-US" dirty="0" smtClean="0"/>
              <a:t> </a:t>
            </a:r>
            <a:r>
              <a:rPr lang="vi-VN" dirty="0" smtClean="0"/>
              <a:t>sử </a:t>
            </a:r>
            <a:r>
              <a:rPr lang="vi-VN" dirty="0"/>
              <a:t>dụng (do các mở rộng, đặc điểm khác nhau </a:t>
            </a:r>
            <a:r>
              <a:rPr lang="vi-VN" dirty="0" smtClean="0"/>
              <a:t>giữa</a:t>
            </a:r>
            <a:r>
              <a:rPr lang="en-US" dirty="0" smtClean="0"/>
              <a:t> </a:t>
            </a:r>
            <a:r>
              <a:rPr lang="vi-VN" dirty="0" smtClean="0"/>
              <a:t>các </a:t>
            </a:r>
            <a:r>
              <a:rPr lang="vi-VN" dirty="0"/>
              <a:t>Assembler)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7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CPU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921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Gồm</a:t>
            </a:r>
            <a:r>
              <a:rPr lang="en-US" sz="3200" dirty="0" smtClean="0"/>
              <a:t> 2 </a:t>
            </a:r>
            <a:r>
              <a:rPr lang="en-US" sz="3200" dirty="0" err="1" smtClean="0"/>
              <a:t>bước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err="1"/>
              <a:t>Nạp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(Fetch): Di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memory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thanh</a:t>
            </a:r>
            <a:r>
              <a:rPr lang="en-US" sz="2800" dirty="0"/>
              <a:t> </a:t>
            </a:r>
            <a:r>
              <a:rPr lang="en-US" sz="2800" dirty="0" err="1" smtClean="0"/>
              <a:t>ghi</a:t>
            </a:r>
            <a:r>
              <a:rPr lang="en-US" sz="2800" dirty="0" smtClean="0"/>
              <a:t> (register</a:t>
            </a:r>
            <a:r>
              <a:rPr lang="en-US" sz="2800" dirty="0"/>
              <a:t>) </a:t>
            </a:r>
            <a:r>
              <a:rPr lang="en-US" sz="2800" dirty="0" err="1"/>
              <a:t>trong</a:t>
            </a:r>
            <a:r>
              <a:rPr lang="en-US" sz="2800" dirty="0"/>
              <a:t> CPU</a:t>
            </a:r>
          </a:p>
          <a:p>
            <a:pPr lvl="1"/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(</a:t>
            </a:r>
            <a:r>
              <a:rPr lang="en-US" sz="2800" dirty="0" err="1"/>
              <a:t>Excute</a:t>
            </a:r>
            <a:r>
              <a:rPr lang="en-US" sz="2800" dirty="0"/>
              <a:t>):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thao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201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Quy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Gọi</a:t>
            </a:r>
            <a:r>
              <a:rPr lang="fr-FR" dirty="0" smtClean="0"/>
              <a:t> </a:t>
            </a:r>
            <a:r>
              <a:rPr lang="fr-FR" dirty="0"/>
              <a:t>là Instruction </a:t>
            </a:r>
            <a:r>
              <a:rPr lang="fr-FR" dirty="0" smtClean="0"/>
              <a:t>Cycle </a:t>
            </a:r>
            <a:r>
              <a:rPr lang="fr-FR" dirty="0"/>
              <a:t>– </a:t>
            </a:r>
            <a:r>
              <a:rPr lang="fr-FR" dirty="0" err="1"/>
              <a:t>vòng</a:t>
            </a:r>
            <a:r>
              <a:rPr lang="fr-FR" dirty="0"/>
              <a:t> </a:t>
            </a:r>
            <a:r>
              <a:rPr lang="fr-FR" dirty="0" err="1"/>
              <a:t>lặp</a:t>
            </a:r>
            <a:r>
              <a:rPr lang="fr-FR" dirty="0"/>
              <a:t> </a:t>
            </a:r>
            <a:r>
              <a:rPr lang="fr-FR" dirty="0" err="1"/>
              <a:t>xử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</a:t>
            </a:r>
            <a:r>
              <a:rPr lang="fr-FR" dirty="0" err="1"/>
              <a:t>lệnh</a:t>
            </a:r>
            <a:r>
              <a:rPr lang="fr-FR" dirty="0"/>
              <a:t> </a:t>
            </a:r>
            <a:r>
              <a:rPr lang="fr-FR" dirty="0" smtClean="0"/>
              <a:t>, </a:t>
            </a:r>
            <a:r>
              <a:rPr lang="fr-FR" dirty="0" err="1" smtClean="0"/>
              <a:t>gồm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bước</a:t>
            </a:r>
            <a:r>
              <a:rPr lang="fr-FR" dirty="0" smtClean="0"/>
              <a:t> đ</a:t>
            </a:r>
            <a:r>
              <a:rPr lang="vi-VN" dirty="0" smtClean="0"/>
              <a:t>ược </a:t>
            </a:r>
            <a:r>
              <a:rPr lang="vi-VN" dirty="0"/>
              <a:t>lặp đi lặp lại cho tất cả các lệnh tiếp theo </a:t>
            </a:r>
            <a:br>
              <a:rPr lang="vi-VN" dirty="0"/>
            </a:b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5638800" cy="272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51968" y="2895600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7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848600" cy="1393825"/>
          </a:xfrm>
        </p:spPr>
        <p:txBody>
          <a:bodyPr/>
          <a:lstStyle/>
          <a:p>
            <a:r>
              <a:rPr lang="en-US" sz="2800" i="1" dirty="0" err="1"/>
              <a:t>Lập</a:t>
            </a:r>
            <a:r>
              <a:rPr lang="en-US" sz="2800" i="1" dirty="0"/>
              <a:t> </a:t>
            </a:r>
            <a:r>
              <a:rPr lang="en-US" sz="2800" i="1" dirty="0" err="1"/>
              <a:t>trình</a:t>
            </a:r>
            <a:r>
              <a:rPr lang="en-US" sz="2800" i="1" dirty="0"/>
              <a:t> </a:t>
            </a:r>
            <a:r>
              <a:rPr lang="en-US" sz="2800" i="1" dirty="0" err="1"/>
              <a:t>hợp</a:t>
            </a:r>
            <a:r>
              <a:rPr lang="en-US" sz="2800" i="1" dirty="0"/>
              <a:t> </a:t>
            </a:r>
            <a:r>
              <a:rPr lang="en-US" sz="2800" i="1" dirty="0" err="1" smtClean="0"/>
              <a:t>ngữ</a:t>
            </a:r>
            <a:r>
              <a:rPr lang="en-US" sz="2800" i="1" dirty="0" smtClean="0"/>
              <a:t>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kiểu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 </a:t>
            </a:r>
            <a:r>
              <a:rPr lang="en-US" sz="3600" dirty="0" err="1" smtClean="0"/>
              <a:t>vị</a:t>
            </a:r>
            <a:r>
              <a:rPr lang="en-US" sz="3600" dirty="0" smtClean="0"/>
              <a:t> &amp; THANH GHI CỜ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2097</TotalTime>
  <Words>1736</Words>
  <Application>Microsoft Office PowerPoint</Application>
  <PresentationFormat>On-screen Show (4:3)</PresentationFormat>
  <Paragraphs>281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Clarity</vt:lpstr>
      <vt:lpstr>Lập trình hợp ngữ</vt:lpstr>
      <vt:lpstr>Ngôn ngữ lập trình</vt:lpstr>
      <vt:lpstr>Ngôn ngữ máy (Machine Language)</vt:lpstr>
      <vt:lpstr>Hợp ngữ</vt:lpstr>
      <vt:lpstr>Complier</vt:lpstr>
      <vt:lpstr>Assembler</vt:lpstr>
      <vt:lpstr>Hoạt động Xử lý lệnh của CPU </vt:lpstr>
      <vt:lpstr>Quy trình thực thi lệnh</vt:lpstr>
      <vt:lpstr>Lập trình hợp ngữ: Các kiểu định vị &amp; THANH GHI CỜ</vt:lpstr>
      <vt:lpstr>Các kiểu định vị</vt:lpstr>
      <vt:lpstr>1) Định vị thanh ghi</vt:lpstr>
      <vt:lpstr>2) Định vị lấy ngay</vt:lpstr>
      <vt:lpstr>3) Định vị trực tiếp</vt:lpstr>
      <vt:lpstr>4) Định vị gián tiếp thanh ghi</vt:lpstr>
      <vt:lpstr>4) Định vị gián tiếp thanh ghi</vt:lpstr>
      <vt:lpstr>5) Định vị chỉ số</vt:lpstr>
      <vt:lpstr>6) Định vị cơ sở</vt:lpstr>
      <vt:lpstr>7) Định vị chỉ số cơ sở</vt:lpstr>
      <vt:lpstr>Thanh ghi cờ</vt:lpstr>
      <vt:lpstr>Thanh ghi cờ</vt:lpstr>
      <vt:lpstr>Thanh ghi cờ</vt:lpstr>
      <vt:lpstr>Ví dụ</vt:lpstr>
      <vt:lpstr>Bài tập</vt:lpstr>
      <vt:lpstr>Trị đặt/xóa của một số cờ thông dụng</vt:lpstr>
    </vt:vector>
  </TitlesOfParts>
  <Company>Da Lat Laptop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Khanh Tran Ngo Nhu</cp:lastModifiedBy>
  <cp:revision>134</cp:revision>
  <dcterms:created xsi:type="dcterms:W3CDTF">2017-09-24T17:28:27Z</dcterms:created>
  <dcterms:modified xsi:type="dcterms:W3CDTF">2019-09-19T16:00:32Z</dcterms:modified>
</cp:coreProperties>
</file>