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3"/>
  </p:notesMasterIdLst>
  <p:sldIdLst>
    <p:sldId id="256" r:id="rId2"/>
  </p:sldIdLst>
  <p:sldSz cx="7559675" cy="10691813"/>
  <p:notesSz cx="7694613" cy="54403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" userDrawn="1">
          <p15:clr>
            <a:srgbClr val="A4A3A4"/>
          </p15:clr>
        </p15:guide>
        <p15:guide id="2" pos="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7DC2"/>
    <a:srgbClr val="FFFFFF"/>
    <a:srgbClr val="2299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852" autoAdjust="0"/>
  </p:normalViewPr>
  <p:slideViewPr>
    <p:cSldViewPr snapToGrid="0" snapToObjects="1">
      <p:cViewPr varScale="1">
        <p:scale>
          <a:sx n="76" d="100"/>
          <a:sy n="76" d="100"/>
        </p:scale>
        <p:origin x="3134" y="62"/>
      </p:cViewPr>
      <p:guideLst>
        <p:guide orient="horz" pos="306"/>
        <p:guide pos="2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767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69437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1pPr>
    <a:lvl2pPr marL="634719" algn="l" defTabSz="1269437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2pPr>
    <a:lvl3pPr marL="1269437" algn="l" defTabSz="1269437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3pPr>
    <a:lvl4pPr marL="1904155" algn="l" defTabSz="1269437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4pPr>
    <a:lvl5pPr marL="2538871" algn="l" defTabSz="1269437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5pPr>
    <a:lvl6pPr marL="3173590" algn="l" defTabSz="1269437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6pPr>
    <a:lvl7pPr marL="3808310" algn="l" defTabSz="1269437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7pPr>
    <a:lvl8pPr marL="4443028" algn="l" defTabSz="1269437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8pPr>
    <a:lvl9pPr marL="5077747" algn="l" defTabSz="1269437" rtl="0" eaLnBrk="1" latinLnBrk="0" hangingPunct="1">
      <a:defRPr sz="16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67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793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703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50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88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2400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038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277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5711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6202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62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426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07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sldNum="0" hdr="0" ftr="0" dt="0"/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>
            <a:alpha val="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3214A83D-1C34-9B1F-1B41-85DD46599A09}"/>
              </a:ext>
            </a:extLst>
          </p:cNvPr>
          <p:cNvGrpSpPr/>
          <p:nvPr/>
        </p:nvGrpSpPr>
        <p:grpSpPr>
          <a:xfrm>
            <a:off x="326370" y="479908"/>
            <a:ext cx="7079161" cy="9832404"/>
            <a:chOff x="335558" y="412128"/>
            <a:chExt cx="6913784" cy="9443574"/>
          </a:xfrm>
        </p:grpSpPr>
        <p:pic>
          <p:nvPicPr>
            <p:cNvPr id="2" name="Object 1" descr="preencoded.png"/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273911" y="439932"/>
              <a:ext cx="758378" cy="997274"/>
            </a:xfrm>
            <a:prstGeom prst="rect">
              <a:avLst/>
            </a:prstGeom>
          </p:spPr>
        </p:pic>
        <p:sp>
          <p:nvSpPr>
            <p:cNvPr id="7" name="Object6"/>
            <p:cNvSpPr/>
            <p:nvPr/>
          </p:nvSpPr>
          <p:spPr>
            <a:xfrm>
              <a:off x="335558" y="412128"/>
              <a:ext cx="2911787" cy="410515"/>
            </a:xfrm>
            <a:prstGeom prst="rect">
              <a:avLst/>
            </a:prstGeom>
            <a:noFill/>
            <a:ln/>
          </p:spPr>
          <p:txBody>
            <a:bodyPr wrap="square" rtlCol="0" anchor="ctr"/>
            <a:lstStyle/>
            <a:p>
              <a:pPr>
                <a:lnSpc>
                  <a:spcPct val="75000"/>
                </a:lnSpc>
              </a:pPr>
              <a:r>
                <a:rPr lang="zh-CN" altLang="en-US" sz="2000" dirty="0">
                  <a:solidFill>
                    <a:srgbClr val="097DC2"/>
                  </a:solidFill>
                  <a:latin typeface="Microsoft Yahei" pitchFamily="34" charset="0"/>
                  <a:ea typeface="Microsoft Yahei" pitchFamily="34" charset="-122"/>
                </a:rPr>
                <a:t>王伟东</a:t>
              </a:r>
              <a:endParaRPr lang="en-US" sz="2000" dirty="0">
                <a:solidFill>
                  <a:srgbClr val="097DC2"/>
                </a:solidFill>
              </a:endParaRPr>
            </a:p>
          </p:txBody>
        </p:sp>
        <p:sp>
          <p:nvSpPr>
            <p:cNvPr id="39" name="Object16">
              <a:extLst>
                <a:ext uri="{FF2B5EF4-FFF2-40B4-BE49-F238E27FC236}">
                  <a16:creationId xmlns:a16="http://schemas.microsoft.com/office/drawing/2014/main" id="{1F892518-FAD6-4B7C-B8E3-A38F9C963EEE}"/>
                </a:ext>
              </a:extLst>
            </p:cNvPr>
            <p:cNvSpPr/>
            <p:nvPr/>
          </p:nvSpPr>
          <p:spPr>
            <a:xfrm>
              <a:off x="354211" y="7122504"/>
              <a:ext cx="6895131" cy="2733198"/>
            </a:xfrm>
            <a:prstGeom prst="rect">
              <a:avLst/>
            </a:prstGeom>
            <a:noFill/>
            <a:ln/>
          </p:spPr>
          <p:txBody>
            <a:bodyPr wrap="square" rtlCol="0" anchor="ctr"/>
            <a:lstStyle/>
            <a:p>
              <a:pPr>
                <a:spcBef>
                  <a:spcPts val="423"/>
                </a:spcBef>
                <a:spcAft>
                  <a:spcPts val="378"/>
                </a:spcAft>
              </a:pPr>
              <a:endPara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Object6">
            <a:extLst>
              <a:ext uri="{FF2B5EF4-FFF2-40B4-BE49-F238E27FC236}">
                <a16:creationId xmlns:a16="http://schemas.microsoft.com/office/drawing/2014/main" id="{B9C82693-7D4F-7233-9713-B960AFA3DE19}"/>
              </a:ext>
            </a:extLst>
          </p:cNvPr>
          <p:cNvSpPr/>
          <p:nvPr/>
        </p:nvSpPr>
        <p:spPr>
          <a:xfrm>
            <a:off x="425589" y="853619"/>
            <a:ext cx="5731371" cy="56040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ct val="75000"/>
              </a:lnSpc>
            </a:pPr>
            <a:r>
              <a:rPr lang="zh-CN" altLang="en-US" sz="1100" dirty="0">
                <a:latin typeface="Microsoft Yahei" pitchFamily="34" charset="0"/>
                <a:ea typeface="Microsoft Yahei" pitchFamily="34" charset="-122"/>
              </a:rPr>
              <a:t>男  </a:t>
            </a:r>
            <a:r>
              <a:rPr lang="en-US" altLang="zh-CN" sz="1100" dirty="0">
                <a:latin typeface="Microsoft Yahei" pitchFamily="34" charset="0"/>
                <a:ea typeface="Microsoft Yahei" pitchFamily="34" charset="-122"/>
              </a:rPr>
              <a:t>|  24</a:t>
            </a:r>
            <a:r>
              <a:rPr lang="zh-CN" altLang="en-US" sz="1100" dirty="0">
                <a:latin typeface="Microsoft Yahei" pitchFamily="34" charset="0"/>
                <a:ea typeface="Microsoft Yahei" pitchFamily="34" charset="-122"/>
              </a:rPr>
              <a:t>岁  </a:t>
            </a:r>
            <a:r>
              <a:rPr lang="en-US" altLang="zh-CN" sz="1100" dirty="0">
                <a:latin typeface="Microsoft Yahei" pitchFamily="34" charset="0"/>
                <a:ea typeface="Microsoft Yahei" pitchFamily="34" charset="-122"/>
              </a:rPr>
              <a:t>|   </a:t>
            </a:r>
            <a:r>
              <a:rPr lang="zh-CN" altLang="en-US" sz="1100" dirty="0">
                <a:latin typeface="Microsoft Yahei" pitchFamily="34" charset="0"/>
                <a:ea typeface="Microsoft Yahei" pitchFamily="34" charset="-122"/>
              </a:rPr>
              <a:t>本科   </a:t>
            </a:r>
            <a:r>
              <a:rPr lang="en-US" altLang="zh-CN" sz="1100" dirty="0">
                <a:latin typeface="Microsoft Yahei" pitchFamily="34" charset="0"/>
                <a:ea typeface="Microsoft Yahei" pitchFamily="34" charset="-122"/>
              </a:rPr>
              <a:t>|   19874064801   |   1245436962@qq.com</a:t>
            </a:r>
          </a:p>
          <a:p>
            <a:pPr>
              <a:lnSpc>
                <a:spcPct val="75000"/>
              </a:lnSpc>
            </a:pPr>
            <a:endParaRPr lang="en-US" sz="1100" dirty="0">
              <a:latin typeface="Microsoft Yahei" pitchFamily="34" charset="0"/>
              <a:ea typeface="Microsoft Yahei" pitchFamily="34" charset="-122"/>
            </a:endParaRPr>
          </a:p>
          <a:p>
            <a:pPr>
              <a:lnSpc>
                <a:spcPct val="75000"/>
              </a:lnSpc>
            </a:pPr>
            <a:r>
              <a:rPr lang="zh-CN" altLang="en-US" sz="1100" dirty="0">
                <a:latin typeface="Microsoft Yahei" pitchFamily="34" charset="0"/>
                <a:ea typeface="Microsoft Yahei" pitchFamily="34" charset="-122"/>
              </a:rPr>
              <a:t>求职意向：</a:t>
            </a:r>
            <a:r>
              <a:rPr lang="en-US" altLang="zh-CN" sz="1100" dirty="0">
                <a:latin typeface="Microsoft Yahei" pitchFamily="34" charset="0"/>
                <a:ea typeface="Microsoft Yahei" pitchFamily="34" charset="-122"/>
              </a:rPr>
              <a:t>Java</a:t>
            </a:r>
            <a:r>
              <a:rPr lang="zh-CN" altLang="en-US" sz="1100" dirty="0">
                <a:latin typeface="Microsoft Yahei" pitchFamily="34" charset="0"/>
                <a:ea typeface="Microsoft Yahei" pitchFamily="34" charset="-122"/>
              </a:rPr>
              <a:t>开发工程师</a:t>
            </a:r>
          </a:p>
        </p:txBody>
      </p:sp>
      <p:sp>
        <p:nvSpPr>
          <p:cNvPr id="49" name="Object6">
            <a:extLst>
              <a:ext uri="{FF2B5EF4-FFF2-40B4-BE49-F238E27FC236}">
                <a16:creationId xmlns:a16="http://schemas.microsoft.com/office/drawing/2014/main" id="{BC401DC7-4354-9825-0064-E75A1745FEA1}"/>
              </a:ext>
            </a:extLst>
          </p:cNvPr>
          <p:cNvSpPr/>
          <p:nvPr/>
        </p:nvSpPr>
        <p:spPr>
          <a:xfrm>
            <a:off x="477477" y="2641069"/>
            <a:ext cx="978409" cy="32128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7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pitchFamily="34" charset="0"/>
                <a:ea typeface="Microsoft Yahei" pitchFamily="34" charset="-122"/>
              </a:rPr>
              <a:t>核心优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Object14">
            <a:extLst>
              <a:ext uri="{FF2B5EF4-FFF2-40B4-BE49-F238E27FC236}">
                <a16:creationId xmlns:a16="http://schemas.microsoft.com/office/drawing/2014/main" id="{D1434BFD-3691-7855-344E-1A26471BE9B5}"/>
              </a:ext>
            </a:extLst>
          </p:cNvPr>
          <p:cNvSpPr/>
          <p:nvPr/>
        </p:nvSpPr>
        <p:spPr>
          <a:xfrm>
            <a:off x="449112" y="2851149"/>
            <a:ext cx="6731686" cy="160202"/>
          </a:xfrm>
          <a:custGeom>
            <a:avLst/>
            <a:gdLst/>
            <a:ahLst/>
            <a:cxnLst/>
            <a:rect l="l" t="t" r="r" b="b"/>
            <a:pathLst>
              <a:path w="4812823">
                <a:moveTo>
                  <a:pt x="0" y="0"/>
                </a:moveTo>
                <a:lnTo>
                  <a:pt x="4812823" y="0"/>
                </a:lnTo>
              </a:path>
            </a:pathLst>
          </a:custGeom>
          <a:noFill/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headEnd type="none"/>
            <a:tailEnd type="none"/>
          </a:ln>
        </p:spPr>
      </p:sp>
      <p:sp>
        <p:nvSpPr>
          <p:cNvPr id="60" name="箭头: 五边形 59">
            <a:extLst>
              <a:ext uri="{FF2B5EF4-FFF2-40B4-BE49-F238E27FC236}">
                <a16:creationId xmlns:a16="http://schemas.microsoft.com/office/drawing/2014/main" id="{D1B18364-A6AD-C20C-8EF4-C34E08A7DE5A}"/>
              </a:ext>
            </a:extLst>
          </p:cNvPr>
          <p:cNvSpPr/>
          <p:nvPr/>
        </p:nvSpPr>
        <p:spPr>
          <a:xfrm>
            <a:off x="436792" y="2720015"/>
            <a:ext cx="978408" cy="252622"/>
          </a:xfrm>
          <a:prstGeom prst="homePlate">
            <a:avLst/>
          </a:prstGeom>
          <a:ln>
            <a:solidFill>
              <a:srgbClr val="097D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97DC2"/>
              </a:solidFill>
            </a:endParaRPr>
          </a:p>
        </p:txBody>
      </p:sp>
      <p:sp>
        <p:nvSpPr>
          <p:cNvPr id="61" name="Object6">
            <a:extLst>
              <a:ext uri="{FF2B5EF4-FFF2-40B4-BE49-F238E27FC236}">
                <a16:creationId xmlns:a16="http://schemas.microsoft.com/office/drawing/2014/main" id="{EBEC2C0E-B42C-64B7-4754-0854CDEE5475}"/>
              </a:ext>
            </a:extLst>
          </p:cNvPr>
          <p:cNvSpPr/>
          <p:nvPr/>
        </p:nvSpPr>
        <p:spPr>
          <a:xfrm>
            <a:off x="481248" y="2704661"/>
            <a:ext cx="978409" cy="32128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7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pitchFamily="34" charset="0"/>
                <a:ea typeface="Microsoft Yahei" pitchFamily="34" charset="-122"/>
              </a:rPr>
              <a:t>工作经历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2" name="Object16">
            <a:extLst>
              <a:ext uri="{FF2B5EF4-FFF2-40B4-BE49-F238E27FC236}">
                <a16:creationId xmlns:a16="http://schemas.microsoft.com/office/drawing/2014/main" id="{F1792C3F-98B7-3423-5B37-059D9F3815F9}"/>
              </a:ext>
            </a:extLst>
          </p:cNvPr>
          <p:cNvSpPr/>
          <p:nvPr/>
        </p:nvSpPr>
        <p:spPr>
          <a:xfrm>
            <a:off x="449112" y="3048284"/>
            <a:ext cx="6759215" cy="176067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spcBef>
                <a:spcPts val="282"/>
              </a:spcBef>
              <a:spcAft>
                <a:spcPts val="282"/>
              </a:spcAft>
            </a:pPr>
            <a:r>
              <a:rPr lang="en-US" altLang="zh-CN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2022.07</a:t>
            </a: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 </a:t>
            </a:r>
            <a:r>
              <a:rPr lang="en-US" altLang="zh-CN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–</a:t>
            </a: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 </a:t>
            </a:r>
            <a:r>
              <a:rPr lang="en-US" altLang="zh-CN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2025.07		</a:t>
            </a:r>
            <a:r>
              <a:rPr lang="en-US" altLang="zh-CN" sz="110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	</a:t>
            </a:r>
            <a:r>
              <a:rPr lang="en-US" altLang="zh-CN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	</a:t>
            </a: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亚信科技有限公司</a:t>
            </a:r>
            <a:r>
              <a:rPr lang="en-US" altLang="zh-CN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			                   Java</a:t>
            </a: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开发工程师</a:t>
            </a:r>
            <a:endParaRPr lang="en-US" altLang="zh-CN" sz="1050" b="1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pitchFamily="34" charset="-120"/>
            </a:endParaRPr>
          </a:p>
          <a:p>
            <a:pPr>
              <a:spcBef>
                <a:spcPts val="282"/>
              </a:spcBef>
              <a:spcAft>
                <a:spcPts val="282"/>
              </a:spcAft>
            </a:pP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移动</a:t>
            </a:r>
            <a:r>
              <a:rPr lang="en-US" altLang="zh-CN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CRM</a:t>
            </a: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系统核心组 </a:t>
            </a:r>
            <a:r>
              <a:rPr lang="en-US" altLang="zh-CN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| </a:t>
            </a: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电信级高并发系统开发</a:t>
            </a:r>
          </a:p>
          <a:p>
            <a:pPr marL="171450" indent="-171450">
              <a:lnSpc>
                <a:spcPct val="125000"/>
              </a:lnSpc>
              <a:spcBef>
                <a:spcPts val="282"/>
              </a:spcBef>
              <a:spcAft>
                <a:spcPts val="282"/>
              </a:spcAft>
              <a:buFont typeface="Arial" panose="020B0604020202020204" pitchFamily="34" charset="0"/>
              <a:buChar char="•"/>
            </a:pP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核心模块交付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：主导「融合业务受理」「产商品实例化」等模块全生命周期迭代，支撑日均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1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万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+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订单处理，累计交付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37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个版本，需求交付周期提速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50%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（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3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周→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10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天）</a:t>
            </a:r>
          </a:p>
          <a:p>
            <a:pPr marL="171450" indent="-171450">
              <a:lnSpc>
                <a:spcPct val="125000"/>
              </a:lnSpc>
              <a:spcBef>
                <a:spcPts val="282"/>
              </a:spcBef>
              <a:spcAft>
                <a:spcPts val="282"/>
              </a:spcAft>
              <a:buFont typeface="Arial" panose="020B0604020202020204" pitchFamily="34" charset="0"/>
              <a:buChar char="•"/>
            </a:pP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专项独立开发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：独立对接省公司业务部门，提供包括行业短信端口实名核验登记系统等专项的可落地方案，设计兼容本省差异化资费规则的动态配置引擎</a:t>
            </a: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全栈能力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：前后端全链路交付经验（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Vue.js+Spring Boot / Appframe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pitchFamily="34" charset="-120"/>
            </a:endParaRPr>
          </a:p>
          <a:p>
            <a:pPr marL="171450" indent="-171450">
              <a:lnSpc>
                <a:spcPct val="125000"/>
              </a:lnSpc>
              <a:spcBef>
                <a:spcPts val="282"/>
              </a:spcBef>
              <a:spcAft>
                <a:spcPts val="282"/>
              </a:spcAft>
              <a:buFont typeface="Arial" panose="020B0604020202020204" pitchFamily="34" charset="0"/>
              <a:buChar char="•"/>
            </a:pP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性能调优实战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：</a:t>
            </a: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工程效能提升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：封装通用工具库（），被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3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个项目组复用，减少重复编码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30%</a:t>
            </a:r>
          </a:p>
          <a:p>
            <a:pPr marL="171450" indent="-171450">
              <a:spcBef>
                <a:spcPts val="282"/>
              </a:spcBef>
              <a:spcAft>
                <a:spcPts val="282"/>
              </a:spcAft>
              <a:buFont typeface="Arial" panose="020B0604020202020204" pitchFamily="34" charset="0"/>
              <a:buChar char="•"/>
            </a:pP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业务纵深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年运营商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系统核心模块开发经验，精通电信级业务模型（三户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产商品实例化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/5G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专网）</a:t>
            </a:r>
          </a:p>
        </p:txBody>
      </p:sp>
      <p:sp>
        <p:nvSpPr>
          <p:cNvPr id="67" name="Object14">
            <a:extLst>
              <a:ext uri="{FF2B5EF4-FFF2-40B4-BE49-F238E27FC236}">
                <a16:creationId xmlns:a16="http://schemas.microsoft.com/office/drawing/2014/main" id="{0D1E3FBB-8DAF-133D-37F5-9C75AA1B762C}"/>
              </a:ext>
            </a:extLst>
          </p:cNvPr>
          <p:cNvSpPr/>
          <p:nvPr/>
        </p:nvSpPr>
        <p:spPr>
          <a:xfrm>
            <a:off x="429949" y="5060210"/>
            <a:ext cx="6731686" cy="160202"/>
          </a:xfrm>
          <a:custGeom>
            <a:avLst/>
            <a:gdLst/>
            <a:ahLst/>
            <a:cxnLst/>
            <a:rect l="l" t="t" r="r" b="b"/>
            <a:pathLst>
              <a:path w="4812823">
                <a:moveTo>
                  <a:pt x="0" y="0"/>
                </a:moveTo>
                <a:lnTo>
                  <a:pt x="4812823" y="0"/>
                </a:lnTo>
              </a:path>
            </a:pathLst>
          </a:custGeom>
          <a:noFill/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headEnd type="none"/>
            <a:tailEnd type="none"/>
          </a:ln>
        </p:spPr>
      </p:sp>
      <p:sp>
        <p:nvSpPr>
          <p:cNvPr id="68" name="箭头: 五边形 67">
            <a:extLst>
              <a:ext uri="{FF2B5EF4-FFF2-40B4-BE49-F238E27FC236}">
                <a16:creationId xmlns:a16="http://schemas.microsoft.com/office/drawing/2014/main" id="{879873B0-0517-F8FD-109C-A377EE51046D}"/>
              </a:ext>
            </a:extLst>
          </p:cNvPr>
          <p:cNvSpPr/>
          <p:nvPr/>
        </p:nvSpPr>
        <p:spPr>
          <a:xfrm>
            <a:off x="416774" y="4930203"/>
            <a:ext cx="978408" cy="252622"/>
          </a:xfrm>
          <a:prstGeom prst="homePlate">
            <a:avLst/>
          </a:prstGeom>
          <a:ln>
            <a:solidFill>
              <a:srgbClr val="097D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97DC2"/>
              </a:solidFill>
            </a:endParaRPr>
          </a:p>
        </p:txBody>
      </p:sp>
      <p:sp>
        <p:nvSpPr>
          <p:cNvPr id="69" name="Object6">
            <a:extLst>
              <a:ext uri="{FF2B5EF4-FFF2-40B4-BE49-F238E27FC236}">
                <a16:creationId xmlns:a16="http://schemas.microsoft.com/office/drawing/2014/main" id="{45E679FF-16B0-92A7-254F-23066AE28B8E}"/>
              </a:ext>
            </a:extLst>
          </p:cNvPr>
          <p:cNvSpPr/>
          <p:nvPr/>
        </p:nvSpPr>
        <p:spPr>
          <a:xfrm>
            <a:off x="461230" y="4914849"/>
            <a:ext cx="978409" cy="32128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7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pitchFamily="34" charset="0"/>
                <a:ea typeface="Microsoft Yahei" pitchFamily="34" charset="-122"/>
              </a:rPr>
              <a:t>项目经历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3" name="Object16">
            <a:extLst>
              <a:ext uri="{FF2B5EF4-FFF2-40B4-BE49-F238E27FC236}">
                <a16:creationId xmlns:a16="http://schemas.microsoft.com/office/drawing/2014/main" id="{7DFE1B82-7033-CE96-FB31-5CC05C093AAE}"/>
              </a:ext>
            </a:extLst>
          </p:cNvPr>
          <p:cNvSpPr/>
          <p:nvPr/>
        </p:nvSpPr>
        <p:spPr>
          <a:xfrm>
            <a:off x="440456" y="5213910"/>
            <a:ext cx="6759215" cy="225266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spcBef>
                <a:spcPts val="282"/>
              </a:spcBef>
              <a:spcAft>
                <a:spcPts val="282"/>
              </a:spcAft>
            </a:pP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中国移动</a:t>
            </a:r>
            <a:r>
              <a:rPr lang="en-US" altLang="zh-CN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CRM</a:t>
            </a: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客户关系管理系统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（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2022.07-2025.07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）</a:t>
            </a:r>
          </a:p>
          <a:p>
            <a:pPr marL="171450" indent="-171450">
              <a:lnSpc>
                <a:spcPct val="125000"/>
              </a:lnSpc>
              <a:spcBef>
                <a:spcPts val="282"/>
              </a:spcBef>
              <a:spcAft>
                <a:spcPts val="282"/>
              </a:spcAft>
              <a:buFont typeface="Arial" panose="020B0604020202020204" pitchFamily="34" charset="0"/>
              <a:buChar char="•"/>
            </a:pP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负责模块：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政企客户信息管理、三户模型、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融合业务受理、产商品实例化、物联网业务等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25000"/>
              </a:lnSpc>
              <a:spcBef>
                <a:spcPts val="282"/>
              </a:spcBef>
              <a:spcAft>
                <a:spcPts val="282"/>
              </a:spcAft>
              <a:buFont typeface="Arial" panose="020B0604020202020204" pitchFamily="34" charset="0"/>
              <a:buChar char="•"/>
            </a:pP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使用技术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：采用</a:t>
            </a:r>
          </a:p>
          <a:p>
            <a:pPr>
              <a:lnSpc>
                <a:spcPct val="12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    1. 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设计「动态令牌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+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三要素校验」机制，核验准确率达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99%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；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pitchFamily="34" charset="-120"/>
            </a:endParaRPr>
          </a:p>
          <a:p>
            <a:pPr>
              <a:lnSpc>
                <a:spcPct val="12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    2. FTP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自动化传输模块，端口信息报送效率提升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30%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，助力省公司首批通过工信部公安部两部委验收构建慢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SQL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开发监控体系，通过执行计划分析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+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索引优化，将多表关联查询平均响应时间从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3.1s</a:t>
            </a:r>
          </a:p>
          <a:p>
            <a:pPr>
              <a:lnSpc>
                <a:spcPct val="12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    3. 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降至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780ms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；设计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Redis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缓存策略，高频配置参数读取效率提升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8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倍（原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200ms→25ms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）异步任务处理器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/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批量数据处理组件按地市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+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时间分库分表，通过联合索引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+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查询重写，关键接口响应时间稳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	          </a:t>
            </a:r>
          </a:p>
          <a:p>
            <a:pPr>
              <a:lnSpc>
                <a:spcPct val="12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    4. 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定在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300ms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以内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pitchFamily="34" charset="-120"/>
            </a:endParaRPr>
          </a:p>
        </p:txBody>
      </p:sp>
      <p:sp>
        <p:nvSpPr>
          <p:cNvPr id="74" name="Object14">
            <a:extLst>
              <a:ext uri="{FF2B5EF4-FFF2-40B4-BE49-F238E27FC236}">
                <a16:creationId xmlns:a16="http://schemas.microsoft.com/office/drawing/2014/main" id="{89D3DC72-899B-7448-A66E-17C2A0FC508F}"/>
              </a:ext>
            </a:extLst>
          </p:cNvPr>
          <p:cNvSpPr/>
          <p:nvPr/>
        </p:nvSpPr>
        <p:spPr>
          <a:xfrm>
            <a:off x="445135" y="1596907"/>
            <a:ext cx="6731686" cy="160202"/>
          </a:xfrm>
          <a:custGeom>
            <a:avLst/>
            <a:gdLst/>
            <a:ahLst/>
            <a:cxnLst/>
            <a:rect l="l" t="t" r="r" b="b"/>
            <a:pathLst>
              <a:path w="4812823">
                <a:moveTo>
                  <a:pt x="0" y="0"/>
                </a:moveTo>
                <a:lnTo>
                  <a:pt x="4812823" y="0"/>
                </a:lnTo>
              </a:path>
            </a:pathLst>
          </a:custGeom>
          <a:noFill/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headEnd type="none"/>
            <a:tailEnd type="none"/>
          </a:ln>
        </p:spPr>
      </p:sp>
      <p:sp>
        <p:nvSpPr>
          <p:cNvPr id="75" name="箭头: 五边形 74">
            <a:extLst>
              <a:ext uri="{FF2B5EF4-FFF2-40B4-BE49-F238E27FC236}">
                <a16:creationId xmlns:a16="http://schemas.microsoft.com/office/drawing/2014/main" id="{D1B71B3C-1B42-8288-7D28-B9C8F11EE919}"/>
              </a:ext>
            </a:extLst>
          </p:cNvPr>
          <p:cNvSpPr/>
          <p:nvPr/>
        </p:nvSpPr>
        <p:spPr>
          <a:xfrm>
            <a:off x="436479" y="1467382"/>
            <a:ext cx="978408" cy="252622"/>
          </a:xfrm>
          <a:prstGeom prst="homePlate">
            <a:avLst/>
          </a:prstGeom>
          <a:ln>
            <a:solidFill>
              <a:srgbClr val="097D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97DC2"/>
              </a:solidFill>
            </a:endParaRPr>
          </a:p>
        </p:txBody>
      </p:sp>
      <p:sp>
        <p:nvSpPr>
          <p:cNvPr id="76" name="Object6">
            <a:extLst>
              <a:ext uri="{FF2B5EF4-FFF2-40B4-BE49-F238E27FC236}">
                <a16:creationId xmlns:a16="http://schemas.microsoft.com/office/drawing/2014/main" id="{B07A3432-A926-850B-A766-AB5E13720914}"/>
              </a:ext>
            </a:extLst>
          </p:cNvPr>
          <p:cNvSpPr/>
          <p:nvPr/>
        </p:nvSpPr>
        <p:spPr>
          <a:xfrm>
            <a:off x="480935" y="1452028"/>
            <a:ext cx="978409" cy="32128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7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pitchFamily="34" charset="0"/>
                <a:ea typeface="Microsoft Yahei" pitchFamily="34" charset="-122"/>
              </a:rPr>
              <a:t>专业技能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0" name="Object16">
            <a:extLst>
              <a:ext uri="{FF2B5EF4-FFF2-40B4-BE49-F238E27FC236}">
                <a16:creationId xmlns:a16="http://schemas.microsoft.com/office/drawing/2014/main" id="{7A48811E-3A05-842D-0CF0-3279D1C45118}"/>
              </a:ext>
            </a:extLst>
          </p:cNvPr>
          <p:cNvSpPr/>
          <p:nvPr/>
        </p:nvSpPr>
        <p:spPr>
          <a:xfrm>
            <a:off x="449112" y="1854885"/>
            <a:ext cx="6759215" cy="70790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71450" indent="-171450">
              <a:spcBef>
                <a:spcPts val="282"/>
              </a:spcBef>
              <a:spcAft>
                <a:spcPts val="282"/>
              </a:spcAft>
              <a:buFont typeface="Arial" panose="020B0604020202020204" pitchFamily="34" charset="0"/>
              <a:buChar char="•"/>
            </a:pP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JUC/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设计模式） 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Spring Boot 2.7 | Spring Cloud Alibaba | MyBatis</a:t>
            </a:r>
          </a:p>
          <a:p>
            <a:pPr marL="171450" indent="-171450">
              <a:spcBef>
                <a:spcPts val="282"/>
              </a:spcBef>
              <a:spcAft>
                <a:spcPts val="282"/>
              </a:spcAft>
              <a:buFont typeface="Arial" panose="020B0604020202020204" pitchFamily="34" charset="0"/>
              <a:buChar char="•"/>
            </a:pP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数据层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Oracle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性能调优（执行计划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/SQL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审核） 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Redis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（缓存设计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分布式锁） 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分库分表实战</a:t>
            </a:r>
          </a:p>
          <a:p>
            <a:pPr marL="171450" indent="-171450">
              <a:spcBef>
                <a:spcPts val="282"/>
              </a:spcBef>
              <a:spcAft>
                <a:spcPts val="282"/>
              </a:spcAft>
              <a:buFont typeface="Arial" panose="020B0604020202020204" pitchFamily="34" charset="0"/>
              <a:buChar char="•"/>
            </a:pP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工程能力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 CI/CD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 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灰度发布策略 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Wade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自动化测试框架</a:t>
            </a:r>
          </a:p>
          <a:p>
            <a:pPr marL="171450" indent="-171450">
              <a:spcBef>
                <a:spcPts val="282"/>
              </a:spcBef>
              <a:spcAft>
                <a:spcPts val="282"/>
              </a:spcAft>
              <a:buFont typeface="Arial" panose="020B0604020202020204" pitchFamily="34" charset="0"/>
              <a:buChar char="•"/>
            </a:pP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前端协同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Vue.js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组件化开发 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ECharts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 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Element UI</a:t>
            </a:r>
          </a:p>
        </p:txBody>
      </p:sp>
      <p:sp>
        <p:nvSpPr>
          <p:cNvPr id="81" name="Object14">
            <a:extLst>
              <a:ext uri="{FF2B5EF4-FFF2-40B4-BE49-F238E27FC236}">
                <a16:creationId xmlns:a16="http://schemas.microsoft.com/office/drawing/2014/main" id="{83CE5390-A1D7-44F2-A493-139ECE733B71}"/>
              </a:ext>
            </a:extLst>
          </p:cNvPr>
          <p:cNvSpPr/>
          <p:nvPr/>
        </p:nvSpPr>
        <p:spPr>
          <a:xfrm>
            <a:off x="440166" y="9284635"/>
            <a:ext cx="6731686" cy="160202"/>
          </a:xfrm>
          <a:custGeom>
            <a:avLst/>
            <a:gdLst/>
            <a:ahLst/>
            <a:cxnLst/>
            <a:rect l="l" t="t" r="r" b="b"/>
            <a:pathLst>
              <a:path w="4812823">
                <a:moveTo>
                  <a:pt x="0" y="0"/>
                </a:moveTo>
                <a:lnTo>
                  <a:pt x="4812823" y="0"/>
                </a:lnTo>
              </a:path>
            </a:pathLst>
          </a:custGeom>
          <a:noFill/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headEnd type="none"/>
            <a:tailEnd type="none"/>
          </a:ln>
        </p:spPr>
      </p:sp>
      <p:sp>
        <p:nvSpPr>
          <p:cNvPr id="82" name="箭头: 五边形 81">
            <a:extLst>
              <a:ext uri="{FF2B5EF4-FFF2-40B4-BE49-F238E27FC236}">
                <a16:creationId xmlns:a16="http://schemas.microsoft.com/office/drawing/2014/main" id="{31027A74-22B6-45D2-D174-81EB1399A688}"/>
              </a:ext>
            </a:extLst>
          </p:cNvPr>
          <p:cNvSpPr/>
          <p:nvPr/>
        </p:nvSpPr>
        <p:spPr>
          <a:xfrm>
            <a:off x="431510" y="9155110"/>
            <a:ext cx="978408" cy="252622"/>
          </a:xfrm>
          <a:prstGeom prst="homePlate">
            <a:avLst/>
          </a:prstGeom>
          <a:ln>
            <a:solidFill>
              <a:srgbClr val="097DC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97DC2"/>
              </a:solidFill>
            </a:endParaRPr>
          </a:p>
        </p:txBody>
      </p:sp>
      <p:sp>
        <p:nvSpPr>
          <p:cNvPr id="83" name="Object6">
            <a:extLst>
              <a:ext uri="{FF2B5EF4-FFF2-40B4-BE49-F238E27FC236}">
                <a16:creationId xmlns:a16="http://schemas.microsoft.com/office/drawing/2014/main" id="{C1D37A23-CAD7-D513-90CD-C84F4FBE29CF}"/>
              </a:ext>
            </a:extLst>
          </p:cNvPr>
          <p:cNvSpPr/>
          <p:nvPr/>
        </p:nvSpPr>
        <p:spPr>
          <a:xfrm>
            <a:off x="475966" y="9139756"/>
            <a:ext cx="978409" cy="32128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ct val="75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Microsoft Yahei" pitchFamily="34" charset="0"/>
                <a:ea typeface="Microsoft Yahei" pitchFamily="34" charset="-122"/>
              </a:rPr>
              <a:t>教育背景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0" name="Object16">
            <a:extLst>
              <a:ext uri="{FF2B5EF4-FFF2-40B4-BE49-F238E27FC236}">
                <a16:creationId xmlns:a16="http://schemas.microsoft.com/office/drawing/2014/main" id="{C1189D1A-BC43-8D68-0DD8-121C4061FC28}"/>
              </a:ext>
            </a:extLst>
          </p:cNvPr>
          <p:cNvSpPr/>
          <p:nvPr/>
        </p:nvSpPr>
        <p:spPr>
          <a:xfrm>
            <a:off x="440167" y="9438817"/>
            <a:ext cx="6768160" cy="70449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spcBef>
                <a:spcPts val="282"/>
              </a:spcBef>
              <a:spcAft>
                <a:spcPts val="282"/>
              </a:spcAft>
            </a:pPr>
            <a:r>
              <a:rPr lang="en-US" altLang="zh-CN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2019.09 – 2023.06				</a:t>
            </a: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广州软件学院</a:t>
            </a:r>
            <a:r>
              <a:rPr lang="en-US" altLang="zh-CN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        </a:t>
            </a: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软件工程专业（全日制统招本科）</a:t>
            </a:r>
          </a:p>
          <a:p>
            <a:pPr marL="171450" indent="-171450">
              <a:spcBef>
                <a:spcPts val="282"/>
              </a:spcBef>
              <a:spcAft>
                <a:spcPts val="282"/>
              </a:spcAft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GPA 3.8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（专业排名前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国家励志奖学金（连续三年）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一等奖学金 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  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中级软件设计师证  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 CET-4 </a:t>
            </a:r>
            <a:endParaRPr lang="zh-CN" altLang="en-US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Bef>
                <a:spcPts val="282"/>
              </a:spcBef>
              <a:spcAft>
                <a:spcPts val="282"/>
              </a:spcAft>
              <a:buFont typeface="Arial" panose="020B0604020202020204" pitchFamily="34" charset="0"/>
              <a:buChar char="•"/>
            </a:pP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高分核心课：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设计模式（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97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数据结构与算法（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92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Spring Boot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应用开发（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91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16">
            <a:extLst>
              <a:ext uri="{FF2B5EF4-FFF2-40B4-BE49-F238E27FC236}">
                <a16:creationId xmlns:a16="http://schemas.microsoft.com/office/drawing/2014/main" id="{71ECB421-3DD5-9387-7CC9-AECC273D5632}"/>
              </a:ext>
            </a:extLst>
          </p:cNvPr>
          <p:cNvSpPr/>
          <p:nvPr/>
        </p:nvSpPr>
        <p:spPr>
          <a:xfrm>
            <a:off x="421583" y="7459997"/>
            <a:ext cx="6759215" cy="19977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spcBef>
                <a:spcPts val="282"/>
              </a:spcBef>
              <a:spcAft>
                <a:spcPts val="282"/>
              </a:spcAft>
            </a:pP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行业短信端口实名核验平台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（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2024.06-2024.09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）</a:t>
            </a:r>
          </a:p>
          <a:p>
            <a:pPr marL="171450" indent="-171450">
              <a:lnSpc>
                <a:spcPct val="125000"/>
              </a:lnSpc>
              <a:spcBef>
                <a:spcPts val="282"/>
              </a:spcBef>
              <a:spcAft>
                <a:spcPts val="282"/>
              </a:spcAft>
              <a:buFont typeface="Arial" panose="020B0604020202020204" pitchFamily="34" charset="0"/>
              <a:buChar char="•"/>
            </a:pP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项目描述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：采用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Spring </a:t>
            </a:r>
            <a:r>
              <a:rPr lang="en-US" altLang="zh-CN" sz="1050" dirty="0" err="1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Boot+Appframe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低代码平台，集成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RabbitMQ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异步任务队列，实现实名数据与工信部反诈平台实时同步</a:t>
            </a:r>
          </a:p>
          <a:p>
            <a:pPr marL="171450" indent="-171450">
              <a:lnSpc>
                <a:spcPct val="125000"/>
              </a:lnSpc>
              <a:spcBef>
                <a:spcPts val="282"/>
              </a:spcBef>
              <a:spcAft>
                <a:spcPts val="282"/>
              </a:spcAft>
              <a:buFont typeface="Arial" panose="020B0604020202020204" pitchFamily="34" charset="0"/>
              <a:buChar char="•"/>
            </a:pPr>
            <a:r>
              <a:rPr lang="zh-CN" altLang="en-US" sz="1050" b="1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使用技术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：设计「动态令牌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+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三要素校验」机制，核验准确率达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99%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；开发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FTP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自动化传输模块，端口信息报送</a:t>
            </a:r>
            <a:endParaRPr lang="en-US" altLang="zh-CN" sz="1050" dirty="0">
              <a:solidFill>
                <a:srgbClr val="41414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" pitchFamily="34" charset="-120"/>
            </a:endParaRPr>
          </a:p>
          <a:p>
            <a:pPr>
              <a:lnSpc>
                <a:spcPct val="12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    1. 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设计「动态令牌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+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三要素校验」机制，核验准确率达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99%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；</a:t>
            </a:r>
          </a:p>
          <a:p>
            <a:pPr>
              <a:lnSpc>
                <a:spcPct val="125000"/>
              </a:lnSpc>
              <a:spcBef>
                <a:spcPts val="100"/>
              </a:spcBef>
              <a:spcAft>
                <a:spcPts val="100"/>
              </a:spcAft>
            </a:pP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    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2. FTP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自动化传输模块，端口信息报送效率提升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30%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，助力省公司首批通过工信部公安部两部委验收构建慢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SQL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开发监控体系，通过执行计划分析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+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索引优化，将多表关联查询平均响应时间从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3.1s</a:t>
            </a:r>
          </a:p>
          <a:p>
            <a:pPr marL="171450" indent="-171450">
              <a:lnSpc>
                <a:spcPct val="125000"/>
              </a:lnSpc>
              <a:spcBef>
                <a:spcPts val="100"/>
              </a:spcBef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    3. 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降至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780ms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；设计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Redis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缓存策略，高频配置参数读取效率提升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8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倍（原</a:t>
            </a:r>
            <a:r>
              <a:rPr lang="en-US" altLang="zh-CN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200ms→25ms</a:t>
            </a:r>
            <a:r>
              <a:rPr lang="zh-CN" altLang="en-US" sz="1050" dirty="0">
                <a:solidFill>
                  <a:srgbClr val="41414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" pitchFamily="34" charset="-120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83B3BB-DB24-B307-046B-624167AC4B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2311" y="485775"/>
            <a:ext cx="794261" cy="10383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24646</TotalTime>
  <Words>727</Words>
  <Application>Microsoft Office PowerPoint</Application>
  <PresentationFormat>自定义</PresentationFormat>
  <Paragraphs>36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Microsoft Yahei</vt:lpstr>
      <vt:lpstr>Microsoft Yahei</vt:lpstr>
      <vt:lpstr>Arial</vt:lpstr>
      <vt:lpstr>Calibri</vt:lpstr>
      <vt:lpstr>Calibri Light</vt:lpstr>
      <vt:lpstr>Office 主题​​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王伟东</cp:lastModifiedBy>
  <cp:revision>107</cp:revision>
  <cp:lastPrinted>2023-03-14T04:17:19Z</cp:lastPrinted>
  <dcterms:created xsi:type="dcterms:W3CDTF">2022-04-05T12:19:10Z</dcterms:created>
  <dcterms:modified xsi:type="dcterms:W3CDTF">2025-07-26T17:12:13Z</dcterms:modified>
</cp:coreProperties>
</file>