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b="1" sz="14000"/>
            </a:lvl1pPr>
            <a:lvl2pPr rtl="0" algn="ctr">
              <a:spcBef>
                <a:spcPts val="0"/>
              </a:spcBef>
              <a:buSzPct val="100000"/>
              <a:defRPr b="1" sz="14000"/>
            </a:lvl2pPr>
            <a:lvl3pPr rtl="0" algn="ctr">
              <a:spcBef>
                <a:spcPts val="0"/>
              </a:spcBef>
              <a:buSzPct val="100000"/>
              <a:defRPr b="1" sz="14000"/>
            </a:lvl3pPr>
            <a:lvl4pPr rtl="0" algn="ctr">
              <a:spcBef>
                <a:spcPts val="0"/>
              </a:spcBef>
              <a:buSzPct val="100000"/>
              <a:defRPr b="1" sz="14000"/>
            </a:lvl4pPr>
            <a:lvl5pPr rtl="0" algn="ctr">
              <a:spcBef>
                <a:spcPts val="0"/>
              </a:spcBef>
              <a:buSzPct val="100000"/>
              <a:defRPr b="1" sz="14000"/>
            </a:lvl5pPr>
            <a:lvl6pPr rtl="0" algn="ctr">
              <a:spcBef>
                <a:spcPts val="0"/>
              </a:spcBef>
              <a:buSzPct val="100000"/>
              <a:defRPr b="1" sz="14000"/>
            </a:lvl6pPr>
            <a:lvl7pPr rtl="0" algn="ctr">
              <a:spcBef>
                <a:spcPts val="0"/>
              </a:spcBef>
              <a:buSzPct val="100000"/>
              <a:defRPr b="1" sz="14000"/>
            </a:lvl7pPr>
            <a:lvl8pPr rtl="0" algn="ctr">
              <a:spcBef>
                <a:spcPts val="0"/>
              </a:spcBef>
              <a:buSzPct val="100000"/>
              <a:defRPr b="1" sz="14000"/>
            </a:lvl8pPr>
            <a:lvl9pPr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443775" y="1304875"/>
            <a:ext cx="2628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defRPr sz="4800"/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200"/>
            </a:lvl1pPr>
            <a:lvl2pPr rtl="0" algn="ctr">
              <a:spcBef>
                <a:spcPts val="0"/>
              </a:spcBef>
              <a:buSzPct val="100000"/>
              <a:defRPr sz="4200"/>
            </a:lvl2pPr>
            <a:lvl3pPr rtl="0" algn="ctr">
              <a:spcBef>
                <a:spcPts val="0"/>
              </a:spcBef>
              <a:buSzPct val="100000"/>
              <a:defRPr sz="4200"/>
            </a:lvl3pPr>
            <a:lvl4pPr rtl="0" algn="ctr">
              <a:spcBef>
                <a:spcPts val="0"/>
              </a:spcBef>
              <a:buSzPct val="100000"/>
              <a:defRPr sz="4200"/>
            </a:lvl4pPr>
            <a:lvl5pPr rtl="0" algn="ctr">
              <a:spcBef>
                <a:spcPts val="0"/>
              </a:spcBef>
              <a:buSzPct val="100000"/>
              <a:defRPr sz="4200"/>
            </a:lvl5pPr>
            <a:lvl6pPr rtl="0" algn="ctr">
              <a:spcBef>
                <a:spcPts val="0"/>
              </a:spcBef>
              <a:buSzPct val="100000"/>
              <a:defRPr sz="4200"/>
            </a:lvl6pPr>
            <a:lvl7pPr rtl="0" algn="ctr">
              <a:spcBef>
                <a:spcPts val="0"/>
              </a:spcBef>
              <a:buSzPct val="100000"/>
              <a:defRPr sz="4200"/>
            </a:lvl7pPr>
            <a:lvl8pPr rtl="0" algn="ctr">
              <a:spcBef>
                <a:spcPts val="0"/>
              </a:spcBef>
              <a:buSzPct val="100000"/>
              <a:defRPr sz="4200"/>
            </a:lvl8pPr>
            <a:lvl9pPr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5ACEE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275" y="563062"/>
            <a:ext cx="4941449" cy="40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4243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Sum up the all the char in the string and get an index by mod table size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there is a collision, add the number of collisions this key has squared to the index and mod table size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repeat till the index points to a free spot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700" y="992862"/>
            <a:ext cx="3849600" cy="37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Hash Function (Quadratic Hashing)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COLLISION!!!! DDDD: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84975" y="1261825"/>
            <a:ext cx="4223999" cy="269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“22” = ‘2’ + ‘2’ = 50 + 50 = 100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Index = 100 % 53 = 47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“d” = ‘d’ = 100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Index = 100%53 = 47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Index(“22”) == Index(“d”)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DDDDD:</a:t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x="4544675" y="994475"/>
            <a:ext cx="1326000" cy="887699"/>
            <a:chOff x="4544675" y="994475"/>
            <a:chExt cx="1326000" cy="887699"/>
          </a:xfrm>
        </p:grpSpPr>
        <p:sp>
          <p:nvSpPr>
            <p:cNvPr id="129" name="Shape 129"/>
            <p:cNvSpPr/>
            <p:nvPr/>
          </p:nvSpPr>
          <p:spPr>
            <a:xfrm>
              <a:off x="4544675" y="994475"/>
              <a:ext cx="1326000" cy="887699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4699775" y="1192325"/>
              <a:ext cx="1015800" cy="4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rtl="0" algn="ctr">
                <a:spcBef>
                  <a:spcPts val="0"/>
                </a:spcBef>
                <a:buNone/>
              </a:pPr>
              <a:r>
                <a:rPr lang="en"/>
                <a:t>“22”</a:t>
              </a:r>
            </a:p>
            <a:p>
              <a:pPr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algn="ctr">
                <a:spcBef>
                  <a:spcPts val="0"/>
                </a:spcBef>
                <a:buNone/>
              </a:pPr>
              <a:r>
                <a:rPr lang="en"/>
                <a:t>47</a:t>
              </a:r>
            </a:p>
          </p:txBody>
        </p:sp>
      </p:grpSp>
      <p:sp>
        <p:nvSpPr>
          <p:cNvPr id="131" name="Shape 131"/>
          <p:cNvSpPr txBox="1"/>
          <p:nvPr/>
        </p:nvSpPr>
        <p:spPr>
          <a:xfrm>
            <a:off x="4576750" y="2170750"/>
            <a:ext cx="3721199" cy="76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(Index(“d”) + numCollistions^2) % tableSize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this case (47 + 1^2) % 53 = 48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6055125" y="994475"/>
            <a:ext cx="1326000" cy="887699"/>
            <a:chOff x="4544675" y="994475"/>
            <a:chExt cx="1326000" cy="887699"/>
          </a:xfrm>
        </p:grpSpPr>
        <p:sp>
          <p:nvSpPr>
            <p:cNvPr id="133" name="Shape 133"/>
            <p:cNvSpPr/>
            <p:nvPr/>
          </p:nvSpPr>
          <p:spPr>
            <a:xfrm>
              <a:off x="4544675" y="994475"/>
              <a:ext cx="1326000" cy="887699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699775" y="1192325"/>
              <a:ext cx="1015800" cy="4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“d”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48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4072499" cy="362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Insertion: O(1)</a:t>
            </a:r>
          </a:p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" sz="1400"/>
              <a:t>Increases depending on number of collisions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Deletion: O(1)</a:t>
            </a:r>
          </a:p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" sz="1400"/>
              <a:t>Also increases depending on number of collisions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Acquisition: O(1)</a:t>
            </a:r>
          </a:p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" sz="1400"/>
              <a:t>As above Increases with Collisions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00" y="1548687"/>
            <a:ext cx="4299026" cy="26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Efficiency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4147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Insertion: O(1)</a:t>
            </a:r>
          </a:p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" sz="1400"/>
              <a:t>Increases depending on number of collisions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Deletion: O(1)</a:t>
            </a:r>
          </a:p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" sz="1400"/>
              <a:t>Also increases depending on number of collisions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Acquisition: O(1)</a:t>
            </a:r>
          </a:p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" sz="1400"/>
              <a:t>As above Increases with Collisions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00" y="1548675"/>
            <a:ext cx="1662900" cy="8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125" y="2807875"/>
            <a:ext cx="1662900" cy="8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125" y="1548675"/>
            <a:ext cx="1662900" cy="8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00" y="2807875"/>
            <a:ext cx="1662900" cy="8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050" y="3986850"/>
            <a:ext cx="1662900" cy="8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5373450" y="666050"/>
            <a:ext cx="2684099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Rating 5/5 HashBrowns :DD</a:t>
            </a: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Efficiency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4104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to hold Tweets and Strings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Self balancing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Since Tweets are compared by time, need AVL to make sure it does not look like a list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Has the option to Stream its data by putting the data in a Queue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900" y="951975"/>
            <a:ext cx="3909400" cy="38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AVL Tree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4243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Constructors and Destructors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the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a Queue to stream the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 to see if the BST holds certain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Prints data out in order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Prints the Tree Structure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600" y="897687"/>
            <a:ext cx="3843699" cy="39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395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so the Newsfeed would not look like a 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the height diff is greater than 1 the left side is unbalanced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height diff is less than -1 right side is unbalanced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If neither of the above, the node is completely balanced and send the node back to be relinked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500" y="885074"/>
            <a:ext cx="4414225" cy="39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Balancing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426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Insertion: O(log(n))</a:t>
            </a:r>
          </a:p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" sz="1400"/>
              <a:t>A bit more due to rotation and height checks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Deletion: O(log(n))</a:t>
            </a:r>
          </a:p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" sz="1400"/>
              <a:t>Same as above a bit more due to rotations and height checks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750" y="445025"/>
            <a:ext cx="1198074" cy="17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612" y="445025"/>
            <a:ext cx="1198074" cy="17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625" y="2522925"/>
            <a:ext cx="1198074" cy="17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750" y="2522925"/>
            <a:ext cx="1198074" cy="17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675" y="1413525"/>
            <a:ext cx="1198074" cy="175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Efficiency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426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Insertion: O(log(n))</a:t>
            </a:r>
          </a:p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" sz="1400"/>
              <a:t>A bit more due to rotation and height checks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Deletion: O(log(n))</a:t>
            </a:r>
          </a:p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" sz="1400"/>
              <a:t>Same as above a bit more due to rotations and height checks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897200" y="2212500"/>
            <a:ext cx="3935099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Rating 0 buring Trees :DD</a:t>
            </a: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Efficiency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31421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Unique Data: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UserName: HiTwitter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Pass: ThisShouldBeHidden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Other Data: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	MyTweets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Newsfeed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	Followers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	Following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425" y="1219475"/>
            <a:ext cx="5373949" cy="295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User Class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3697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 Least We Have Our Own Logo...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75" y="1152475"/>
            <a:ext cx="83297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3648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class contains the Master Hashtable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 where all the users interact with each other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Basically it is the middle point between main and the Users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075" y="1074912"/>
            <a:ext cx="3648999" cy="3571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Server Class (Where the magic happens)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338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a Queue of your followers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their User object from the hash table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to their NewsFeed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Repeat till you have no more followers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Add to your NewsFeed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600" y="1017725"/>
            <a:ext cx="3988224" cy="39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Snippet (Server::add)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355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Make sure the User you are removing exists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a stream of everyone you follow and unfollow all of them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a stream of everyone who follows you and have them all unfollow you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Remove from hashtable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700" y="1017725"/>
            <a:ext cx="4310599" cy="383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Snippet 2 (Server::removeUser)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4302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Usernames and passwords are case and space sensitive, as are tweets.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Input validation on all user input selection menus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 User cannot follow itself even if it may appears in the list of users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00" y="941375"/>
            <a:ext cx="367665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 and UI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250250" y="140225"/>
            <a:ext cx="66434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Record - Usernames and passwords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874125" y="882200"/>
            <a:ext cx="7395725" cy="3379099"/>
            <a:chOff x="874137" y="882200"/>
            <a:chExt cx="7395725" cy="3379099"/>
          </a:xfrm>
        </p:grpSpPr>
        <p:pic>
          <p:nvPicPr>
            <p:cNvPr id="234" name="Shape 234"/>
            <p:cNvPicPr preferRelativeResize="0"/>
            <p:nvPr/>
          </p:nvPicPr>
          <p:blipFill rotWithShape="1">
            <a:blip r:embed="rId3">
              <a:alphaModFix/>
            </a:blip>
            <a:srcRect b="33545" l="0" r="0" t="0"/>
            <a:stretch/>
          </p:blipFill>
          <p:spPr>
            <a:xfrm>
              <a:off x="874137" y="882200"/>
              <a:ext cx="7395725" cy="33790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5" name="Shape 235"/>
            <p:cNvCxnSpPr/>
            <p:nvPr/>
          </p:nvCxnSpPr>
          <p:spPr>
            <a:xfrm>
              <a:off x="1386450" y="1865875"/>
              <a:ext cx="1236600" cy="53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6" name="Shape 236"/>
            <p:cNvCxnSpPr/>
            <p:nvPr/>
          </p:nvCxnSpPr>
          <p:spPr>
            <a:xfrm>
              <a:off x="1691250" y="2018275"/>
              <a:ext cx="1236600" cy="53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37" name="Shape 237"/>
            <p:cNvSpPr txBox="1"/>
            <p:nvPr/>
          </p:nvSpPr>
          <p:spPr>
            <a:xfrm>
              <a:off x="2581025" y="1647325"/>
              <a:ext cx="1221000" cy="29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Username</a:t>
              </a: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2885625" y="1818050"/>
              <a:ext cx="1221000" cy="29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Password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2215200" y="447775"/>
            <a:ext cx="47136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Record - A Single User</a:t>
            </a:r>
          </a:p>
        </p:txBody>
      </p:sp>
      <p:grpSp>
        <p:nvGrpSpPr>
          <p:cNvPr id="244" name="Shape 244"/>
          <p:cNvGrpSpPr/>
          <p:nvPr/>
        </p:nvGrpSpPr>
        <p:grpSpPr>
          <a:xfrm>
            <a:off x="932249" y="1360575"/>
            <a:ext cx="7279501" cy="2721598"/>
            <a:chOff x="455474" y="1210950"/>
            <a:chExt cx="7279501" cy="2721598"/>
          </a:xfrm>
        </p:grpSpPr>
        <p:pic>
          <p:nvPicPr>
            <p:cNvPr id="245" name="Shape 245"/>
            <p:cNvPicPr preferRelativeResize="0"/>
            <p:nvPr/>
          </p:nvPicPr>
          <p:blipFill rotWithShape="1">
            <a:blip r:embed="rId3">
              <a:alphaModFix/>
            </a:blip>
            <a:srcRect b="56864" l="709" r="699" t="0"/>
            <a:stretch/>
          </p:blipFill>
          <p:spPr>
            <a:xfrm>
              <a:off x="455474" y="1210950"/>
              <a:ext cx="7279501" cy="27215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Shape 246"/>
            <p:cNvSpPr txBox="1"/>
            <p:nvPr/>
          </p:nvSpPr>
          <p:spPr>
            <a:xfrm>
              <a:off x="6274875" y="2215950"/>
              <a:ext cx="7221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200"/>
                <a:t>Tweet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762075" y="1998600"/>
              <a:ext cx="1221000" cy="29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Post time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2399850" y="1857450"/>
              <a:ext cx="1221000" cy="29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Username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822250" y="1669800"/>
              <a:ext cx="1221000" cy="29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Followers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1299550" y="1471800"/>
              <a:ext cx="2717700" cy="29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Number of Followers</a:t>
              </a:r>
            </a:p>
          </p:txBody>
        </p:sp>
        <p:cxnSp>
          <p:nvCxnSpPr>
            <p:cNvPr id="251" name="Shape 251"/>
            <p:cNvCxnSpPr/>
            <p:nvPr/>
          </p:nvCxnSpPr>
          <p:spPr>
            <a:xfrm>
              <a:off x="2565225" y="2215950"/>
              <a:ext cx="1236600" cy="53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52" name="Shape 252"/>
            <p:cNvCxnSpPr>
              <a:endCxn id="246" idx="1"/>
            </p:cNvCxnSpPr>
            <p:nvPr/>
          </p:nvCxnSpPr>
          <p:spPr>
            <a:xfrm>
              <a:off x="4983075" y="2389200"/>
              <a:ext cx="1291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53" name="Shape 253"/>
            <p:cNvCxnSpPr/>
            <p:nvPr/>
          </p:nvCxnSpPr>
          <p:spPr>
            <a:xfrm>
              <a:off x="1181650" y="1999800"/>
              <a:ext cx="1236600" cy="53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54" name="Shape 254"/>
            <p:cNvCxnSpPr/>
            <p:nvPr/>
          </p:nvCxnSpPr>
          <p:spPr>
            <a:xfrm flipH="1" rot="10800000">
              <a:off x="1087150" y="1814550"/>
              <a:ext cx="737400" cy="5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55" name="Shape 255"/>
            <p:cNvCxnSpPr/>
            <p:nvPr/>
          </p:nvCxnSpPr>
          <p:spPr>
            <a:xfrm flipH="1" rot="10800000">
              <a:off x="609425" y="1629300"/>
              <a:ext cx="737400" cy="5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813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061275" y="1304875"/>
            <a:ext cx="2502300" cy="360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2C. Profile Settings Options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i.  View my tweets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ii.  Delete a tweet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iii.  View my followers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iv.  View who I’m following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v.  Unfollow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305825" y="1308350"/>
            <a:ext cx="2502300" cy="360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2A.  Add tweet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2B.  View Newsfeed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2C.  View Profile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2D. Display all users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2E.  Follow users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2F. Deleting Profile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50325" y="1408225"/>
            <a:ext cx="2502300" cy="349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AutoNum type="arabi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new user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AutoNum type="arabi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Login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AutoNum type="arabi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Show Users in BST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AutoNum type="arabi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Show Efficiency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AutoNum type="arabi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Writing keys to a file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645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Flow Chart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443775" y="1304875"/>
            <a:ext cx="2628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diagrams?  UML????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25" y="572700"/>
            <a:ext cx="6701550" cy="440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Diagram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00825" y="1111250"/>
            <a:ext cx="62663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There’s a bunch of slides with diagrams and shit????? data structure???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62" y="937700"/>
            <a:ext cx="7431475" cy="408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25" y="141687"/>
            <a:ext cx="4255301" cy="486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500" y="141674"/>
            <a:ext cx="3716849" cy="44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Division of Labor :)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009250"/>
            <a:ext cx="4079699" cy="359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AVL Tree: Patricia, Willis.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Hashtable: Randy.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Main: Jason, Calvin.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User Class: Patricia.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Tweet &amp; TweetContainer Class : Willis.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Server: Willis.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List, Queue: Randy, Willis.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794" y="1326525"/>
            <a:ext cx="3953500" cy="296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42971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Quadratic Hashing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Used a data container to determine if a spot was empty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400"/>
              <a:t>Used to Hold User objects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050" y="1017725"/>
            <a:ext cx="3773249" cy="35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Hash Table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3602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Holds data inserted into the Hashtable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bool type to check if the container is empty or not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Holds the key as well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Has functions to retrieve data or keys and set data/key pairs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375" y="1152474"/>
            <a:ext cx="4321299" cy="356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311700" y="365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