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0" r:id="rId3"/>
    <p:sldId id="282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281" r:id="rId19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8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82409" autoAdjust="0"/>
  </p:normalViewPr>
  <p:slideViewPr>
    <p:cSldViewPr>
      <p:cViewPr varScale="1">
        <p:scale>
          <a:sx n="71" d="100"/>
          <a:sy n="71" d="100"/>
        </p:scale>
        <p:origin x="-1238" y="-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马士兵教育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2020/4/29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2020/4/29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HTTP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ISO%2010646/1033849?fr=aladdin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ISO%2010646/1033849?fr=aladdi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F1EA7E4-2234-4EA4-A3ED-F6695B3E40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眉占位符 5">
            <a:extLst>
              <a:ext uri="{FF2B5EF4-FFF2-40B4-BE49-F238E27FC236}">
                <a16:creationId xmlns="" xmlns:a16="http://schemas.microsoft.com/office/drawing/2014/main" id="{8FAFF681-2EFA-4132-A71A-39E4A8B79D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更多介绍请参考</a:t>
            </a:r>
            <a:r>
              <a:rPr lang="en-US" altLang="zh-CN" smtClean="0"/>
              <a:t>:&amp;apos;</a:t>
            </a:r>
            <a:r>
              <a:rPr lang="en-US" altLang="zh-CN" smtClean="0">
                <a:hlinkClick r:id="rId3"/>
              </a:rPr>
              <a:t>https://baike.baidu.com/item/HTTP</a:t>
            </a:r>
            <a:endParaRPr lang="zh-CN" altLang="en-US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419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ISO10646</a:t>
            </a:r>
            <a:r>
              <a:rPr lang="zh-CN" altLang="en-US" dirty="0" smtClean="0">
                <a:effectLst/>
              </a:rPr>
              <a:t>字符集</a:t>
            </a:r>
            <a:r>
              <a:rPr lang="zh-CN" altLang="en-US" dirty="0" smtClean="0"/>
              <a:t> </a:t>
            </a:r>
          </a:p>
          <a:p>
            <a:r>
              <a:rPr lang="en-US" altLang="zh-CN" dirty="0" smtClean="0">
                <a:effectLst/>
                <a:hlinkClick r:id="rId3"/>
              </a:rPr>
              <a:t>https://baike.baidu.com/item/ISO%2010646/1033849?fr=aladdin</a:t>
            </a:r>
            <a:r>
              <a:rPr lang="en-US" altLang="zh-CN" dirty="0" smtClean="0"/>
              <a:t> 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ffectLst/>
              </a:rPr>
              <a:t>ISO10646</a:t>
            </a:r>
            <a:r>
              <a:rPr lang="zh-CN" altLang="en-US" dirty="0" smtClean="0">
                <a:effectLst/>
              </a:rPr>
              <a:t>字符集</a:t>
            </a:r>
            <a:r>
              <a:rPr lang="zh-CN" altLang="en-US" dirty="0" smtClean="0"/>
              <a:t> </a:t>
            </a:r>
          </a:p>
          <a:p>
            <a:r>
              <a:rPr lang="en-US" altLang="zh-CN" smtClean="0">
                <a:effectLst/>
                <a:hlinkClick r:id="rId3"/>
              </a:rPr>
              <a:t>https://baike.baidu.com/item/ISO%2010646/1033849?fr=aladdin</a:t>
            </a:r>
            <a:r>
              <a:rPr lang="en-US" altLang="zh-CN" smtClean="0"/>
              <a:t> </a:t>
            </a:r>
          </a:p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78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EE1A15-267C-4A91-BEA6-BC7E830DB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E375587-9F26-4508-8F72-33EA3070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D31A56-B598-417E-A000-9F4F079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E9E-E909-4763-AF13-2C163FC3407C}" type="datetime1">
              <a:rPr lang="zh-CN" altLang="en-US" noProof="0" smtClean="0"/>
              <a:t>2020/4/29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F34B84D-1193-4964-B1DF-67737258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CB9CB9-2860-4543-94CC-AFA1496E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59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8B2CB9-280B-42DD-8F92-A2A881C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C577A8F-9299-4234-89D6-37F38FD8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F22758-4BE5-47DE-A51E-BAE51A5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5894-8FB3-4E4C-8A45-A4D4E7207458}" type="datetime1">
              <a:rPr lang="zh-CN" altLang="en-US" smtClean="0"/>
              <a:t>2020/4/29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3C044A-2871-4A48-825D-94333FC4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10D5B6A-5239-4BD5-B85B-4E522D36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33891986-02B0-4FA5-8E1F-8B36556A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4902FF8-D96D-49EB-ABF8-E2191836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53EA23-11F2-4F98-A65B-5EF2582D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2020/4/29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EFE978-856F-40F1-BE02-35FF4FBD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F81A42F-0D0B-403B-9521-2FBA7CC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96409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4B9764-8C59-4DC3-AD96-BD321710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6002C4-5349-4034-83DD-63B463B2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820F6E5-2462-451C-BFFA-DF5CC297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892C-E7FD-4793-B6D3-C7D9FC4696F1}" type="datetime1">
              <a:rPr lang="zh-CN" altLang="en-US" smtClean="0"/>
              <a:t>2020/4/29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2F712A6-61AE-4D6A-A517-7E27D8C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54ABB9-22FC-4FFD-8136-A049A7F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5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6BA4B2-ABCC-4D0E-BB8F-BCB54BCA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C10469-6877-4F65-88E1-9BA51808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2107BC1-D72D-42DE-9774-1FA473A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295-C568-46C0-BFD8-B6FAAD083B3B}" type="datetime1">
              <a:rPr lang="zh-CN" altLang="en-US" smtClean="0"/>
              <a:t>2020/4/29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CA9395A-4884-42FD-A589-8F7C8821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2C14DA8-F428-47D4-BC55-A1101348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E20D00-1864-4963-8526-35AF89C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98BC7F6-DC7A-46D3-B532-FE741212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42EFA55-1632-44F0-8E48-62F76763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6CB79A1-19CF-4DE2-BDEE-2BB9F7EA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3F8-092B-4569-9A33-38F43D96F9A9}" type="datetime1">
              <a:rPr lang="zh-CN" altLang="en-US" smtClean="0"/>
              <a:t>2020/4/29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2EF4490-E4F9-4799-A010-91767B3D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DF91DBE-EB84-41C5-A9AC-72571DB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1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FBDEA2-4206-4AF5-A1AE-05C719AF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70FA299-1C2D-4DB0-9D59-0EC6B97A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37674D3-2603-490D-A7DA-F1531A0A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DD45879-33A0-4541-A3EC-2EEB09D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7ABBE64-AA49-454F-8C95-826E0511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1378941C-BF68-4959-BB89-F945F897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1A50-1F42-4180-8F91-A81DDA3BB3D5}" type="datetime1">
              <a:rPr lang="zh-CN" altLang="en-US" smtClean="0"/>
              <a:t>2020/4/29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CCF4542-E85A-4DCC-BAB9-3E555B10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20BC25C-49C3-4017-9CAB-B09DBDA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F5A180-698F-4C6F-BBFB-C91E5837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62E5126-0801-405D-9E40-4AFC0BA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849-E754-4C5E-A825-021D7D41C5B2}" type="datetime1">
              <a:rPr lang="zh-CN" altLang="en-US" smtClean="0"/>
              <a:t>2020/4/29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28ED72E-9379-474A-9FC7-9CB27490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F0150C7-EF04-4B03-9D4B-CADA328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EB89995-B3BA-4D79-9A43-A4890CAE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DED1A-B016-4688-BFF5-D8848786F46A}" type="datetime1">
              <a:rPr lang="zh-CN" altLang="en-US" noProof="0" smtClean="0"/>
              <a:t>2020/4/29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6CE6B8C-842D-4ACB-92C5-739F818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5DC3C69-1BA7-4145-9BD2-9095EA23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33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1C0E8D-9A0D-485B-9080-65934395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ED0A3BB-D89B-42CF-9AD8-EAC0D3BA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D78D170-4A45-45ED-AAEF-DCAB62F7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0F0E95A-57EE-4594-B965-BB35A4B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2020/4/29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0A7B261-044B-4190-AE02-995C734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C258699-955C-4B3D-9EFE-3236DEA5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5860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CC49C3-8134-4DE8-836A-FC267FCE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F44CF3D-0695-43B6-95A3-E0D435D5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3335F53-8859-4649-8C8F-73371854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F2B2E89-6226-4A1B-BC2E-826EB6FE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2020/4/29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376A307-360C-4EAE-8D10-8E39B08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BFB4443-C182-401B-8AD6-F39AAAC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7685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9B8620C-8535-4FC7-8019-52E719C0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F475F58-D66C-4ABC-863F-F197324D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93B3CFB-A117-41A1-BF6B-0DFE6DF0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A56-E3D7-40D8-A8C7-D21740112711}" type="datetime1">
              <a:rPr lang="zh-CN" altLang="en-US" noProof="0" smtClean="0"/>
              <a:t>2020/4/29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5B5B103-571D-410F-8CDD-1E5C4998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C6EFBF-6EEF-4EB5-AB77-FEBE088A8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64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jianshu.com/f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ovie.douban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age.baidu.com/search/index?tn=baiduimage&amp;ipn=r&amp;ct=201326592&amp;cl=2&amp;lm=-1&amp;st=-1&amp;sf=1&amp;fmq=&amp;pv=&amp;ic=0&amp;nc=1&amp;z=&amp;se=1&amp;showtab=0&amp;fb=0&amp;width=&amp;height=&amp;face=0&amp;istype=2&amp;ie=utf-8&amp;fm=index&amp;pos=history&amp;word=%E7%BE%8E%E5%A5%B3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meituan.com/" TargetMode="External"/><Relationship Id="rId4" Type="http://schemas.openxmlformats.org/officeDocument/2006/relationships/hyperlink" Target="http://mashibing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music.163.com/#/friend" TargetMode="External"/><Relationship Id="rId4" Type="http://schemas.openxmlformats.org/officeDocument/2006/relationships/hyperlink" Target="https://baike.baidu.com/item/%E5%88%98%E8%8B%A5%E8%8B%B1#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www.lingdianshuwu.com/login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agou.com/jobs/list_python?labelWords=&amp;fromSearch=true&amp;suginput=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1340768"/>
            <a:ext cx="9971409" cy="1514549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爬虫开发基础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2195735" cy="10668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：杨淑娟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0073E6E-0011-44CE-A6D1-52DD507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/>
              <a:t>http://mashibing.com</a:t>
            </a:r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5CE869E-D959-4B58-9497-FD60B1662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32530"/>
            <a:ext cx="1413259" cy="902147"/>
          </a:xfrm>
          <a:prstGeom prst="rect">
            <a:avLst/>
          </a:prstGeom>
        </p:spPr>
      </p:pic>
      <p:sp>
        <p:nvSpPr>
          <p:cNvPr id="7" name="标题 1"/>
          <p:cNvSpPr txBox="1">
            <a:spLocks/>
          </p:cNvSpPr>
          <p:nvPr/>
        </p:nvSpPr>
        <p:spPr>
          <a:xfrm>
            <a:off x="2854052" y="3356992"/>
            <a:ext cx="7560840" cy="866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98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50000"/>
              </a:lnSpc>
            </a:pP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常见的响应状态码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zh-CN" altLang="en-US" b="1" dirty="0" smtClean="0"/>
              <a:t>常见的响应状态码</a:t>
            </a:r>
            <a:endParaRPr lang="en-US" altLang="zh-CN" b="1" dirty="0" smtClean="0"/>
          </a:p>
          <a:p>
            <a:pPr lvl="1"/>
            <a:r>
              <a:rPr lang="en-US" altLang="zh-CN" dirty="0"/>
              <a:t>200:  </a:t>
            </a:r>
            <a:r>
              <a:rPr lang="zh-CN" altLang="en-US" dirty="0"/>
              <a:t>请求正常，服务器正常的返回数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301</a:t>
            </a:r>
            <a:r>
              <a:rPr lang="zh-CN" altLang="en-US" dirty="0"/>
              <a:t>：</a:t>
            </a:r>
            <a:r>
              <a:rPr lang="zh-CN" altLang="en-US" dirty="0" smtClean="0"/>
              <a:t>永</a:t>
            </a:r>
            <a:r>
              <a:rPr lang="zh-CN" altLang="en-US" dirty="0"/>
              <a:t>久重定向。比如访问</a:t>
            </a:r>
            <a:r>
              <a:rPr lang="en-US" altLang="zh-CN" dirty="0"/>
              <a:t>http://www.360buy.com</a:t>
            </a:r>
            <a:r>
              <a:rPr lang="zh-CN" altLang="en-US" dirty="0"/>
              <a:t>的时候会重定向到</a:t>
            </a:r>
            <a:r>
              <a:rPr lang="en-US" altLang="zh-CN" dirty="0"/>
              <a:t>www.jd.com    http://www.jingdong.com</a:t>
            </a:r>
            <a:r>
              <a:rPr lang="zh-CN" altLang="en-US" dirty="0"/>
              <a:t>。。。。。。。</a:t>
            </a:r>
            <a:r>
              <a:rPr lang="en-US" altLang="zh-CN" dirty="0"/>
              <a:t>www.jd.com </a:t>
            </a:r>
            <a:endParaRPr lang="en-US" altLang="zh-CN" dirty="0" smtClean="0"/>
          </a:p>
          <a:p>
            <a:pPr lvl="1"/>
            <a:r>
              <a:rPr lang="en-US" altLang="zh-CN" smtClean="0"/>
              <a:t>404</a:t>
            </a:r>
            <a:r>
              <a:rPr lang="zh-CN" altLang="en-US" dirty="0" smtClean="0"/>
              <a:t>：请</a:t>
            </a:r>
            <a:r>
              <a:rPr lang="zh-CN" altLang="en-US" dirty="0"/>
              <a:t>求的</a:t>
            </a:r>
            <a:r>
              <a:rPr lang="en-US" altLang="zh-CN" dirty="0"/>
              <a:t>url</a:t>
            </a:r>
            <a:r>
              <a:rPr lang="zh-CN" altLang="en-US" dirty="0"/>
              <a:t>在服务器上找不到，换句话说就是请求的</a:t>
            </a:r>
            <a:r>
              <a:rPr lang="en-US" altLang="zh-CN" dirty="0"/>
              <a:t>url</a:t>
            </a:r>
            <a:r>
              <a:rPr lang="zh-CN" altLang="en-US" dirty="0"/>
              <a:t>错误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</a:p>
          <a:p>
            <a:pPr marL="457063" lvl="1" indent="0">
              <a:buNone/>
            </a:pPr>
            <a:r>
              <a:rPr lang="en-US" altLang="zh-CN" dirty="0" smtClean="0">
                <a:hlinkClick r:id="rId4"/>
              </a:rPr>
              <a:t>  https</a:t>
            </a:r>
            <a:r>
              <a:rPr lang="en-US" altLang="zh-CN" dirty="0">
                <a:hlinkClick r:id="rId4"/>
              </a:rPr>
              <a:t>://www.jianshu.com/fd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418</a:t>
            </a:r>
            <a:r>
              <a:rPr lang="zh-CN" altLang="en-US" dirty="0" smtClean="0"/>
              <a:t>：发</a:t>
            </a:r>
            <a:r>
              <a:rPr lang="zh-CN" altLang="en-US" dirty="0"/>
              <a:t>送请求遇到服务器端反爬虫，服务器拒绝响应数</a:t>
            </a:r>
            <a:r>
              <a:rPr lang="zh-CN" altLang="en-US" dirty="0" smtClean="0"/>
              <a:t>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500</a:t>
            </a:r>
            <a:r>
              <a:rPr lang="zh-CN" altLang="en-US" dirty="0" smtClean="0"/>
              <a:t>：服</a:t>
            </a:r>
            <a:r>
              <a:rPr lang="zh-CN" altLang="en-US" dirty="0"/>
              <a:t>务器内部错误，可能是服务器出现了</a:t>
            </a:r>
            <a:r>
              <a:rPr lang="en-US" altLang="zh-CN" dirty="0"/>
              <a:t>bug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</p:txBody>
      </p:sp>
      <p:pic>
        <p:nvPicPr>
          <p:cNvPr id="4098" name="Picture 2" descr="C:\Users\ADMINI~1\AppData\Local\Temp\__nyf7_clip_images\image_5ea527a5_405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3892" y="5085184"/>
            <a:ext cx="2306638" cy="1531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34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HTTP</a:t>
            </a:r>
            <a:r>
              <a:rPr lang="zh-CN" altLang="en-US" dirty="0"/>
              <a:t>请求的交互过程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/>
              <a:t>(1)</a:t>
            </a:r>
            <a:r>
              <a:rPr lang="zh-CN" altLang="en-US" dirty="0" smtClean="0"/>
              <a:t>客</a:t>
            </a:r>
            <a:r>
              <a:rPr lang="zh-CN" altLang="en-US" dirty="0"/>
              <a:t>户端浏览器向网站所在的服务器发送一个请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(2)</a:t>
            </a:r>
            <a:r>
              <a:rPr lang="zh-CN" altLang="en-US" dirty="0"/>
              <a:t>网站服务器接收到这个请求后进行解析、处理，然后返回响应对应的数据给浏览</a:t>
            </a:r>
            <a:r>
              <a:rPr lang="zh-CN" altLang="en-US" dirty="0" smtClean="0"/>
              <a:t>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(3)</a:t>
            </a:r>
            <a:r>
              <a:rPr lang="zh-CN" altLang="en-US" dirty="0" smtClean="0"/>
              <a:t>浏</a:t>
            </a:r>
            <a:r>
              <a:rPr lang="zh-CN" altLang="en-US" dirty="0"/>
              <a:t>览器中包含网页的源代码等内容（存在浏览器的缓存中），浏览器再对其进行解析，最终将结果呈现给用</a:t>
            </a:r>
            <a:r>
              <a:rPr lang="zh-CN" altLang="en-US" dirty="0" smtClean="0"/>
              <a:t>户</a:t>
            </a:r>
            <a:endParaRPr lang="en-US" altLang="zh-CN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276" y="4005064"/>
            <a:ext cx="4237038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756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Chrome</a:t>
            </a:r>
            <a:r>
              <a:rPr lang="zh-CN" altLang="en-US" dirty="0" smtClean="0"/>
              <a:t>分析网站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试分析豆瓣电影 </a:t>
            </a:r>
            <a:r>
              <a:rPr lang="en-US" altLang="zh-CN" dirty="0" smtClean="0">
                <a:hlinkClick r:id="rId4"/>
              </a:rPr>
              <a:t>https</a:t>
            </a:r>
            <a:r>
              <a:rPr lang="en-US" altLang="zh-CN" dirty="0">
                <a:hlinkClick r:id="rId4"/>
              </a:rPr>
              <a:t>://movie.douban.com</a:t>
            </a:r>
            <a:r>
              <a:rPr lang="en-US" altLang="zh-CN" dirty="0" smtClean="0">
                <a:hlinkClick r:id="rId4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Elements </a:t>
            </a:r>
            <a:r>
              <a:rPr lang="zh-CN" altLang="en-US" dirty="0" smtClean="0"/>
              <a:t>：可</a:t>
            </a:r>
            <a:r>
              <a:rPr lang="zh-CN" altLang="en-US" dirty="0"/>
              <a:t>以帮助我们分析网页结构，获取我们想要的数据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en-US" altLang="zh-CN" dirty="0" smtClean="0"/>
              <a:t>onsole</a:t>
            </a:r>
            <a:r>
              <a:rPr lang="zh-CN" altLang="en-US" dirty="0"/>
              <a:t>控制台 ：</a:t>
            </a:r>
            <a:r>
              <a:rPr lang="zh-CN" altLang="en-US" dirty="0" smtClean="0"/>
              <a:t>打</a:t>
            </a:r>
            <a:r>
              <a:rPr lang="zh-CN" altLang="en-US" dirty="0"/>
              <a:t>印输出网站的一些信息，比如说网站的招聘信息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Sources</a:t>
            </a:r>
            <a:r>
              <a:rPr lang="zh-CN" altLang="en-US" dirty="0"/>
              <a:t>相当于一个文件夹一样，加载这个网页所需要的所有的源文件，除了</a:t>
            </a:r>
            <a:r>
              <a:rPr lang="en-US" altLang="zh-CN" dirty="0"/>
              <a:t>Elements</a:t>
            </a:r>
            <a:r>
              <a:rPr lang="zh-CN" altLang="en-US" dirty="0"/>
              <a:t>的源代码之外，还有一些</a:t>
            </a:r>
            <a:r>
              <a:rPr lang="en-US" altLang="zh-CN" dirty="0"/>
              <a:t>CSS</a:t>
            </a:r>
            <a:r>
              <a:rPr lang="zh-CN" altLang="en-US" dirty="0"/>
              <a:t>文</a:t>
            </a:r>
            <a:r>
              <a:rPr lang="zh-CN" altLang="en-US" dirty="0" smtClean="0"/>
              <a:t>件、</a:t>
            </a:r>
            <a:r>
              <a:rPr lang="en-US" altLang="zh-CN" dirty="0" smtClean="0"/>
              <a:t>JS</a:t>
            </a:r>
            <a:r>
              <a:rPr lang="zh-CN" altLang="en-US" dirty="0"/>
              <a:t>文件等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Network </a:t>
            </a:r>
            <a:r>
              <a:rPr lang="zh-CN" altLang="en-US" dirty="0"/>
              <a:t>：查看整个网页发送的所有网络请求。一般我们想要去查看某个请求的信息，都可以到这里面去看</a:t>
            </a:r>
          </a:p>
          <a:p>
            <a:pPr lvl="1"/>
            <a:endParaRPr lang="zh-CN" altLang="en-US" dirty="0"/>
          </a:p>
          <a:p>
            <a:pPr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1284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Session</a:t>
            </a:r>
          </a:p>
          <a:p>
            <a:pPr lvl="1"/>
            <a:r>
              <a:rPr lang="en-US" altLang="zh-CN" dirty="0"/>
              <a:t>Session</a:t>
            </a:r>
            <a:r>
              <a:rPr lang="zh-CN" altLang="en-US" dirty="0"/>
              <a:t>代表服务器与浏览器的一次会话过</a:t>
            </a:r>
            <a:r>
              <a:rPr lang="zh-CN" altLang="en-US" dirty="0" smtClean="0"/>
              <a:t>程。</a:t>
            </a:r>
            <a:endParaRPr lang="en-US" altLang="zh-CN" dirty="0" smtClean="0"/>
          </a:p>
          <a:p>
            <a:pPr lvl="1"/>
            <a:r>
              <a:rPr lang="en-US" altLang="zh-CN" dirty="0"/>
              <a:t>Session</a:t>
            </a:r>
            <a:r>
              <a:rPr lang="zh-CN" altLang="en-US" dirty="0"/>
              <a:t>是一种服务器端的机制，</a:t>
            </a:r>
            <a:r>
              <a:rPr lang="en-US" altLang="zh-CN" dirty="0"/>
              <a:t>Session</a:t>
            </a:r>
            <a:r>
              <a:rPr lang="zh-CN" altLang="en-US" dirty="0"/>
              <a:t>对象用来存储特定用户会话所需的信息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Session</a:t>
            </a:r>
            <a:r>
              <a:rPr lang="zh-CN" altLang="en-US" dirty="0"/>
              <a:t>由服务器端生成，保存在服务器的内存、缓存、硬盘或数据库中。</a:t>
            </a:r>
            <a:endParaRPr lang="en-US" altLang="zh-CN" dirty="0" smtClean="0"/>
          </a:p>
          <a:p>
            <a:r>
              <a:rPr lang="en-US" altLang="zh-CN" b="1" dirty="0" smtClean="0"/>
              <a:t>Session</a:t>
            </a:r>
            <a:r>
              <a:rPr lang="zh-CN" altLang="en-US" b="1" dirty="0" smtClean="0"/>
              <a:t>的基本原理</a:t>
            </a:r>
            <a:endParaRPr lang="en-US" altLang="zh-CN" b="1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273" y="3933056"/>
            <a:ext cx="6851650" cy="237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52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Session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en-US" altLang="zh-CN" b="1" dirty="0"/>
              <a:t>Cookie</a:t>
            </a:r>
            <a:endParaRPr lang="en-US" altLang="zh-CN" b="1" dirty="0" smtClean="0"/>
          </a:p>
          <a:p>
            <a:pPr lvl="1"/>
            <a:r>
              <a:rPr lang="en-US" altLang="zh-CN" dirty="0"/>
              <a:t>Cookie</a:t>
            </a:r>
            <a:r>
              <a:rPr lang="zh-CN" altLang="en-US" dirty="0"/>
              <a:t>是由服务端生成后发送给客户端（通常是浏览），</a:t>
            </a:r>
            <a:r>
              <a:rPr lang="en-US" altLang="zh-CN" dirty="0"/>
              <a:t>Cookie</a:t>
            </a:r>
            <a:r>
              <a:rPr lang="zh-CN" altLang="en-US" dirty="0"/>
              <a:t>总是保存在客户</a:t>
            </a:r>
            <a:r>
              <a:rPr lang="zh-CN" altLang="en-US" dirty="0" smtClean="0"/>
              <a:t>端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b="1" dirty="0"/>
              <a:t>Cookie</a:t>
            </a:r>
            <a:r>
              <a:rPr lang="zh-CN" altLang="en-US" b="1" dirty="0" smtClean="0"/>
              <a:t>的基本原理</a:t>
            </a:r>
            <a:endParaRPr lang="en-US" altLang="zh-CN" b="1" dirty="0" smtClean="0"/>
          </a:p>
          <a:p>
            <a:pPr marL="457063" lvl="1" indent="0">
              <a:buNone/>
            </a:pPr>
            <a:r>
              <a:rPr lang="en-US" altLang="zh-CN" dirty="0" smtClean="0"/>
              <a:t>  (1)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Cookie</a:t>
            </a:r>
          </a:p>
          <a:p>
            <a:pPr marL="45706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(2)</a:t>
            </a:r>
            <a:r>
              <a:rPr lang="zh-CN" altLang="en-US" dirty="0" smtClean="0"/>
              <a:t>设置存储</a:t>
            </a:r>
            <a:r>
              <a:rPr lang="en-US" altLang="zh-CN" dirty="0" smtClean="0"/>
              <a:t>Cookie</a:t>
            </a:r>
          </a:p>
          <a:p>
            <a:pPr marL="45706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(3)</a:t>
            </a:r>
            <a:r>
              <a:rPr lang="zh-CN" altLang="en-US" dirty="0" smtClean="0"/>
              <a:t>发送</a:t>
            </a:r>
            <a:r>
              <a:rPr lang="en-US" altLang="zh-CN" dirty="0" smtClean="0"/>
              <a:t>Cookie</a:t>
            </a:r>
          </a:p>
          <a:p>
            <a:pPr marL="457063" lvl="1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(4)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Cookie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316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JSON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JavaScript ObjectNotation</a:t>
            </a:r>
            <a:r>
              <a:rPr lang="zh-CN" altLang="en-US" sz="2800" dirty="0"/>
              <a:t>，</a:t>
            </a:r>
            <a:r>
              <a:rPr lang="en-US" altLang="zh-CN" sz="2800" dirty="0"/>
              <a:t>JS</a:t>
            </a:r>
            <a:r>
              <a:rPr lang="zh-CN" altLang="en-US" sz="2800" dirty="0"/>
              <a:t>对象标记）是一种轻量级的数据交互格式，采用完全独立于编程语言的文本格式来存储和表示数据。</a:t>
            </a:r>
            <a:r>
              <a:rPr lang="zh-CN" altLang="en-US" dirty="0"/>
              <a:t> </a:t>
            </a:r>
          </a:p>
          <a:p>
            <a:r>
              <a:rPr lang="zh-CN" altLang="en-US" sz="2800" dirty="0"/>
              <a:t>  简洁和清晰的层次结构使得</a:t>
            </a:r>
            <a:r>
              <a:rPr lang="en-US" altLang="zh-CN" sz="2800" dirty="0"/>
              <a:t>JSON</a:t>
            </a:r>
            <a:r>
              <a:rPr lang="zh-CN" altLang="en-US" sz="2800" dirty="0"/>
              <a:t>成为理想的数据交换语言，易于阅读和编写，同时也易于机器解析和生成，并有效地提升网络传输效率。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b="1" dirty="0"/>
              <a:t>JSON</a:t>
            </a:r>
            <a:r>
              <a:rPr lang="zh-CN" altLang="en-US" b="1" dirty="0"/>
              <a:t>的数据格</a:t>
            </a:r>
            <a:r>
              <a:rPr lang="zh-CN" altLang="en-US" b="1" dirty="0" smtClean="0"/>
              <a:t>式</a:t>
            </a:r>
            <a:endParaRPr lang="en-US" altLang="zh-CN" b="1" dirty="0"/>
          </a:p>
          <a:p>
            <a:pPr marL="457063" lvl="1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）对象表示为键值对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marL="457063" lvl="1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）数据由逗号分隔 </a:t>
            </a:r>
            <a:endParaRPr lang="en-US" altLang="zh-CN" sz="2400" dirty="0" smtClean="0"/>
          </a:p>
          <a:p>
            <a:pPr marL="457063" lvl="1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）花括号保存对象 </a:t>
            </a:r>
            <a:endParaRPr lang="en-US" altLang="zh-CN" sz="2400" dirty="0" smtClean="0"/>
          </a:p>
          <a:p>
            <a:pPr marL="457063" lvl="1" indent="0">
              <a:buNone/>
            </a:pPr>
            <a:r>
              <a:rPr lang="zh-CN" altLang="en-US" sz="2400" dirty="0" smtClean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）方括号保存数组 </a:t>
            </a:r>
          </a:p>
          <a:p>
            <a:pPr lvl="1"/>
            <a:r>
              <a:rPr lang="zh-CN" altLang="en-US" b="1" dirty="0"/>
              <a:t>在数据结构上，</a:t>
            </a:r>
            <a:r>
              <a:rPr lang="en-US" altLang="zh-CN" b="1" dirty="0"/>
              <a:t>JSON</a:t>
            </a:r>
            <a:r>
              <a:rPr lang="zh-CN" altLang="en-US" b="1" dirty="0"/>
              <a:t>与</a:t>
            </a:r>
            <a:r>
              <a:rPr lang="en-US" altLang="zh-CN" b="1" dirty="0"/>
              <a:t>Python</a:t>
            </a:r>
            <a:r>
              <a:rPr lang="zh-CN" altLang="en-US" b="1" dirty="0"/>
              <a:t>里的字典非常相似</a:t>
            </a:r>
            <a:endParaRPr lang="en-US" altLang="zh-CN" b="1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712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Ajax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en-US" altLang="zh-CN" dirty="0"/>
              <a:t>Ajax</a:t>
            </a:r>
            <a:r>
              <a:rPr lang="zh-CN" altLang="en-US" dirty="0"/>
              <a:t>在浏览器与</a:t>
            </a:r>
            <a:r>
              <a:rPr lang="en-US" altLang="zh-CN" dirty="0"/>
              <a:t>Web</a:t>
            </a:r>
            <a:r>
              <a:rPr lang="zh-CN" altLang="en-US" dirty="0"/>
              <a:t>服务器之间使用异步数据传输。这样就可以使网页从服务器请求少量的信息，而不是整个页面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Ajax</a:t>
            </a:r>
            <a:r>
              <a:rPr lang="zh-CN" altLang="en-US" dirty="0"/>
              <a:t>技术独立于浏览器和平台。   </a:t>
            </a:r>
          </a:p>
          <a:p>
            <a:r>
              <a:rPr lang="en-US" altLang="zh-CN" dirty="0" smtClean="0"/>
              <a:t>Ajax</a:t>
            </a:r>
            <a:r>
              <a:rPr lang="zh-CN" altLang="en-US" dirty="0"/>
              <a:t>一般返回的是</a:t>
            </a:r>
            <a:r>
              <a:rPr lang="en-US" altLang="zh-CN" dirty="0"/>
              <a:t>JSON</a:t>
            </a:r>
            <a:r>
              <a:rPr lang="zh-CN" altLang="en-US" dirty="0"/>
              <a:t>，直接对</a:t>
            </a:r>
            <a:r>
              <a:rPr lang="en-US" altLang="zh-CN" dirty="0"/>
              <a:t>Ajax</a:t>
            </a:r>
            <a:r>
              <a:rPr lang="zh-CN" altLang="en-US" dirty="0"/>
              <a:t>地址进行</a:t>
            </a:r>
            <a:r>
              <a:rPr lang="en-US" altLang="zh-CN" dirty="0"/>
              <a:t>Post</a:t>
            </a:r>
            <a:r>
              <a:rPr lang="zh-CN" altLang="en-US" dirty="0"/>
              <a:t>或</a:t>
            </a:r>
            <a:r>
              <a:rPr lang="en-US" altLang="zh-CN" dirty="0"/>
              <a:t>get</a:t>
            </a:r>
            <a:r>
              <a:rPr lang="zh-CN" altLang="en-US" dirty="0"/>
              <a:t>，就返回</a:t>
            </a:r>
            <a:r>
              <a:rPr lang="en-US" altLang="zh-CN" dirty="0"/>
              <a:t>JSON</a:t>
            </a:r>
            <a:r>
              <a:rPr lang="zh-CN" altLang="en-US" dirty="0"/>
              <a:t>数据了 </a:t>
            </a:r>
          </a:p>
          <a:p>
            <a:r>
              <a:rPr lang="zh-CN" altLang="en-US" b="1" dirty="0"/>
              <a:t>举例：百度图库美女图片 </a:t>
            </a:r>
          </a:p>
          <a:p>
            <a:r>
              <a:rPr lang="en-US" altLang="zh-CN" dirty="0">
                <a:hlinkClick r:id="rId4"/>
              </a:rPr>
              <a:t>https://image.baidu.com/search/index?tn=baiduimage&amp;ipn=r&amp;ct=201326592&amp;cl=2&amp;lm=-1&amp;st=-1&amp;sf=1&amp;fmq=&amp;pv=&amp;ic=0&amp;nc=1&amp;z=&amp;se=1&amp;showtab=0&amp;fb=0&amp;width=&amp;height=&amp;face=0&amp;istype=2&amp;ie=utf-8&amp;fm=index&amp;pos=history&amp;word=%E7%BE%8E%E5%A5%B3</a:t>
            </a:r>
            <a:r>
              <a:rPr lang="en-US" altLang="zh-CN" dirty="0"/>
              <a:t> </a:t>
            </a:r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61717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</a:t>
            </a:r>
            <a:r>
              <a:rPr lang="zh-CN" altLang="en-US" dirty="0" smtClean="0"/>
              <a:t>识点总结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HTTPS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URI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的请求过程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分析网站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smtClean="0"/>
              <a:t>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60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68960"/>
            <a:ext cx="10512862" cy="1325563"/>
          </a:xfrm>
        </p:spPr>
        <p:txBody>
          <a:bodyPr/>
          <a:lstStyle/>
          <a:p>
            <a:r>
              <a:rPr lang="zh-CN" altLang="en-US" dirty="0" smtClean="0"/>
              <a:t>风里雨里，娟儿姐在马士兵教育等你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课程介绍：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HTTPS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URL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URI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HTTP</a:t>
            </a:r>
            <a:r>
              <a:rPr lang="zh-CN" altLang="en-US" dirty="0" smtClean="0"/>
              <a:t>的请求过程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Chrome</a:t>
            </a:r>
            <a:r>
              <a:rPr lang="zh-CN" altLang="en-US" dirty="0" smtClean="0"/>
              <a:t>分析网站</a:t>
            </a:r>
            <a:endParaRPr lang="en-US" altLang="zh-CN" dirty="0" smtClean="0"/>
          </a:p>
          <a:p>
            <a:r>
              <a:rPr lang="en-US" altLang="zh-CN" dirty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Session</a:t>
            </a:r>
            <a:r>
              <a:rPr lang="zh-CN" altLang="en-US" dirty="0" smtClean="0"/>
              <a:t>与</a:t>
            </a:r>
            <a:r>
              <a:rPr lang="en-US" altLang="zh-CN" dirty="0" smtClean="0"/>
              <a:t>Cookie</a:t>
            </a:r>
          </a:p>
          <a:p>
            <a:r>
              <a:rPr lang="en-US" altLang="zh-CN" dirty="0"/>
              <a:t>6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数据</a:t>
            </a:r>
            <a:endParaRPr lang="en-US" altLang="zh-CN" dirty="0" smtClean="0"/>
          </a:p>
          <a:p>
            <a:r>
              <a:rPr lang="en-US" altLang="zh-CN" dirty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Ajax</a:t>
            </a:r>
            <a:r>
              <a:rPr lang="zh-CN" altLang="en-US" dirty="0" smtClean="0"/>
              <a:t>请求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0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HTTP</a:t>
            </a:r>
            <a:r>
              <a:rPr lang="zh-CN" altLang="en-US" dirty="0" smtClean="0"/>
              <a:t>与</a:t>
            </a:r>
            <a:r>
              <a:rPr lang="en-US" altLang="zh-CN" dirty="0" smtClean="0"/>
              <a:t>HTTPS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en-US" altLang="zh-CN" b="1" dirty="0"/>
              <a:t>HTTP</a:t>
            </a:r>
            <a:r>
              <a:rPr lang="zh-CN" altLang="en-US" b="1" dirty="0"/>
              <a:t>协</a:t>
            </a:r>
            <a:r>
              <a:rPr lang="zh-CN" altLang="en-US" b="1" dirty="0" smtClean="0"/>
              <a:t>议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全</a:t>
            </a:r>
            <a:r>
              <a:rPr lang="zh-CN" altLang="en-US" dirty="0"/>
              <a:t>称是</a:t>
            </a:r>
            <a:r>
              <a:rPr lang="en-US" altLang="zh-CN" dirty="0"/>
              <a:t>HyperText Transfer Protocal </a:t>
            </a:r>
            <a:r>
              <a:rPr lang="zh-CN" altLang="en-US" dirty="0"/>
              <a:t>，中文意思是超文本传输协议，是一种发布和接收</a:t>
            </a:r>
            <a:r>
              <a:rPr lang="en-US" altLang="zh-CN" dirty="0"/>
              <a:t>HTML</a:t>
            </a:r>
            <a:r>
              <a:rPr lang="zh-CN" altLang="en-US" dirty="0"/>
              <a:t>（</a:t>
            </a:r>
            <a:r>
              <a:rPr lang="en-US" altLang="zh-CN" dirty="0"/>
              <a:t>HyperText Markuup Language</a:t>
            </a:r>
            <a:r>
              <a:rPr lang="zh-CN" altLang="en-US" dirty="0"/>
              <a:t>）页面的方法。服务器端口号为</a:t>
            </a:r>
            <a:r>
              <a:rPr lang="en-US" altLang="zh-CN" dirty="0"/>
              <a:t>80</a:t>
            </a:r>
            <a:r>
              <a:rPr lang="zh-CN" altLang="en-US" dirty="0"/>
              <a:t>端</a:t>
            </a:r>
            <a:r>
              <a:rPr lang="zh-CN" altLang="en-US" dirty="0" smtClean="0"/>
              <a:t>口</a:t>
            </a:r>
            <a:endParaRPr lang="en-US" altLang="zh-CN" dirty="0" smtClean="0"/>
          </a:p>
          <a:p>
            <a:r>
              <a:rPr lang="en-US" altLang="zh-CN" b="1" dirty="0"/>
              <a:t>HTTPS </a:t>
            </a:r>
            <a:r>
              <a:rPr lang="zh-CN" altLang="en-US" b="1" dirty="0" smtClean="0"/>
              <a:t>协议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（</a:t>
            </a:r>
            <a:r>
              <a:rPr lang="zh-CN" altLang="en-US" dirty="0"/>
              <a:t>全称：</a:t>
            </a:r>
            <a:r>
              <a:rPr lang="en-US" altLang="zh-CN" dirty="0"/>
              <a:t>Hyper Text Transfer Protocol over SecureSocket Layer</a:t>
            </a:r>
            <a:r>
              <a:rPr lang="zh-CN" altLang="en-US" dirty="0"/>
              <a:t>）</a:t>
            </a:r>
            <a:r>
              <a:rPr lang="en-US" altLang="zh-CN" dirty="0"/>
              <a:t> </a:t>
            </a:r>
            <a:r>
              <a:rPr lang="zh-CN" altLang="en-US" dirty="0" smtClean="0"/>
              <a:t>，是</a:t>
            </a:r>
            <a:r>
              <a:rPr lang="en-US" altLang="zh-CN" dirty="0"/>
              <a:t>HTTP</a:t>
            </a:r>
            <a:r>
              <a:rPr lang="zh-CN" altLang="en-US" dirty="0"/>
              <a:t>协议的加密版本，在</a:t>
            </a:r>
            <a:r>
              <a:rPr lang="en-US" altLang="zh-CN" dirty="0"/>
              <a:t>HTTP</a:t>
            </a:r>
            <a:r>
              <a:rPr lang="zh-CN" altLang="en-US" dirty="0"/>
              <a:t>下加入了</a:t>
            </a:r>
            <a:r>
              <a:rPr lang="en-US" altLang="zh-CN" dirty="0"/>
              <a:t>SSL</a:t>
            </a:r>
            <a:r>
              <a:rPr lang="zh-CN" altLang="en-US" dirty="0"/>
              <a:t>层，服务器端口号是</a:t>
            </a:r>
            <a:r>
              <a:rPr lang="en-US" altLang="zh-CN" dirty="0"/>
              <a:t>443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公司官网</a:t>
            </a:r>
            <a:r>
              <a:rPr lang="en-US" altLang="zh-CN" dirty="0"/>
              <a:t>:</a:t>
            </a:r>
            <a:r>
              <a:rPr lang="en-US" altLang="zh-CN" dirty="0">
                <a:hlinkClick r:id="rId4"/>
              </a:rPr>
              <a:t>http://mashibing.com</a:t>
            </a:r>
            <a:r>
              <a:rPr lang="en-US" altLang="zh-CN" dirty="0" smtClean="0">
                <a:hlinkClick r:id="rId4"/>
              </a:rPr>
              <a:t>/</a:t>
            </a:r>
            <a:r>
              <a:rPr lang="zh-CN" altLang="en-US" dirty="0" smtClean="0"/>
              <a:t>美</a:t>
            </a:r>
            <a:r>
              <a:rPr lang="zh-CN" altLang="en-US" dirty="0"/>
              <a:t>团 </a:t>
            </a:r>
            <a:r>
              <a:rPr lang="en-US" altLang="zh-CN" dirty="0"/>
              <a:t>:</a:t>
            </a:r>
            <a:r>
              <a:rPr lang="en-US" altLang="zh-CN" dirty="0" smtClean="0">
                <a:hlinkClick r:id="rId5"/>
              </a:rPr>
              <a:t>https</a:t>
            </a:r>
            <a:r>
              <a:rPr lang="en-US" altLang="zh-CN" dirty="0">
                <a:hlinkClick r:id="rId5"/>
              </a:rPr>
              <a:t>://www.meituan.com/</a:t>
            </a:r>
            <a:r>
              <a:rPr lang="en-US" altLang="zh-CN" dirty="0"/>
              <a:t> </a:t>
            </a:r>
          </a:p>
          <a:p>
            <a:endParaRPr lang="en-US" altLang="zh-CN" b="1" dirty="0" smtClean="0"/>
          </a:p>
        </p:txBody>
      </p:sp>
      <p:pic>
        <p:nvPicPr>
          <p:cNvPr id="1026" name="Picture 2" descr="C:\Users\ADMINI~1\AppData\Local\Temp\__nyf7_clip_images\image_5ea502f9_6ea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4846199"/>
            <a:ext cx="35718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MINI~1\AppData\Local\Temp\__nyf7_clip_images\image_5ea50306_681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72" y="4841590"/>
            <a:ext cx="366712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34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URL</a:t>
            </a:r>
            <a:r>
              <a:rPr lang="zh-CN" altLang="en-US" dirty="0" smtClean="0"/>
              <a:t>与</a:t>
            </a:r>
            <a:r>
              <a:rPr lang="en-US" altLang="zh-CN" dirty="0" smtClean="0"/>
              <a:t>URI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 fontScale="92500"/>
          </a:bodyPr>
          <a:lstStyle/>
          <a:p>
            <a:r>
              <a:rPr lang="en-US" altLang="zh-CN" dirty="0"/>
              <a:t>URL(</a:t>
            </a:r>
            <a:r>
              <a:rPr lang="zh-CN" altLang="en-US" dirty="0"/>
              <a:t>网址</a:t>
            </a:r>
            <a:r>
              <a:rPr lang="en-US" altLang="zh-CN" dirty="0"/>
              <a:t>)</a:t>
            </a:r>
            <a:r>
              <a:rPr lang="zh-CN" altLang="en-US" dirty="0"/>
              <a:t>是</a:t>
            </a:r>
            <a:r>
              <a:rPr lang="en-US" altLang="zh-CN" dirty="0"/>
              <a:t>Uriform Resource Locator</a:t>
            </a:r>
            <a:r>
              <a:rPr lang="zh-CN" altLang="en-US" dirty="0"/>
              <a:t>的简写，统一资源定位符。一个</a:t>
            </a:r>
            <a:r>
              <a:rPr lang="en-US" altLang="zh-CN" dirty="0"/>
              <a:t>URL</a:t>
            </a:r>
            <a:r>
              <a:rPr lang="zh-CN" altLang="en-US" dirty="0"/>
              <a:t>由以下几部分组</a:t>
            </a:r>
            <a:r>
              <a:rPr lang="zh-CN" altLang="en-US" dirty="0" smtClean="0"/>
              <a:t>成</a:t>
            </a:r>
            <a:endParaRPr lang="en-US" altLang="zh-CN" dirty="0" smtClean="0"/>
          </a:p>
          <a:p>
            <a:endParaRPr lang="en-US" altLang="zh-CN" dirty="0"/>
          </a:p>
          <a:p>
            <a:pPr lvl="1"/>
            <a:r>
              <a:rPr lang="en-US" altLang="zh-CN" dirty="0"/>
              <a:t>1)</a:t>
            </a:r>
            <a:r>
              <a:rPr lang="zh-CN" altLang="en-US" dirty="0"/>
              <a:t>协议的类</a:t>
            </a:r>
            <a:r>
              <a:rPr lang="zh-CN" altLang="en-US" dirty="0" smtClean="0"/>
              <a:t>型</a:t>
            </a:r>
            <a:endParaRPr lang="en-US" altLang="zh-CN" dirty="0" smtClean="0"/>
          </a:p>
          <a:p>
            <a:pPr lvl="1"/>
            <a:r>
              <a:rPr lang="en-US" altLang="zh-CN" dirty="0"/>
              <a:t>2)</a:t>
            </a:r>
            <a:r>
              <a:rPr lang="zh-CN" altLang="en-US" dirty="0"/>
              <a:t>主机名称</a:t>
            </a:r>
            <a:r>
              <a:rPr lang="en-US" altLang="zh-CN" dirty="0"/>
              <a:t>/</a:t>
            </a:r>
            <a:r>
              <a:rPr lang="zh-CN" altLang="en-US" dirty="0"/>
              <a:t>域</a:t>
            </a:r>
            <a:r>
              <a:rPr lang="zh-CN" altLang="en-US" dirty="0" smtClean="0"/>
              <a:t>名</a:t>
            </a:r>
            <a:endParaRPr lang="en-US" altLang="zh-CN" dirty="0" smtClean="0"/>
          </a:p>
          <a:p>
            <a:pPr lvl="1"/>
            <a:r>
              <a:rPr lang="en-US" altLang="zh-CN" dirty="0"/>
              <a:t>3)</a:t>
            </a:r>
            <a:r>
              <a:rPr lang="zh-CN" altLang="en-US" dirty="0"/>
              <a:t>端口</a:t>
            </a:r>
            <a:r>
              <a:rPr lang="zh-CN" altLang="en-US" dirty="0" smtClean="0"/>
              <a:t>号</a:t>
            </a:r>
            <a:endParaRPr lang="en-US" altLang="zh-CN" dirty="0" smtClean="0"/>
          </a:p>
          <a:p>
            <a:pPr lvl="1"/>
            <a:r>
              <a:rPr lang="en-US" altLang="zh-CN" dirty="0"/>
              <a:t>4)</a:t>
            </a:r>
            <a:r>
              <a:rPr lang="zh-CN" altLang="en-US" dirty="0"/>
              <a:t>查找路径  </a:t>
            </a:r>
            <a:endParaRPr lang="en-US" altLang="zh-CN" dirty="0" smtClean="0"/>
          </a:p>
          <a:p>
            <a:pPr lvl="1"/>
            <a:r>
              <a:rPr lang="en-US" altLang="zh-CN" dirty="0"/>
              <a:t>5)</a:t>
            </a:r>
            <a:r>
              <a:rPr lang="zh-CN" altLang="en-US" dirty="0"/>
              <a:t>查询参</a:t>
            </a:r>
            <a:r>
              <a:rPr lang="zh-CN" altLang="en-US" dirty="0" smtClean="0"/>
              <a:t>数</a:t>
            </a:r>
            <a:endParaRPr lang="en-US" altLang="zh-CN" dirty="0" smtClean="0"/>
          </a:p>
          <a:p>
            <a:pPr lvl="1"/>
            <a:r>
              <a:rPr lang="en-US" altLang="zh-CN" dirty="0"/>
              <a:t>6)</a:t>
            </a:r>
            <a:r>
              <a:rPr lang="zh-CN" altLang="en-US" dirty="0"/>
              <a:t>锚点，前端用来做面定位的。现在一些前后端分离项目，也用锚点来做导</a:t>
            </a:r>
            <a:r>
              <a:rPr lang="zh-CN" altLang="en-US" dirty="0" smtClean="0"/>
              <a:t>航</a:t>
            </a:r>
            <a:endParaRPr lang="en-US" altLang="zh-CN" dirty="0" smtClean="0"/>
          </a:p>
          <a:p>
            <a:pPr lvl="2"/>
            <a:r>
              <a:rPr lang="zh-CN" altLang="en-US" sz="2000" dirty="0"/>
              <a:t>前端定位</a:t>
            </a:r>
            <a:r>
              <a:rPr lang="zh-CN" altLang="en-US" dirty="0"/>
              <a:t> </a:t>
            </a:r>
            <a:r>
              <a:rPr lang="en-US" altLang="zh-CN" sz="2000" dirty="0" smtClean="0">
                <a:hlinkClick r:id="rId4"/>
              </a:rPr>
              <a:t>https</a:t>
            </a:r>
            <a:r>
              <a:rPr lang="en-US" altLang="zh-CN" sz="2000" dirty="0">
                <a:hlinkClick r:id="rId4"/>
              </a:rPr>
              <a:t>://baike.baidu.com/item/%E5%88%98%E8%8B%A5%E8%8B%B1#2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lvl="2"/>
            <a:r>
              <a:rPr lang="zh-CN" altLang="en-US" sz="2000" dirty="0"/>
              <a:t>锚点导航   动的是</a:t>
            </a:r>
            <a:r>
              <a:rPr lang="en-US" altLang="zh-CN" sz="2000" dirty="0"/>
              <a:t>#</a:t>
            </a:r>
            <a:r>
              <a:rPr lang="zh-CN" altLang="en-US" sz="2000" dirty="0"/>
              <a:t>之后的内容  </a:t>
            </a:r>
            <a:r>
              <a:rPr lang="en-US" altLang="zh-CN" sz="2000" dirty="0"/>
              <a:t>,</a:t>
            </a:r>
            <a:r>
              <a:rPr lang="zh-CN" altLang="en-US" sz="2000" dirty="0"/>
              <a:t>根据锚点去请</a:t>
            </a:r>
            <a:r>
              <a:rPr lang="zh-CN" altLang="en-US" sz="2000" dirty="0" smtClean="0"/>
              <a:t>求数据</a:t>
            </a:r>
            <a:r>
              <a:rPr lang="zh-CN" altLang="en-US" dirty="0" smtClean="0"/>
              <a:t> </a:t>
            </a:r>
            <a:r>
              <a:rPr lang="en-US" altLang="zh-CN" sz="2000" dirty="0">
                <a:hlinkClick r:id="rId5"/>
              </a:rPr>
              <a:t>https://music.163.com/#/friend</a:t>
            </a:r>
            <a:r>
              <a:rPr lang="en-US" altLang="zh-CN" dirty="0"/>
              <a:t> </a:t>
            </a:r>
          </a:p>
          <a:p>
            <a:r>
              <a:rPr lang="en-US" altLang="zh-CN" dirty="0" smtClean="0"/>
              <a:t>URI:</a:t>
            </a:r>
            <a:r>
              <a:rPr lang="zh-CN" altLang="en-US" dirty="0"/>
              <a:t>统一资源标识符 </a:t>
            </a:r>
            <a:r>
              <a:rPr lang="en-US" altLang="zh-CN" dirty="0"/>
              <a:t>Uniform Resource Identifier ,</a:t>
            </a:r>
            <a:r>
              <a:rPr lang="zh-CN" altLang="en-US" dirty="0"/>
              <a:t>是一个用于标识某一互联网资源名称的字符串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876" y="2395602"/>
            <a:ext cx="10410796" cy="44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153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常见的请求方式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en-US" altLang="zh-CN" dirty="0"/>
              <a:t>http</a:t>
            </a:r>
            <a:r>
              <a:rPr lang="zh-CN" altLang="en-US" dirty="0"/>
              <a:t>协议规定了 浏览器与服务器进行数据交互的过程中必须要选择一种交互的方</a:t>
            </a:r>
            <a:r>
              <a:rPr lang="zh-CN" altLang="en-US" dirty="0" smtClean="0"/>
              <a:t>式</a:t>
            </a:r>
            <a:endParaRPr lang="en-US" altLang="zh-CN" dirty="0" smtClean="0"/>
          </a:p>
          <a:p>
            <a:r>
              <a:rPr lang="zh-CN" altLang="en-US" dirty="0"/>
              <a:t>在</a:t>
            </a:r>
            <a:r>
              <a:rPr lang="en-US" altLang="zh-CN" dirty="0"/>
              <a:t>HTTP</a:t>
            </a:r>
            <a:r>
              <a:rPr lang="zh-CN" altLang="en-US" dirty="0"/>
              <a:t>协议中，定义了八种请求方式。常见的有</a:t>
            </a:r>
            <a:r>
              <a:rPr lang="en-US" altLang="zh-CN" dirty="0"/>
              <a:t>get</a:t>
            </a:r>
            <a:r>
              <a:rPr lang="zh-CN" altLang="en-US" dirty="0"/>
              <a:t>请求与</a:t>
            </a:r>
            <a:r>
              <a:rPr lang="en-US" altLang="zh-CN" dirty="0"/>
              <a:t>post</a:t>
            </a:r>
            <a:r>
              <a:rPr lang="zh-CN" altLang="en-US" dirty="0"/>
              <a:t>请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r>
              <a:rPr lang="en-US" altLang="zh-CN" b="1" dirty="0" smtClean="0"/>
              <a:t>get</a:t>
            </a:r>
            <a:r>
              <a:rPr lang="zh-CN" altLang="en-US" b="1" dirty="0"/>
              <a:t>请求：</a:t>
            </a:r>
            <a:r>
              <a:rPr lang="zh-CN" altLang="en-US" dirty="0"/>
              <a:t>一般情况下，只从服务器获取数据下来，并不会对服务器资源产生任何影响的时候会使用</a:t>
            </a:r>
            <a:r>
              <a:rPr lang="en-US" altLang="zh-CN" dirty="0"/>
              <a:t>get</a:t>
            </a:r>
            <a:r>
              <a:rPr lang="zh-CN" altLang="en-US" dirty="0"/>
              <a:t>请</a:t>
            </a:r>
            <a:r>
              <a:rPr lang="zh-CN" altLang="en-US" dirty="0" smtClean="0"/>
              <a:t>求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 smtClean="0"/>
          </a:p>
        </p:txBody>
      </p:sp>
      <p:pic>
        <p:nvPicPr>
          <p:cNvPr id="2050" name="Picture 2" descr="C:\Users\ADMINI~1\AppData\Local\Temp\__nyf7_clip_images\image_5ea523f4_4335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4023022"/>
            <a:ext cx="356235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680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常见的请求方式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post</a:t>
            </a:r>
            <a:r>
              <a:rPr lang="zh-CN" altLang="en-US" dirty="0"/>
              <a:t>请求：向服务器发送数据</a:t>
            </a:r>
            <a:r>
              <a:rPr lang="en-US" altLang="zh-CN" dirty="0"/>
              <a:t>(</a:t>
            </a:r>
            <a:r>
              <a:rPr lang="zh-CN" altLang="en-US" dirty="0"/>
              <a:t>登录）、上传文件等，会对服务器资源产生影响的时候会使用</a:t>
            </a:r>
            <a:r>
              <a:rPr lang="en-US" altLang="zh-CN" dirty="0"/>
              <a:t>Post</a:t>
            </a:r>
            <a:r>
              <a:rPr lang="zh-CN" altLang="en-US" dirty="0"/>
              <a:t>请求。 </a:t>
            </a:r>
          </a:p>
          <a:p>
            <a:r>
              <a:rPr lang="en-US" altLang="zh-CN" dirty="0">
                <a:hlinkClick r:id="rId4"/>
              </a:rPr>
              <a:t>https://www.lingdianshuwu.com/login.asp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请求参数在</a:t>
            </a:r>
            <a:r>
              <a:rPr lang="en-US" altLang="zh-CN" dirty="0"/>
              <a:t>form data</a:t>
            </a:r>
            <a:r>
              <a:rPr lang="zh-CN" altLang="en-US" dirty="0"/>
              <a:t>中 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 smtClean="0"/>
          </a:p>
        </p:txBody>
      </p:sp>
      <p:pic>
        <p:nvPicPr>
          <p:cNvPr id="3075" name="Picture 3" descr="C:\Users\ADMINI~1\AppData\Local\Temp\__nyf7_clip_images\image_5ea52448_5df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3573016"/>
            <a:ext cx="39338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ADMINI~1\AppData\Local\Temp\__nyf7_clip_images\image_5ea52448_7527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60" y="3723877"/>
            <a:ext cx="4676775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69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常见的请求方式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zh-CN" altLang="en-US" dirty="0"/>
              <a:t>以上是网站开发中常用的两种方法。并且一般情况下都会遵循使用的原则。 </a:t>
            </a:r>
          </a:p>
          <a:p>
            <a:r>
              <a:rPr lang="zh-CN" altLang="en-US" dirty="0"/>
              <a:t>但是有的网站和服务器为了做反爬虫机制，也经常会不按常理出牌。有可能一个应该使用</a:t>
            </a:r>
            <a:r>
              <a:rPr lang="en-US" altLang="zh-CN" dirty="0"/>
              <a:t>get</a:t>
            </a:r>
            <a:r>
              <a:rPr lang="zh-CN" altLang="en-US" dirty="0"/>
              <a:t>方法的请求就一定要改成</a:t>
            </a:r>
            <a:r>
              <a:rPr lang="en-US" altLang="zh-CN" dirty="0"/>
              <a:t>post</a:t>
            </a:r>
            <a:r>
              <a:rPr lang="zh-CN" altLang="en-US" dirty="0"/>
              <a:t>请求，这个要视情况而定。 </a:t>
            </a:r>
          </a:p>
          <a:p>
            <a:r>
              <a:rPr lang="zh-CN" altLang="en-US" b="1" dirty="0"/>
              <a:t>拉勾</a:t>
            </a:r>
            <a:r>
              <a:rPr lang="zh-CN" altLang="en-US" dirty="0"/>
              <a:t> </a:t>
            </a:r>
          </a:p>
          <a:p>
            <a:r>
              <a:rPr lang="en-US" altLang="zh-CN" dirty="0">
                <a:hlinkClick r:id="rId4"/>
              </a:rPr>
              <a:t>https://www.lagou.com/jobs/list_python?labelWords=&amp;fromSearch=true&amp;suginput=</a:t>
            </a:r>
            <a:r>
              <a:rPr lang="en-US" altLang="zh-CN" dirty="0"/>
              <a:t> </a:t>
            </a:r>
          </a:p>
          <a:p>
            <a:pPr lvl="1"/>
            <a:endParaRPr lang="en-US" altLang="zh-CN" dirty="0"/>
          </a:p>
          <a:p>
            <a:endParaRPr lang="en-US" altLang="zh-CN" dirty="0" smtClean="0"/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56808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常见的请求方式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en-US" altLang="zh-CN" b="1" dirty="0"/>
              <a:t>g</a:t>
            </a:r>
            <a:r>
              <a:rPr lang="en-US" altLang="zh-CN" b="1" dirty="0" smtClean="0"/>
              <a:t>et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post</a:t>
            </a:r>
            <a:r>
              <a:rPr lang="zh-CN" altLang="en-US" b="1" dirty="0" smtClean="0"/>
              <a:t>的区别</a:t>
            </a:r>
            <a:endParaRPr lang="en-US" altLang="zh-CN" b="1" dirty="0"/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/>
              <a:t>是不安全的，因为在传输过程，数据被放在请求的</a:t>
            </a:r>
            <a:r>
              <a:rPr lang="en-US" altLang="zh-CN" dirty="0"/>
              <a:t>URL</a:t>
            </a:r>
            <a:r>
              <a:rPr lang="zh-CN" altLang="en-US" dirty="0"/>
              <a:t>中；</a:t>
            </a:r>
            <a:r>
              <a:rPr lang="en-US" altLang="zh-CN" dirty="0"/>
              <a:t>Post</a:t>
            </a:r>
            <a:r>
              <a:rPr lang="zh-CN" altLang="en-US" dirty="0"/>
              <a:t>的所有操作对用户来说都是不可见的。 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/>
              <a:t>传送的数据量较小，这主要是因为受</a:t>
            </a:r>
            <a:r>
              <a:rPr lang="en-US" altLang="zh-CN" dirty="0"/>
              <a:t>URL</a:t>
            </a:r>
            <a:r>
              <a:rPr lang="zh-CN" altLang="en-US" dirty="0"/>
              <a:t>长度限制</a:t>
            </a:r>
            <a:r>
              <a:rPr lang="en-US" altLang="zh-CN" dirty="0"/>
              <a:t>,</a:t>
            </a:r>
            <a:r>
              <a:rPr lang="zh-CN" altLang="en-US" dirty="0"/>
              <a:t>不能大于</a:t>
            </a:r>
            <a:r>
              <a:rPr lang="en-US" altLang="zh-CN" dirty="0"/>
              <a:t>2kb</a:t>
            </a:r>
            <a:r>
              <a:rPr lang="zh-CN" altLang="en-US" dirty="0"/>
              <a:t>；</a:t>
            </a:r>
            <a:r>
              <a:rPr lang="en-US" altLang="zh-CN" dirty="0"/>
              <a:t>Post</a:t>
            </a:r>
            <a:r>
              <a:rPr lang="zh-CN" altLang="en-US" dirty="0"/>
              <a:t>传送的数据量较大，一般被默认为不受限制。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/>
              <a:t>限制</a:t>
            </a:r>
            <a:r>
              <a:rPr lang="en-US" altLang="zh-CN" dirty="0"/>
              <a:t>Form</a:t>
            </a:r>
            <a:r>
              <a:rPr lang="zh-CN" altLang="en-US" dirty="0"/>
              <a:t>表单的</a:t>
            </a:r>
            <a:r>
              <a:rPr lang="zh-CN" altLang="en-US" dirty="0" smtClean="0"/>
              <a:t>数据</a:t>
            </a:r>
            <a:r>
              <a:rPr lang="zh-CN" altLang="en-US" dirty="0"/>
              <a:t>集的值必须为</a:t>
            </a:r>
            <a:r>
              <a:rPr lang="en-US" altLang="zh-CN" dirty="0"/>
              <a:t>ASCII</a:t>
            </a:r>
            <a:r>
              <a:rPr lang="zh-CN" altLang="en-US" dirty="0"/>
              <a:t>字符；而</a:t>
            </a:r>
            <a:r>
              <a:rPr lang="en-US" altLang="zh-CN" dirty="0"/>
              <a:t>Post</a:t>
            </a:r>
            <a:r>
              <a:rPr lang="zh-CN" altLang="en-US" dirty="0"/>
              <a:t>支持整个</a:t>
            </a:r>
            <a:r>
              <a:rPr lang="en-US" altLang="zh-CN" dirty="0"/>
              <a:t>ISO10646</a:t>
            </a:r>
            <a:r>
              <a:rPr lang="zh-CN" altLang="en-US" dirty="0"/>
              <a:t>字符集。 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 smtClean="0"/>
              <a:t>Get</a:t>
            </a:r>
            <a:r>
              <a:rPr lang="zh-CN" altLang="en-US" dirty="0"/>
              <a:t>执行效率却比</a:t>
            </a:r>
            <a:r>
              <a:rPr lang="en-US" altLang="zh-CN" dirty="0"/>
              <a:t>Post</a:t>
            </a:r>
            <a:r>
              <a:rPr lang="zh-CN" altLang="en-US" dirty="0"/>
              <a:t>方法好。</a:t>
            </a:r>
            <a:r>
              <a:rPr lang="en-US" altLang="zh-CN" dirty="0"/>
              <a:t>Get</a:t>
            </a:r>
            <a:r>
              <a:rPr lang="zh-CN" altLang="en-US" dirty="0"/>
              <a:t>是</a:t>
            </a:r>
            <a:r>
              <a:rPr lang="en-US" altLang="zh-CN" dirty="0"/>
              <a:t>form</a:t>
            </a:r>
            <a:r>
              <a:rPr lang="zh-CN" altLang="en-US" dirty="0"/>
              <a:t>提交的默认方法。 </a:t>
            </a:r>
          </a:p>
          <a:p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68600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常见的请求头参数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sp>
        <p:nvSpPr>
          <p:cNvPr id="60" name="内容占位符 2">
            <a:extLst>
              <a:ext uri="{FF2B5EF4-FFF2-40B4-BE49-F238E27FC236}">
                <a16:creationId xmlns="" xmlns:a16="http://schemas.microsoft.com/office/drawing/2014/main" id="{A18FD4D8-2A81-4FA0-B17C-FC00F4AFF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476" y="1512990"/>
            <a:ext cx="10512862" cy="501235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http</a:t>
            </a:r>
            <a:r>
              <a:rPr lang="zh-CN" altLang="en-US" b="1" dirty="0" smtClean="0"/>
              <a:t>协议中，向服务器发送一个请求，数据分为三部分</a:t>
            </a:r>
            <a:endParaRPr lang="en-US" altLang="zh-CN" b="1" dirty="0" smtClean="0"/>
          </a:p>
          <a:p>
            <a:pPr lvl="1"/>
            <a:r>
              <a:rPr lang="zh-CN" altLang="en-US" dirty="0"/>
              <a:t>第一个是把数据放在</a:t>
            </a:r>
            <a:r>
              <a:rPr lang="en-US" altLang="zh-CN" dirty="0"/>
              <a:t>url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r>
              <a:rPr lang="zh-CN" altLang="en-US" dirty="0"/>
              <a:t>第二个是把数据放在</a:t>
            </a:r>
            <a:r>
              <a:rPr lang="en-US" altLang="zh-CN" dirty="0"/>
              <a:t>body</a:t>
            </a:r>
            <a:r>
              <a:rPr lang="zh-CN" altLang="en-US" dirty="0"/>
              <a:t>中</a:t>
            </a:r>
            <a:r>
              <a:rPr lang="en-US" altLang="zh-CN" dirty="0"/>
              <a:t>(post</a:t>
            </a:r>
            <a:r>
              <a:rPr lang="zh-CN" altLang="en-US" dirty="0"/>
              <a:t>请求时）</a:t>
            </a:r>
            <a:endParaRPr lang="en-US" altLang="zh-CN" dirty="0"/>
          </a:p>
          <a:p>
            <a:pPr lvl="1"/>
            <a:r>
              <a:rPr lang="zh-CN" altLang="en-US" dirty="0"/>
              <a:t>第三个就是把数据放在</a:t>
            </a:r>
            <a:r>
              <a:rPr lang="en-US" altLang="zh-CN" dirty="0"/>
              <a:t>head</a:t>
            </a:r>
            <a:r>
              <a:rPr lang="zh-CN" altLang="en-US" dirty="0"/>
              <a:t>中</a:t>
            </a:r>
            <a:endParaRPr lang="en-US" altLang="zh-CN" dirty="0"/>
          </a:p>
          <a:p>
            <a:pPr lvl="1"/>
            <a:endParaRPr lang="en-US" altLang="zh-CN" b="1" dirty="0" smtClean="0"/>
          </a:p>
          <a:p>
            <a:r>
              <a:rPr lang="zh-CN" altLang="en-US" b="1" dirty="0" smtClean="0"/>
              <a:t>常见的请求头参数</a:t>
            </a:r>
            <a:endParaRPr lang="en-US" altLang="zh-CN" b="1" dirty="0" smtClean="0"/>
          </a:p>
          <a:p>
            <a:pPr lvl="1"/>
            <a:r>
              <a:rPr lang="en-US" altLang="zh-CN" dirty="0"/>
              <a:t>user-agent:</a:t>
            </a:r>
            <a:r>
              <a:rPr lang="zh-CN" altLang="en-US" dirty="0"/>
              <a:t>浏览器名</a:t>
            </a:r>
            <a:r>
              <a:rPr lang="zh-CN" altLang="en-US" dirty="0" smtClean="0"/>
              <a:t>称</a:t>
            </a:r>
            <a:endParaRPr lang="en-US" altLang="zh-CN" dirty="0" smtClean="0"/>
          </a:p>
          <a:p>
            <a:pPr lvl="1"/>
            <a:r>
              <a:rPr lang="en-US" altLang="zh-CN" dirty="0"/>
              <a:t>referer:</a:t>
            </a:r>
            <a:r>
              <a:rPr lang="zh-CN" altLang="en-US" dirty="0"/>
              <a:t>表明当前这个请求是从哪个</a:t>
            </a:r>
            <a:r>
              <a:rPr lang="en-US" altLang="zh-CN" dirty="0"/>
              <a:t>url</a:t>
            </a:r>
            <a:r>
              <a:rPr lang="zh-CN" altLang="en-US" dirty="0"/>
              <a:t>过来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pPr lvl="1"/>
            <a:r>
              <a:rPr lang="en-US" altLang="zh-CN" dirty="0"/>
              <a:t>cookie:http</a:t>
            </a:r>
            <a:r>
              <a:rPr lang="zh-CN" altLang="en-US" dirty="0"/>
              <a:t>协议是无状态的。也就是同一个人发送了两次请求。服务器没有能力知道这两个请求是否来自同一个人。</a:t>
            </a:r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43845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20823</TotalTime>
  <Words>1638</Words>
  <Application>Microsoft Office PowerPoint</Application>
  <PresentationFormat>自定义</PresentationFormat>
  <Paragraphs>180</Paragraphs>
  <Slides>18</Slides>
  <Notes>15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主题​​</vt:lpstr>
      <vt:lpstr>爬虫开发基础</vt:lpstr>
      <vt:lpstr>课程介绍：</vt:lpstr>
      <vt:lpstr>HTTP与HTTPS</vt:lpstr>
      <vt:lpstr>URL与URI</vt:lpstr>
      <vt:lpstr>常见的请求方式</vt:lpstr>
      <vt:lpstr>常见的请求方式</vt:lpstr>
      <vt:lpstr>常见的请求方式</vt:lpstr>
      <vt:lpstr>常见的请求方式</vt:lpstr>
      <vt:lpstr>常见的请求头参数</vt:lpstr>
      <vt:lpstr>常见的响应状态码</vt:lpstr>
      <vt:lpstr>HTTP请求的交互过程</vt:lpstr>
      <vt:lpstr>Chrome分析网站</vt:lpstr>
      <vt:lpstr>Session与Cookie</vt:lpstr>
      <vt:lpstr>Session与Cookie</vt:lpstr>
      <vt:lpstr>JSON</vt:lpstr>
      <vt:lpstr>Ajax</vt:lpstr>
      <vt:lpstr>知识点总结</vt:lpstr>
      <vt:lpstr>风里雨里，娟儿姐在马士兵教育等你!!!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shibing</dc:creator>
  <cp:lastModifiedBy>xb21cn</cp:lastModifiedBy>
  <cp:revision>318</cp:revision>
  <dcterms:created xsi:type="dcterms:W3CDTF">2019-07-09T08:49:51Z</dcterms:created>
  <dcterms:modified xsi:type="dcterms:W3CDTF">2020-04-29T06:26:53Z</dcterms:modified>
</cp:coreProperties>
</file>