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82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8" r:id="rId16"/>
    <p:sldId id="294" r:id="rId17"/>
    <p:sldId id="295" r:id="rId18"/>
    <p:sldId id="296" r:id="rId19"/>
    <p:sldId id="297" r:id="rId20"/>
    <p:sldId id="281" r:id="rId2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82409" autoAdjust="0"/>
  </p:normalViewPr>
  <p:slideViewPr>
    <p:cSldViewPr>
      <p:cViewPr varScale="1">
        <p:scale>
          <a:sx n="71" d="100"/>
          <a:sy n="71" d="100"/>
        </p:scale>
        <p:origin x="-1238" y="-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2020/6/25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xmlns="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https://www.qidian.com/rank/yuepiao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6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2020/6/25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2020/6/25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数据解析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BeautifulSoup</a:t>
            </a:r>
            <a:r>
              <a:rPr lang="zh-CN" altLang="en-US" dirty="0"/>
              <a:t>解析数据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BeautifulSoup</a:t>
            </a:r>
            <a:r>
              <a:rPr lang="zh-CN" altLang="en-US" dirty="0" smtClean="0"/>
              <a:t>提取数据的常用方法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                                       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对象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89981"/>
              </p:ext>
            </p:extLst>
          </p:nvPr>
        </p:nvGraphicFramePr>
        <p:xfrm>
          <a:off x="765820" y="2420888"/>
          <a:ext cx="10873208" cy="13815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655"/>
                <a:gridCol w="1087321"/>
                <a:gridCol w="3161633"/>
                <a:gridCol w="2352637"/>
                <a:gridCol w="32619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提取满足</a:t>
                      </a:r>
                      <a:r>
                        <a:rPr lang="zh-CN" altLang="en-US" baseline="0" dirty="0" smtClean="0"/>
                        <a:t>要求的首个数据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bs.find(</a:t>
                      </a:r>
                      <a:r>
                        <a:rPr lang="zh-CN" altLang="en-US" dirty="0" smtClean="0"/>
                        <a:t>标签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bs.find(‘div’,class_=‘books’)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find_all()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提取满足要求的所有数据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bs.find_all(</a:t>
                      </a:r>
                      <a:r>
                        <a:rPr lang="zh-CN" altLang="en-US" dirty="0" smtClean="0"/>
                        <a:t>标签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bs.find_all(‘div’,class_=‘books’)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33663"/>
              </p:ext>
            </p:extLst>
          </p:nvPr>
        </p:nvGraphicFramePr>
        <p:xfrm>
          <a:off x="765820" y="4442441"/>
          <a:ext cx="4536504" cy="1512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00"/>
                <a:gridCol w="2736304"/>
              </a:tblGrid>
              <a:tr h="378038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查找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bs.select(‘#abc’)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classa</a:t>
                      </a:r>
                      <a:r>
                        <a:rPr lang="zh-CN" altLang="en-US" dirty="0" smtClean="0"/>
                        <a:t>查找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bs.select(‘.abc’)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通过属性查找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bs.select(a[‘class=“abc”’])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26561"/>
              </p:ext>
            </p:extLst>
          </p:nvPr>
        </p:nvGraphicFramePr>
        <p:xfrm>
          <a:off x="5950396" y="4437112"/>
          <a:ext cx="5544616" cy="20481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4"/>
                <a:gridCol w="3528392"/>
              </a:tblGrid>
              <a:tr h="378038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bs.title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获取所有属性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bs.title.attrs</a:t>
                      </a:r>
                      <a:endParaRPr lang="zh-CN" altLang="en-US" dirty="0"/>
                    </a:p>
                  </a:txBody>
                  <a:tcPr/>
                </a:tc>
              </a:tr>
              <a:tr h="3780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获取单个属性的值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bs.div.get(‘class’)</a:t>
                      </a:r>
                    </a:p>
                    <a:p>
                      <a:r>
                        <a:rPr lang="en-US" altLang="zh-CN" dirty="0" smtClean="0"/>
                        <a:t>bs.div[‘class’]</a:t>
                      </a:r>
                    </a:p>
                    <a:p>
                      <a:r>
                        <a:rPr lang="en-US" altLang="zh-CN" dirty="0" smtClean="0"/>
                        <a:t>bs.a[‘href’]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是一个特殊的字符序</a:t>
            </a:r>
            <a:r>
              <a:rPr lang="zh-CN" altLang="en-US" dirty="0" smtClean="0"/>
              <a:t>列，它</a:t>
            </a:r>
            <a:r>
              <a:rPr lang="zh-CN" altLang="en-US" dirty="0"/>
              <a:t>能帮助用户便捷地检查一个字符串是否与某种模式匹配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的正则模块是</a:t>
            </a:r>
            <a:r>
              <a:rPr lang="en-US" altLang="zh-CN" dirty="0" smtClean="0"/>
              <a:t>re</a:t>
            </a:r>
            <a:r>
              <a:rPr lang="zh-CN" altLang="en-US" dirty="0"/>
              <a:t>，是</a:t>
            </a:r>
            <a:r>
              <a:rPr lang="en-US" altLang="zh-CN" dirty="0"/>
              <a:t>Python</a:t>
            </a:r>
            <a:r>
              <a:rPr lang="zh-CN" altLang="en-US" dirty="0"/>
              <a:t>的内置模块，不需要安装，导入即可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861048"/>
            <a:ext cx="32083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412776"/>
            <a:ext cx="10512862" cy="4351338"/>
          </a:xfrm>
        </p:spPr>
        <p:txBody>
          <a:bodyPr/>
          <a:lstStyle/>
          <a:p>
            <a:r>
              <a:rPr lang="zh-CN" altLang="en-US" dirty="0" smtClean="0"/>
              <a:t>正则语法 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30202"/>
              </p:ext>
            </p:extLst>
          </p:nvPr>
        </p:nvGraphicFramePr>
        <p:xfrm>
          <a:off x="2638028" y="1378998"/>
          <a:ext cx="9289032" cy="519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936104"/>
                <a:gridCol w="76328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匹配字符串的开头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匹配字符的末尾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匹配前一个元字符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到多次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匹配前一个元字符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到多次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匹配前一个元字符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{m}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匹配前一个字符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baseline="0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{m,n}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匹配前一个字符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baseline="0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{m,n}?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匹配前一个字符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次，并且取尽可能少的情况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对特殊字符进行转义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一个字符的集合，可匹配其中任意一个字符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逻辑表达式</a:t>
                      </a:r>
                      <a:r>
                        <a:rPr lang="en-US" altLang="zh-CN" dirty="0" smtClean="0"/>
                        <a:t>”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”</a:t>
                      </a:r>
                      <a:r>
                        <a:rPr lang="zh-CN" altLang="en-US" dirty="0" smtClean="0"/>
                        <a:t>，比如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｜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代表可匹配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或者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(...)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被括起来的表达式作为一个元组。</a:t>
                      </a:r>
                      <a:r>
                        <a:rPr lang="en-US" altLang="zh-CN" dirty="0" smtClean="0"/>
                        <a:t>findall()</a:t>
                      </a:r>
                      <a:r>
                        <a:rPr lang="zh-CN" altLang="en-US" dirty="0" smtClean="0"/>
                        <a:t>在有组的情况下只显示组的内容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412776"/>
            <a:ext cx="10512862" cy="4351338"/>
          </a:xfrm>
        </p:spPr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殊序列 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67242"/>
              </p:ext>
            </p:extLst>
          </p:nvPr>
        </p:nvGraphicFramePr>
        <p:xfrm>
          <a:off x="1053852" y="1916832"/>
          <a:ext cx="9289032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2304256"/>
                <a:gridCol w="6264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只在字符串开头进行匹配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匹配位于开头或者结尾的空字符串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匹配不位于开头或者结尾的空字符串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匹配任意十进制数，相当于</a:t>
                      </a:r>
                      <a:r>
                        <a:rPr lang="en-US" altLang="zh-CN" dirty="0" smtClean="0"/>
                        <a:t>[0-9]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匹配任意非数字字符，相当于</a:t>
                      </a:r>
                      <a:r>
                        <a:rPr lang="en-US" altLang="zh-CN" dirty="0" smtClean="0"/>
                        <a:t>[^0-9]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匹配任意空白字符，相当于</a:t>
                      </a:r>
                      <a:r>
                        <a:rPr lang="en-US" altLang="zh-CN" baseline="0" dirty="0" smtClean="0"/>
                        <a:t>[\t\n\r\f\v]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匹配任意非空白字符，相当于</a:t>
                      </a:r>
                      <a:r>
                        <a:rPr lang="en-US" altLang="zh-CN" dirty="0" smtClean="0"/>
                        <a:t>[^\t\n\r\f\v]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匹配任意数字、字母、下划线，相当于</a:t>
                      </a:r>
                      <a:r>
                        <a:rPr lang="en-US" altLang="zh-CN" dirty="0" smtClean="0"/>
                        <a:t>[a-zA-Z0-9_]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匹配任意非数字、字母、下划线，相当于</a:t>
                      </a:r>
                      <a:r>
                        <a:rPr lang="en-US" altLang="zh-CN" dirty="0" smtClean="0"/>
                        <a:t>[^a-zA-Z0-9_]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只在字符串结尾进行匹配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[\u4e00-\u9fa5]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中文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412776"/>
            <a:ext cx="10512862" cy="4351338"/>
          </a:xfrm>
        </p:spPr>
        <p:txBody>
          <a:bodyPr/>
          <a:lstStyle/>
          <a:p>
            <a:r>
              <a:rPr lang="zh-CN" altLang="en-US" dirty="0" smtClean="0"/>
              <a:t>正则处理函数 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2137"/>
              </p:ext>
            </p:extLst>
          </p:nvPr>
        </p:nvGraphicFramePr>
        <p:xfrm>
          <a:off x="1053852" y="1916832"/>
          <a:ext cx="9289032" cy="41183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4464496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正则处理函数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re.match(pattern,string,flags=0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尝试从字符串的开始位置匹配一个模式，如果匹配成功，就返回一个匹配成功的对象，否则返回</a:t>
                      </a:r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re.search(pattern,string,flags=0)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扫描整个字符串并返回第一次成功匹配的对象，如果匹配失败，就返回</a:t>
                      </a:r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re.findall(pattern,string,flags=0)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获取字符串中所有匹配的字符串，并以列表的形式返回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re.sub(pattern,repl,string,count=0,flags=0)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用于替换字符串中的匹配项，如果没有匹配的项，则返回没有匹配的字符串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re.compile(pattern[,flag])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用于编译正则表达式，生成一个正则表达式</a:t>
                      </a:r>
                      <a:r>
                        <a:rPr lang="en-US" altLang="zh-CN" dirty="0" smtClean="0"/>
                        <a:t>(Pattern)</a:t>
                      </a:r>
                      <a:r>
                        <a:rPr lang="zh-CN" altLang="en-US" dirty="0" smtClean="0"/>
                        <a:t>对象，供</a:t>
                      </a:r>
                      <a:r>
                        <a:rPr lang="en-US" altLang="zh-CN" dirty="0" smtClean="0"/>
                        <a:t>match() 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search()</a:t>
                      </a:r>
                      <a:r>
                        <a:rPr lang="zh-CN" altLang="en-US" dirty="0" smtClean="0"/>
                        <a:t>函数使用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下载糗</a:t>
            </a:r>
            <a:r>
              <a:rPr lang="zh-CN" altLang="en-US" dirty="0" smtClean="0"/>
              <a:t>事百科</a:t>
            </a:r>
            <a:r>
              <a:rPr lang="zh-CN" altLang="en-US" dirty="0" smtClean="0"/>
              <a:t>小视频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请求的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/>
              <a:t>https://www.qiushibaike.com/video/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850691"/>
            <a:ext cx="3662165" cy="34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yquery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yquery</a:t>
            </a:r>
          </a:p>
          <a:p>
            <a:pPr lvl="1"/>
            <a:r>
              <a:rPr lang="en-US" altLang="zh-CN" dirty="0" smtClean="0"/>
              <a:t>pyquery</a:t>
            </a:r>
            <a:r>
              <a:rPr lang="zh-CN" altLang="en-US" dirty="0" smtClean="0"/>
              <a:t>库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实现，能够以</a:t>
            </a:r>
            <a:r>
              <a:rPr lang="en-US" altLang="zh-CN" dirty="0"/>
              <a:t>jQuery</a:t>
            </a:r>
            <a:r>
              <a:rPr lang="zh-CN" altLang="en-US" dirty="0"/>
              <a:t>的语法来操作解析 </a:t>
            </a:r>
            <a:r>
              <a:rPr lang="en-US" altLang="zh-CN" dirty="0"/>
              <a:t>HTML </a:t>
            </a:r>
            <a:r>
              <a:rPr lang="zh-CN" altLang="en-US" dirty="0"/>
              <a:t>文档，易用性和解析速度都很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前提条件：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你对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有所了解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标准模块，需要安装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安装方式</a:t>
            </a:r>
            <a:endParaRPr lang="en-US" altLang="zh-CN" dirty="0" smtClean="0"/>
          </a:p>
          <a:p>
            <a:pPr lvl="3"/>
            <a:r>
              <a:rPr lang="en-US" altLang="zh-CN" dirty="0"/>
              <a:t>p</a:t>
            </a:r>
            <a:r>
              <a:rPr lang="en-US" altLang="zh-CN" dirty="0" smtClean="0"/>
              <a:t>ip install pyquery</a:t>
            </a:r>
          </a:p>
          <a:p>
            <a:pPr lvl="2"/>
            <a:r>
              <a:rPr lang="zh-CN" altLang="en-US" dirty="0" smtClean="0"/>
              <a:t>测试方式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Import pyquery</a:t>
            </a:r>
          </a:p>
          <a:p>
            <a:pPr marL="457063" lvl="1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yquery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yquery</a:t>
            </a:r>
            <a:r>
              <a:rPr lang="zh-CN" altLang="en-US" b="1" dirty="0" smtClean="0"/>
              <a:t>的初始化方式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字符串方式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url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 smtClean="0"/>
              <a:t>文件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69" y="4293096"/>
            <a:ext cx="47625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97" y="2636912"/>
            <a:ext cx="3186112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0" y="5788315"/>
            <a:ext cx="3200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1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yquery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yquery</a:t>
            </a:r>
            <a:r>
              <a:rPr lang="zh-CN" altLang="en-US" b="1" dirty="0" smtClean="0"/>
              <a:t>的使用</a:t>
            </a:r>
            <a:endParaRPr lang="en-US" altLang="zh-CN" b="1" dirty="0" smtClean="0"/>
          </a:p>
          <a:p>
            <a:pPr marL="457063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dirty="0" smtClean="0"/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063" lvl="1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57176"/>
              </p:ext>
            </p:extLst>
          </p:nvPr>
        </p:nvGraphicFramePr>
        <p:xfrm>
          <a:off x="1341884" y="2708920"/>
          <a:ext cx="812588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80"/>
                <a:gridCol w="2304256"/>
                <a:gridCol w="51015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提取数据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doc(‘#main’).children()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获取父节点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doc(‘#main’).parent()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获取兄弟节点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doc(‘#main’).siblings()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doc(‘#main’).attr(‘href’)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doc(‘#main’).html()</a:t>
                      </a:r>
                      <a:r>
                        <a:rPr lang="zh-CN" altLang="en-US" baseline="0" dirty="0" smtClean="0"/>
                        <a:t>    </a:t>
                      </a:r>
                      <a:r>
                        <a:rPr lang="en-US" altLang="zh-CN" baseline="0" dirty="0" smtClean="0"/>
                        <a:t>doc(‘#main’).text()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5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爬取起点小说网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556792"/>
            <a:ext cx="8144756" cy="427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解析数据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BeautifulSoup</a:t>
            </a:r>
            <a:r>
              <a:rPr lang="zh-CN" altLang="en-US" dirty="0" smtClean="0"/>
              <a:t>解析数据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、正则表达式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pyquery</a:t>
            </a:r>
            <a:r>
              <a:rPr lang="zh-CN" altLang="en-US" dirty="0" smtClean="0"/>
              <a:t>解析数据 </a:t>
            </a:r>
            <a:endParaRPr lang="en-US" altLang="zh-CN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</a:p>
          <a:p>
            <a:pPr lvl="1"/>
            <a:r>
              <a:rPr lang="zh-CN" altLang="en-US" dirty="0" smtClean="0"/>
              <a:t>全称： </a:t>
            </a:r>
            <a:r>
              <a:rPr lang="en-US" altLang="zh-CN" dirty="0" smtClean="0"/>
              <a:t>XML Path Language</a:t>
            </a:r>
            <a:r>
              <a:rPr lang="zh-CN" altLang="en-US" dirty="0" smtClean="0"/>
              <a:t>是一种小型的查询语言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是一门在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文档中查找信息的语言</a:t>
            </a:r>
            <a:endParaRPr lang="en-US" altLang="zh-CN" dirty="0" smtClean="0"/>
          </a:p>
          <a:p>
            <a:pPr marL="457063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XPath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中查找信息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可通过元素和属性进行导航  </a:t>
            </a:r>
            <a:endParaRPr lang="en-US" altLang="zh-CN" dirty="0"/>
          </a:p>
          <a:p>
            <a:r>
              <a:rPr lang="en-US" altLang="zh-CN" dirty="0" smtClean="0"/>
              <a:t>Xpath</a:t>
            </a:r>
            <a:r>
              <a:rPr lang="zh-CN" altLang="en-US" dirty="0" smtClean="0"/>
              <a:t>需要依赖</a:t>
            </a:r>
            <a:r>
              <a:rPr lang="en-US" altLang="zh-CN" dirty="0" smtClean="0"/>
              <a:t>lxml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安装方式 </a:t>
            </a:r>
            <a:r>
              <a:rPr lang="en-US" altLang="zh-CN" dirty="0" smtClean="0"/>
              <a:t>: pip install  lxml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3284984"/>
            <a:ext cx="28051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1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的树形结构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195686"/>
            <a:ext cx="545545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ADMINI~1\AppData\Local\Temp\__nyf7_clip_images\image_5eeb7334_9f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39" y="1553727"/>
            <a:ext cx="605425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8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选取节点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1971"/>
              </p:ext>
            </p:extLst>
          </p:nvPr>
        </p:nvGraphicFramePr>
        <p:xfrm>
          <a:off x="837828" y="1700808"/>
          <a:ext cx="10513169" cy="4213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8"/>
                <a:gridCol w="1512168"/>
                <a:gridCol w="8208913"/>
              </a:tblGrid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选</a:t>
                      </a:r>
                      <a:r>
                        <a:rPr lang="zh-CN" altLang="en-US" baseline="0" dirty="0" smtClean="0"/>
                        <a:t>取此节点的所有子节点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从根节点选择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从匹配选择的当前节点选择文档中的节点，而不考虑它们的位置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</a:t>
                      </a:r>
                      <a:r>
                        <a:rPr lang="zh-CN" altLang="en-US" baseline="0" dirty="0" smtClean="0"/>
                        <a:t>取当前节点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选取当前节点的父节点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/text()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获取当前路径下的文本内容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/@xxx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提取当前路径下标签的属性值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r>
                        <a:rPr lang="zh-CN" altLang="en-US" dirty="0" smtClean="0"/>
                        <a:t>可选符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可选取若干个路径</a:t>
                      </a:r>
                      <a:r>
                        <a:rPr lang="en-US" altLang="zh-CN" dirty="0" smtClean="0"/>
                        <a:t>//p|//div</a:t>
                      </a:r>
                      <a:r>
                        <a:rPr lang="zh-CN" altLang="en-US" dirty="0" smtClean="0"/>
                        <a:t>，在当前路径下选取所有符合条件的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zh-CN" altLang="en-US" dirty="0" smtClean="0"/>
                        <a:t>标签和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  <a:r>
              <a:rPr lang="zh-CN" altLang="en-US" dirty="0" smtClean="0"/>
              <a:t>选取节点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25029"/>
              </p:ext>
            </p:extLst>
          </p:nvPr>
        </p:nvGraphicFramePr>
        <p:xfrm>
          <a:off x="837828" y="1700808"/>
          <a:ext cx="10513169" cy="37444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8"/>
                <a:gridCol w="3672408"/>
                <a:gridCol w="6048673"/>
              </a:tblGrid>
              <a:tr h="46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xpath(‘/body/div[1]’)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选取</a:t>
                      </a:r>
                      <a:r>
                        <a:rPr lang="en-US" altLang="zh-CN" dirty="0" smtClean="0"/>
                        <a:t>body</a:t>
                      </a:r>
                      <a:r>
                        <a:rPr lang="zh-CN" altLang="en-US" dirty="0" smtClean="0"/>
                        <a:t>下的第一个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xpath(‘/body/div[last()]’)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选取</a:t>
                      </a:r>
                      <a:r>
                        <a:rPr lang="en-US" altLang="zh-CN" dirty="0" smtClean="0"/>
                        <a:t>body</a:t>
                      </a:r>
                      <a:r>
                        <a:rPr lang="zh-CN" altLang="en-US" dirty="0" smtClean="0"/>
                        <a:t>下最后一个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xpath(‘/body/div[last()-1]’)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</a:t>
                      </a:r>
                      <a:r>
                        <a:rPr lang="zh-CN" altLang="en-US" baseline="0" dirty="0" smtClean="0"/>
                        <a:t>取</a:t>
                      </a:r>
                      <a:r>
                        <a:rPr lang="en-US" altLang="zh-CN" baseline="0" dirty="0" smtClean="0"/>
                        <a:t>body</a:t>
                      </a:r>
                      <a:r>
                        <a:rPr lang="zh-CN" altLang="en-US" baseline="0" dirty="0" smtClean="0"/>
                        <a:t>下倒数第二个</a:t>
                      </a:r>
                      <a:r>
                        <a:rPr lang="en-US" altLang="zh-CN" baseline="0" dirty="0" smtClean="0"/>
                        <a:t>div</a:t>
                      </a:r>
                      <a:r>
                        <a:rPr lang="zh-CN" altLang="en-US" baseline="0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xpath(‘/body/div[position()&lt;3]’)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</a:t>
                      </a:r>
                      <a:r>
                        <a:rPr lang="zh-CN" altLang="en-US" baseline="0" dirty="0" smtClean="0"/>
                        <a:t>取</a:t>
                      </a:r>
                      <a:r>
                        <a:rPr lang="en-US" altLang="zh-CN" baseline="0" dirty="0" smtClean="0"/>
                        <a:t>body</a:t>
                      </a:r>
                      <a:r>
                        <a:rPr lang="zh-CN" altLang="en-US" baseline="0" dirty="0" smtClean="0"/>
                        <a:t>下前两个</a:t>
                      </a:r>
                      <a:r>
                        <a:rPr lang="en-US" altLang="zh-CN" baseline="0" dirty="0" smtClean="0"/>
                        <a:t>div</a:t>
                      </a:r>
                      <a:r>
                        <a:rPr lang="zh-CN" altLang="en-US" baseline="0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xpath(‘/body/div[@class]’)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</a:t>
                      </a:r>
                      <a:r>
                        <a:rPr lang="zh-CN" altLang="en-US" baseline="0" dirty="0" smtClean="0"/>
                        <a:t>取</a:t>
                      </a:r>
                      <a:r>
                        <a:rPr lang="en-US" altLang="zh-CN" baseline="0" dirty="0" smtClean="0"/>
                        <a:t>body</a:t>
                      </a:r>
                      <a:r>
                        <a:rPr lang="zh-CN" altLang="en-US" baseline="0" dirty="0" smtClean="0"/>
                        <a:t>下带有</a:t>
                      </a:r>
                      <a:r>
                        <a:rPr lang="en-US" altLang="zh-CN" baseline="0" dirty="0" smtClean="0"/>
                        <a:t>class</a:t>
                      </a:r>
                      <a:r>
                        <a:rPr lang="zh-CN" altLang="en-US" baseline="0" dirty="0" smtClean="0"/>
                        <a:t>属性的</a:t>
                      </a:r>
                      <a:r>
                        <a:rPr lang="en-US" altLang="zh-CN" baseline="0" dirty="0" smtClean="0"/>
                        <a:t>div</a:t>
                      </a:r>
                      <a:r>
                        <a:rPr lang="zh-CN" altLang="en-US" baseline="0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xpath(‘/body/div[@class=“main”]’)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选取</a:t>
                      </a:r>
                      <a:r>
                        <a:rPr lang="en-US" altLang="zh-CN" dirty="0" smtClean="0"/>
                        <a:t>body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属性为</a:t>
                      </a:r>
                      <a:r>
                        <a:rPr lang="en-US" altLang="zh-CN" dirty="0" smtClean="0"/>
                        <a:t>main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Xpath(‘/body/div[price&gt;35.00]’)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选取</a:t>
                      </a:r>
                      <a:r>
                        <a:rPr lang="en-US" altLang="zh-CN" dirty="0" smtClean="0"/>
                        <a:t>body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price</a:t>
                      </a:r>
                      <a:r>
                        <a:rPr lang="zh-CN" altLang="en-US" dirty="0" smtClean="0"/>
                        <a:t>元素大于</a:t>
                      </a:r>
                      <a:r>
                        <a:rPr lang="en-US" altLang="zh-CN" dirty="0" smtClean="0"/>
                        <a:t>35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div</a:t>
                      </a:r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爬取起点小说网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7416670" cy="4351338"/>
          </a:xfrm>
        </p:spPr>
        <p:txBody>
          <a:bodyPr/>
          <a:lstStyle/>
          <a:p>
            <a:r>
              <a:rPr lang="zh-CN" altLang="en-US" dirty="0" smtClean="0"/>
              <a:t>下载谷歌浏览器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XPath</a:t>
            </a:r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en-US" altLang="zh-CN" dirty="0" smtClean="0"/>
          </a:p>
          <a:p>
            <a:pPr marL="457063" lvl="1" indent="0">
              <a:buNone/>
            </a:pPr>
            <a:endParaRPr lang="en-US" altLang="zh-CN" dirty="0"/>
          </a:p>
          <a:p>
            <a:pPr marL="457063" lvl="1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2302045"/>
            <a:ext cx="8683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01" y="1484784"/>
            <a:ext cx="5285582" cy="271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4680685"/>
            <a:ext cx="8712968" cy="148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BeautifulSoup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BeautifulSoup</a:t>
            </a:r>
          </a:p>
          <a:p>
            <a:pPr lvl="1"/>
            <a:r>
              <a:rPr lang="zh-CN" altLang="en-US" dirty="0"/>
              <a:t>是一个可以从</a:t>
            </a:r>
            <a:r>
              <a:rPr lang="en-US" altLang="zh-CN" dirty="0"/>
              <a:t>HTML</a:t>
            </a:r>
            <a:r>
              <a:rPr lang="zh-CN" altLang="en-US" dirty="0"/>
              <a:t>或</a:t>
            </a:r>
            <a:r>
              <a:rPr lang="en-US" altLang="zh-CN" dirty="0"/>
              <a:t>XML</a:t>
            </a:r>
            <a:r>
              <a:rPr lang="zh-CN" altLang="en-US" dirty="0"/>
              <a:t>文件中提取数据的</a:t>
            </a:r>
            <a:r>
              <a:rPr lang="en-US" altLang="zh-CN" dirty="0"/>
              <a:t>Python</a:t>
            </a:r>
            <a:r>
              <a:rPr lang="zh-CN" altLang="en-US" dirty="0"/>
              <a:t>库。其功能简单而强大、容错能力高、文档相对完善，清晰易</a:t>
            </a:r>
            <a:r>
              <a:rPr lang="zh-CN" altLang="en-US" dirty="0" smtClean="0"/>
              <a:t>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标准模块，需要安装才能使用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装方式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ip install bs4</a:t>
            </a:r>
          </a:p>
          <a:p>
            <a:r>
              <a:rPr lang="zh-CN" altLang="en-US" dirty="0" smtClean="0"/>
              <a:t>测试方式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mport bs4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257" y="3140968"/>
            <a:ext cx="4176464" cy="31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BeautifulSoup</a:t>
            </a:r>
            <a:r>
              <a:rPr lang="zh-CN" altLang="en-US" dirty="0"/>
              <a:t>解析数据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BeautifulSoup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解析器，还支持一些第三方的解析器，如果不安装第三方解析器，则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会使用默认解析器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25873"/>
              </p:ext>
            </p:extLst>
          </p:nvPr>
        </p:nvGraphicFramePr>
        <p:xfrm>
          <a:off x="909836" y="3147387"/>
          <a:ext cx="10801201" cy="24893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088"/>
                <a:gridCol w="1440160"/>
                <a:gridCol w="3456384"/>
                <a:gridCol w="2952329"/>
                <a:gridCol w="2160240"/>
              </a:tblGrid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解析器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BeautifulSoup(html,’html.parser’)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内置标准库，速度</a:t>
                      </a:r>
                      <a:r>
                        <a:rPr lang="zh-CN" altLang="en-US" baseline="0" dirty="0" smtClean="0"/>
                        <a:t>适中，文档容错能力强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Python3.2</a:t>
                      </a:r>
                      <a:r>
                        <a:rPr lang="zh-CN" altLang="en-US" dirty="0" smtClean="0"/>
                        <a:t>版本前的文档容错能力差</a:t>
                      </a:r>
                      <a:endParaRPr lang="zh-CN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lxml 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BeautifulSoup(html,’lxml’)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速度快，文档容错能力强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语言库</a:t>
                      </a:r>
                      <a:endParaRPr lang="zh-CN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lxml 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BeautifulSoup(html,’xml’)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速度快，唯一支持</a:t>
                      </a:r>
                      <a:r>
                        <a:rPr lang="en-US" altLang="zh-CN" dirty="0" smtClean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语言库</a:t>
                      </a:r>
                      <a:endParaRPr lang="zh-CN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html5lib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BeautifulSoup(html,’html5lib’)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容错能力最强，可生成</a:t>
                      </a:r>
                      <a:r>
                        <a:rPr lang="en-US" altLang="zh-CN" dirty="0" smtClean="0"/>
                        <a:t>HTML5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运行慢，扩展差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3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21480</TotalTime>
  <Words>1938</Words>
  <Application>Microsoft Office PowerPoint</Application>
  <PresentationFormat>自定义</PresentationFormat>
  <Paragraphs>349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数据解析</vt:lpstr>
      <vt:lpstr>课程介绍：</vt:lpstr>
      <vt:lpstr>XPath解析数据</vt:lpstr>
      <vt:lpstr>XML的树形结构 </vt:lpstr>
      <vt:lpstr>使用XPath选取节点</vt:lpstr>
      <vt:lpstr>XPath选取节点</vt:lpstr>
      <vt:lpstr>课堂案例-爬取起点小说网 </vt:lpstr>
      <vt:lpstr>BeautifulSoup解析数据</vt:lpstr>
      <vt:lpstr>BeautifulSoup解析数据</vt:lpstr>
      <vt:lpstr>BeautifulSoup解析数据</vt:lpstr>
      <vt:lpstr>正则表达式</vt:lpstr>
      <vt:lpstr>正则表达式</vt:lpstr>
      <vt:lpstr>正则表达式</vt:lpstr>
      <vt:lpstr>正则表达式</vt:lpstr>
      <vt:lpstr>课堂案例—下载糗事百科小视频</vt:lpstr>
      <vt:lpstr>pyquery解析数据</vt:lpstr>
      <vt:lpstr>pyquery解析数据</vt:lpstr>
      <vt:lpstr>pyquery解析数据</vt:lpstr>
      <vt:lpstr>课堂案例—爬取起点小说网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358</cp:revision>
  <dcterms:created xsi:type="dcterms:W3CDTF">2019-07-09T08:49:51Z</dcterms:created>
  <dcterms:modified xsi:type="dcterms:W3CDTF">2020-06-25T08:50:46Z</dcterms:modified>
</cp:coreProperties>
</file>