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96" r:id="rId5"/>
    <p:sldId id="294" r:id="rId6"/>
    <p:sldId id="398" r:id="rId7"/>
    <p:sldId id="363" r:id="rId8"/>
    <p:sldId id="399" r:id="rId9"/>
    <p:sldId id="379" r:id="rId10"/>
    <p:sldId id="381" r:id="rId11"/>
    <p:sldId id="400" r:id="rId12"/>
    <p:sldId id="376" r:id="rId13"/>
    <p:sldId id="403" r:id="rId14"/>
    <p:sldId id="384" r:id="rId15"/>
    <p:sldId id="401" r:id="rId16"/>
    <p:sldId id="402" r:id="rId17"/>
  </p:sldIdLst>
  <p:sldSz cx="9144000" cy="5143500"/>
  <p:notesSz cx="5143500" cy="9144000"/>
  <p:custDataLst>
    <p:tags r:id="rId21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gs" Target="tags/tag5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3988" y="122454"/>
            <a:ext cx="927824" cy="304693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752558" y="541427"/>
            <a:ext cx="781752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322236" y="253569"/>
            <a:ext cx="388813" cy="178323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80"/>
            </a:p>
          </p:txBody>
        </p:sp>
      </p:grpSp>
      <p:sp>
        <p:nvSpPr>
          <p:cNvPr id="8" name="Rectangle 42"/>
          <p:cNvSpPr/>
          <p:nvPr userDrawn="1"/>
        </p:nvSpPr>
        <p:spPr>
          <a:xfrm>
            <a:off x="0" y="5061039"/>
            <a:ext cx="9144000" cy="824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170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/>
          <a:lstStyle>
            <a:lvl1pPr algn="ctr">
              <a:defRPr sz="2400">
                <a:solidFill>
                  <a:srgbClr val="333333"/>
                </a:solidFill>
                <a:latin typeface="+mj-ea"/>
                <a:ea typeface="+mj-ea"/>
                <a:cs typeface="+mj-ea"/>
                <a:sym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>
            <a:lvl1pPr>
              <a:defRPr>
                <a:latin typeface="+mn-ea"/>
                <a:ea typeface="+mn-ea"/>
                <a:cs typeface="+mn-ea"/>
                <a:sym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12" y="4767265"/>
            <a:ext cx="2133655" cy="273844"/>
          </a:xfrm>
        </p:spPr>
        <p:txBody>
          <a:bodyPr/>
          <a:lstStyle/>
          <a:p>
            <a:fld id="{F61BD0C8-D35A-439E-96FB-C8D4A643055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83" y="4767265"/>
            <a:ext cx="2895676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372" y="4767265"/>
            <a:ext cx="2133655" cy="273844"/>
          </a:xfrm>
        </p:spPr>
        <p:txBody>
          <a:bodyPr/>
          <a:lstStyle/>
          <a:p>
            <a:fld id="{670F15A6-E82C-4E1E-834E-C415C51F7DF3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43603" y="213927"/>
            <a:ext cx="1037501" cy="340638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305646" y="789061"/>
            <a:ext cx="879232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"/>
          <p:cNvGrpSpPr/>
          <p:nvPr userDrawn="1"/>
        </p:nvGrpSpPr>
        <p:grpSpPr bwMode="auto">
          <a:xfrm>
            <a:off x="315892" y="376577"/>
            <a:ext cx="388813" cy="178323"/>
            <a:chOff x="0" y="0"/>
            <a:chExt cx="1041399" cy="549275"/>
          </a:xfrm>
        </p:grpSpPr>
        <p:sp>
          <p:nvSpPr>
            <p:cNvPr id="16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5"/>
            </a:p>
          </p:txBody>
        </p:sp>
        <p:sp>
          <p:nvSpPr>
            <p:cNvPr id="17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5"/>
            </a:p>
          </p:txBody>
        </p:sp>
        <p:sp>
          <p:nvSpPr>
            <p:cNvPr id="18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adFill>
              <a:gsLst>
                <a:gs pos="52000">
                  <a:srgbClr val="2373B7"/>
                </a:gs>
                <a:gs pos="0">
                  <a:srgbClr val="198BD1"/>
                </a:gs>
                <a:gs pos="100000">
                  <a:srgbClr val="2F5597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2005"/>
            </a:p>
          </p:txBody>
        </p:sp>
      </p:grpSp>
      <p:sp>
        <p:nvSpPr>
          <p:cNvPr id="19" name="Rectangle 42"/>
          <p:cNvSpPr/>
          <p:nvPr userDrawn="1"/>
        </p:nvSpPr>
        <p:spPr>
          <a:xfrm>
            <a:off x="0" y="5061039"/>
            <a:ext cx="9144001" cy="82461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7285" tIns="28642" rIns="57285" bIns="28642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</a:defRPr>
            </a:lvl9pPr>
          </a:lstStyle>
          <a:p>
            <a:pPr algn="ctr" eaLnBrk="1" hangingPunct="1">
              <a:lnSpc>
                <a:spcPct val="120000"/>
              </a:lnSpc>
              <a:defRPr/>
            </a:pPr>
            <a:endParaRPr lang="zh-CN" altLang="zh-CN" sz="1095">
              <a:solidFill>
                <a:srgbClr val="FFFFFF"/>
              </a:solidFill>
              <a:latin typeface="Arial" panose="020B0604020202020204" pitchFamily="34" charset="0"/>
              <a:ea typeface="思源黑体 CN Normal" panose="020B0400000000000000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99685" y="-2300"/>
            <a:ext cx="9144000" cy="4663887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435" y="-12803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2" name="Object3"/>
          <p:cNvSpPr/>
          <p:nvPr/>
        </p:nvSpPr>
        <p:spPr>
          <a:xfrm>
            <a:off x="368300" y="1316990"/>
            <a:ext cx="7958455" cy="906780"/>
          </a:xfrm>
          <a:prstGeom prst="rect">
            <a:avLst/>
          </a:prstGeom>
          <a:noFill/>
        </p:spPr>
        <p:txBody>
          <a:bodyPr wrap="square" rtlCol="0" anchor="ctr"/>
          <a:p>
            <a:pPr>
              <a:lnSpc>
                <a:spcPct val="90000"/>
              </a:lnSpc>
            </a:pPr>
            <a:r>
              <a:rPr lang="zh-CN" alt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三大</a:t>
            </a:r>
            <a:r>
              <a:rPr lang="en-US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MQ</a:t>
            </a:r>
            <a:r>
              <a:rPr lang="zh-CN" sz="5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与分布式解决方案</a:t>
            </a:r>
            <a:endParaRPr lang="zh-CN" sz="5000" b="1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如何确保消息的顺序性</a:t>
            </a:r>
            <a:endParaRPr 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  <a:p>
            <a:pPr algn="ctr"/>
            <a:endParaRPr lang="en-US" sz="1500" dirty="0"/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737313" y="785402"/>
            <a:ext cx="1841739" cy="12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sz="1275" b="1" dirty="0"/>
              <a:t>通用规则</a:t>
            </a:r>
            <a:endParaRPr lang="zh-CN" altLang="en-US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单线程生产</a:t>
            </a:r>
            <a:r>
              <a:rPr lang="en-US" altLang="zh-CN" sz="1275" dirty="0"/>
              <a:t>/</a:t>
            </a:r>
            <a:r>
              <a:rPr lang="zh-CN" altLang="en-US" sz="1275" dirty="0"/>
              <a:t>消费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单个队列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单个生产者</a:t>
            </a:r>
            <a:r>
              <a:rPr lang="en-US" altLang="zh-CN" sz="1275" dirty="0"/>
              <a:t>/</a:t>
            </a:r>
            <a:r>
              <a:rPr lang="zh-CN" altLang="en-US" sz="1275" dirty="0"/>
              <a:t>消费者</a:t>
            </a:r>
            <a:endParaRPr lang="zh-CN" altLang="en-US" sz="1275" dirty="0"/>
          </a:p>
        </p:txBody>
      </p:sp>
      <p:pic>
        <p:nvPicPr>
          <p:cNvPr id="3074" name="Picture 2" descr="G:\VIP课二期\消息中间件\RocketMQ\img\全局顺序消息 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245" y="854530"/>
            <a:ext cx="4815202" cy="1954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G:\VIP课二期\消息中间件\RocketMQ\img\部分顺序消息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5206" y="3023819"/>
            <a:ext cx="5258425" cy="224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3905483" y="640918"/>
            <a:ext cx="1841739" cy="3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275" b="1" dirty="0"/>
              <a:t>全局顺序消息</a:t>
            </a:r>
            <a:endParaRPr lang="en-US" altLang="zh-CN" sz="1275" b="1" dirty="0"/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3905483" y="2634564"/>
            <a:ext cx="1841739" cy="3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275" b="1" dirty="0"/>
              <a:t>部分顺序消息</a:t>
            </a:r>
            <a:endParaRPr lang="en-US" altLang="zh-CN" sz="1275" b="1" dirty="0"/>
          </a:p>
        </p:txBody>
      </p:sp>
      <p:sp>
        <p:nvSpPr>
          <p:cNvPr id="4" name="矩形 1"/>
          <p:cNvSpPr>
            <a:spLocks noChangeArrowheads="1"/>
          </p:cNvSpPr>
          <p:nvPr/>
        </p:nvSpPr>
        <p:spPr bwMode="auto">
          <a:xfrm>
            <a:off x="693420" y="3067685"/>
            <a:ext cx="3052445" cy="12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注意点：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RabbitMQ</a:t>
            </a:r>
            <a:r>
              <a:rPr lang="zh-CN" altLang="en-US" sz="1275" dirty="0"/>
              <a:t>消费模式：消费完就删除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>
                <a:sym typeface="+mn-ea"/>
              </a:rPr>
              <a:t>RocketMQ</a:t>
            </a:r>
            <a:r>
              <a:rPr lang="zh-CN" altLang="en-US" sz="1275" dirty="0">
                <a:sym typeface="+mn-ea"/>
              </a:rPr>
              <a:t>：</a:t>
            </a:r>
            <a:r>
              <a:rPr lang="zh-CN" altLang="en-US" sz="1275" dirty="0"/>
              <a:t>消息重试的坑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Kafka</a:t>
            </a:r>
            <a:r>
              <a:rPr lang="zh-CN" altLang="en-US" sz="1275" dirty="0"/>
              <a:t>：消息重试的</a:t>
            </a:r>
            <a:r>
              <a:rPr lang="zh-CN" altLang="en-US" sz="1275" dirty="0">
                <a:sym typeface="+mn-ea"/>
              </a:rPr>
              <a:t>坑</a:t>
            </a:r>
            <a:endParaRPr lang="zh-CN" altLang="en-US" sz="127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" y="1353820"/>
            <a:ext cx="8588375" cy="3642995"/>
          </a:xfrm>
          <a:prstGeom prst="rect">
            <a:avLst/>
          </a:prstGeom>
        </p:spPr>
      </p:pic>
      <p:sp>
        <p:nvSpPr>
          <p:cNvPr id="6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RocketMQ</a:t>
            </a: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的重试机制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消息积压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737235" y="785495"/>
            <a:ext cx="4039235" cy="64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b="1" dirty="0"/>
              <a:t>RabbitMQ</a:t>
            </a:r>
            <a:endParaRPr lang="en-US" altLang="zh-CN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使用死信交换器把积压的消息转到其他队列中</a:t>
            </a:r>
            <a:endParaRPr lang="zh-CN" altLang="en-US" sz="1275" dirty="0"/>
          </a:p>
        </p:txBody>
      </p:sp>
      <p:sp>
        <p:nvSpPr>
          <p:cNvPr id="6" name="矩形 1"/>
          <p:cNvSpPr>
            <a:spLocks noChangeArrowheads="1"/>
          </p:cNvSpPr>
          <p:nvPr/>
        </p:nvSpPr>
        <p:spPr bwMode="auto">
          <a:xfrm>
            <a:off x="737235" y="2149475"/>
            <a:ext cx="7329805" cy="9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b="1" dirty="0"/>
              <a:t>RocketMQ</a:t>
            </a:r>
            <a:r>
              <a:rPr lang="zh-CN" altLang="en-US" sz="1275" b="1" dirty="0"/>
              <a:t>和</a:t>
            </a:r>
            <a:r>
              <a:rPr lang="en-US" altLang="zh-CN" sz="1275" b="1" dirty="0"/>
              <a:t>Kafka</a:t>
            </a:r>
            <a:endParaRPr lang="en-US" altLang="zh-CN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b="1" dirty="0"/>
              <a:t>发现（消息偏移量</a:t>
            </a:r>
            <a:r>
              <a:rPr lang="en-US" altLang="zh-CN" sz="1275" b="1" dirty="0"/>
              <a:t>+</a:t>
            </a:r>
            <a:r>
              <a:rPr lang="zh-CN" altLang="en-US" sz="1275" b="1" dirty="0"/>
              <a:t>消费偏移量偏差值）</a:t>
            </a:r>
            <a:endParaRPr lang="en-US" altLang="zh-CN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利用</a:t>
            </a:r>
            <a:r>
              <a:rPr lang="en-US" altLang="zh-CN" sz="1275" dirty="0"/>
              <a:t>Topic</a:t>
            </a:r>
            <a:r>
              <a:rPr lang="zh-CN" altLang="en-US" sz="1275" dirty="0"/>
              <a:t>中多队列</a:t>
            </a:r>
            <a:r>
              <a:rPr lang="en-US" altLang="zh-CN" sz="1275" dirty="0"/>
              <a:t>/</a:t>
            </a:r>
            <a:r>
              <a:rPr lang="zh-CN" altLang="en-US" sz="1275" dirty="0"/>
              <a:t>多分区，把</a:t>
            </a:r>
            <a:r>
              <a:rPr lang="zh-CN" altLang="en-US" sz="1275" dirty="0">
                <a:sym typeface="+mn-ea"/>
              </a:rPr>
              <a:t>积压</a:t>
            </a:r>
            <a:r>
              <a:rPr lang="zh-CN" altLang="en-US" sz="1275" dirty="0"/>
              <a:t>的消息转移到其他主题队列（每个</a:t>
            </a:r>
            <a:r>
              <a:rPr lang="en-US" altLang="zh-CN" sz="1275" dirty="0"/>
              <a:t>topic</a:t>
            </a:r>
            <a:r>
              <a:rPr lang="zh-CN" altLang="en-US" sz="1275" dirty="0"/>
              <a:t>更多的队列）中</a:t>
            </a:r>
            <a:endParaRPr lang="zh-CN" altLang="en-US" sz="127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多语言开发与</a:t>
            </a:r>
            <a:r>
              <a:rPr lang="en-US" altLang="zh-CN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RPC</a:t>
            </a:r>
            <a:endParaRPr lang="en-US" altLang="zh-CN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737235" y="785495"/>
            <a:ext cx="4039235" cy="94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b="1" dirty="0"/>
              <a:t>RabbitMQ</a:t>
            </a:r>
            <a:r>
              <a:rPr lang="zh-CN" altLang="en-US" sz="1275" b="1" dirty="0"/>
              <a:t>（</a:t>
            </a:r>
            <a:r>
              <a:rPr lang="en-US" altLang="zh-CN" sz="1275" b="1" dirty="0"/>
              <a:t>RPC</a:t>
            </a:r>
            <a:r>
              <a:rPr lang="zh-CN" altLang="en-US" sz="1275" b="1" dirty="0"/>
              <a:t>）</a:t>
            </a:r>
            <a:endParaRPr lang="en-US" altLang="zh-CN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https://www.rabbitmq.com/tutorials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RocketMQ</a:t>
            </a:r>
            <a:r>
              <a:rPr lang="zh-CN" altLang="en-US" sz="1275" dirty="0"/>
              <a:t>（</a:t>
            </a:r>
            <a:r>
              <a:rPr lang="en-US" altLang="zh-CN" sz="1275" dirty="0"/>
              <a:t>RPC</a:t>
            </a:r>
            <a:r>
              <a:rPr lang="zh-CN" altLang="en-US" sz="1275" dirty="0"/>
              <a:t>：）</a:t>
            </a:r>
            <a:endParaRPr lang="zh-CN" altLang="en-US" sz="1275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1794510"/>
            <a:ext cx="7581900" cy="2910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35" y="1668145"/>
            <a:ext cx="1430655" cy="6642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p>
            <a:pPr algn="ctr"/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多语言开发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737235" y="785495"/>
            <a:ext cx="4039235" cy="647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1275" b="1" dirty="0"/>
              <a:t>RocketMQ5 </a:t>
            </a:r>
            <a:r>
              <a:rPr lang="zh-CN" altLang="en-US" sz="1275" b="1" dirty="0"/>
              <a:t>提供了多语言客户端</a:t>
            </a:r>
            <a:endParaRPr lang="en-US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1275" dirty="0"/>
              <a:t>https://rocketmq.apache.org/zh/docs/</a:t>
            </a:r>
            <a:endParaRPr lang="zh-CN" altLang="en-US" sz="127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05" y="619125"/>
            <a:ext cx="7532370" cy="3598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zh-CN" sz="2400" b="1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本节课的前置条件：</a:t>
            </a:r>
            <a:b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使用过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RabbitMQ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Kafka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与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RocketMQ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其中的一种。</a:t>
            </a:r>
            <a:endParaRPr lang="zh-CN" altLang="en-US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endParaRPr lang="zh-CN" altLang="en-US"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zh-CN" altLang="en-US" sz="2400" b="1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课程资料说明：</a:t>
            </a:r>
            <a:endParaRPr lang="zh-CN" altLang="en-US" sz="2400" b="1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本次课更多是老师的项目经验，笔记整理不便，只提供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PPT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、代码！</a:t>
            </a:r>
            <a:endParaRPr lang="en-US" altLang="zh-CN"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01d9609cac084c43b9fbc9119b17a5f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6157971" cy="3426310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92/1/e06acedcd6c44249943ef2119ff824c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552" y="3426310"/>
            <a:ext cx="2656448" cy="1742336"/>
          </a:xfrm>
          <a:prstGeom prst="rect">
            <a:avLst/>
          </a:prstGeom>
        </p:spPr>
      </p:pic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FFFFFF"/>
            </a:solidFill>
            <a:prstDash val="solid"/>
          </a:ln>
        </p:spPr>
      </p:sp>
      <p:pic>
        <p:nvPicPr>
          <p:cNvPr id="8" name="Object 7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1805" y="619125"/>
            <a:ext cx="7532370" cy="3442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lnSpc>
                <a:spcPct val="16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、通用功能（异步、解耦、削峰填谷）</a:t>
            </a:r>
            <a:endParaRPr 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延时消息</a:t>
            </a:r>
            <a:r>
              <a:rPr 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限时订单</a:t>
            </a: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三大</a:t>
            </a: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MQ的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解决方案</a:t>
            </a:r>
            <a:endParaRPr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alt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顺序消息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三大</a:t>
            </a: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MQ的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解决方案</a:t>
            </a:r>
            <a:endParaRPr 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4</a:t>
            </a:r>
            <a:r>
              <a:rPr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消息积压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: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三大</a:t>
            </a: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MQ的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解决方案</a:t>
            </a:r>
            <a:endParaRPr lang="zh-CN" sz="240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r>
              <a:rPr 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5</a:t>
            </a:r>
            <a:r>
              <a:rPr lang="zh-CN" altLang="en-US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、</a:t>
            </a:r>
            <a:r>
              <a:rPr 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多语言开发与</a:t>
            </a:r>
            <a:r>
              <a:rPr lang="en-US" alt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RPC</a:t>
            </a:r>
            <a:r>
              <a:rPr lang="zh-CN" sz="2400" dirty="0">
                <a:solidFill>
                  <a:srgbClr val="333333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：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三大</a:t>
            </a:r>
            <a:r>
              <a:rPr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MQ的</a:t>
            </a:r>
            <a:r>
              <a:rPr lang="zh-CN" sz="24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解决方案</a:t>
            </a:r>
            <a:endParaRPr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 indent="0">
              <a:lnSpc>
                <a:spcPct val="160000"/>
              </a:lnSpc>
              <a:buNone/>
            </a:pPr>
            <a:endParaRPr sz="2400" dirty="0">
              <a:solidFill>
                <a:srgbClr val="333333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291766" y="922367"/>
            <a:ext cx="2252487" cy="1504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65034" tIns="32517" rIns="65034" bIns="32517">
            <a:spAutoFit/>
          </a:bodyPr>
          <a:lstStyle/>
          <a:p>
            <a:pPr marL="203200" indent="-203200" eaLnBrk="0" hangingPunc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700" b="1" dirty="0" smtClean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异步与解</a:t>
            </a:r>
            <a:r>
              <a:rPr lang="zh-CN" altLang="en-US" sz="17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耦</a:t>
            </a:r>
            <a:endParaRPr lang="en-US" altLang="zh-CN" sz="17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zh-CN" sz="1700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03200" indent="-203200" eaLnBrk="0" hangingPunct="0"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zh-CN" altLang="en-US" sz="17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9193" y="2806178"/>
            <a:ext cx="1218174" cy="458084"/>
          </a:xfrm>
          <a:prstGeom prst="rect">
            <a:avLst/>
          </a:prstGeom>
        </p:spPr>
        <p:txBody>
          <a:bodyPr wrap="none" lIns="65034" tIns="32517" rIns="65034" bIns="32517">
            <a:spAutoFit/>
          </a:bodyPr>
          <a:lstStyle/>
          <a:p>
            <a:pPr marL="203200" indent="-203200" eaLnBrk="0" hangingPunct="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流量削峰</a:t>
            </a:r>
            <a:endParaRPr lang="zh-CN" altLang="en-US" sz="17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Picture 2" descr="G:\公开课\RocketMQ源码分析\img\应用解耦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8266" y="968842"/>
            <a:ext cx="6063091" cy="1824549"/>
          </a:xfrm>
          <a:prstGeom prst="rect">
            <a:avLst/>
          </a:prstGeom>
          <a:noFill/>
        </p:spPr>
      </p:pic>
      <p:pic>
        <p:nvPicPr>
          <p:cNvPr id="17" name="Picture 3" descr="G:\公开课\RocketMQ源码分析\img\流量削峰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055" y="3449570"/>
            <a:ext cx="7553196" cy="1444007"/>
          </a:xfrm>
          <a:prstGeom prst="rect">
            <a:avLst/>
          </a:prstGeom>
          <a:noFill/>
        </p:spPr>
      </p:pic>
      <p:sp>
        <p:nvSpPr>
          <p:cNvPr id="18" name="Object2"/>
          <p:cNvSpPr/>
          <p:nvPr/>
        </p:nvSpPr>
        <p:spPr>
          <a:xfrm>
            <a:off x="1419739" y="92650"/>
            <a:ext cx="6330773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消息中间件的使用场景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延时消息/</a:t>
            </a: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限时订单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9" name="矩形​​ 30"/>
          <p:cNvSpPr>
            <a:spLocks noChangeArrowheads="1"/>
          </p:cNvSpPr>
          <p:nvPr/>
        </p:nvSpPr>
        <p:spPr bwMode="auto">
          <a:xfrm>
            <a:off x="285750" y="744855"/>
            <a:ext cx="216725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en-US" altLang="zh-CN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12306</a:t>
            </a:r>
            <a:r>
              <a:rPr lang="zh-CN" altLang="en-US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下单流程</a:t>
            </a:r>
            <a:endParaRPr lang="zh-CN" altLang="en-US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8135" y="3089672"/>
            <a:ext cx="478631" cy="92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​​ 30"/>
          <p:cNvSpPr>
            <a:spLocks noChangeArrowheads="1"/>
          </p:cNvSpPr>
          <p:nvPr/>
        </p:nvSpPr>
        <p:spPr bwMode="auto">
          <a:xfrm>
            <a:off x="286385" y="2336165"/>
            <a:ext cx="2711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限时订单的要解决的问题</a:t>
            </a:r>
            <a:endParaRPr lang="zh-CN" altLang="en-US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2793206" y="3564731"/>
            <a:ext cx="328613" cy="11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4486275" y="3493294"/>
            <a:ext cx="807244" cy="157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7" name="TextBox 26"/>
          <p:cNvSpPr txBox="1"/>
          <p:nvPr/>
        </p:nvSpPr>
        <p:spPr>
          <a:xfrm>
            <a:off x="4500880" y="3221990"/>
            <a:ext cx="9601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smtClean="0">
                <a:solidFill>
                  <a:schemeClr val="tx2"/>
                </a:solidFill>
              </a:rPr>
              <a:t>进入后台</a:t>
            </a:r>
            <a:endParaRPr lang="zh-CN" altLang="en-US" sz="1200">
              <a:solidFill>
                <a:schemeClr val="tx2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793581" y="2657475"/>
            <a:ext cx="13716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>
                <a:sym typeface="+mn-ea"/>
              </a:rPr>
              <a:t>确认订单</a:t>
            </a:r>
            <a:endParaRPr lang="zh-CN" altLang="en-US" sz="1350"/>
          </a:p>
        </p:txBody>
      </p:sp>
      <p:sp>
        <p:nvSpPr>
          <p:cNvPr id="30" name="圆角矩形 29"/>
          <p:cNvSpPr/>
          <p:nvPr/>
        </p:nvSpPr>
        <p:spPr>
          <a:xfrm>
            <a:off x="5793581" y="3314700"/>
            <a:ext cx="137160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锁定座位</a:t>
            </a:r>
            <a:endParaRPr lang="zh-CN" altLang="en-US" sz="1350"/>
          </a:p>
        </p:txBody>
      </p:sp>
      <p:sp>
        <p:nvSpPr>
          <p:cNvPr id="31" name="圆角矩形 30"/>
          <p:cNvSpPr/>
          <p:nvPr/>
        </p:nvSpPr>
        <p:spPr>
          <a:xfrm>
            <a:off x="5793581" y="3971925"/>
            <a:ext cx="1371600" cy="48577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检查订单支付</a:t>
            </a:r>
            <a:endParaRPr lang="zh-CN" altLang="en-US" sz="1350" smtClean="0"/>
          </a:p>
          <a:p>
            <a:pPr algn="ctr"/>
            <a:r>
              <a:rPr lang="zh-CN" altLang="en-US" sz="1350"/>
              <a:t>超时释放座位</a:t>
            </a:r>
            <a:endParaRPr lang="zh-CN" altLang="en-US" sz="1350"/>
          </a:p>
        </p:txBody>
      </p:sp>
      <p:sp>
        <p:nvSpPr>
          <p:cNvPr id="32" name="左大括号 31"/>
          <p:cNvSpPr/>
          <p:nvPr/>
        </p:nvSpPr>
        <p:spPr>
          <a:xfrm>
            <a:off x="5414963" y="2686050"/>
            <a:ext cx="378619" cy="17502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4" name="线形标注 1(带强调线) 33"/>
          <p:cNvSpPr/>
          <p:nvPr/>
        </p:nvSpPr>
        <p:spPr>
          <a:xfrm>
            <a:off x="3064669" y="4207669"/>
            <a:ext cx="1778793" cy="421481"/>
          </a:xfrm>
          <a:prstGeom prst="accentCallout1">
            <a:avLst>
              <a:gd name="adj1" fmla="val 20445"/>
              <a:gd name="adj2" fmla="val 110016"/>
              <a:gd name="adj3" fmla="val -26483"/>
              <a:gd name="adj4" fmla="val 1534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>
                <a:solidFill>
                  <a:schemeClr val="tx2"/>
                </a:solidFill>
              </a:rPr>
              <a:t>轮询数据库</a:t>
            </a:r>
            <a:r>
              <a:rPr lang="en-US" altLang="zh-CN" sz="1350" smtClean="0">
                <a:solidFill>
                  <a:schemeClr val="tx2"/>
                </a:solidFill>
              </a:rPr>
              <a:t>?</a:t>
            </a:r>
            <a:endParaRPr lang="zh-CN" altLang="en-US" sz="1350">
              <a:solidFill>
                <a:schemeClr val="tx2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722144" y="3900488"/>
            <a:ext cx="1564481" cy="1191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285751" y="1450181"/>
            <a:ext cx="942975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登录注册</a:t>
            </a:r>
            <a:endParaRPr lang="zh-CN" altLang="en-US" sz="1350"/>
          </a:p>
        </p:txBody>
      </p:sp>
      <p:sp>
        <p:nvSpPr>
          <p:cNvPr id="23" name="圆角矩形 22"/>
          <p:cNvSpPr/>
          <p:nvPr/>
        </p:nvSpPr>
        <p:spPr>
          <a:xfrm>
            <a:off x="1614488" y="1457325"/>
            <a:ext cx="971550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搜索车次</a:t>
            </a:r>
            <a:endParaRPr lang="zh-CN" altLang="en-US" sz="1350"/>
          </a:p>
        </p:txBody>
      </p:sp>
      <p:sp>
        <p:nvSpPr>
          <p:cNvPr id="24" name="圆角矩形 23"/>
          <p:cNvSpPr/>
          <p:nvPr/>
        </p:nvSpPr>
        <p:spPr>
          <a:xfrm>
            <a:off x="2943225" y="1464469"/>
            <a:ext cx="1057275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选择座位</a:t>
            </a:r>
            <a:endParaRPr lang="zh-CN" altLang="en-US" sz="1350"/>
          </a:p>
        </p:txBody>
      </p:sp>
      <p:sp>
        <p:nvSpPr>
          <p:cNvPr id="25" name="圆角矩形 24"/>
          <p:cNvSpPr/>
          <p:nvPr/>
        </p:nvSpPr>
        <p:spPr>
          <a:xfrm>
            <a:off x="7479506" y="1435894"/>
            <a:ext cx="1371600" cy="48577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支付</a:t>
            </a:r>
            <a:endParaRPr lang="zh-CN" altLang="en-US" sz="1350"/>
          </a:p>
        </p:txBody>
      </p:sp>
      <p:sp>
        <p:nvSpPr>
          <p:cNvPr id="29" name="TextBox 28"/>
          <p:cNvSpPr txBox="1"/>
          <p:nvPr/>
        </p:nvSpPr>
        <p:spPr>
          <a:xfrm>
            <a:off x="6722269" y="1485900"/>
            <a:ext cx="830580" cy="2990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350" smtClean="0"/>
              <a:t>...............</a:t>
            </a:r>
            <a:endParaRPr lang="zh-CN" altLang="en-US" sz="1350"/>
          </a:p>
        </p:txBody>
      </p:sp>
      <p:sp>
        <p:nvSpPr>
          <p:cNvPr id="33" name="圆角矩形 32"/>
          <p:cNvSpPr/>
          <p:nvPr/>
        </p:nvSpPr>
        <p:spPr>
          <a:xfrm>
            <a:off x="3171825" y="3314700"/>
            <a:ext cx="1271588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放入购物车</a:t>
            </a:r>
            <a:endParaRPr lang="zh-CN" altLang="en-US" sz="1350"/>
          </a:p>
        </p:txBody>
      </p:sp>
      <p:sp>
        <p:nvSpPr>
          <p:cNvPr id="35" name="右箭头 34"/>
          <p:cNvSpPr/>
          <p:nvPr/>
        </p:nvSpPr>
        <p:spPr>
          <a:xfrm>
            <a:off x="1343025" y="1621631"/>
            <a:ext cx="178594" cy="200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7" name="右箭头 36"/>
          <p:cNvSpPr/>
          <p:nvPr/>
        </p:nvSpPr>
        <p:spPr>
          <a:xfrm>
            <a:off x="2671763" y="1621631"/>
            <a:ext cx="192881" cy="19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39" name="右箭头 38"/>
          <p:cNvSpPr/>
          <p:nvPr/>
        </p:nvSpPr>
        <p:spPr>
          <a:xfrm>
            <a:off x="4071938" y="1600200"/>
            <a:ext cx="192881" cy="192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0" name="圆角矩形 39"/>
          <p:cNvSpPr/>
          <p:nvPr/>
        </p:nvSpPr>
        <p:spPr>
          <a:xfrm>
            <a:off x="4486275" y="1464469"/>
            <a:ext cx="1685925" cy="485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350" smtClean="0"/>
              <a:t>确认订单</a:t>
            </a:r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12306</a:t>
            </a: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购票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772795"/>
            <a:ext cx="1976120" cy="42824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15" y="772795"/>
            <a:ext cx="2000250" cy="4336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轮序数据库的方案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4" name="矩形​​ 30"/>
          <p:cNvSpPr>
            <a:spLocks noChangeArrowheads="1"/>
          </p:cNvSpPr>
          <p:nvPr/>
        </p:nvSpPr>
        <p:spPr bwMode="auto">
          <a:xfrm>
            <a:off x="733982" y="901691"/>
            <a:ext cx="859076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好处</a:t>
            </a:r>
            <a:endParaRPr lang="zh-CN" altLang="en-US" b="1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​​ 30"/>
          <p:cNvSpPr>
            <a:spLocks noChangeArrowheads="1"/>
          </p:cNvSpPr>
          <p:nvPr/>
        </p:nvSpPr>
        <p:spPr bwMode="auto">
          <a:xfrm>
            <a:off x="727075" y="1894840"/>
            <a:ext cx="156591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b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坏处</a:t>
            </a:r>
            <a:endParaRPr lang="zh-CN" altLang="en-US" b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​​ 30"/>
          <p:cNvSpPr>
            <a:spLocks noChangeArrowheads="1"/>
          </p:cNvSpPr>
          <p:nvPr/>
        </p:nvSpPr>
        <p:spPr bwMode="auto">
          <a:xfrm>
            <a:off x="898287" y="1351747"/>
            <a:ext cx="5702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r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可行而且代码实现容易，启动一个定时任务即可</a:t>
            </a:r>
            <a:endParaRPr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5435" y="2321560"/>
            <a:ext cx="1437640" cy="506730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无用功</a:t>
            </a:r>
            <a:endParaRPr lang="en-US" altLang="zh-CN" sz="135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 descr="https://ss3.bdstatic.com/70cFv8Sh_Q1YnxGkpoWK1HF6hhy/it/u=1519599755,1832438086&amp;fm=26&amp;gp=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3075" y="2321560"/>
            <a:ext cx="2281555" cy="1506855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4344829" y="2263182"/>
            <a:ext cx="1728788" cy="506730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处理不及时</a:t>
            </a:r>
            <a:endParaRPr lang="en-US" altLang="zh-CN" sz="135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0465" y="2320925"/>
            <a:ext cx="2101215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286385" y="4181475"/>
            <a:ext cx="2141220" cy="506730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分库分表的情况</a:t>
            </a:r>
            <a:endParaRPr lang="en-US" altLang="zh-CN" sz="135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9105" y="4043045"/>
            <a:ext cx="2040255" cy="506730"/>
          </a:xfrm>
          <a:prstGeom prst="rect">
            <a:avLst/>
          </a:prstGeom>
        </p:spPr>
        <p:txBody>
          <a:bodyPr wrap="square">
            <a:spAutoFit/>
          </a:bodyPr>
          <a:p>
            <a:pPr lvl="1">
              <a:lnSpc>
                <a:spcPct val="200000"/>
              </a:lnSpc>
              <a:spcBef>
                <a:spcPct val="0"/>
              </a:spcBef>
              <a:buClr>
                <a:srgbClr val="FFC000"/>
              </a:buClr>
              <a:buFont typeface="Wingdings" panose="05000000000000000000" pitchFamily="2" charset="2"/>
              <a:buChar char="n"/>
            </a:pPr>
            <a:r>
              <a:rPr lang="zh-CN" altLang="en-US" sz="135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弱一致性系统</a:t>
            </a:r>
            <a:endParaRPr lang="zh-CN" altLang="en-US" sz="1350" smtClean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使用</a:t>
            </a:r>
            <a:r>
              <a:rPr lang="en-US" altLang="zh-CN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MQ</a:t>
            </a: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的延迟消息实现限时订单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4315" y="768985"/>
            <a:ext cx="4283710" cy="4091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"/>
          <p:cNvSpPr>
            <a:spLocks noChangeArrowheads="1"/>
          </p:cNvSpPr>
          <p:nvPr/>
        </p:nvSpPr>
        <p:spPr bwMode="auto">
          <a:xfrm>
            <a:off x="693420" y="1212850"/>
            <a:ext cx="2292985" cy="1236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7285" tIns="28642" rIns="57285" bIns="28642">
            <a:spAutoFit/>
          </a:bodyPr>
          <a:lstStyle>
            <a:lvl1pPr marL="342900" indent="-342900" eaLnBrk="0" hangingPunct="0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1150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430655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1841500" indent="-201930" eaLnBrk="0" hangingPunct="0">
              <a:lnSpc>
                <a:spcPct val="90000"/>
              </a:lnSpc>
              <a:spcBef>
                <a:spcPts val="44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2987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7559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2131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670300" indent="-201930" eaLnBrk="0" fontAlgn="base" hangingPunct="0">
              <a:lnSpc>
                <a:spcPct val="90000"/>
              </a:lnSpc>
              <a:spcBef>
                <a:spcPts val="44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en-US" altLang="zh-CN" sz="1275" b="1" dirty="0"/>
              <a:t>MQ</a:t>
            </a:r>
            <a:r>
              <a:rPr lang="zh-CN" altLang="en-US" sz="1275" b="1" dirty="0"/>
              <a:t>的实现</a:t>
            </a:r>
            <a:endParaRPr lang="zh-CN" altLang="en-US" sz="1275" b="1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sz="1275" dirty="0"/>
              <a:t>RabbitMQ</a:t>
            </a:r>
            <a:r>
              <a:rPr lang="zh-CN" altLang="en-US" sz="1275" dirty="0"/>
              <a:t>：死信队列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Kafka</a:t>
            </a:r>
            <a:r>
              <a:rPr lang="zh-CN" altLang="en-US" sz="1275" dirty="0"/>
              <a:t>：无</a:t>
            </a:r>
            <a:endParaRPr lang="zh-CN" altLang="en-US" sz="1275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en-US" altLang="zh-CN" sz="1275" dirty="0"/>
              <a:t>RocketMQ</a:t>
            </a:r>
            <a:r>
              <a:rPr lang="zh-CN" altLang="en-US" sz="1275" dirty="0"/>
              <a:t>：延时消息</a:t>
            </a:r>
            <a:endParaRPr lang="zh-CN" altLang="en-US" sz="1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/>
          <p:nvPr/>
        </p:nvSpPr>
        <p:spPr>
          <a:xfrm>
            <a:off x="2293292" y="0"/>
            <a:ext cx="4376184" cy="56692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RabbitMQ</a:t>
            </a:r>
            <a:r>
              <a:rPr lang="zh-CN" altLang="en-US" sz="21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的死信消息</a:t>
            </a:r>
            <a:endParaRPr lang="zh-CN" altLang="en-US" sz="21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3" name="Object 2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921385"/>
            <a:ext cx="8267700" cy="351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commondata" val="eyJoZGlkIjoiMWQzYzE3Njg5OWQxMWVjNWY2ZWE2MTQyMjJhNGZiYz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WPS 演示</Application>
  <PresentationFormat>On-screen Show (16:9)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思源黑体 CN Normal</vt:lpstr>
      <vt:lpstr>微软雅黑</vt:lpstr>
      <vt:lpstr>微软雅黑</vt:lpstr>
      <vt:lpstr>仿宋</vt:lpstr>
      <vt:lpstr>Wingdings</vt:lpstr>
      <vt:lpstr>Calibri</vt:lpstr>
      <vt:lpstr>等线</vt:lpstr>
      <vt:lpstr>Arial Unicode MS</vt:lpstr>
      <vt:lpstr>黑体</vt:lpstr>
      <vt:lpstr>等线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李瑾</cp:lastModifiedBy>
  <cp:revision>188</cp:revision>
  <dcterms:created xsi:type="dcterms:W3CDTF">2023-08-08T13:17:00Z</dcterms:created>
  <dcterms:modified xsi:type="dcterms:W3CDTF">2024-11-06T14:09:21Z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198FF5DD21754C45ACF4F28C483F7B03_12</vt:lpwstr>
  </property>
  <property fmtid="{D5CDD505-2E9C-101B-9397-08002B2CF9AE}" pid="3" name="KSOProductBuildVer">
    <vt:lpwstr>2052-12.1.0.18608</vt:lpwstr>
  </property>
</Properties>
</file>