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325" r:id="rId5"/>
    <p:sldId id="319" r:id="rId6"/>
    <p:sldId id="320" r:id="rId7"/>
    <p:sldId id="326" r:id="rId8"/>
    <p:sldId id="321" r:id="rId9"/>
    <p:sldId id="322" r:id="rId10"/>
    <p:sldId id="323" r:id="rId11"/>
    <p:sldId id="327" r:id="rId12"/>
    <p:sldId id="328" r:id="rId13"/>
  </p:sldIdLst>
  <p:sldSz cx="9144000" cy="5143500" type="screen16x9"/>
  <p:notesSz cx="5143500" cy="9144000"/>
  <p:custDataLst>
    <p:tags r:id="rId1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9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 showGuides="1">
      <p:cViewPr varScale="1">
        <p:scale>
          <a:sx n="130" d="100"/>
          <a:sy n="130" d="100"/>
        </p:scale>
        <p:origin x="-82" y="-115"/>
      </p:cViewPr>
      <p:guideLst>
        <p:guide orient="horz" pos="1620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FC17C-CF0E-410C-A00B-722EC86D93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47625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B7CE92-4167-41DC-B86C-F704505E308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6930" y="127875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403444" y="756359"/>
            <a:ext cx="8194884" cy="906971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altLang="zh-CN" sz="4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Redis-</a:t>
            </a:r>
            <a:r>
              <a:rPr lang="zh-CN" altLang="en-US" sz="4000" b="1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高级数据实战与底层实现</a:t>
            </a:r>
            <a:endParaRPr lang="zh-CN" altLang="en-US" sz="4000" b="1" dirty="0"/>
          </a:p>
        </p:txBody>
      </p:sp>
      <p:sp>
        <p:nvSpPr>
          <p:cNvPr id="5" name="Object4"/>
          <p:cNvSpPr/>
          <p:nvPr/>
        </p:nvSpPr>
        <p:spPr>
          <a:xfrm>
            <a:off x="8691286" y="2028552"/>
            <a:ext cx="0" cy="2411212"/>
          </a:xfrm>
          <a:custGeom>
            <a:avLst/>
            <a:gdLst/>
            <a:ahLst/>
            <a:cxnLst/>
            <a:rect l="l" t="t" r="r" b="b"/>
            <a:pathLst>
              <a:path h="2411212">
                <a:moveTo>
                  <a:pt x="0" y="0"/>
                </a:moveTo>
                <a:lnTo>
                  <a:pt x="0" y="2411212"/>
                </a:lnTo>
              </a:path>
            </a:pathLst>
          </a:custGeom>
          <a:noFill/>
          <a:ln w="19050">
            <a:solidFill>
              <a:srgbClr val="2E9FFF"/>
            </a:solidFill>
            <a:prstDash val="solid"/>
            <a:headEnd type="none"/>
            <a:tailEnd type="none"/>
          </a:ln>
        </p:spPr>
      </p:sp>
      <p:sp>
        <p:nvSpPr>
          <p:cNvPr id="6" name="Object5"/>
          <p:cNvSpPr/>
          <p:nvPr/>
        </p:nvSpPr>
        <p:spPr>
          <a:xfrm flipV="1">
            <a:off x="8598328" y="4542715"/>
            <a:ext cx="185916" cy="137160"/>
          </a:xfrm>
          <a:custGeom>
            <a:avLst/>
            <a:gdLst/>
            <a:ahLst/>
            <a:cxnLst/>
            <a:rect l="l" t="t" r="r" b="b"/>
            <a:pathLst>
              <a:path w="185916" h="137160">
                <a:moveTo>
                  <a:pt x="92958" y="0"/>
                </a:moveTo>
                <a:lnTo>
                  <a:pt x="0" y="137160"/>
                </a:lnTo>
                <a:lnTo>
                  <a:pt x="185916" y="137160"/>
                </a:lnTo>
                <a:lnTo>
                  <a:pt x="92958" y="0"/>
                </a:lnTo>
                <a:close/>
              </a:path>
            </a:pathLst>
          </a:custGeom>
          <a:solidFill>
            <a:srgbClr val="FFFFFF">
              <a:alpha val="0"/>
            </a:srgbClr>
          </a:solidFill>
          <a:ln w="19050">
            <a:solidFill>
              <a:srgbClr val="2E9FFF"/>
            </a:solidFill>
            <a:prstDash val="solid"/>
          </a:ln>
        </p:spPr>
      </p:sp>
      <p:pic>
        <p:nvPicPr>
          <p:cNvPr id="7" name="Object 6" descr="https://fynotefile.oss-cn-zhangjiakou.aliyuncs.com/fynote/fyfile/392/1/8486aefb265a42c4adf6d8938809b6d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0163" y="-2300"/>
            <a:ext cx="2372320" cy="1829940"/>
          </a:xfrm>
          <a:prstGeom prst="rect">
            <a:avLst/>
          </a:prstGeom>
        </p:spPr>
      </p:pic>
      <p:pic>
        <p:nvPicPr>
          <p:cNvPr id="8" name="Object 7" descr="https://fynotefile.oss-cn-zhangjiakou.aliyuncs.com/fynote/fyfile/392/1/9942b3bd883144a4ba9eba285821ceb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13426"/>
            <a:ext cx="1495032" cy="2480583"/>
          </a:xfrm>
          <a:prstGeom prst="rect">
            <a:avLst/>
          </a:prstGeom>
        </p:spPr>
      </p:pic>
      <p:pic>
        <p:nvPicPr>
          <p:cNvPr id="9" name="Object 8" descr="https://fynotefile.oss-cn-zhangjiakou.aliyuncs.com/fynote/fyfile/392/1/38ad7252fd0c4accabf65b2b6e4a09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3442" y="2886332"/>
            <a:ext cx="266271" cy="266271"/>
          </a:xfrm>
          <a:prstGeom prst="rect">
            <a:avLst/>
          </a:prstGeom>
        </p:spPr>
      </p:pic>
      <p:pic>
        <p:nvPicPr>
          <p:cNvPr id="10" name="Object 9" descr="https://fynotefile.oss-cn-zhangjiakou.aliyuncs.com/fynote/fyfile/3/1/09a55c53ed2b4a4d9ff43893669e9072.sv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11" name="Object10"/>
          <p:cNvSpPr/>
          <p:nvPr/>
        </p:nvSpPr>
        <p:spPr>
          <a:xfrm>
            <a:off x="1943376" y="3653717"/>
            <a:ext cx="5349240" cy="73152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sz="30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李瑾老师</a:t>
            </a:r>
            <a:endParaRPr lang="en-US" sz="1500" dirty="0"/>
          </a:p>
        </p:txBody>
      </p:sp>
      <p:sp>
        <p:nvSpPr>
          <p:cNvPr id="4" name="文本框 3"/>
          <p:cNvSpPr txBox="1"/>
          <p:nvPr/>
        </p:nvSpPr>
        <p:spPr>
          <a:xfrm>
            <a:off x="2803525" y="2686050"/>
            <a:ext cx="21170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8</a:t>
            </a:r>
            <a:r>
              <a:rPr lang="zh-CN" altLang="en-US"/>
              <a:t>点开始正式讲课！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HyperLogLog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的原理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384154" y="685045"/>
            <a:ext cx="8314369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HyperLogLog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原理解析（本质是概率算法）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4154" y="1213928"/>
            <a:ext cx="80486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HyperLogLog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基于概率论中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伯努利试验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并结合了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极大似然估算方法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，并做了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分桶优化</a:t>
            </a:r>
            <a:r>
              <a:rPr lang="zh-CN" altLang="en-US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153" y="1928445"/>
            <a:ext cx="26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伯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努利试验</a:t>
            </a:r>
            <a:endParaRPr lang="zh-CN" altLang="en-US" b="1" dirty="0"/>
          </a:p>
        </p:txBody>
      </p:sp>
      <p:pic>
        <p:nvPicPr>
          <p:cNvPr id="10" name="图片 9"/>
          <p:cNvPicPr/>
          <p:nvPr/>
        </p:nvPicPr>
        <p:blipFill>
          <a:blip r:embed="rId2"/>
          <a:stretch>
            <a:fillRect/>
          </a:stretch>
        </p:blipFill>
        <p:spPr>
          <a:xfrm>
            <a:off x="293359" y="2548988"/>
            <a:ext cx="3999865" cy="2390140"/>
          </a:xfrm>
          <a:prstGeom prst="rect">
            <a:avLst/>
          </a:prstGeom>
        </p:spPr>
      </p:pic>
      <p:pic>
        <p:nvPicPr>
          <p:cNvPr id="11" name="图片 10"/>
          <p:cNvPicPr/>
          <p:nvPr/>
        </p:nvPicPr>
        <p:blipFill>
          <a:blip r:embed="rId3"/>
          <a:stretch>
            <a:fillRect/>
          </a:stretch>
        </p:blipFill>
        <p:spPr>
          <a:xfrm>
            <a:off x="5558765" y="2429901"/>
            <a:ext cx="2926715" cy="219456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190614" y="1992922"/>
            <a:ext cx="26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Redis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r>
              <a:rPr lang="en-US" altLang="zh-CN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pfcount</a:t>
            </a:r>
            <a:r>
              <a:rPr lang="zh-CN" altLang="en-US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计算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033270" y="0"/>
            <a:ext cx="6120765" cy="67691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中高级数据类型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的面试题</a:t>
            </a:r>
            <a:endParaRPr lang="en-US" sz="1500" dirty="0"/>
          </a:p>
        </p:txBody>
      </p:sp>
      <p:sp>
        <p:nvSpPr>
          <p:cNvPr id="9" name="矩形 8"/>
          <p:cNvSpPr/>
          <p:nvPr/>
        </p:nvSpPr>
        <p:spPr>
          <a:xfrm>
            <a:off x="193431" y="847890"/>
            <a:ext cx="8886091" cy="3046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/>
              <a:t>1</a:t>
            </a:r>
            <a:r>
              <a:rPr lang="zh-CN" altLang="zh-CN" sz="1600" dirty="0"/>
              <a:t>、目前有</a:t>
            </a:r>
            <a:r>
              <a:rPr lang="en-US" altLang="zh-CN" sz="1600" b="1" dirty="0"/>
              <a:t>10</a:t>
            </a:r>
            <a:r>
              <a:rPr lang="zh-CN" altLang="zh-CN" sz="1600" b="1" dirty="0"/>
              <a:t>亿数量的自然数，乱序排列，需要对其排序</a:t>
            </a:r>
            <a:r>
              <a:rPr lang="zh-CN" altLang="zh-CN" sz="1600" dirty="0"/>
              <a:t>。限制条件</a:t>
            </a:r>
            <a:r>
              <a:rPr lang="en-US" altLang="zh-CN" sz="1600" dirty="0"/>
              <a:t>-</a:t>
            </a:r>
            <a:r>
              <a:rPr lang="zh-CN" altLang="zh-CN" sz="1600" dirty="0"/>
              <a:t>在</a:t>
            </a:r>
            <a:r>
              <a:rPr lang="en-US" altLang="zh-CN" sz="1600" dirty="0"/>
              <a:t>32</a:t>
            </a:r>
            <a:r>
              <a:rPr lang="zh-CN" altLang="zh-CN" sz="1600" dirty="0"/>
              <a:t>位机器上面完成，</a:t>
            </a:r>
            <a:r>
              <a:rPr lang="zh-CN" altLang="zh-CN" sz="1600" b="1" dirty="0"/>
              <a:t>内存限制为</a:t>
            </a:r>
            <a:r>
              <a:rPr lang="en-US" altLang="zh-CN" sz="1600" b="1" dirty="0"/>
              <a:t> 2G</a:t>
            </a:r>
            <a:r>
              <a:rPr lang="zh-CN" altLang="zh-CN" sz="1600" dirty="0"/>
              <a:t>。如何完成？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2</a:t>
            </a:r>
            <a:r>
              <a:rPr lang="zh-CN" altLang="zh-CN" sz="1600" dirty="0"/>
              <a:t>、如何快速在</a:t>
            </a:r>
            <a:r>
              <a:rPr lang="zh-CN" altLang="zh-CN" sz="1600" b="1" dirty="0"/>
              <a:t>亿级黑名单</a:t>
            </a:r>
            <a:r>
              <a:rPr lang="zh-CN" altLang="zh-CN" sz="1600" dirty="0"/>
              <a:t>中</a:t>
            </a:r>
            <a:r>
              <a:rPr lang="zh-CN" altLang="zh-CN" sz="1600" b="1" dirty="0"/>
              <a:t>快速定位</a:t>
            </a:r>
            <a:r>
              <a:rPr lang="en-US" altLang="zh-CN" sz="1600" dirty="0"/>
              <a:t>URL</a:t>
            </a:r>
            <a:r>
              <a:rPr lang="zh-CN" altLang="zh-CN" sz="1600" dirty="0"/>
              <a:t>地址</a:t>
            </a:r>
            <a:r>
              <a:rPr lang="zh-CN" altLang="zh-CN" sz="1600" b="1" dirty="0"/>
              <a:t>是否在黑名单中</a:t>
            </a:r>
            <a:r>
              <a:rPr lang="zh-CN" altLang="zh-CN" sz="1600" dirty="0"/>
              <a:t>？</a:t>
            </a:r>
            <a:r>
              <a:rPr lang="en-US" altLang="zh-CN" sz="1600" dirty="0"/>
              <a:t>(</a:t>
            </a:r>
            <a:r>
              <a:rPr lang="zh-CN" altLang="zh-CN" sz="1600" dirty="0"/>
              <a:t>每条</a:t>
            </a:r>
            <a:r>
              <a:rPr lang="en-US" altLang="zh-CN" sz="1600" dirty="0"/>
              <a:t>URL</a:t>
            </a:r>
            <a:r>
              <a:rPr lang="zh-CN" altLang="zh-CN" sz="1600" dirty="0"/>
              <a:t>平均</a:t>
            </a:r>
            <a:r>
              <a:rPr lang="en-US" altLang="zh-CN" sz="1600" dirty="0"/>
              <a:t>64</a:t>
            </a:r>
            <a:r>
              <a:rPr lang="zh-CN" altLang="zh-CN" sz="1600" dirty="0"/>
              <a:t>字节</a:t>
            </a:r>
            <a:r>
              <a:rPr lang="en-US" altLang="zh-CN" sz="1600" dirty="0"/>
              <a:t>)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3</a:t>
            </a:r>
            <a:r>
              <a:rPr lang="zh-CN" altLang="zh-CN" sz="1600" dirty="0"/>
              <a:t>、需要进行</a:t>
            </a:r>
            <a:r>
              <a:rPr lang="zh-CN" altLang="zh-CN" sz="1600" b="1" dirty="0"/>
              <a:t>用户登陆行为分析</a:t>
            </a:r>
            <a:r>
              <a:rPr lang="zh-CN" altLang="zh-CN" sz="1600" dirty="0"/>
              <a:t>，来确定</a:t>
            </a:r>
            <a:r>
              <a:rPr lang="zh-CN" altLang="zh-CN" sz="1600" b="1" dirty="0"/>
              <a:t>用户的活跃</a:t>
            </a:r>
            <a:r>
              <a:rPr lang="zh-CN" altLang="zh-CN" sz="1600" dirty="0"/>
              <a:t>情况？</a:t>
            </a:r>
            <a:endParaRPr lang="zh-CN" altLang="zh-CN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4</a:t>
            </a:r>
            <a:r>
              <a:rPr lang="zh-CN" altLang="en-US" sz="1600" dirty="0"/>
              <a:t>、某视频网站需要统计每天独立访客</a:t>
            </a:r>
            <a:r>
              <a:rPr lang="zh-CN" altLang="en-US" sz="1600" b="1" dirty="0"/>
              <a:t>（</a:t>
            </a:r>
            <a:r>
              <a:rPr lang="en-US" altLang="zh-CN" sz="1600" b="1" dirty="0"/>
              <a:t>UV</a:t>
            </a:r>
            <a:r>
              <a:rPr lang="zh-CN" altLang="en-US" sz="1600" b="1" dirty="0"/>
              <a:t>）</a:t>
            </a:r>
            <a:r>
              <a:rPr lang="zh-CN" altLang="en-US" sz="1600" dirty="0"/>
              <a:t>数量，每天有数亿次的访问，并且需要实时统计。如果使用精确计数，内存消耗巨大。如何用较小内存实现</a:t>
            </a:r>
            <a:r>
              <a:rPr lang="zh-CN" altLang="en-US" sz="1600" b="1" dirty="0"/>
              <a:t>近似统计</a:t>
            </a:r>
            <a:r>
              <a:rPr lang="zh-CN" altLang="en-US" sz="1600" dirty="0"/>
              <a:t>？</a:t>
            </a:r>
            <a:endParaRPr lang="zh-CN" altLang="en-US" sz="1600" dirty="0"/>
          </a:p>
          <a:p>
            <a:pPr>
              <a:lnSpc>
                <a:spcPct val="150000"/>
              </a:lnSpc>
            </a:pPr>
            <a:r>
              <a:rPr lang="en-US" altLang="zh-CN" sz="1600" dirty="0"/>
              <a:t>5</a:t>
            </a:r>
            <a:r>
              <a:rPr lang="zh-CN" altLang="en-US" sz="1600" dirty="0"/>
              <a:t>、一个外卖平台需要</a:t>
            </a:r>
            <a:r>
              <a:rPr lang="zh-CN" altLang="en-US" sz="1600" b="1" dirty="0"/>
              <a:t>实时查询</a:t>
            </a:r>
            <a:r>
              <a:rPr lang="zh-CN" altLang="en-US" sz="1600" dirty="0"/>
              <a:t>用户周边</a:t>
            </a:r>
            <a:r>
              <a:rPr lang="en-US" altLang="zh-CN" sz="1600" dirty="0"/>
              <a:t>3</a:t>
            </a:r>
            <a:r>
              <a:rPr lang="zh-CN" altLang="en-US" sz="1600" dirty="0"/>
              <a:t>公里内的所有配送员</a:t>
            </a:r>
            <a:r>
              <a:rPr lang="zh-CN" altLang="en-US" sz="1600" b="1" dirty="0"/>
              <a:t>位置</a:t>
            </a:r>
            <a:r>
              <a:rPr lang="zh-CN" altLang="en-US" sz="1600" dirty="0"/>
              <a:t>（假设有百万级配送员在线），并快速返回距离</a:t>
            </a:r>
            <a:r>
              <a:rPr lang="zh-CN" altLang="en-US" sz="1600" b="1" dirty="0"/>
              <a:t>用户最近的</a:t>
            </a:r>
            <a:r>
              <a:rPr lang="en-US" altLang="zh-CN" sz="1600" b="1" dirty="0"/>
              <a:t>10</a:t>
            </a:r>
            <a:r>
              <a:rPr lang="zh-CN" altLang="en-US" sz="1600" b="1" dirty="0"/>
              <a:t>个配送员</a:t>
            </a:r>
            <a:r>
              <a:rPr lang="zh-CN" altLang="en-US" sz="1600" dirty="0"/>
              <a:t>。如何设计？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的高级数据结构</a:t>
            </a:r>
            <a:endParaRPr lang="en-US" sz="15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608" y="1138298"/>
            <a:ext cx="7224808" cy="312139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53077" y="685045"/>
            <a:ext cx="1364476" cy="4589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Bitmaps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隆过滤器与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Bitmaps</a:t>
            </a:r>
            <a:endParaRPr lang="en-US" sz="1500" dirty="0"/>
          </a:p>
        </p:txBody>
      </p:sp>
      <p:sp>
        <p:nvSpPr>
          <p:cNvPr id="3" name="矩形 2"/>
          <p:cNvSpPr/>
          <p:nvPr/>
        </p:nvSpPr>
        <p:spPr>
          <a:xfrm>
            <a:off x="193432" y="685045"/>
            <a:ext cx="84406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1970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年布隆提出了一种布隆过滤器的算法，用来判断一个元素是否在一个集合中。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这种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由一个二进制数组和一个 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算法组成。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50" name="Picture 2" descr="E:\VIP课\Redis\img\布隆过滤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39" y="1445248"/>
            <a:ext cx="7331320" cy="3547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GEO</a:t>
            </a:r>
            <a:endParaRPr lang="en-US" altLang="zh-CN" sz="27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4154" y="685045"/>
            <a:ext cx="8314369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GEO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Redis 3.2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版本提供了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GEO(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地理信息定位</a:t>
            </a:r>
            <a:r>
              <a:rPr lang="en-US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r>
              <a:rPr lang="zh-CN" altLang="zh-CN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功能，支持存储地理位置信息用来实现诸如附近位置、摇一摇这类依赖于地理位置信息的功能</a:t>
            </a:r>
            <a:r>
              <a:rPr lang="zh-CN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。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139" y="1758967"/>
            <a:ext cx="2728323" cy="2878757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86414" y="2340285"/>
            <a:ext cx="53992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地图元素的位置数据使用二维的经纬度表示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经度范围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(-180, 180)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，纬度范围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(-90, 90)</a:t>
            </a:r>
            <a:endParaRPr lang="en-US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纬度正负以赤道为界，北正南负</a:t>
            </a:r>
            <a:endParaRPr lang="zh-CN" altLang="en-US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经度正负以本初子午线 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英国格林尼治天文台</a:t>
            </a:r>
            <a:r>
              <a:rPr lang="en-US" altLang="zh-CN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 </a:t>
            </a:r>
            <a:r>
              <a:rPr lang="zh-CN" altLang="en-US" sz="14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为界，东正西负。</a:t>
            </a:r>
            <a:endParaRPr lang="zh-CN" altLang="zh-CN" sz="14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8615" y="4077385"/>
            <a:ext cx="60022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dirty="0"/>
              <a:t>业界比较通用的地理位置距离排序算法是 </a:t>
            </a:r>
            <a:r>
              <a:rPr lang="en-US" altLang="zh-CN" dirty="0"/>
              <a:t>GeoHash </a:t>
            </a:r>
            <a:r>
              <a:rPr lang="zh-CN" altLang="en-US" dirty="0"/>
              <a:t>算</a:t>
            </a:r>
            <a:r>
              <a:rPr lang="zh-CN" altLang="en-US" dirty="0" smtClean="0"/>
              <a:t>法</a:t>
            </a:r>
            <a:endParaRPr lang="en-US" altLang="zh-CN" dirty="0" smtClean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 smtClean="0"/>
              <a:t>Redis </a:t>
            </a:r>
            <a:r>
              <a:rPr lang="zh-CN" altLang="en-US" dirty="0"/>
              <a:t>也使用 </a:t>
            </a:r>
            <a:r>
              <a:rPr lang="en-US" altLang="zh-CN" dirty="0"/>
              <a:t>GeoHash </a:t>
            </a:r>
            <a:r>
              <a:rPr lang="zh-CN" altLang="en-US" dirty="0"/>
              <a:t>算法。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隆过滤器的误判问题</a:t>
            </a:r>
            <a:endParaRPr lang="en-US" sz="1500" dirty="0"/>
          </a:p>
        </p:txBody>
      </p:sp>
      <p:pic>
        <p:nvPicPr>
          <p:cNvPr id="3074" name="Picture 2" descr="E:\VIP课\Redis\img\布隆过滤器-改进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680" y="3040229"/>
            <a:ext cx="4300020" cy="2103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680" y="676656"/>
            <a:ext cx="4240679" cy="224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矩形 8"/>
          <p:cNvSpPr/>
          <p:nvPr/>
        </p:nvSpPr>
        <p:spPr>
          <a:xfrm>
            <a:off x="193431" y="783414"/>
            <a:ext cx="479473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误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判问题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计算在数组上</a:t>
            </a:r>
            <a:r>
              <a:rPr lang="zh-CN" altLang="en-US" sz="16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不一定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在集合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本质是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冲突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不在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不在集合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化方案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增大数组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估适合值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隆过滤器的运用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500" dirty="0"/>
          </a:p>
        </p:txBody>
      </p:sp>
      <p:sp>
        <p:nvSpPr>
          <p:cNvPr id="9" name="矩形 8"/>
          <p:cNvSpPr/>
          <p:nvPr/>
        </p:nvSpPr>
        <p:spPr>
          <a:xfrm>
            <a:off x="193432" y="783414"/>
            <a:ext cx="3493476" cy="1337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缓存穿透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（回种空值）</a:t>
            </a:r>
            <a:endParaRPr lang="zh-CN" altLang="en-US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98" name="Picture 2" descr="E:\VIP课\Redis\img\Redis缓存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170" y="914294"/>
            <a:ext cx="6630500" cy="3856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zh-CN" altLang="en-US" sz="27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隆过滤器的运用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en-US" sz="1500" dirty="0"/>
          </a:p>
        </p:txBody>
      </p:sp>
      <p:sp>
        <p:nvSpPr>
          <p:cNvPr id="9" name="矩形 8"/>
          <p:cNvSpPr/>
          <p:nvPr/>
        </p:nvSpPr>
        <p:spPr>
          <a:xfrm>
            <a:off x="193432" y="783414"/>
            <a:ext cx="3493476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缓存穿透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122" name="Picture 2" descr="E:\VIP课\Redis\img\Redis缓存穿透-布隆过滤器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482" y="595011"/>
            <a:ext cx="4568825" cy="453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1454/1/ad48039f2d0c40ffab8238cb2135b95b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6415" y="266944"/>
            <a:ext cx="1133324" cy="328067"/>
          </a:xfrm>
          <a:prstGeom prst="rect">
            <a:avLst/>
          </a:prstGeom>
        </p:spPr>
      </p:pic>
      <p:sp>
        <p:nvSpPr>
          <p:cNvPr id="8" name="Object7"/>
          <p:cNvSpPr/>
          <p:nvPr/>
        </p:nvSpPr>
        <p:spPr>
          <a:xfrm>
            <a:off x="2293292" y="0"/>
            <a:ext cx="4376184" cy="67665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algn="ctr"/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Redis</a:t>
            </a:r>
            <a:r>
              <a:rPr lang="zh-CN" altLang="en-US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</a:t>
            </a:r>
            <a:r>
              <a:rPr lang="en-US" altLang="zh-CN" sz="2700" dirty="0" smtClean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HyperLogLog</a:t>
            </a:r>
            <a:endParaRPr lang="en-US" altLang="zh-CN" sz="2700" dirty="0" smtClean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4154" y="595011"/>
            <a:ext cx="8314369" cy="1245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HyperLogLog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的实现层面是字符串类型，本质是算法）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大型网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站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每个网页每天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的 </a:t>
            </a:r>
            <a:r>
              <a:rPr lang="en-US" altLang="zh-CN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UV </a:t>
            </a:r>
            <a:r>
              <a:rPr lang="zh-CN" altLang="en-US" sz="1600" b="1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数</a:t>
            </a:r>
            <a:r>
              <a:rPr lang="zh-CN" altLang="en-US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据</a:t>
            </a:r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sz="1600" dirty="0"/>
              <a:t>独立访</a:t>
            </a:r>
            <a:r>
              <a:rPr lang="zh-CN" altLang="en-US" sz="1600" dirty="0" smtClean="0"/>
              <a:t>客</a:t>
            </a:r>
            <a:r>
              <a:rPr lang="en-US" altLang="zh-CN" sz="1600" dirty="0" smtClean="0"/>
              <a:t>&lt;Unique Visitor</a:t>
            </a:r>
            <a:r>
              <a:rPr lang="en-US" altLang="zh-CN" sz="1600" dirty="0"/>
              <a:t>&gt;</a:t>
            </a:r>
            <a:r>
              <a:rPr lang="en-US" altLang="zh-CN" sz="16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，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然后让你来开发这个统计模块，你会如何实现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？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(</a:t>
            </a:r>
            <a:r>
              <a:rPr lang="zh-CN" altLang="en-US" sz="1600" dirty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尽</a:t>
            </a:r>
            <a:r>
              <a:rPr lang="zh-CN" altLang="en-US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量少的占用存储空间</a:t>
            </a:r>
            <a:r>
              <a:rPr lang="en-US" altLang="zh-CN" sz="1600" dirty="0" smtClean="0">
                <a:latin typeface="微软雅黑 Light" panose="020B0502040204020203" pitchFamily="34" charset="-122"/>
                <a:ea typeface="微软雅黑 Light" panose="020B0502040204020203" pitchFamily="34" charset="-122"/>
                <a:cs typeface="Arial" panose="020B0604020202020204" pitchFamily="34" charset="0"/>
              </a:rPr>
              <a:t>)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  <a:cs typeface="Arial" panose="020B0604020202020204" pitchFamily="34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33307" y="1887673"/>
            <a:ext cx="80486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Redis </a:t>
            </a:r>
            <a:r>
              <a:rPr lang="zh-CN" altLang="en-US" dirty="0"/>
              <a:t>提供了 </a:t>
            </a:r>
            <a:r>
              <a:rPr lang="en-US" altLang="zh-CN" dirty="0"/>
              <a:t>HyperLogLog </a:t>
            </a:r>
            <a:r>
              <a:rPr lang="zh-CN" altLang="en-US" dirty="0"/>
              <a:t>数据结构就是用来解决这种统计问题的。</a:t>
            </a:r>
            <a:endParaRPr lang="zh-CN" altLang="en-US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HyperLogLog </a:t>
            </a:r>
            <a:r>
              <a:rPr lang="zh-CN" altLang="en-US" dirty="0"/>
              <a:t>提供不精确的去重计数方案，虽然不精确但是也不是非常不精确，标准误差是 </a:t>
            </a:r>
            <a:r>
              <a:rPr lang="en-US" altLang="zh-CN" dirty="0"/>
              <a:t>0.81%</a:t>
            </a:r>
            <a:r>
              <a:rPr lang="zh-CN" altLang="en-US" dirty="0"/>
              <a:t>，这样的精确度已经可以满足上面的 </a:t>
            </a:r>
            <a:r>
              <a:rPr lang="en-US" altLang="zh-CN" dirty="0"/>
              <a:t>UV</a:t>
            </a:r>
            <a:r>
              <a:rPr lang="zh-CN" altLang="en-US" dirty="0"/>
              <a:t>统计需求了。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33307" y="2871665"/>
            <a:ext cx="2661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b="1" dirty="0"/>
              <a:t>百万</a:t>
            </a:r>
            <a:r>
              <a:rPr lang="zh-CN" altLang="en-US" b="1" dirty="0" smtClean="0"/>
              <a:t>级用户访问网站</a:t>
            </a:r>
            <a:endParaRPr lang="zh-CN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333307" y="3445222"/>
            <a:ext cx="74585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HyperLogLog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提供了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个命令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pfadd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pfcount</a:t>
            </a:r>
            <a:r>
              <a:rPr lang="zh-CN" altLang="en-US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pfmerge</a:t>
            </a:r>
            <a:endParaRPr lang="zh-CN" altLang="en-US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MWQzYzE3Njg5OWQxMWVjNWY2ZWE2MTQyMjJhNGZiYzQ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1142</Words>
  <Application>WPS 演示</Application>
  <PresentationFormat>全屏显示(16:9)</PresentationFormat>
  <Paragraphs>80</Paragraphs>
  <Slides>10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微软雅黑</vt:lpstr>
      <vt:lpstr>微软雅黑</vt:lpstr>
      <vt:lpstr>微软雅黑 Light</vt:lpstr>
      <vt:lpstr>Calibri</vt:lpstr>
      <vt:lpstr>等线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李瑾</cp:lastModifiedBy>
  <cp:revision>117</cp:revision>
  <dcterms:created xsi:type="dcterms:W3CDTF">2022-07-01T06:47:00Z</dcterms:created>
  <dcterms:modified xsi:type="dcterms:W3CDTF">2025-06-06T14:15:30Z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88D96F1F7B2A4FACBBFCF8D64AD527BC_12</vt:lpwstr>
  </property>
  <property fmtid="{D5CDD505-2E9C-101B-9397-08002B2CF9AE}" pid="3" name="KSOProductBuildVer">
    <vt:lpwstr>2052-12.1.0.21171</vt:lpwstr>
  </property>
</Properties>
</file>