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308" r:id="rId7"/>
    <p:sldId id="309" r:id="rId8"/>
    <p:sldId id="310" r:id="rId9"/>
    <p:sldId id="311" r:id="rId10"/>
    <p:sldId id="313" r:id="rId11"/>
    <p:sldId id="314" r:id="rId12"/>
    <p:sldId id="315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7" r:id="rId21"/>
    <p:sldId id="328" r:id="rId22"/>
    <p:sldId id="326" r:id="rId23"/>
    <p:sldId id="325" r:id="rId24"/>
  </p:sldIdLst>
  <p:sldSz cx="9144000" cy="5143500" type="screen16x9"/>
  <p:notesSz cx="5143500" cy="9144000"/>
  <p:custDataLst>
    <p:tags r:id="rId2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 showGuides="1">
      <p:cViewPr varScale="1">
        <p:scale>
          <a:sx n="130" d="100"/>
          <a:sy n="130" d="100"/>
        </p:scale>
        <p:origin x="-82" y="-115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27875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403444" y="756359"/>
            <a:ext cx="8194884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5000" b="1" dirty="0">
                <a:sym typeface="+mn-ea"/>
              </a:rPr>
              <a:t>Redis</a:t>
            </a:r>
            <a:r>
              <a:rPr lang="zh-CN" altLang="en-US" sz="5000" b="1" dirty="0">
                <a:sym typeface="+mn-ea"/>
              </a:rPr>
              <a:t>入门与应用</a:t>
            </a:r>
            <a:endParaRPr lang="zh-CN" altLang="en-US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algn="ctr">
              <a:lnSpc>
                <a:spcPct val="90000"/>
              </a:lnSpc>
            </a:pPr>
            <a:endParaRPr lang="zh-CN" altLang="en-US" sz="1500" b="1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李瑾老师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String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Hash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的使用场景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6" y="898254"/>
            <a:ext cx="787617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简单直观，每个键对应一个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值</a:t>
            </a:r>
            <a:endParaRPr lang="en-US" altLang="zh-CN" sz="1400" dirty="0" smtClean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键数过多，占用内存多，用户信息过于分散，不用于生产环境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将对象序列化存入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String(JSON)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编程简单，若使用序列化合理内存使用率高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</a:t>
            </a:r>
            <a:r>
              <a:rPr lang="zh-CN" altLang="en-US" sz="14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序列化与反序列化有一定开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销，查询不直观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简单直观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，使用合理可减少内存空间消耗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缺点：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老版本注意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ziplist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hashtable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两种编码转换，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Redis3.2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quickList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的基本数据类型</a:t>
            </a:r>
            <a:endParaRPr lang="en-US" sz="1500" dirty="0"/>
          </a:p>
        </p:txBody>
      </p:sp>
      <p:pic>
        <p:nvPicPr>
          <p:cNvPr id="1027" name="Picture 3" descr="E:\VIP课\Redis\img\基本数据类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876" y="430977"/>
            <a:ext cx="5896463" cy="465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8" y="1138298"/>
            <a:ext cx="7224808" cy="31213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3077" y="685045"/>
            <a:ext cx="136447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隆过滤器与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3432" y="685045"/>
            <a:ext cx="844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年布隆提出了一种布隆过滤器的算法，用来判断一个元素是否在一个集合中。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由一个二进制数组和一个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算法组成。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E:\VIP课\Redis\img\布隆过滤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" y="1445248"/>
            <a:ext cx="7331320" cy="35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隆过滤器的误判问题</a:t>
            </a:r>
            <a:endParaRPr lang="en-US" sz="1500" dirty="0"/>
          </a:p>
        </p:txBody>
      </p:sp>
      <p:pic>
        <p:nvPicPr>
          <p:cNvPr id="3074" name="Picture 2" descr="E:\VIP课\Redis\img\布隆过滤器-改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3040229"/>
            <a:ext cx="4300020" cy="21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676656"/>
            <a:ext cx="4240679" cy="22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3431" y="783414"/>
            <a:ext cx="47947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计算在数组上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增大数组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估适合值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E:\VIP课\Redis\img\Redis缓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70" y="914294"/>
            <a:ext cx="6630500" cy="38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E:\VIP课\Redis\img\Redis缓存穿透-布隆过滤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82" y="595011"/>
            <a:ext cx="4568825" cy="45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隆过滤器的实现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941675"/>
            <a:ext cx="34934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Redis+Redisson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自主实现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Redis+</a:t>
            </a:r>
            <a:r>
              <a:rPr lang="en-US" altLang="zh-CN" dirty="0"/>
              <a:t>Guava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595011"/>
            <a:ext cx="831436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（字符串类型）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大型网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站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每个网页每天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UV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数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据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/>
              <a:t>独立访</a:t>
            </a:r>
            <a:r>
              <a:rPr lang="zh-CN" altLang="en-US" sz="1600" dirty="0" smtClean="0"/>
              <a:t>客</a:t>
            </a:r>
            <a:r>
              <a:rPr lang="en-US" altLang="zh-CN" sz="1600" dirty="0" smtClean="0"/>
              <a:t>&lt;Unique Visitor</a:t>
            </a:r>
            <a:r>
              <a:rPr lang="en-US" altLang="zh-CN" sz="1600" dirty="0"/>
              <a:t>&gt;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然后让你来开发这个统计模块，你会如何实现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尽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量少的占用存储空间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307" y="1887673"/>
            <a:ext cx="8048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Redis </a:t>
            </a:r>
            <a:r>
              <a:rPr lang="zh-CN" altLang="en-US" dirty="0"/>
              <a:t>提供了 </a:t>
            </a:r>
            <a:r>
              <a:rPr lang="en-US" altLang="zh-CN" dirty="0"/>
              <a:t>HyperLogLog </a:t>
            </a:r>
            <a:r>
              <a:rPr lang="zh-CN" altLang="en-US" dirty="0"/>
              <a:t>数据结构就是用来解决这种统计问题的。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HyperLogLog </a:t>
            </a:r>
            <a:r>
              <a:rPr lang="zh-CN" altLang="en-US" dirty="0"/>
              <a:t>提供不精确的去重计数方案，虽然不精确但是也不是非常不精确，标准误差是 </a:t>
            </a:r>
            <a:r>
              <a:rPr lang="en-US" altLang="zh-CN" dirty="0"/>
              <a:t>0.81%</a:t>
            </a:r>
            <a:r>
              <a:rPr lang="zh-CN" altLang="en-US" dirty="0"/>
              <a:t>，这样的精确度已经可以满足上面的 </a:t>
            </a:r>
            <a:r>
              <a:rPr lang="en-US" altLang="zh-CN" dirty="0"/>
              <a:t>UV</a:t>
            </a:r>
            <a:r>
              <a:rPr lang="zh-CN" altLang="en-US" dirty="0"/>
              <a:t>统计需求了。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3476" y="3300046"/>
          <a:ext cx="7327878" cy="1201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94"/>
                <a:gridCol w="1418907"/>
                <a:gridCol w="1565031"/>
                <a:gridCol w="1471246"/>
              </a:tblGrid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处理方式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zh-CN" altLang="en-US" dirty="0" smtClean="0"/>
                        <a:t>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个月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/>
                </a:tc>
              </a:tr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集合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80M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2.4G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28G</a:t>
                      </a:r>
                      <a:endParaRPr lang="zh-CN" altLang="en-US" dirty="0"/>
                    </a:p>
                  </a:txBody>
                  <a:tcPr/>
                </a:tc>
              </a:tr>
              <a:tr h="4003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HyperLogLog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15K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5M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3307" y="287166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百万</a:t>
            </a:r>
            <a:r>
              <a:rPr lang="zh-CN" altLang="en-US" b="1" dirty="0" smtClean="0"/>
              <a:t>级用户访问网站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33307" y="4696172"/>
            <a:ext cx="7458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个命令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pfadd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pfmerge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154" y="1213928"/>
            <a:ext cx="8048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基于概率论中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伯努利试验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并结合了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极大似然估算方法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，并做了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分桶优化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153" y="192844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努利试验</a:t>
            </a:r>
            <a:endParaRPr lang="zh-CN" altLang="en-US" b="1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59" y="2548988"/>
            <a:ext cx="3999865" cy="23901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58765" y="2429901"/>
            <a:ext cx="2926715" cy="2194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0614" y="1992922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体系知识</a:t>
            </a:r>
            <a:endParaRPr lang="en-US" sz="1500" dirty="0"/>
          </a:p>
        </p:txBody>
      </p:sp>
      <p:pic>
        <p:nvPicPr>
          <p:cNvPr id="1026" name="Picture 2" descr="E:\VIP课\Redis\img\Redis体系知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54" y="676656"/>
            <a:ext cx="7198166" cy="433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Redis 3.2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版本提供了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GEO(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地理信息定位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功能，支持存储地理位置信息用来实现诸如附近位置、摇一摇这类依赖于地理位置信息的功能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39" y="1758967"/>
            <a:ext cx="2728323" cy="28787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414" y="2340285"/>
            <a:ext cx="5399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地图元素的位置数据使用二维的经纬度表示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(-180, 180)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，纬度范围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(-90, 90)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纬度正负以赤道为界，北正南负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经度正负以本初子午线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英国格林尼治天文台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为界，东正西负。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15" y="4077385"/>
            <a:ext cx="600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业界比较通用的地理位置距离排序算法是 </a:t>
            </a:r>
            <a:r>
              <a:rPr lang="en-US" altLang="zh-CN" dirty="0"/>
              <a:t>GeoHash 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Redis </a:t>
            </a:r>
            <a:r>
              <a:rPr lang="zh-CN" altLang="en-US" dirty="0"/>
              <a:t>也使用 </a:t>
            </a:r>
            <a:r>
              <a:rPr lang="en-US" altLang="zh-CN" dirty="0"/>
              <a:t>GeoHash </a:t>
            </a:r>
            <a:r>
              <a:rPr lang="zh-CN" altLang="en-US" dirty="0"/>
              <a:t>算法。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的运用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1" y="847890"/>
            <a:ext cx="8886091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常见面试题及场景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zh-CN" sz="1600" dirty="0"/>
              <a:t>、目前有</a:t>
            </a:r>
            <a:r>
              <a:rPr lang="en-US" altLang="zh-CN" sz="1600" dirty="0"/>
              <a:t>10</a:t>
            </a:r>
            <a:r>
              <a:rPr lang="zh-CN" altLang="zh-CN" sz="1600" dirty="0"/>
              <a:t>亿数量的自然数，乱序排列，需要对其排序。限制条件</a:t>
            </a:r>
            <a:r>
              <a:rPr lang="en-US" altLang="zh-CN" sz="1600" dirty="0"/>
              <a:t>-</a:t>
            </a:r>
            <a:r>
              <a:rPr lang="zh-CN" altLang="zh-CN" sz="1600" dirty="0"/>
              <a:t>在</a:t>
            </a:r>
            <a:r>
              <a:rPr lang="en-US" altLang="zh-CN" sz="1600" dirty="0"/>
              <a:t>32</a:t>
            </a:r>
            <a:r>
              <a:rPr lang="zh-CN" altLang="zh-CN" sz="1600" dirty="0"/>
              <a:t>位机器上面完成，内存限制为</a:t>
            </a:r>
            <a:r>
              <a:rPr lang="en-US" altLang="zh-CN" sz="1600" dirty="0"/>
              <a:t> 2G</a:t>
            </a:r>
            <a:r>
              <a:rPr lang="zh-CN" altLang="zh-CN" sz="1600" dirty="0"/>
              <a:t>。如何完成？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zh-CN" sz="1600" dirty="0"/>
              <a:t>、如何快速在亿级黑名单中快速定位</a:t>
            </a:r>
            <a:r>
              <a:rPr lang="en-US" altLang="zh-CN" sz="1600" dirty="0"/>
              <a:t>URL</a:t>
            </a:r>
            <a:r>
              <a:rPr lang="zh-CN" altLang="zh-CN" sz="1600" dirty="0"/>
              <a:t>地址是否在黑名单中？</a:t>
            </a:r>
            <a:r>
              <a:rPr lang="en-US" altLang="zh-CN" sz="1600" dirty="0"/>
              <a:t>(</a:t>
            </a:r>
            <a:r>
              <a:rPr lang="zh-CN" altLang="zh-CN" sz="1600" dirty="0"/>
              <a:t>每条</a:t>
            </a:r>
            <a:r>
              <a:rPr lang="en-US" altLang="zh-CN" sz="1600" dirty="0"/>
              <a:t>URL</a:t>
            </a:r>
            <a:r>
              <a:rPr lang="zh-CN" altLang="zh-CN" sz="1600" dirty="0"/>
              <a:t>平均</a:t>
            </a:r>
            <a:r>
              <a:rPr lang="en-US" altLang="zh-CN" sz="1600" dirty="0"/>
              <a:t>64</a:t>
            </a:r>
            <a:r>
              <a:rPr lang="zh-CN" altLang="zh-CN" sz="1600" dirty="0"/>
              <a:t>字节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zh-CN" sz="1600" dirty="0"/>
              <a:t>、需要进行用户登陆行为分析，来确定用户的活跃情况？</a:t>
            </a:r>
            <a:endParaRPr lang="zh-CN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39164" y="1422673"/>
            <a:ext cx="8194884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一</a:t>
            </a: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、Redis</a:t>
            </a: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入门与应用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版本选择和安装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6023" y="750277"/>
            <a:ext cx="8890074" cy="7692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目前最新版本为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8.0.2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6023" y="1560607"/>
            <a:ext cx="71596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推荐科学上网）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https://download.redis.io/releases/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29" y="4310206"/>
            <a:ext cx="300736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CentOS7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载安装：见笔记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2018665"/>
            <a:ext cx="6287135" cy="19570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版本和可执行文件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218611" y="851362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目录下的可执行文件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3" y="1220694"/>
            <a:ext cx="8797260" cy="3579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启动与操作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429627" y="898254"/>
            <a:ext cx="347415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默认配置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带参数启动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配置文件启动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全局命令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7" y="898254"/>
            <a:ext cx="3474158" cy="3332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查看所有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检查键是否存在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键的数据结构类型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字符串类型</a:t>
            </a:r>
            <a:endParaRPr lang="en-US" sz="1500" dirty="0"/>
          </a:p>
        </p:txBody>
      </p:sp>
      <p:sp>
        <p:nvSpPr>
          <p:cNvPr id="5" name="矩形 4"/>
          <p:cNvSpPr/>
          <p:nvPr/>
        </p:nvSpPr>
        <p:spPr>
          <a:xfrm>
            <a:off x="429627" y="898254"/>
            <a:ext cx="34741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作命令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令的时间复杂度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Hash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类型</a:t>
            </a:r>
            <a:endParaRPr lang="en-US" sz="1500" dirty="0"/>
          </a:p>
        </p:txBody>
      </p:sp>
      <p:pic>
        <p:nvPicPr>
          <p:cNvPr id="2050" name="Picture 2" descr="E:\VIP课\Redis\img\h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39" y="942975"/>
            <a:ext cx="7293220" cy="36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全屏显示(16:9)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微软雅黑</vt:lpstr>
      <vt:lpstr>微软雅黑 Light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112</cp:revision>
  <dcterms:created xsi:type="dcterms:W3CDTF">2022-07-01T06:47:00Z</dcterms:created>
  <dcterms:modified xsi:type="dcterms:W3CDTF">2025-06-03T07:40:17Z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88D96F1F7B2A4FACBBFCF8D64AD527BC_12</vt:lpwstr>
  </property>
  <property fmtid="{D5CDD505-2E9C-101B-9397-08002B2CF9AE}" pid="3" name="KSOProductBuildVer">
    <vt:lpwstr>2052-12.1.0.21171</vt:lpwstr>
  </property>
</Properties>
</file>